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1125" r:id="rId2"/>
    <p:sldId id="1352" r:id="rId3"/>
    <p:sldId id="1787" r:id="rId4"/>
    <p:sldId id="265" r:id="rId5"/>
    <p:sldId id="309" r:id="rId6"/>
    <p:sldId id="1794" r:id="rId7"/>
    <p:sldId id="1795" r:id="rId8"/>
    <p:sldId id="1796" r:id="rId9"/>
    <p:sldId id="1786" r:id="rId10"/>
    <p:sldId id="1797" r:id="rId11"/>
    <p:sldId id="1789" r:id="rId12"/>
    <p:sldId id="261" r:id="rId13"/>
    <p:sldId id="1792" r:id="rId14"/>
    <p:sldId id="278" r:id="rId15"/>
    <p:sldId id="1383" r:id="rId16"/>
    <p:sldId id="257" r:id="rId17"/>
    <p:sldId id="262" r:id="rId18"/>
    <p:sldId id="1798" r:id="rId19"/>
    <p:sldId id="1799" r:id="rId20"/>
    <p:sldId id="1800" r:id="rId21"/>
    <p:sldId id="1801" r:id="rId22"/>
    <p:sldId id="297" r:id="rId23"/>
    <p:sldId id="270" r:id="rId24"/>
    <p:sldId id="1778" r:id="rId25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F31CD32-534E-4E1C-A2F6-39012B3ECB11}">
          <p14:sldIdLst>
            <p14:sldId id="1125"/>
            <p14:sldId id="1352"/>
            <p14:sldId id="1787"/>
            <p14:sldId id="265"/>
            <p14:sldId id="309"/>
            <p14:sldId id="1794"/>
            <p14:sldId id="1795"/>
            <p14:sldId id="1796"/>
            <p14:sldId id="1786"/>
            <p14:sldId id="1797"/>
            <p14:sldId id="1789"/>
            <p14:sldId id="261"/>
            <p14:sldId id="1792"/>
            <p14:sldId id="278"/>
          </p14:sldIdLst>
        </p14:section>
        <p14:section name="Sezione senza titolo" id="{F977EDC5-0776-4A64-B301-C9614B7C62C7}">
          <p14:sldIdLst>
            <p14:sldId id="1383"/>
            <p14:sldId id="257"/>
            <p14:sldId id="262"/>
            <p14:sldId id="1798"/>
            <p14:sldId id="1799"/>
            <p14:sldId id="1800"/>
            <p14:sldId id="1801"/>
            <p14:sldId id="297"/>
            <p14:sldId id="270"/>
            <p14:sldId id="177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39"/>
    <a:srgbClr val="E47823"/>
    <a:srgbClr val="12A9D9"/>
    <a:srgbClr val="0092D2"/>
    <a:srgbClr val="CC9900"/>
    <a:srgbClr val="FF9900"/>
    <a:srgbClr val="002A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94672" autoAdjust="0"/>
  </p:normalViewPr>
  <p:slideViewPr>
    <p:cSldViewPr>
      <p:cViewPr>
        <p:scale>
          <a:sx n="95" d="100"/>
          <a:sy n="95" d="100"/>
        </p:scale>
        <p:origin x="-44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9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42" y="1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424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42" y="9427424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8FD311-EEA2-437D-84DB-968AA4EF70FA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954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42" y="1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2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135" y="4714822"/>
            <a:ext cx="5439405" cy="446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424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42" y="9427424"/>
            <a:ext cx="2945379" cy="49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1" tIns="45680" rIns="91361" bIns="45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06ABD0-2408-4E74-A8CF-DEA0F93DC2C7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4194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 txBox="1">
            <a:spLocks noGrp="1" noChangeArrowheads="1"/>
          </p:cNvSpPr>
          <p:nvPr/>
        </p:nvSpPr>
        <p:spPr bwMode="auto">
          <a:xfrm>
            <a:off x="3850191" y="9429644"/>
            <a:ext cx="2946432" cy="49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81" tIns="44090" rIns="88181" bIns="44090" anchor="b"/>
          <a:lstStyle/>
          <a:p>
            <a:pPr algn="r"/>
            <a:fld id="{3110E1D6-CF87-4A02-9687-73A236A7CCE4}" type="slidenum">
              <a:rPr lang="it-IT" sz="1200">
                <a:latin typeface="Calibri" pitchFamily="34" charset="0"/>
              </a:rPr>
              <a:pPr algn="r"/>
              <a:t>1</a:t>
            </a:fld>
            <a:endParaRPr lang="it-IT" sz="1200" dirty="0">
              <a:latin typeface="Calibri" pitchFamily="34" charset="0"/>
            </a:endParaRPr>
          </a:p>
        </p:txBody>
      </p:sp>
      <p:sp>
        <p:nvSpPr>
          <p:cNvPr id="6146" name="Rectangle 1031"/>
          <p:cNvSpPr txBox="1">
            <a:spLocks noGrp="1" noChangeArrowheads="1"/>
          </p:cNvSpPr>
          <p:nvPr/>
        </p:nvSpPr>
        <p:spPr bwMode="auto">
          <a:xfrm>
            <a:off x="3853351" y="9429641"/>
            <a:ext cx="2944324" cy="49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79" tIns="44088" rIns="88179" bIns="44088" anchor="b"/>
          <a:lstStyle/>
          <a:p>
            <a:pPr algn="r" defTabSz="811572" eaLnBrk="0" hangingPunct="0"/>
            <a:fld id="{8954D26E-1437-4D46-8DB1-B43621F895B5}" type="slidenum">
              <a:rPr lang="it-IT" sz="1200">
                <a:latin typeface="Calibri" pitchFamily="34" charset="0"/>
              </a:rPr>
              <a:pPr algn="r" defTabSz="811572" eaLnBrk="0" hangingPunct="0"/>
              <a:t>1</a:t>
            </a:fld>
            <a:endParaRPr lang="it-IT" sz="1200" dirty="0">
              <a:latin typeface="Calibri" pitchFamily="34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865" y="4714824"/>
            <a:ext cx="4985946" cy="4466320"/>
          </a:xfrm>
          <a:noFill/>
          <a:ln/>
        </p:spPr>
        <p:txBody>
          <a:bodyPr lIns="88179" tIns="44088" rIns="88179" bIns="44088"/>
          <a:lstStyle/>
          <a:p>
            <a:pPr eaLnBrk="1" hangingPunct="1">
              <a:spcBef>
                <a:spcPct val="0"/>
              </a:spcBef>
            </a:pPr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2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xmlns="" id="{7A20D689-02E3-4084-8BC1-5FC59E35B22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46784" y="9410022"/>
            <a:ext cx="2941378" cy="4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69" tIns="48984" rIns="97969" bIns="4898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306C25-A22B-41C0-9100-A89E8FAB54A9}" type="slidenum">
              <a:rPr lang="it-IT" altLang="it-IT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17411" name="Rectangle 7">
            <a:extLst>
              <a:ext uri="{FF2B5EF4-FFF2-40B4-BE49-F238E27FC236}">
                <a16:creationId xmlns:a16="http://schemas.microsoft.com/office/drawing/2014/main" xmlns="" id="{CF5F60B1-9538-4948-979C-6239995FADA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1667" y="9433793"/>
            <a:ext cx="2893809" cy="45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963" tIns="51481" rIns="102963" bIns="51481" anchor="b"/>
          <a:lstStyle>
            <a:lvl1pPr defTabSz="1009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1009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1009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1009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1009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09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09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09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09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3AFB2BF-BDAF-4EC3-9C56-62B584D9E8D6}" type="slidenum">
              <a:rPr lang="en-GB" altLang="it-IT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GB" altLang="it-IT">
              <a:latin typeface="Arial" panose="020B0604020202020204" pitchFamily="34" charset="0"/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xmlns="" id="{23B7D4D8-2DF8-49B7-AF23-F488873F22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8688" y="744538"/>
            <a:ext cx="4946650" cy="3709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xmlns="" id="{49ECA2DB-1054-43C6-8913-35B3EC30F5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8658" y="4705011"/>
            <a:ext cx="5432431" cy="4460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963" tIns="51481" rIns="102963" bIns="5148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47206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8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8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4000" y="1428736"/>
            <a:ext cx="4068000" cy="442915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it-IT" sz="135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l" rtl="0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algn="l" rtl="0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algn="l" rtl="0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algn="l" rtl="0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 lang="it-IT" sz="1050" kern="1200" dirty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1600" y="1428736"/>
            <a:ext cx="4068000" cy="4429156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it-IT" sz="135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0">
              <a:spcBef>
                <a:spcPts val="0"/>
              </a:spcBef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0">
              <a:spcBef>
                <a:spcPts val="0"/>
              </a:spcBef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0">
              <a:spcBef>
                <a:spcPts val="0"/>
              </a:spcBef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0">
              <a:spcBef>
                <a:spcPts val="0"/>
              </a:spcBef>
              <a:defRPr lang="it-IT" sz="105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8401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6950"/>
          </a:xfrm>
          <a:prstGeom prst="rect">
            <a:avLst/>
          </a:prstGeom>
        </p:spPr>
        <p:txBody>
          <a:bodyPr/>
          <a:lstStyle>
            <a:lvl1pPr algn="l">
              <a:def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7823"/>
                </a:solidFill>
                <a:effectLst/>
                <a:uLnTx/>
                <a:uFillTx/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1412776"/>
            <a:ext cx="7859216" cy="45259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lang="it-IT" sz="1800" kern="1200" dirty="0" smtClean="0">
                <a:solidFill>
                  <a:srgbClr val="005239"/>
                </a:solidFill>
                <a:latin typeface="Arial" pitchFamily="34" charset="0"/>
                <a:ea typeface="MS PGothic" pitchFamily="34" charset="-128"/>
                <a:cs typeface="+mn-cs"/>
              </a:defRPr>
            </a:lvl1pPr>
            <a:lvl2pPr algn="just" rtl="0" fontAlgn="base">
              <a:spcBef>
                <a:spcPct val="0"/>
              </a:spcBef>
              <a:spcAft>
                <a:spcPct val="0"/>
              </a:spcAft>
              <a:buFontTx/>
              <a:buNone/>
              <a:defRPr lang="it-IT" sz="1800" kern="1200" dirty="0" smtClean="0">
                <a:solidFill>
                  <a:srgbClr val="005239"/>
                </a:solidFill>
                <a:latin typeface="Arial" pitchFamily="34" charset="0"/>
                <a:ea typeface="MS PGothic" pitchFamily="34" charset="-128"/>
                <a:cs typeface="+mn-cs"/>
              </a:defRPr>
            </a:lvl2pPr>
            <a:lvl3pPr algn="just" rtl="0" fontAlgn="base">
              <a:spcBef>
                <a:spcPct val="0"/>
              </a:spcBef>
              <a:spcAft>
                <a:spcPct val="0"/>
              </a:spcAft>
              <a:buFontTx/>
              <a:buNone/>
              <a:defRPr lang="it-IT" sz="1800" kern="1200" dirty="0" smtClean="0">
                <a:solidFill>
                  <a:srgbClr val="005239"/>
                </a:solidFill>
                <a:latin typeface="Arial" pitchFamily="34" charset="0"/>
                <a:ea typeface="MS PGothic" pitchFamily="34" charset="-128"/>
                <a:cs typeface="+mn-cs"/>
              </a:defRPr>
            </a:lvl3pPr>
            <a:lvl4pPr algn="just" rtl="0" fontAlgn="base">
              <a:spcBef>
                <a:spcPct val="0"/>
              </a:spcBef>
              <a:spcAft>
                <a:spcPct val="0"/>
              </a:spcAft>
              <a:buFontTx/>
              <a:buNone/>
              <a:defRPr lang="it-IT" sz="1800" kern="1200" dirty="0" smtClean="0">
                <a:solidFill>
                  <a:srgbClr val="005239"/>
                </a:solidFill>
                <a:latin typeface="Arial" pitchFamily="34" charset="0"/>
                <a:ea typeface="MS PGothic" pitchFamily="34" charset="-128"/>
                <a:cs typeface="+mn-cs"/>
              </a:defRPr>
            </a:lvl4pPr>
            <a:lvl5pPr algn="just" rtl="0" fontAlgn="base">
              <a:spcBef>
                <a:spcPct val="0"/>
              </a:spcBef>
              <a:spcAft>
                <a:spcPct val="0"/>
              </a:spcAft>
              <a:buFontTx/>
              <a:buNone/>
              <a:defRPr lang="it-IT" sz="1800" kern="1200" dirty="0">
                <a:solidFill>
                  <a:srgbClr val="005239"/>
                </a:solidFill>
                <a:latin typeface="Arial" pitchFamily="34" charset="0"/>
                <a:ea typeface="MS PGothic" pitchFamily="34" charset="-128"/>
                <a:cs typeface="+mn-cs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0188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omieco_piccol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6072188"/>
            <a:ext cx="19431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8" descr="bacchetta power point_rovesciata copi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6191250"/>
            <a:ext cx="63595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12"/>
          <p:cNvSpPr txBox="1">
            <a:spLocks noChangeArrowheads="1"/>
          </p:cNvSpPr>
          <p:nvPr userDrawn="1"/>
        </p:nvSpPr>
        <p:spPr bwMode="auto">
          <a:xfrm>
            <a:off x="928688" y="6343650"/>
            <a:ext cx="12779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www.comieco.org</a:t>
            </a:r>
          </a:p>
        </p:txBody>
      </p:sp>
      <p:sp>
        <p:nvSpPr>
          <p:cNvPr id="6" name="CasellaDiTesto 13"/>
          <p:cNvSpPr txBox="1">
            <a:spLocks noChangeArrowheads="1"/>
          </p:cNvSpPr>
          <p:nvPr userDrawn="1"/>
        </p:nvSpPr>
        <p:spPr bwMode="auto">
          <a:xfrm>
            <a:off x="2166938" y="6343650"/>
            <a:ext cx="44624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Consorzio Nazionale Recupero e Riciclo degli Imballaggi a base Cellulosica</a:t>
            </a:r>
          </a:p>
        </p:txBody>
      </p:sp>
      <p:sp>
        <p:nvSpPr>
          <p:cNvPr id="7" name="CasellaDiTesto 6"/>
          <p:cNvSpPr txBox="1"/>
          <p:nvPr userDrawn="1"/>
        </p:nvSpPr>
        <p:spPr>
          <a:xfrm>
            <a:off x="571500" y="6343650"/>
            <a:ext cx="42862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fld id="{2EA7F874-4959-4924-BE30-CCCD299FD653}" type="slidenum">
              <a:rPr lang="it-IT" sz="1000">
                <a:solidFill>
                  <a:schemeClr val="bg1"/>
                </a:solidFill>
              </a:rPr>
              <a:pPr algn="r"/>
              <a:t>‹N›</a:t>
            </a:fld>
            <a:endParaRPr lang="it-IT" sz="900" dirty="0">
              <a:solidFill>
                <a:schemeClr val="bg1"/>
              </a:solidFill>
            </a:endParaRPr>
          </a:p>
        </p:txBody>
      </p:sp>
      <p:sp>
        <p:nvSpPr>
          <p:cNvPr id="8" name="CasellaDiTesto 15"/>
          <p:cNvSpPr txBox="1">
            <a:spLocks noChangeArrowheads="1"/>
          </p:cNvSpPr>
          <p:nvPr userDrawn="1"/>
        </p:nvSpPr>
        <p:spPr bwMode="auto">
          <a:xfrm>
            <a:off x="6372225" y="188913"/>
            <a:ext cx="2771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b="1" i="1" dirty="0"/>
          </a:p>
        </p:txBody>
      </p:sp>
      <p:sp>
        <p:nvSpPr>
          <p:cNvPr id="14" name="Titolo 1"/>
          <p:cNvSpPr>
            <a:spLocks noGrp="1"/>
          </p:cNvSpPr>
          <p:nvPr>
            <p:ph type="title"/>
          </p:nvPr>
        </p:nvSpPr>
        <p:spPr>
          <a:xfrm>
            <a:off x="3657600" y="0"/>
            <a:ext cx="5486400" cy="566738"/>
          </a:xfrm>
        </p:spPr>
        <p:txBody>
          <a:bodyPr anchor="b"/>
          <a:lstStyle>
            <a:lvl1pPr algn="r">
              <a:defRPr sz="2000" b="1" i="1" baseline="0">
                <a:latin typeface="Calibri" pitchFamily="34" charset="0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828208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04000" y="2130425"/>
            <a:ext cx="8136000" cy="1440000"/>
          </a:xfrm>
          <a:prstGeom prst="rect">
            <a:avLst/>
          </a:prstGeom>
        </p:spPr>
        <p:txBody>
          <a:bodyPr/>
          <a:lstStyle>
            <a:lvl1pPr algn="l"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4000" y="3605226"/>
            <a:ext cx="8136000" cy="1440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it-IT" sz="4000" kern="1200" dirty="0" smtClean="0">
                <a:solidFill>
                  <a:srgbClr val="005239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298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pic>
        <p:nvPicPr>
          <p:cNvPr id="1028" name="Picture 8" descr="comieco_piccol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10400" y="6119813"/>
            <a:ext cx="186690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CasellaDiTesto 9"/>
          <p:cNvSpPr txBox="1">
            <a:spLocks noChangeArrowheads="1"/>
          </p:cNvSpPr>
          <p:nvPr userDrawn="1"/>
        </p:nvSpPr>
        <p:spPr bwMode="auto">
          <a:xfrm>
            <a:off x="928688" y="6400800"/>
            <a:ext cx="1266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defRPr/>
            </a:pPr>
            <a:r>
              <a:rPr lang="it-IT" sz="1000" b="1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www.cmieco.org</a:t>
            </a:r>
          </a:p>
        </p:txBody>
      </p:sp>
      <p:pic>
        <p:nvPicPr>
          <p:cNvPr id="1030" name="Immagine 8" descr="bacchetta power point_rovesciata copia.jpg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00063" y="6191250"/>
            <a:ext cx="63595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CasellaDiTesto 9"/>
          <p:cNvSpPr txBox="1">
            <a:spLocks noChangeArrowheads="1"/>
          </p:cNvSpPr>
          <p:nvPr userDrawn="1"/>
        </p:nvSpPr>
        <p:spPr bwMode="auto">
          <a:xfrm>
            <a:off x="928688" y="6343650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defRPr/>
            </a:pPr>
            <a:r>
              <a:rPr lang="it-IT" sz="1000" b="1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www.comieco.org</a:t>
            </a:r>
          </a:p>
        </p:txBody>
      </p:sp>
      <p:sp>
        <p:nvSpPr>
          <p:cNvPr id="12" name="CasellaDiTesto 11"/>
          <p:cNvSpPr txBox="1"/>
          <p:nvPr userDrawn="1"/>
        </p:nvSpPr>
        <p:spPr>
          <a:xfrm>
            <a:off x="571500" y="6343650"/>
            <a:ext cx="42862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fld id="{0507B026-796C-42F9-99CA-95E68336096E}" type="slidenum">
              <a:rPr lang="it-IT" sz="1000">
                <a:solidFill>
                  <a:schemeClr val="bg1"/>
                </a:solidFill>
              </a:rPr>
              <a:pPr algn="r"/>
              <a:t>‹N›</a:t>
            </a:fld>
            <a:endParaRPr lang="it-IT" sz="900">
              <a:solidFill>
                <a:schemeClr val="bg1"/>
              </a:solidFill>
            </a:endParaRPr>
          </a:p>
        </p:txBody>
      </p:sp>
      <p:sp>
        <p:nvSpPr>
          <p:cNvPr id="1033" name="CasellaDiTesto 10"/>
          <p:cNvSpPr txBox="1">
            <a:spLocks noChangeArrowheads="1"/>
          </p:cNvSpPr>
          <p:nvPr userDrawn="1"/>
        </p:nvSpPr>
        <p:spPr bwMode="auto">
          <a:xfrm>
            <a:off x="2166938" y="6343650"/>
            <a:ext cx="44624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defRPr/>
            </a:pPr>
            <a:r>
              <a:rPr lang="it-IT" sz="100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Consorzio Nazionale Recupero e Riciclo degli Imballaggi a base Cellulosica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4" r:id="rId12"/>
    <p:sldLayoutId id="2147483675" r:id="rId13"/>
    <p:sldLayoutId id="2147483676" r:id="rId14"/>
    <p:sldLayoutId id="214748367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496E5.C287969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comieco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3" descr="0005-C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39221" y="0"/>
            <a:ext cx="10448235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AutoShape 8"/>
          <p:cNvSpPr>
            <a:spLocks noChangeArrowheads="1"/>
          </p:cNvSpPr>
          <p:nvPr/>
        </p:nvSpPr>
        <p:spPr bwMode="auto">
          <a:xfrm>
            <a:off x="431800" y="431800"/>
            <a:ext cx="3886200" cy="3886200"/>
          </a:xfrm>
          <a:prstGeom prst="roundRect">
            <a:avLst>
              <a:gd name="adj" fmla="val 12500"/>
            </a:avLst>
          </a:prstGeom>
          <a:solidFill>
            <a:srgbClr val="E3782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400" dirty="0">
                <a:latin typeface="Calibri" pitchFamily="34" charset="0"/>
              </a:rPr>
              <a:t>           </a:t>
            </a:r>
          </a:p>
        </p:txBody>
      </p:sp>
      <p:sp>
        <p:nvSpPr>
          <p:cNvPr id="5123" name="Rectangle 11"/>
          <p:cNvSpPr>
            <a:spLocks noChangeArrowheads="1"/>
          </p:cNvSpPr>
          <p:nvPr/>
        </p:nvSpPr>
        <p:spPr bwMode="auto">
          <a:xfrm>
            <a:off x="6194425" y="2854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it-IT" sz="2400" dirty="0">
              <a:latin typeface="Calibri" pitchFamily="34" charset="0"/>
            </a:endParaRPr>
          </a:p>
        </p:txBody>
      </p:sp>
      <p:pic>
        <p:nvPicPr>
          <p:cNvPr id="5124" name="Picture 12" descr="comie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5072063"/>
            <a:ext cx="3817937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Segnaposto testo 28"/>
          <p:cNvSpPr txBox="1">
            <a:spLocks/>
          </p:cNvSpPr>
          <p:nvPr/>
        </p:nvSpPr>
        <p:spPr bwMode="auto">
          <a:xfrm>
            <a:off x="540651" y="3183917"/>
            <a:ext cx="36004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it-IT" sz="2000" b="1" dirty="0">
                <a:solidFill>
                  <a:schemeClr val="accent3"/>
                </a:solidFill>
              </a:rPr>
              <a:t>30 Gennaio 2019</a:t>
            </a:r>
            <a:endParaRPr lang="it-IT" sz="2000" dirty="0">
              <a:solidFill>
                <a:schemeClr val="accent3"/>
              </a:solidFill>
            </a:endParaRPr>
          </a:p>
          <a:p>
            <a:pPr eaLnBrk="0" hangingPunct="0"/>
            <a:endParaRPr lang="it-IT" sz="1600" dirty="0"/>
          </a:p>
          <a:p>
            <a:pPr eaLnBrk="0" hangingPunct="0"/>
            <a:endParaRPr lang="it-IT" sz="2000" dirty="0"/>
          </a:p>
        </p:txBody>
      </p:sp>
      <p:sp>
        <p:nvSpPr>
          <p:cNvPr id="5126" name="Segnaposto testo 28"/>
          <p:cNvSpPr txBox="1">
            <a:spLocks/>
          </p:cNvSpPr>
          <p:nvPr/>
        </p:nvSpPr>
        <p:spPr bwMode="auto">
          <a:xfrm>
            <a:off x="611188" y="620713"/>
            <a:ext cx="35798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2800" dirty="0" err="1">
                <a:solidFill>
                  <a:schemeClr val="bg1"/>
                </a:solidFill>
              </a:rPr>
              <a:t>Audizione</a:t>
            </a:r>
            <a:r>
              <a:rPr lang="en-US" sz="2800" dirty="0">
                <a:solidFill>
                  <a:schemeClr val="bg1"/>
                </a:solidFill>
              </a:rPr>
              <a:t> in </a:t>
            </a:r>
          </a:p>
          <a:p>
            <a:pPr eaLnBrk="0" hangingPunct="0"/>
            <a:r>
              <a:rPr lang="en-US" sz="2800" dirty="0">
                <a:solidFill>
                  <a:schemeClr val="bg1"/>
                </a:solidFill>
              </a:rPr>
              <a:t>VIII </a:t>
            </a:r>
            <a:r>
              <a:rPr lang="en-US" sz="2800" dirty="0" err="1">
                <a:solidFill>
                  <a:schemeClr val="bg1"/>
                </a:solidFill>
              </a:rPr>
              <a:t>Commissione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Ambiente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Territorio</a:t>
            </a:r>
            <a:r>
              <a:rPr lang="en-US" sz="2800" dirty="0">
                <a:solidFill>
                  <a:schemeClr val="bg1"/>
                </a:solidFill>
              </a:rPr>
              <a:t> e </a:t>
            </a:r>
            <a:r>
              <a:rPr lang="en-US" sz="2800" dirty="0" err="1">
                <a:solidFill>
                  <a:schemeClr val="bg1"/>
                </a:solidFill>
              </a:rPr>
              <a:t>Lavori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Pubblici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eaLnBrk="0" hangingPunct="0"/>
            <a:endParaRPr lang="it-IT" sz="3200" b="1" dirty="0">
              <a:solidFill>
                <a:schemeClr val="bg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32959" y="604834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4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AE06DD17-2B55-4B64-871C-C664ADA6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E47823"/>
                </a:solidFill>
              </a:rPr>
              <a:t>CHI SIAMO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xmlns="" id="{B54790DE-A5F1-4104-A05F-33A4E9862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2225"/>
            <a:ext cx="8229600" cy="2438399"/>
          </a:xfrm>
        </p:spPr>
        <p:txBody>
          <a:bodyPr/>
          <a:lstStyle/>
          <a:p>
            <a:pPr marL="0" indent="0">
              <a:buNone/>
            </a:pPr>
            <a:r>
              <a:rPr lang="it-IT" sz="2800" dirty="0">
                <a:solidFill>
                  <a:srgbClr val="005239"/>
                </a:solidFill>
              </a:rPr>
              <a:t>Comieco:</a:t>
            </a:r>
          </a:p>
          <a:p>
            <a:r>
              <a:rPr lang="it-IT" sz="2000" dirty="0">
                <a:solidFill>
                  <a:srgbClr val="005239"/>
                </a:solidFill>
              </a:rPr>
              <a:t>è il Consorzio nazionale che, nell’ambito del sistema </a:t>
            </a:r>
            <a:r>
              <a:rPr lang="it-IT" sz="2000" dirty="0" err="1">
                <a:solidFill>
                  <a:srgbClr val="005239"/>
                </a:solidFill>
              </a:rPr>
              <a:t>Conai</a:t>
            </a:r>
            <a:r>
              <a:rPr lang="it-IT" sz="2000" dirty="0">
                <a:solidFill>
                  <a:srgbClr val="005239"/>
                </a:solidFill>
              </a:rPr>
              <a:t> per la gestione degli imballaggi, garantisce l’avvio al recupero e riciclo della raccolta differenziata comunale di carta e cartone;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5239"/>
                </a:solidFill>
              </a:rPr>
              <a:t> </a:t>
            </a:r>
          </a:p>
          <a:p>
            <a:r>
              <a:rPr lang="it-IT" sz="2000" dirty="0">
                <a:solidFill>
                  <a:srgbClr val="005239"/>
                </a:solidFill>
              </a:rPr>
              <a:t>riunisce circa 3.300 aziende consorziate tra cartiere, produttori di imballaggi e operatori del recupero, cui si stanno aggiungendo gli utilizzatori di imballaggi; </a:t>
            </a:r>
          </a:p>
          <a:p>
            <a:pPr marL="0" indent="0">
              <a:buNone/>
            </a:pPr>
            <a:endParaRPr lang="it-IT" sz="2000" dirty="0">
              <a:solidFill>
                <a:srgbClr val="005239"/>
              </a:solidFill>
            </a:endParaRPr>
          </a:p>
          <a:p>
            <a:r>
              <a:rPr lang="it-IT" sz="2000" dirty="0">
                <a:solidFill>
                  <a:srgbClr val="005239"/>
                </a:solidFill>
              </a:rPr>
              <a:t>opera sulla base dell’Accordo Quadro Anci/</a:t>
            </a:r>
            <a:r>
              <a:rPr lang="it-IT" sz="2000" dirty="0" err="1">
                <a:solidFill>
                  <a:srgbClr val="005239"/>
                </a:solidFill>
              </a:rPr>
              <a:t>Conai</a:t>
            </a:r>
            <a:r>
              <a:rPr lang="it-IT" sz="2000" dirty="0">
                <a:solidFill>
                  <a:srgbClr val="005239"/>
                </a:solidFill>
              </a:rPr>
              <a:t> e del proprio Allegato Tecnico Anci/Comieco garantendo il ritiro delle raccolte differenziate comunali:</a:t>
            </a:r>
          </a:p>
          <a:p>
            <a:pPr lvl="1"/>
            <a:r>
              <a:rPr lang="it-IT" sz="2000" dirty="0">
                <a:solidFill>
                  <a:srgbClr val="005239"/>
                </a:solidFill>
              </a:rPr>
              <a:t>su tutto il territorio nazionale:</a:t>
            </a:r>
          </a:p>
          <a:p>
            <a:pPr lvl="1"/>
            <a:r>
              <a:rPr lang="it-IT" sz="2000" dirty="0">
                <a:solidFill>
                  <a:srgbClr val="005239"/>
                </a:solidFill>
              </a:rPr>
              <a:t>in maniera sussidiaria al mercato</a:t>
            </a:r>
          </a:p>
        </p:txBody>
      </p:sp>
    </p:spTree>
    <p:extLst>
      <p:ext uri="{BB962C8B-B14F-4D97-AF65-F5344CB8AC3E}">
        <p14:creationId xmlns:p14="http://schemas.microsoft.com/office/powerpoint/2010/main" val="390468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8BE8522-9069-4EFA-B967-CFDA59CA6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999" y="457200"/>
            <a:ext cx="8136000" cy="1066800"/>
          </a:xfrm>
        </p:spPr>
        <p:txBody>
          <a:bodyPr/>
          <a:lstStyle/>
          <a:p>
            <a:r>
              <a:rPr lang="it-IT" sz="2400" b="0" dirty="0">
                <a:solidFill>
                  <a:srgbClr val="E47823"/>
                </a:solidFill>
              </a:rPr>
              <a:t>La garanzia del ritiro e la garanzia economica dell’Accordo Anci/Comieco: dal 1998 ad oggi oltre 1,5 </a:t>
            </a:r>
            <a:r>
              <a:rPr lang="it-IT" sz="2400" b="0" dirty="0" err="1">
                <a:solidFill>
                  <a:srgbClr val="E47823"/>
                </a:solidFill>
              </a:rPr>
              <a:t>mld</a:t>
            </a:r>
            <a:r>
              <a:rPr lang="it-IT" sz="2400" b="0" dirty="0">
                <a:solidFill>
                  <a:srgbClr val="E47823"/>
                </a:solidFill>
              </a:rPr>
              <a:t> € al territorio</a:t>
            </a:r>
          </a:p>
        </p:txBody>
      </p:sp>
      <p:pic>
        <p:nvPicPr>
          <p:cNvPr id="4" name="Immagine 3" descr="cid:image001.png@01D496E5.C2879690">
            <a:extLst>
              <a:ext uri="{FF2B5EF4-FFF2-40B4-BE49-F238E27FC236}">
                <a16:creationId xmlns:a16="http://schemas.microsoft.com/office/drawing/2014/main" xmlns="" id="{D3420E5F-2BE1-4A63-9810-CEFB2029F6B9}"/>
              </a:ext>
            </a:extLst>
          </p:cNvPr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9" y="1828800"/>
            <a:ext cx="6506401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51FF9129-5691-4D99-BEE8-64BA2E2D320D}"/>
              </a:ext>
            </a:extLst>
          </p:cNvPr>
          <p:cNvSpPr txBox="1"/>
          <p:nvPr/>
        </p:nvSpPr>
        <p:spPr>
          <a:xfrm>
            <a:off x="7086600" y="2438400"/>
            <a:ext cx="198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05239"/>
                </a:solidFill>
              </a:rPr>
              <a:t>1.411,4 mln di € per imballaggi;</a:t>
            </a:r>
          </a:p>
          <a:p>
            <a:endParaRPr lang="it-IT" sz="2000" dirty="0">
              <a:solidFill>
                <a:srgbClr val="005239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05239"/>
                </a:solidFill>
              </a:rPr>
              <a:t>133,4 mln di € per FMS</a:t>
            </a:r>
          </a:p>
        </p:txBody>
      </p:sp>
    </p:spTree>
    <p:extLst>
      <p:ext uri="{BB962C8B-B14F-4D97-AF65-F5344CB8AC3E}">
        <p14:creationId xmlns:p14="http://schemas.microsoft.com/office/powerpoint/2010/main" val="868243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olo 1"/>
          <p:cNvSpPr txBox="1"/>
          <p:nvPr/>
        </p:nvSpPr>
        <p:spPr>
          <a:xfrm>
            <a:off x="288845" y="178018"/>
            <a:ext cx="8425631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D48E26"/>
                </a:solidFill>
              </a:defRPr>
            </a:lvl1pPr>
          </a:lstStyle>
          <a:p>
            <a:r>
              <a:rPr sz="2800" b="0" dirty="0"/>
              <a:t>L</a:t>
            </a:r>
            <a:r>
              <a:rPr lang="it-IT" sz="2800" b="0" dirty="0"/>
              <a:t>a rete</a:t>
            </a:r>
            <a:r>
              <a:rPr sz="2800" b="0" dirty="0"/>
              <a:t> di </a:t>
            </a:r>
            <a:r>
              <a:rPr sz="2800" b="0" dirty="0" err="1"/>
              <a:t>garanzia</a:t>
            </a:r>
            <a:r>
              <a:rPr lang="it-IT" sz="2800" b="0" dirty="0"/>
              <a:t> del recupero e riciclo di carta e cartone sul territorio</a:t>
            </a:r>
            <a:endParaRPr sz="2800" b="0" dirty="0"/>
          </a:p>
        </p:txBody>
      </p:sp>
      <p:pic>
        <p:nvPicPr>
          <p:cNvPr id="157" name="Immagine 7" descr="Immagin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951" y="1026120"/>
            <a:ext cx="4204677" cy="4797154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CasellaDiTesto 2"/>
          <p:cNvSpPr txBox="1"/>
          <p:nvPr/>
        </p:nvSpPr>
        <p:spPr>
          <a:xfrm>
            <a:off x="496830" y="1096595"/>
            <a:ext cx="3273273" cy="3293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/>
            </a:pPr>
            <a:r>
              <a:rPr lang="it-IT" dirty="0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lang="it-IT" dirty="0">
                <a:solidFill>
                  <a:srgbClr val="005239"/>
                </a:solidFill>
              </a:rPr>
              <a:t>recupero </a:t>
            </a:r>
            <a:r>
              <a:rPr b="0" dirty="0" err="1">
                <a:solidFill>
                  <a:srgbClr val="005239"/>
                </a:solidFill>
              </a:rPr>
              <a:t>avviene</a:t>
            </a:r>
            <a:r>
              <a:rPr b="0" dirty="0">
                <a:solidFill>
                  <a:srgbClr val="005239"/>
                </a:solidFill>
              </a:rPr>
              <a:t> </a:t>
            </a:r>
            <a:r>
              <a:rPr b="0" dirty="0" err="1">
                <a:solidFill>
                  <a:srgbClr val="005239"/>
                </a:solidFill>
              </a:rPr>
              <a:t>su</a:t>
            </a:r>
            <a:r>
              <a:rPr b="0" dirty="0">
                <a:solidFill>
                  <a:srgbClr val="005239"/>
                </a:solidFill>
              </a:rPr>
              <a:t> una rete di </a:t>
            </a:r>
            <a:r>
              <a:rPr dirty="0">
                <a:solidFill>
                  <a:srgbClr val="005239"/>
                </a:solidFill>
              </a:rPr>
              <a:t>355 </a:t>
            </a:r>
            <a:r>
              <a:rPr dirty="0" err="1">
                <a:solidFill>
                  <a:srgbClr val="005239"/>
                </a:solidFill>
              </a:rPr>
              <a:t>piattaforme</a:t>
            </a:r>
            <a:r>
              <a:rPr lang="it-IT" dirty="0">
                <a:solidFill>
                  <a:srgbClr val="005239"/>
                </a:solidFill>
              </a:rPr>
              <a:t>, operatori del settore del recupero, </a:t>
            </a:r>
            <a:r>
              <a:rPr b="0" dirty="0" err="1">
                <a:solidFill>
                  <a:srgbClr val="005239"/>
                </a:solidFill>
              </a:rPr>
              <a:t>che</a:t>
            </a:r>
            <a:r>
              <a:rPr b="0" dirty="0">
                <a:solidFill>
                  <a:srgbClr val="005239"/>
                </a:solidFill>
              </a:rPr>
              <a:t> </a:t>
            </a:r>
            <a:r>
              <a:rPr b="0" dirty="0" err="1">
                <a:solidFill>
                  <a:srgbClr val="005239"/>
                </a:solidFill>
              </a:rPr>
              <a:t>consentono</a:t>
            </a:r>
            <a:r>
              <a:rPr b="0" dirty="0">
                <a:solidFill>
                  <a:srgbClr val="005239"/>
                </a:solidFill>
              </a:rPr>
              <a:t> </a:t>
            </a:r>
            <a:r>
              <a:rPr b="0" dirty="0" err="1">
                <a:solidFill>
                  <a:srgbClr val="005239"/>
                </a:solidFill>
              </a:rPr>
              <a:t>il</a:t>
            </a:r>
            <a:r>
              <a:rPr b="0" dirty="0">
                <a:solidFill>
                  <a:srgbClr val="005239"/>
                </a:solidFill>
              </a:rPr>
              <a:t> </a:t>
            </a:r>
            <a:r>
              <a:rPr b="0" dirty="0" err="1">
                <a:solidFill>
                  <a:srgbClr val="005239"/>
                </a:solidFill>
              </a:rPr>
              <a:t>conferimento</a:t>
            </a:r>
            <a:r>
              <a:rPr b="0" dirty="0">
                <a:solidFill>
                  <a:srgbClr val="005239"/>
                </a:solidFill>
              </a:rPr>
              <a:t> </a:t>
            </a:r>
            <a:r>
              <a:rPr lang="it-IT" b="0" dirty="0">
                <a:solidFill>
                  <a:srgbClr val="005239"/>
                </a:solidFill>
              </a:rPr>
              <a:t>della raccolta </a:t>
            </a:r>
            <a:r>
              <a:rPr b="0" dirty="0">
                <a:solidFill>
                  <a:srgbClr val="005239"/>
                </a:solidFill>
              </a:rPr>
              <a:t>ad una </a:t>
            </a:r>
            <a:r>
              <a:rPr b="0" dirty="0" err="1">
                <a:solidFill>
                  <a:srgbClr val="005239"/>
                </a:solidFill>
              </a:rPr>
              <a:t>distanza</a:t>
            </a:r>
            <a:r>
              <a:rPr b="0" dirty="0">
                <a:solidFill>
                  <a:srgbClr val="005239"/>
                </a:solidFill>
              </a:rPr>
              <a:t> media </a:t>
            </a:r>
            <a:r>
              <a:rPr b="0" dirty="0" err="1">
                <a:solidFill>
                  <a:srgbClr val="005239"/>
                </a:solidFill>
              </a:rPr>
              <a:t>inferiore</a:t>
            </a:r>
            <a:r>
              <a:rPr b="0" dirty="0">
                <a:solidFill>
                  <a:srgbClr val="005239"/>
                </a:solidFill>
              </a:rPr>
              <a:t> a 18 km dal </a:t>
            </a:r>
            <a:r>
              <a:rPr b="0" dirty="0" err="1">
                <a:solidFill>
                  <a:srgbClr val="005239"/>
                </a:solidFill>
              </a:rPr>
              <a:t>bacino</a:t>
            </a:r>
            <a:r>
              <a:rPr b="0" dirty="0">
                <a:solidFill>
                  <a:srgbClr val="005239"/>
                </a:solidFill>
              </a:rPr>
              <a:t> di </a:t>
            </a:r>
            <a:r>
              <a:rPr b="0" dirty="0" err="1">
                <a:solidFill>
                  <a:srgbClr val="005239"/>
                </a:solidFill>
              </a:rPr>
              <a:t>raccolta</a:t>
            </a:r>
            <a:r>
              <a:rPr lang="it-IT" b="0" dirty="0">
                <a:solidFill>
                  <a:srgbClr val="005239"/>
                </a:solidFill>
              </a:rPr>
              <a:t>.</a:t>
            </a:r>
            <a:endParaRPr b="0" dirty="0">
              <a:solidFill>
                <a:srgbClr val="005239"/>
              </a:solidFill>
            </a:endParaRPr>
          </a:p>
          <a:p>
            <a:pPr>
              <a:defRPr sz="1600"/>
            </a:pPr>
            <a:endParaRPr b="0" dirty="0">
              <a:solidFill>
                <a:srgbClr val="005239"/>
              </a:solidFill>
            </a:endParaRPr>
          </a:p>
          <a:p>
            <a:pPr>
              <a:defRPr sz="1600"/>
            </a:pPr>
            <a:r>
              <a:rPr dirty="0" err="1">
                <a:solidFill>
                  <a:srgbClr val="005239"/>
                </a:solidFill>
              </a:rPr>
              <a:t>Questi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impianti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garantiscono</a:t>
            </a:r>
            <a:r>
              <a:rPr dirty="0">
                <a:solidFill>
                  <a:srgbClr val="005239"/>
                </a:solidFill>
              </a:rPr>
              <a:t> la </a:t>
            </a:r>
            <a:r>
              <a:rPr dirty="0" err="1">
                <a:solidFill>
                  <a:srgbClr val="005239"/>
                </a:solidFill>
              </a:rPr>
              <a:t>lavorazione</a:t>
            </a:r>
            <a:r>
              <a:rPr dirty="0">
                <a:solidFill>
                  <a:srgbClr val="005239"/>
                </a:solidFill>
              </a:rPr>
              <a:t> e la </a:t>
            </a:r>
            <a:r>
              <a:rPr dirty="0" err="1">
                <a:solidFill>
                  <a:srgbClr val="005239"/>
                </a:solidFill>
              </a:rPr>
              <a:t>valorizzazione</a:t>
            </a:r>
            <a:r>
              <a:rPr dirty="0">
                <a:solidFill>
                  <a:srgbClr val="005239"/>
                </a:solidFill>
              </a:rPr>
              <a:t> del </a:t>
            </a:r>
            <a:r>
              <a:rPr dirty="0" err="1">
                <a:solidFill>
                  <a:srgbClr val="005239"/>
                </a:solidFill>
              </a:rPr>
              <a:t>materiale</a:t>
            </a:r>
            <a:r>
              <a:rPr dirty="0">
                <a:solidFill>
                  <a:srgbClr val="005239"/>
                </a:solidFill>
              </a:rPr>
              <a:t> per </a:t>
            </a:r>
            <a:r>
              <a:rPr dirty="0" err="1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successivo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avvio</a:t>
            </a:r>
            <a:r>
              <a:rPr lang="it-IT" dirty="0">
                <a:solidFill>
                  <a:srgbClr val="005239"/>
                </a:solidFill>
              </a:rPr>
              <a:t> al riciclo</a:t>
            </a:r>
            <a:r>
              <a:rPr dirty="0">
                <a:solidFill>
                  <a:srgbClr val="005239"/>
                </a:solidFill>
              </a:rPr>
              <a:t> n</a:t>
            </a:r>
            <a:r>
              <a:rPr lang="it-IT" dirty="0">
                <a:solidFill>
                  <a:srgbClr val="005239"/>
                </a:solidFill>
              </a:rPr>
              <a:t>elle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cartiere</a:t>
            </a:r>
            <a:r>
              <a:rPr lang="it-IT" dirty="0">
                <a:solidFill>
                  <a:srgbClr val="005239"/>
                </a:solidFill>
              </a:rPr>
              <a:t>. </a:t>
            </a:r>
            <a:endParaRPr dirty="0">
              <a:solidFill>
                <a:srgbClr val="005239"/>
              </a:solidFill>
            </a:endParaRPr>
          </a:p>
          <a:p>
            <a:pPr>
              <a:defRPr sz="1600" b="1"/>
            </a:pPr>
            <a:endParaRPr lang="it-IT" dirty="0">
              <a:solidFill>
                <a:srgbClr val="005239"/>
              </a:solidFill>
            </a:endParaRPr>
          </a:p>
        </p:txBody>
      </p:sp>
      <p:sp>
        <p:nvSpPr>
          <p:cNvPr id="6" name="CasellaDiTesto 11">
            <a:extLst>
              <a:ext uri="{FF2B5EF4-FFF2-40B4-BE49-F238E27FC236}">
                <a16:creationId xmlns:a16="http://schemas.microsoft.com/office/drawing/2014/main" xmlns="" id="{A09E33B1-BEA9-472B-B620-7769896E46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712216" y="6288942"/>
            <a:ext cx="162863" cy="24622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8</a:t>
            </a:r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25E89AD6-E844-43C2-B7B2-DD79F2697E65}"/>
              </a:ext>
            </a:extLst>
          </p:cNvPr>
          <p:cNvSpPr txBox="1"/>
          <p:nvPr/>
        </p:nvSpPr>
        <p:spPr>
          <a:xfrm>
            <a:off x="496830" y="4114800"/>
            <a:ext cx="3254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005239"/>
                </a:solidFill>
              </a:rPr>
              <a:t>Il </a:t>
            </a:r>
            <a:r>
              <a:rPr lang="it-IT" sz="1600" b="1" dirty="0">
                <a:solidFill>
                  <a:srgbClr val="005239"/>
                </a:solidFill>
              </a:rPr>
              <a:t>riciclo</a:t>
            </a:r>
            <a:r>
              <a:rPr lang="it-IT" sz="1600" dirty="0">
                <a:solidFill>
                  <a:srgbClr val="005239"/>
                </a:solidFill>
              </a:rPr>
              <a:t> è garantito da un sistema di </a:t>
            </a:r>
            <a:r>
              <a:rPr lang="it-IT" sz="1600" b="1" dirty="0">
                <a:solidFill>
                  <a:srgbClr val="005239"/>
                </a:solidFill>
              </a:rPr>
              <a:t>55 cartiere </a:t>
            </a:r>
            <a:r>
              <a:rPr lang="it-IT" sz="1600" dirty="0">
                <a:solidFill>
                  <a:srgbClr val="005239"/>
                </a:solidFill>
              </a:rPr>
              <a:t>cui, nel 2018, si sono aggiunti </a:t>
            </a:r>
            <a:r>
              <a:rPr lang="it-IT" sz="1600" b="1" dirty="0">
                <a:solidFill>
                  <a:srgbClr val="005239"/>
                </a:solidFill>
              </a:rPr>
              <a:t>30 aggiudicatari d’asta</a:t>
            </a:r>
            <a:r>
              <a:rPr lang="it-IT" sz="1600" dirty="0">
                <a:solidFill>
                  <a:srgbClr val="005239"/>
                </a:solidFill>
              </a:rPr>
              <a:t>.</a:t>
            </a:r>
          </a:p>
          <a:p>
            <a:endParaRPr lang="it-IT" sz="1600" dirty="0"/>
          </a:p>
          <a:p>
            <a:r>
              <a:rPr lang="it-IT" sz="1600" dirty="0">
                <a:solidFill>
                  <a:srgbClr val="005239"/>
                </a:solidFill>
              </a:rPr>
              <a:t>Quasi il 98% del materiale gestito da Comieco è riciclato in Italia.</a:t>
            </a:r>
          </a:p>
        </p:txBody>
      </p:sp>
    </p:spTree>
    <p:extLst>
      <p:ext uri="{BB962C8B-B14F-4D97-AF65-F5344CB8AC3E}">
        <p14:creationId xmlns:p14="http://schemas.microsoft.com/office/powerpoint/2010/main" val="362909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xmlns="" id="{27C72500-A5A2-4477-AC26-8F090C05D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2492375"/>
            <a:ext cx="2311401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1400" b="1">
                <a:solidFill>
                  <a:srgbClr val="FF8000"/>
                </a:solidFill>
              </a:rPr>
              <a:t>COMUNE/GESTORE</a:t>
            </a:r>
          </a:p>
          <a:p>
            <a:pPr algn="ctr"/>
            <a:r>
              <a:rPr lang="it-IT" altLang="it-IT" sz="1400">
                <a:solidFill>
                  <a:srgbClr val="595959"/>
                </a:solidFill>
              </a:rPr>
              <a:t>effettua il servizio di raccolta differenziata</a:t>
            </a:r>
          </a:p>
        </p:txBody>
      </p:sp>
      <p:sp>
        <p:nvSpPr>
          <p:cNvPr id="16387" name="Rectangle 7">
            <a:extLst>
              <a:ext uri="{FF2B5EF4-FFF2-40B4-BE49-F238E27FC236}">
                <a16:creationId xmlns:a16="http://schemas.microsoft.com/office/drawing/2014/main" xmlns="" id="{1E324E56-B70F-4B76-B1AE-DA347DAE0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492375"/>
            <a:ext cx="27432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1400" b="1">
                <a:solidFill>
                  <a:srgbClr val="FF8000"/>
                </a:solidFill>
              </a:rPr>
              <a:t>LA CARTIERA</a:t>
            </a:r>
          </a:p>
          <a:p>
            <a:pPr algn="ctr"/>
            <a:r>
              <a:rPr lang="it-IT" altLang="it-IT" sz="1400">
                <a:solidFill>
                  <a:srgbClr val="595959"/>
                </a:solidFill>
              </a:rPr>
              <a:t>Ricicla il materiale </a:t>
            </a:r>
          </a:p>
          <a:p>
            <a:pPr algn="ctr"/>
            <a:r>
              <a:rPr lang="it-IT" altLang="it-IT" sz="1400">
                <a:solidFill>
                  <a:srgbClr val="595959"/>
                </a:solidFill>
              </a:rPr>
              <a:t>cellulosico</a:t>
            </a:r>
          </a:p>
        </p:txBody>
      </p:sp>
      <p:sp>
        <p:nvSpPr>
          <p:cNvPr id="16388" name="AutoShape 8">
            <a:extLst>
              <a:ext uri="{FF2B5EF4-FFF2-40B4-BE49-F238E27FC236}">
                <a16:creationId xmlns:a16="http://schemas.microsoft.com/office/drawing/2014/main" xmlns="" id="{DD1A8C39-FCE7-46AE-B854-EB6A3908C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241550"/>
            <a:ext cx="1223962" cy="358775"/>
          </a:xfrm>
          <a:prstGeom prst="rightArrow">
            <a:avLst>
              <a:gd name="adj1" fmla="val 50000"/>
              <a:gd name="adj2" fmla="val 75258"/>
            </a:avLst>
          </a:prstGeom>
          <a:solidFill>
            <a:srgbClr val="FF8A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it-IT">
              <a:latin typeface="Times New Roman" panose="02020603050405020304" pitchFamily="18" charset="0"/>
            </a:endParaRPr>
          </a:p>
        </p:txBody>
      </p:sp>
      <p:sp>
        <p:nvSpPr>
          <p:cNvPr id="16389" name="Line 11">
            <a:extLst>
              <a:ext uri="{FF2B5EF4-FFF2-40B4-BE49-F238E27FC236}">
                <a16:creationId xmlns:a16="http://schemas.microsoft.com/office/drawing/2014/main" xmlns="" id="{5A93CB63-B3A9-4C2B-B264-04FFA2C35C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95513" y="3644900"/>
            <a:ext cx="1296987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it-IT"/>
          </a:p>
        </p:txBody>
      </p:sp>
      <p:pic>
        <p:nvPicPr>
          <p:cNvPr id="16390" name="Immagine 1" descr="CONFERIMENTO.jpg">
            <a:extLst>
              <a:ext uri="{FF2B5EF4-FFF2-40B4-BE49-F238E27FC236}">
                <a16:creationId xmlns:a16="http://schemas.microsoft.com/office/drawing/2014/main" xmlns="" id="{4AD05922-07E9-41A0-8DB5-B50299038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20367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Immagine 2" descr="SELEZIONE.jpg">
            <a:extLst>
              <a:ext uri="{FF2B5EF4-FFF2-40B4-BE49-F238E27FC236}">
                <a16:creationId xmlns:a16="http://schemas.microsoft.com/office/drawing/2014/main" xmlns="" id="{AFE18F2E-38E6-4204-AABC-5B9678052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3" y="1052513"/>
            <a:ext cx="20367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Immagine 3" descr="CARTIERA.jpg">
            <a:extLst>
              <a:ext uri="{FF2B5EF4-FFF2-40B4-BE49-F238E27FC236}">
                <a16:creationId xmlns:a16="http://schemas.microsoft.com/office/drawing/2014/main" xmlns="" id="{DF22D6F6-B7E0-4199-9D0B-C4A9A1016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1052513"/>
            <a:ext cx="20367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CasellaDiTesto 18">
            <a:extLst>
              <a:ext uri="{FF2B5EF4-FFF2-40B4-BE49-F238E27FC236}">
                <a16:creationId xmlns:a16="http://schemas.microsoft.com/office/drawing/2014/main" xmlns="" id="{C1D6A649-509A-43D6-8DF2-D37D8DAB3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797425"/>
            <a:ext cx="3816350" cy="120015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dirty="0">
                <a:solidFill>
                  <a:srgbClr val="595959"/>
                </a:solidFill>
              </a:rPr>
              <a:t>Stipula le convenzioni, remunera la raccolta differenziata per la parte imballaggi, avvia a riciclo, controlla flussi, qualità e risultati </a:t>
            </a:r>
          </a:p>
        </p:txBody>
      </p:sp>
      <p:pic>
        <p:nvPicPr>
          <p:cNvPr id="16394" name="Immagine 5" descr="COMIECO 2008.jpg">
            <a:extLst>
              <a:ext uri="{FF2B5EF4-FFF2-40B4-BE49-F238E27FC236}">
                <a16:creationId xmlns:a16="http://schemas.microsoft.com/office/drawing/2014/main" xmlns="" id="{E2CCDD57-8CBC-454C-9E4A-5229EEFA9F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5" y="3789363"/>
            <a:ext cx="27066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Rectangle 6">
            <a:extLst>
              <a:ext uri="{FF2B5EF4-FFF2-40B4-BE49-F238E27FC236}">
                <a16:creationId xmlns:a16="http://schemas.microsoft.com/office/drawing/2014/main" xmlns="" id="{E41290EC-FF16-4506-AA83-889315F0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492375"/>
            <a:ext cx="24479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0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1400" b="1">
                <a:solidFill>
                  <a:srgbClr val="FF8000"/>
                </a:solidFill>
              </a:rPr>
              <a:t>LA PIATTAFORMA</a:t>
            </a:r>
          </a:p>
          <a:p>
            <a:pPr algn="ctr"/>
            <a:r>
              <a:rPr lang="it-IT" altLang="it-IT" sz="1400">
                <a:solidFill>
                  <a:srgbClr val="595959"/>
                </a:solidFill>
              </a:rPr>
              <a:t>seleziona e pressa </a:t>
            </a:r>
          </a:p>
          <a:p>
            <a:pPr algn="ctr"/>
            <a:r>
              <a:rPr lang="it-IT" altLang="it-IT" sz="1400">
                <a:solidFill>
                  <a:srgbClr val="595959"/>
                </a:solidFill>
              </a:rPr>
              <a:t>il macero</a:t>
            </a:r>
          </a:p>
        </p:txBody>
      </p:sp>
      <p:sp>
        <p:nvSpPr>
          <p:cNvPr id="16396" name="AutoShape 8">
            <a:extLst>
              <a:ext uri="{FF2B5EF4-FFF2-40B4-BE49-F238E27FC236}">
                <a16:creationId xmlns:a16="http://schemas.microsoft.com/office/drawing/2014/main" xmlns="" id="{01F4BDAE-9D66-4CC5-8CD4-4BC189B2E46B}"/>
              </a:ext>
            </a:extLst>
          </p:cNvPr>
          <p:cNvSpPr>
            <a:spLocks noChangeArrowheads="1"/>
          </p:cNvSpPr>
          <p:nvPr/>
        </p:nvSpPr>
        <p:spPr bwMode="auto">
          <a:xfrm rot="-7354226">
            <a:off x="1497012" y="3830638"/>
            <a:ext cx="1617663" cy="319088"/>
          </a:xfrm>
          <a:prstGeom prst="rightArrow">
            <a:avLst>
              <a:gd name="adj1" fmla="val 50000"/>
              <a:gd name="adj2" fmla="val 74871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it-IT">
              <a:latin typeface="Times New Roman" panose="02020603050405020304" pitchFamily="18" charset="0"/>
            </a:endParaRPr>
          </a:p>
        </p:txBody>
      </p:sp>
      <p:pic>
        <p:nvPicPr>
          <p:cNvPr id="16398" name="Immagine 2">
            <a:extLst>
              <a:ext uri="{FF2B5EF4-FFF2-40B4-BE49-F238E27FC236}">
                <a16:creationId xmlns:a16="http://schemas.microsoft.com/office/drawing/2014/main" xmlns="" id="{A0910ED5-6B2B-4ED7-AF32-97242063C8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076700"/>
            <a:ext cx="9588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Immagine 19">
            <a:extLst>
              <a:ext uri="{FF2B5EF4-FFF2-40B4-BE49-F238E27FC236}">
                <a16:creationId xmlns:a16="http://schemas.microsoft.com/office/drawing/2014/main" xmlns="" id="{C7B5DC8A-7F6E-4833-B4C0-98E3AAEB43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005263"/>
            <a:ext cx="9588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Immagine 3">
            <a:extLst>
              <a:ext uri="{FF2B5EF4-FFF2-40B4-BE49-F238E27FC236}">
                <a16:creationId xmlns:a16="http://schemas.microsoft.com/office/drawing/2014/main" xmlns="" id="{C84F985F-5E6B-488B-9FA1-F4ADCFD2AA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04938"/>
            <a:ext cx="12160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Immagine 4">
            <a:extLst>
              <a:ext uri="{FF2B5EF4-FFF2-40B4-BE49-F238E27FC236}">
                <a16:creationId xmlns:a16="http://schemas.microsoft.com/office/drawing/2014/main" xmlns="" id="{F3B2D02C-E300-47E8-99E7-02B1A65EF5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1550988"/>
            <a:ext cx="1173162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2" name="AutoShape 8">
            <a:extLst>
              <a:ext uri="{FF2B5EF4-FFF2-40B4-BE49-F238E27FC236}">
                <a16:creationId xmlns:a16="http://schemas.microsoft.com/office/drawing/2014/main" xmlns="" id="{C3223747-BEC4-46D7-B31C-815F72411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241550"/>
            <a:ext cx="1223962" cy="358775"/>
          </a:xfrm>
          <a:prstGeom prst="rightArrow">
            <a:avLst>
              <a:gd name="adj1" fmla="val 50000"/>
              <a:gd name="adj2" fmla="val 75258"/>
            </a:avLst>
          </a:prstGeom>
          <a:solidFill>
            <a:srgbClr val="FF8A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it-IT">
              <a:latin typeface="Times New Roman" panose="02020603050405020304" pitchFamily="18" charset="0"/>
            </a:endParaRPr>
          </a:p>
        </p:txBody>
      </p:sp>
      <p:sp>
        <p:nvSpPr>
          <p:cNvPr id="16403" name="Rectangle 2">
            <a:extLst>
              <a:ext uri="{FF2B5EF4-FFF2-40B4-BE49-F238E27FC236}">
                <a16:creationId xmlns:a16="http://schemas.microsoft.com/office/drawing/2014/main" xmlns="" id="{6BB2714A-251D-462C-BBA1-02FCF7D85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33375"/>
            <a:ext cx="8458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dirty="0">
                <a:solidFill>
                  <a:srgbClr val="E47823"/>
                </a:solidFill>
              </a:rPr>
              <a:t>Come avviene il ciclo del riciclo di carta e cartone</a:t>
            </a:r>
          </a:p>
        </p:txBody>
      </p:sp>
      <p:sp>
        <p:nvSpPr>
          <p:cNvPr id="21" name="AutoShape 8">
            <a:extLst>
              <a:ext uri="{FF2B5EF4-FFF2-40B4-BE49-F238E27FC236}">
                <a16:creationId xmlns:a16="http://schemas.microsoft.com/office/drawing/2014/main" xmlns="" id="{ED7FB036-5541-439F-83C1-1C185C74182A}"/>
              </a:ext>
            </a:extLst>
          </p:cNvPr>
          <p:cNvSpPr>
            <a:spLocks noChangeArrowheads="1"/>
          </p:cNvSpPr>
          <p:nvPr/>
        </p:nvSpPr>
        <p:spPr bwMode="auto">
          <a:xfrm rot="7908814">
            <a:off x="5982865" y="3671510"/>
            <a:ext cx="1746250" cy="287338"/>
          </a:xfrm>
          <a:prstGeom prst="rightArrow">
            <a:avLst>
              <a:gd name="adj1" fmla="val 50000"/>
              <a:gd name="adj2" fmla="val 74644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it-IT">
              <a:latin typeface="Times New Roman" panose="02020603050405020304" pitchFamily="18" charset="0"/>
            </a:endParaRPr>
          </a:p>
        </p:txBody>
      </p:sp>
      <p:sp>
        <p:nvSpPr>
          <p:cNvPr id="22" name="AutoShape 8">
            <a:extLst>
              <a:ext uri="{FF2B5EF4-FFF2-40B4-BE49-F238E27FC236}">
                <a16:creationId xmlns:a16="http://schemas.microsoft.com/office/drawing/2014/main" xmlns="" id="{5462D707-F9E4-4545-8B54-45F42ED5610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337844" y="3389260"/>
            <a:ext cx="736600" cy="390629"/>
          </a:xfrm>
          <a:prstGeom prst="rightArrow">
            <a:avLst>
              <a:gd name="adj1" fmla="val 50000"/>
              <a:gd name="adj2" fmla="val 74644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6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olo 1"/>
          <p:cNvSpPr txBox="1">
            <a:spLocks noGrp="1"/>
          </p:cNvSpPr>
          <p:nvPr>
            <p:ph type="title"/>
          </p:nvPr>
        </p:nvSpPr>
        <p:spPr>
          <a:xfrm>
            <a:off x="323528" y="188639"/>
            <a:ext cx="8363271" cy="7969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D48E26"/>
                </a:solidFill>
              </a:defRPr>
            </a:lvl1pPr>
          </a:lstStyle>
          <a:p>
            <a:r>
              <a:rPr lang="it-IT" sz="2800" b="0" dirty="0">
                <a:solidFill>
                  <a:srgbClr val="E47823"/>
                </a:solidFill>
              </a:rPr>
              <a:t>Dall’avvio del sistema consortile la r</a:t>
            </a:r>
            <a:r>
              <a:rPr sz="2800" b="0" dirty="0" err="1">
                <a:solidFill>
                  <a:srgbClr val="E47823"/>
                </a:solidFill>
              </a:rPr>
              <a:t>accolta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lang="it-IT" sz="2800" b="0" dirty="0">
                <a:solidFill>
                  <a:srgbClr val="E47823"/>
                </a:solidFill>
              </a:rPr>
              <a:t>di </a:t>
            </a:r>
            <a:r>
              <a:rPr sz="2800" b="0" dirty="0">
                <a:solidFill>
                  <a:srgbClr val="E47823"/>
                </a:solidFill>
              </a:rPr>
              <a:t>carta e </a:t>
            </a:r>
            <a:r>
              <a:rPr sz="2800" b="0" dirty="0" err="1">
                <a:solidFill>
                  <a:srgbClr val="E47823"/>
                </a:solidFill>
              </a:rPr>
              <a:t>cartone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lang="it-IT" sz="2800" b="0" dirty="0">
                <a:solidFill>
                  <a:srgbClr val="E47823"/>
                </a:solidFill>
              </a:rPr>
              <a:t>ha avuto </a:t>
            </a:r>
            <a:r>
              <a:rPr sz="2800" b="0" dirty="0" err="1">
                <a:solidFill>
                  <a:srgbClr val="E47823"/>
                </a:solidFill>
              </a:rPr>
              <a:t>una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sz="2800" b="0" dirty="0" err="1">
                <a:solidFill>
                  <a:srgbClr val="E47823"/>
                </a:solidFill>
              </a:rPr>
              <a:t>crescita</a:t>
            </a:r>
            <a:r>
              <a:rPr sz="2800" b="0" dirty="0">
                <a:solidFill>
                  <a:srgbClr val="E47823"/>
                </a:solidFill>
              </a:rPr>
              <a:t> continua</a:t>
            </a:r>
            <a:r>
              <a:rPr lang="it-IT" sz="2800" dirty="0">
                <a:solidFill>
                  <a:srgbClr val="E47823"/>
                </a:solidFill>
              </a:rPr>
              <a:t/>
            </a:r>
            <a:br>
              <a:rPr lang="it-IT" sz="2800" dirty="0">
                <a:solidFill>
                  <a:srgbClr val="E47823"/>
                </a:solidFill>
              </a:rPr>
            </a:br>
            <a:endParaRPr sz="2800" dirty="0">
              <a:solidFill>
                <a:srgbClr val="E47823"/>
              </a:solidFill>
            </a:endParaRPr>
          </a:p>
        </p:txBody>
      </p:sp>
      <p:sp>
        <p:nvSpPr>
          <p:cNvPr id="117" name="CasellaDiTesto 2"/>
          <p:cNvSpPr txBox="1"/>
          <p:nvPr/>
        </p:nvSpPr>
        <p:spPr>
          <a:xfrm>
            <a:off x="403496" y="1155918"/>
            <a:ext cx="2511642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>
                <a:solidFill>
                  <a:srgbClr val="D48E26"/>
                </a:solidFill>
              </a:defRPr>
            </a:pPr>
            <a:r>
              <a:rPr dirty="0" err="1"/>
              <a:t>Nel</a:t>
            </a:r>
            <a:r>
              <a:rPr dirty="0"/>
              <a:t> 1998</a:t>
            </a:r>
          </a:p>
          <a:p>
            <a:pPr>
              <a:defRPr sz="1600"/>
            </a:pP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comuni</a:t>
            </a:r>
            <a:r>
              <a:rPr dirty="0"/>
              <a:t> </a:t>
            </a:r>
            <a:r>
              <a:rPr dirty="0" err="1"/>
              <a:t>raccoglievano</a:t>
            </a:r>
            <a:endParaRPr lang="it-IT" dirty="0"/>
          </a:p>
          <a:p>
            <a:pPr>
              <a:defRPr sz="1600"/>
            </a:pPr>
            <a:r>
              <a:rPr dirty="0"/>
              <a:t>1 </a:t>
            </a:r>
            <a:r>
              <a:rPr dirty="0" err="1"/>
              <a:t>milione</a:t>
            </a:r>
            <a:r>
              <a:rPr dirty="0"/>
              <a:t> di </a:t>
            </a:r>
            <a:r>
              <a:rPr dirty="0" err="1"/>
              <a:t>tonnellate</a:t>
            </a:r>
            <a:endParaRPr dirty="0"/>
          </a:p>
          <a:p>
            <a:pPr>
              <a:defRPr sz="1600"/>
            </a:pPr>
            <a:r>
              <a:rPr dirty="0"/>
              <a:t>(17 kg/</a:t>
            </a:r>
            <a:r>
              <a:rPr dirty="0" err="1"/>
              <a:t>abitante</a:t>
            </a:r>
            <a:r>
              <a:rPr dirty="0"/>
              <a:t>)</a:t>
            </a:r>
          </a:p>
          <a:p>
            <a:pPr>
              <a:defRPr sz="1600"/>
            </a:pPr>
            <a:r>
              <a:rPr dirty="0"/>
              <a:t>La carta </a:t>
            </a:r>
            <a:r>
              <a:rPr dirty="0" err="1"/>
              <a:t>costituiva</a:t>
            </a:r>
            <a:r>
              <a:rPr dirty="0"/>
              <a:t> </a:t>
            </a:r>
            <a:r>
              <a:rPr dirty="0" err="1"/>
              <a:t>oltre</a:t>
            </a:r>
            <a:endParaRPr lang="it-IT" dirty="0"/>
          </a:p>
          <a:p>
            <a:pPr>
              <a:defRPr sz="1600"/>
            </a:pPr>
            <a:r>
              <a:rPr dirty="0"/>
              <a:t>un </a:t>
            </a:r>
            <a:r>
              <a:rPr dirty="0" err="1"/>
              <a:t>terzo</a:t>
            </a:r>
            <a:r>
              <a:rPr dirty="0"/>
              <a:t> del </a:t>
            </a:r>
            <a:r>
              <a:rPr dirty="0" err="1"/>
              <a:t>totale</a:t>
            </a:r>
            <a:r>
              <a:rPr dirty="0"/>
              <a:t> RD </a:t>
            </a:r>
          </a:p>
          <a:p>
            <a:pPr>
              <a:defRPr sz="1600"/>
            </a:pPr>
            <a:r>
              <a:rPr dirty="0"/>
              <a:t>Il </a:t>
            </a:r>
            <a:r>
              <a:rPr dirty="0" err="1"/>
              <a:t>nord</a:t>
            </a:r>
            <a:r>
              <a:rPr dirty="0"/>
              <a:t> </a:t>
            </a:r>
            <a:r>
              <a:rPr dirty="0" err="1"/>
              <a:t>pesava</a:t>
            </a:r>
            <a:r>
              <a:rPr dirty="0"/>
              <a:t> p</a:t>
            </a:r>
            <a:r>
              <a:rPr lang="it-IT" dirty="0" err="1"/>
              <a:t>iù</a:t>
            </a:r>
            <a:r>
              <a:rPr lang="it-IT" dirty="0"/>
              <a:t> del</a:t>
            </a:r>
            <a:r>
              <a:rPr dirty="0"/>
              <a:t> 75%</a:t>
            </a:r>
          </a:p>
        </p:txBody>
      </p:sp>
      <p:sp>
        <p:nvSpPr>
          <p:cNvPr id="118" name="Rettangolo 2"/>
          <p:cNvSpPr txBox="1"/>
          <p:nvPr/>
        </p:nvSpPr>
        <p:spPr>
          <a:xfrm>
            <a:off x="3254950" y="1155918"/>
            <a:ext cx="2681525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 b="1">
                <a:solidFill>
                  <a:srgbClr val="D48E26"/>
                </a:solidFill>
              </a:defRPr>
            </a:pPr>
            <a:r>
              <a:rPr dirty="0" err="1"/>
              <a:t>Nel</a:t>
            </a:r>
            <a:r>
              <a:rPr dirty="0"/>
              <a:t> 201</a:t>
            </a:r>
            <a:r>
              <a:rPr lang="it-IT" dirty="0"/>
              <a:t>8</a:t>
            </a:r>
            <a:endParaRPr dirty="0"/>
          </a:p>
          <a:p>
            <a:pPr>
              <a:defRPr sz="1600"/>
            </a:pPr>
            <a:r>
              <a:rPr lang="it-IT" dirty="0"/>
              <a:t>oltre </a:t>
            </a:r>
            <a:r>
              <a:rPr dirty="0"/>
              <a:t>3,3 </a:t>
            </a:r>
            <a:r>
              <a:rPr dirty="0" err="1"/>
              <a:t>milioni</a:t>
            </a:r>
            <a:r>
              <a:rPr dirty="0"/>
              <a:t> di t</a:t>
            </a:r>
            <a:r>
              <a:rPr lang="it-IT" dirty="0" err="1"/>
              <a:t>onnellate</a:t>
            </a:r>
            <a:endParaRPr dirty="0"/>
          </a:p>
          <a:p>
            <a:pPr>
              <a:defRPr sz="1600"/>
            </a:pPr>
            <a:r>
              <a:rPr dirty="0" err="1"/>
              <a:t>Abbiamo</a:t>
            </a:r>
            <a:r>
              <a:rPr dirty="0"/>
              <a:t> </a:t>
            </a:r>
            <a:r>
              <a:rPr sz="1600" dirty="0" err="1"/>
              <a:t>percorso</a:t>
            </a:r>
            <a:r>
              <a:rPr dirty="0"/>
              <a:t> 2/3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strada</a:t>
            </a:r>
            <a:r>
              <a:rPr dirty="0"/>
              <a:t> </a:t>
            </a:r>
            <a:r>
              <a:rPr dirty="0" err="1"/>
              <a:t>intrapresa</a:t>
            </a:r>
            <a:r>
              <a:rPr dirty="0"/>
              <a:t> 20 </a:t>
            </a:r>
            <a:r>
              <a:rPr dirty="0" err="1"/>
              <a:t>anni</a:t>
            </a:r>
            <a:r>
              <a:rPr dirty="0"/>
              <a:t> fa</a:t>
            </a:r>
          </a:p>
          <a:p>
            <a:pPr>
              <a:defRPr sz="1600"/>
            </a:pPr>
            <a:r>
              <a:rPr dirty="0"/>
              <a:t>La carta è ad </a:t>
            </a:r>
            <a:r>
              <a:rPr dirty="0" err="1"/>
              <a:t>una</a:t>
            </a:r>
            <a:r>
              <a:rPr dirty="0"/>
              <a:t> quota del 20% </a:t>
            </a:r>
            <a:r>
              <a:rPr dirty="0" err="1"/>
              <a:t>delle</a:t>
            </a:r>
            <a:r>
              <a:rPr dirty="0"/>
              <a:t> RD</a:t>
            </a:r>
          </a:p>
          <a:p>
            <a:pPr>
              <a:defRPr sz="1600"/>
            </a:pPr>
            <a:r>
              <a:rPr dirty="0"/>
              <a:t>Il </a:t>
            </a:r>
            <a:r>
              <a:rPr dirty="0" err="1"/>
              <a:t>nord</a:t>
            </a:r>
            <a:r>
              <a:rPr dirty="0"/>
              <a:t> è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oltre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50%</a:t>
            </a:r>
          </a:p>
        </p:txBody>
      </p:sp>
      <p:sp>
        <p:nvSpPr>
          <p:cNvPr id="119" name="Rettangolo 3"/>
          <p:cNvSpPr txBox="1"/>
          <p:nvPr/>
        </p:nvSpPr>
        <p:spPr>
          <a:xfrm>
            <a:off x="6049640" y="1155918"/>
            <a:ext cx="2897549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r">
              <a:defRPr sz="1600" b="1">
                <a:solidFill>
                  <a:srgbClr val="D48E26"/>
                </a:solidFill>
              </a:defRPr>
            </a:pPr>
            <a:r>
              <a:rPr dirty="0" err="1"/>
              <a:t>L’obiettivo</a:t>
            </a:r>
            <a:endParaRPr dirty="0"/>
          </a:p>
          <a:p>
            <a:pPr algn="r">
              <a:defRPr sz="1600"/>
            </a:pP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crescita</a:t>
            </a:r>
            <a:r>
              <a:rPr dirty="0"/>
              <a:t> di </a:t>
            </a:r>
            <a:r>
              <a:rPr dirty="0" err="1"/>
              <a:t>ancora</a:t>
            </a:r>
            <a:endParaRPr dirty="0"/>
          </a:p>
          <a:p>
            <a:pPr algn="r">
              <a:defRPr sz="1600"/>
            </a:pPr>
            <a:r>
              <a:rPr dirty="0"/>
              <a:t>1 </a:t>
            </a:r>
            <a:r>
              <a:rPr dirty="0" err="1"/>
              <a:t>milione</a:t>
            </a:r>
            <a:r>
              <a:rPr dirty="0"/>
              <a:t> di </a:t>
            </a:r>
            <a:r>
              <a:rPr dirty="0" err="1"/>
              <a:t>tonnellate</a:t>
            </a:r>
            <a:r>
              <a:rPr dirty="0"/>
              <a:t>/anno</a:t>
            </a:r>
          </a:p>
          <a:p>
            <a:pPr algn="r">
              <a:defRPr sz="1600"/>
            </a:pPr>
            <a:r>
              <a:rPr dirty="0"/>
              <a:t>Questa </a:t>
            </a:r>
            <a:r>
              <a:rPr dirty="0" err="1"/>
              <a:t>crescita</a:t>
            </a:r>
            <a:r>
              <a:rPr dirty="0"/>
              <a:t> </a:t>
            </a:r>
            <a:r>
              <a:rPr dirty="0" err="1"/>
              <a:t>deve</a:t>
            </a:r>
            <a:endParaRPr lang="it-IT" dirty="0"/>
          </a:p>
          <a:p>
            <a:pPr algn="r">
              <a:defRPr sz="1600"/>
            </a:pPr>
            <a:r>
              <a:rPr dirty="0" err="1"/>
              <a:t>arrivare</a:t>
            </a:r>
            <a:r>
              <a:rPr dirty="0"/>
              <a:t> dal Sud</a:t>
            </a:r>
            <a:r>
              <a:rPr lang="it-IT" dirty="0"/>
              <a:t> e </a:t>
            </a:r>
            <a:r>
              <a:rPr dirty="0" err="1"/>
              <a:t>permette</a:t>
            </a:r>
            <a:endParaRPr lang="it-IT" dirty="0"/>
          </a:p>
          <a:p>
            <a:pPr algn="r">
              <a:defRPr sz="1600"/>
            </a:pPr>
            <a:r>
              <a:rPr dirty="0"/>
              <a:t>di s</a:t>
            </a:r>
            <a:r>
              <a:rPr lang="it-IT" dirty="0"/>
              <a:t>u</a:t>
            </a:r>
            <a:r>
              <a:rPr dirty="0" err="1"/>
              <a:t>parare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nuovi</a:t>
            </a:r>
            <a:endParaRPr lang="it-IT" dirty="0"/>
          </a:p>
          <a:p>
            <a:pPr algn="r">
              <a:defRPr sz="1600"/>
            </a:pPr>
            <a:r>
              <a:rPr dirty="0" err="1"/>
              <a:t>obiettivi</a:t>
            </a:r>
            <a:r>
              <a:rPr dirty="0"/>
              <a:t> UE per </a:t>
            </a:r>
            <a:r>
              <a:rPr dirty="0" err="1"/>
              <a:t>materiale</a:t>
            </a:r>
            <a:r>
              <a:rPr dirty="0"/>
              <a:t>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F4662095-158E-4AE9-81CC-F1B54A57B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36" y="2987693"/>
            <a:ext cx="6938352" cy="31257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09F9C3FC-6FB7-4BC6-82D6-2D154AFD4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047650"/>
          </a:xfrm>
        </p:spPr>
        <p:txBody>
          <a:bodyPr>
            <a:noAutofit/>
          </a:bodyPr>
          <a:lstStyle/>
          <a:p>
            <a:r>
              <a:rPr lang="it-IT" sz="28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gestione è sussidiaria al mercato!</a:t>
            </a:r>
            <a:br>
              <a:rPr lang="it-IT" sz="28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28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2800" dirty="0">
              <a:solidFill>
                <a:srgbClr val="E478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1A3F5F93-327A-4C16-8A6F-00C785C6EBFC}"/>
              </a:ext>
            </a:extLst>
          </p:cNvPr>
          <p:cNvSpPr/>
          <p:nvPr/>
        </p:nvSpPr>
        <p:spPr>
          <a:xfrm>
            <a:off x="6858000" y="1976257"/>
            <a:ext cx="2209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accent6">
                    <a:lumMod val="75000"/>
                  </a:schemeClr>
                </a:solidFill>
              </a:rPr>
              <a:t>Il Consorzio ha gestito mediamente negli ultimi 5 anni il 46%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</a:rPr>
              <a:t>della raccolta comunale, con una </a:t>
            </a: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</a:rPr>
              <a:t>duplice funzione:</a:t>
            </a:r>
          </a:p>
          <a:p>
            <a:endParaRPr lang="it-IT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</a:rPr>
              <a:t>sussidiarietà al mercato</a:t>
            </a:r>
          </a:p>
          <a:p>
            <a:pPr marL="285750" indent="-285750">
              <a:buFontTx/>
              <a:buChar char="-"/>
            </a:pPr>
            <a:endParaRPr lang="it-IT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</a:rPr>
              <a:t>sostegno allo sviluppo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5C3E22BC-1522-47C7-915A-36E043B6A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14" y="1436903"/>
            <a:ext cx="6549227" cy="41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69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8D916AAA-03D4-406D-995A-6FEDC87DBF77}"/>
              </a:ext>
            </a:extLst>
          </p:cNvPr>
          <p:cNvGrpSpPr/>
          <p:nvPr/>
        </p:nvGrpSpPr>
        <p:grpSpPr>
          <a:xfrm>
            <a:off x="5867400" y="2780902"/>
            <a:ext cx="3048000" cy="3043308"/>
            <a:chOff x="5867400" y="2780902"/>
            <a:chExt cx="3048000" cy="304330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xmlns="" id="{F3ADCABC-1996-4005-AA22-45AA48807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7400" y="2780902"/>
              <a:ext cx="3048000" cy="2962970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xmlns="" id="{1CD7E8EE-C289-41F7-8559-D8C8B3BD94D1}"/>
                </a:ext>
              </a:extLst>
            </p:cNvPr>
            <p:cNvSpPr txBox="1"/>
            <p:nvPr/>
          </p:nvSpPr>
          <p:spPr>
            <a:xfrm>
              <a:off x="6019800" y="5562600"/>
              <a:ext cx="16628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50" b="1" dirty="0"/>
                <a:t>RD in convenzione</a:t>
              </a:r>
            </a:p>
          </p:txBody>
        </p:sp>
      </p:grpSp>
      <p:sp>
        <p:nvSpPr>
          <p:cNvPr id="122" name="CasellaDiTesto 2"/>
          <p:cNvSpPr txBox="1"/>
          <p:nvPr/>
        </p:nvSpPr>
        <p:spPr>
          <a:xfrm>
            <a:off x="381000" y="1948267"/>
            <a:ext cx="670560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b="1">
                <a:solidFill>
                  <a:srgbClr val="D48E26"/>
                </a:solidFill>
              </a:defRPr>
            </a:pPr>
            <a:r>
              <a:rPr lang="it-IT" sz="2000" dirty="0">
                <a:solidFill>
                  <a:srgbClr val="E47823"/>
                </a:solidFill>
              </a:rPr>
              <a:t>Dati preliminari 2018</a:t>
            </a:r>
            <a:endParaRPr sz="2000" dirty="0">
              <a:solidFill>
                <a:srgbClr val="E47823"/>
              </a:solidFill>
            </a:endParaRPr>
          </a:p>
          <a:p>
            <a:pPr marL="215999" indent="-215999">
              <a:buSzPct val="100000"/>
              <a:buFont typeface="Arial"/>
              <a:buChar char="•"/>
              <a:defRPr sz="1600" b="1"/>
            </a:pPr>
            <a:r>
              <a:rPr sz="2400" dirty="0" err="1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sussidiarietà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sz="2400" dirty="0" err="1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centro-nord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</a:t>
            </a:r>
            <a:r>
              <a:rPr lang="it-IT"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marL="215999" indent="-215999">
              <a:buSzPct val="100000"/>
              <a:buFont typeface="Arial"/>
              <a:buChar char="•"/>
              <a:defRPr sz="1600" b="1"/>
            </a:pPr>
            <a:r>
              <a:rPr lang="it-IT" sz="2400" dirty="0">
                <a:solidFill>
                  <a:srgbClr val="005239"/>
                </a:solidFill>
                <a:cs typeface="Arial" panose="020B0604020202020204" pitchFamily="34" charset="0"/>
              </a:rPr>
              <a:t>s</a:t>
            </a:r>
            <a:r>
              <a:rPr lang="it-IT"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ostegno allo sviluppo </a:t>
            </a:r>
            <a:r>
              <a:rPr sz="2400" dirty="0" err="1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nell’area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</a:t>
            </a:r>
            <a:r>
              <a:rPr lang="it-IT"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400" dirty="0">
                <a:solidFill>
                  <a:srgbClr val="005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lang="it-IT" sz="2400" dirty="0">
              <a:solidFill>
                <a:srgbClr val="0052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600"/>
            </a:pPr>
            <a:endParaRPr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itolo 1"/>
          <p:cNvSpPr txBox="1"/>
          <p:nvPr/>
        </p:nvSpPr>
        <p:spPr>
          <a:xfrm>
            <a:off x="359185" y="176071"/>
            <a:ext cx="8403816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D48E26"/>
                </a:solidFill>
              </a:defRPr>
            </a:lvl1pPr>
          </a:lstStyle>
          <a:p>
            <a:r>
              <a:rPr lang="it-IT" sz="2800" dirty="0">
                <a:solidFill>
                  <a:srgbClr val="E47823"/>
                </a:solidFill>
              </a:rPr>
              <a:t>La </a:t>
            </a:r>
            <a:r>
              <a:rPr lang="it-IT" sz="2800">
                <a:solidFill>
                  <a:srgbClr val="E47823"/>
                </a:solidFill>
              </a:rPr>
              <a:t>sussidiarietà dell’Accordo</a:t>
            </a:r>
            <a:endParaRPr lang="it-IT" sz="2800" b="0">
              <a:solidFill>
                <a:srgbClr val="E47823"/>
              </a:solidFill>
            </a:endParaRPr>
          </a:p>
          <a:p>
            <a:r>
              <a:rPr sz="2800" b="0">
                <a:solidFill>
                  <a:srgbClr val="E47823"/>
                </a:solidFill>
              </a:rPr>
              <a:t>Comieco </a:t>
            </a:r>
            <a:r>
              <a:rPr sz="2800" b="0" dirty="0" err="1">
                <a:solidFill>
                  <a:srgbClr val="E47823"/>
                </a:solidFill>
              </a:rPr>
              <a:t>motore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sz="2800" b="0" dirty="0" err="1">
                <a:solidFill>
                  <a:srgbClr val="E47823"/>
                </a:solidFill>
              </a:rPr>
              <a:t>dello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sz="2800" b="0" dirty="0" err="1">
                <a:solidFill>
                  <a:srgbClr val="E47823"/>
                </a:solidFill>
              </a:rPr>
              <a:t>sviluppo</a:t>
            </a:r>
            <a:r>
              <a:rPr sz="2800" b="0" dirty="0">
                <a:solidFill>
                  <a:srgbClr val="E47823"/>
                </a:solidFill>
              </a:rPr>
              <a:t> </a:t>
            </a:r>
            <a:r>
              <a:rPr lang="it-IT" sz="2800" b="0" dirty="0">
                <a:solidFill>
                  <a:srgbClr val="E47823"/>
                </a:solidFill>
              </a:rPr>
              <a:t>nelle aree in ritardo </a:t>
            </a:r>
            <a:r>
              <a:rPr sz="2800" b="0" dirty="0">
                <a:solidFill>
                  <a:srgbClr val="E47823"/>
                </a:solidFill>
              </a:rPr>
              <a:t>e </a:t>
            </a:r>
            <a:r>
              <a:rPr sz="2800" b="0" dirty="0" err="1">
                <a:solidFill>
                  <a:srgbClr val="E47823"/>
                </a:solidFill>
              </a:rPr>
              <a:t>sussidiario</a:t>
            </a:r>
            <a:r>
              <a:rPr sz="2800" b="0" dirty="0">
                <a:solidFill>
                  <a:srgbClr val="E47823"/>
                </a:solidFill>
              </a:rPr>
              <a:t> al </a:t>
            </a:r>
            <a:r>
              <a:rPr sz="2800" b="0" dirty="0" err="1">
                <a:solidFill>
                  <a:srgbClr val="E47823"/>
                </a:solidFill>
              </a:rPr>
              <a:t>mercato</a:t>
            </a:r>
            <a:r>
              <a:rPr lang="it-IT" sz="2800" b="0" dirty="0">
                <a:solidFill>
                  <a:srgbClr val="E47823"/>
                </a:solidFill>
              </a:rPr>
              <a:t> nelle aree sviluppate</a:t>
            </a:r>
            <a:endParaRPr sz="2800" b="0" dirty="0">
              <a:solidFill>
                <a:srgbClr val="E47823"/>
              </a:solidFill>
            </a:endParaRPr>
          </a:p>
        </p:txBody>
      </p:sp>
      <p:pic>
        <p:nvPicPr>
          <p:cNvPr id="8" name="Immagine 2" descr="Immagine 2">
            <a:extLst>
              <a:ext uri="{FF2B5EF4-FFF2-40B4-BE49-F238E27FC236}">
                <a16:creationId xmlns:a16="http://schemas.microsoft.com/office/drawing/2014/main" xmlns="" id="{2FBA2D94-B7B7-4B1B-8154-5190D564E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00" y="3028425"/>
            <a:ext cx="4764766" cy="30818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72219C0-8E95-4CDE-91C7-AF7B55A24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76200"/>
            <a:ext cx="8229600" cy="762000"/>
          </a:xfrm>
        </p:spPr>
        <p:txBody>
          <a:bodyPr/>
          <a:lstStyle/>
          <a:p>
            <a:r>
              <a:rPr lang="it-IT" sz="2200" b="0" dirty="0">
                <a:solidFill>
                  <a:srgbClr val="E47823"/>
                </a:solidFill>
              </a:rPr>
              <a:t>La </a:t>
            </a:r>
            <a:r>
              <a:rPr lang="it-IT" sz="2200" dirty="0">
                <a:solidFill>
                  <a:srgbClr val="E47823"/>
                </a:solidFill>
              </a:rPr>
              <a:t>sussidiarietà </a:t>
            </a:r>
            <a:r>
              <a:rPr lang="it-IT" sz="2200" b="0" dirty="0">
                <a:solidFill>
                  <a:srgbClr val="E47823"/>
                </a:solidFill>
              </a:rPr>
              <a:t>supplisce alle carenze del mercato: a seguito del crollo dei prezzi circa 550.000 t di carta e cartone nel 2019 rientrano nella gestione consortile grazie alle «finestre» dell’Accordo Anci/</a:t>
            </a:r>
            <a:r>
              <a:rPr lang="it-IT" sz="2200" b="0" dirty="0" err="1">
                <a:solidFill>
                  <a:srgbClr val="E47823"/>
                </a:solidFill>
              </a:rPr>
              <a:t>Conai</a:t>
            </a:r>
            <a:r>
              <a:rPr lang="it-IT" sz="4400" b="0" dirty="0"/>
              <a:t/>
            </a:r>
            <a:br>
              <a:rPr lang="it-IT" sz="4400" b="0" dirty="0"/>
            </a:b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7FD434F8-F06A-426B-AD3A-BC3B0F01D0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1000" y="1752600"/>
            <a:ext cx="6858000" cy="4191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BAF0D111-17C5-4675-B65D-662891982694}"/>
              </a:ext>
            </a:extLst>
          </p:cNvPr>
          <p:cNvSpPr/>
          <p:nvPr/>
        </p:nvSpPr>
        <p:spPr>
          <a:xfrm>
            <a:off x="7228318" y="1752600"/>
            <a:ext cx="19811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sz="1200" dirty="0"/>
              <a:t>La </a:t>
            </a:r>
            <a:r>
              <a:rPr lang="it-IT" sz="1200" b="1" dirty="0">
                <a:solidFill>
                  <a:srgbClr val="E47823"/>
                </a:solidFill>
              </a:rPr>
              <a:t>Cina</a:t>
            </a:r>
            <a:r>
              <a:rPr lang="it-IT" sz="1200" dirty="0"/>
              <a:t> ha introdotto limiti qualitativi per le MPS e questo ha causato a partire dalla seconda metà del 2017 la </a:t>
            </a:r>
            <a:r>
              <a:rPr lang="it-IT" sz="1200" b="1" dirty="0">
                <a:solidFill>
                  <a:srgbClr val="E47823"/>
                </a:solidFill>
              </a:rPr>
              <a:t>caduta del valore dei maceri da raccolta differenziata</a:t>
            </a:r>
            <a:r>
              <a:rPr lang="it-IT" sz="1200" dirty="0"/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3B1554E6-BACD-45C4-84B3-AB5391CCAA0E}"/>
              </a:ext>
            </a:extLst>
          </p:cNvPr>
          <p:cNvSpPr/>
          <p:nvPr/>
        </p:nvSpPr>
        <p:spPr>
          <a:xfrm>
            <a:off x="7152119" y="3571101"/>
            <a:ext cx="19811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sz="1200" dirty="0"/>
              <a:t>Il sistema </a:t>
            </a:r>
            <a:r>
              <a:rPr lang="it-IT" sz="1200" b="1" dirty="0">
                <a:solidFill>
                  <a:srgbClr val="E47823"/>
                </a:solidFill>
              </a:rPr>
              <a:t>sussidiario</a:t>
            </a:r>
            <a:r>
              <a:rPr lang="it-IT" sz="1200" dirty="0"/>
              <a:t> fa fronte al rientro di oltre 500.000 t con un </a:t>
            </a:r>
            <a:r>
              <a:rPr lang="it-IT" sz="1200" b="1" dirty="0">
                <a:solidFill>
                  <a:srgbClr val="E47823"/>
                </a:solidFill>
              </a:rPr>
              <a:t>impegno economico aggiuntivo di Comieco verso i comuni di circa 25 mln di euro</a:t>
            </a:r>
            <a:r>
              <a:rPr lang="it-IT" sz="1200" dirty="0"/>
              <a:t> come corrispettivo di raccolta previsto dall’Accordo Anci/</a:t>
            </a:r>
            <a:r>
              <a:rPr lang="it-IT" sz="1200" dirty="0" err="1"/>
              <a:t>Conai</a:t>
            </a:r>
            <a:r>
              <a:rPr lang="it-IT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137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A6B4FE3-BDA8-40FB-9CEE-A0C651298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1139825"/>
          </a:xfrm>
        </p:spPr>
        <p:txBody>
          <a:bodyPr>
            <a:normAutofit fontScale="90000"/>
          </a:bodyPr>
          <a:lstStyle/>
          <a:p>
            <a:r>
              <a:rPr lang="it-IT" sz="24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gestione per materiali è un punto di forza della filiera:</a:t>
            </a:r>
            <a:br>
              <a:rPr lang="it-IT" sz="24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dall’inizio non ci siamo occupati solo dell’imballaggio,</a:t>
            </a:r>
            <a:br>
              <a:rPr lang="it-IT" sz="24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dirty="0">
                <a:solidFill>
                  <a:srgbClr val="E478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anche delle frazioni merceologiche similari (carte grafiche, giornali, riviste, ecc.)</a:t>
            </a:r>
            <a:endParaRPr lang="it-IT" sz="2400" dirty="0">
              <a:solidFill>
                <a:srgbClr val="E47823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CC72CC6-94CE-42FA-AD83-2D39D8EDB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085FB20-1031-437F-91EC-5F5F5521B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76400"/>
            <a:ext cx="7220713" cy="442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80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AECCF20-733B-4887-BAE1-AB192708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3650"/>
            <a:ext cx="8229600" cy="796950"/>
          </a:xfrm>
        </p:spPr>
        <p:txBody>
          <a:bodyPr/>
          <a:lstStyle/>
          <a:p>
            <a:r>
              <a:rPr lang="it-IT" sz="3200" b="0" dirty="0"/>
              <a:t>L’Accordo Anci/Comieco: punti chiave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86C0F28-3190-4191-BC90-E401375A0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7859216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1700" b="1" dirty="0"/>
              <a:t>Sussidiarietà al mercato</a:t>
            </a:r>
            <a:r>
              <a:rPr lang="it-IT" sz="1700" dirty="0"/>
              <a:t>: i comuni annualmente possono recedere/rientrare dall’Accordo in funzione delle condizioni offerte dal mercato;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7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700" b="1" dirty="0"/>
              <a:t>Garanzia del ritiro su tutto il territorio nazionale: </a:t>
            </a:r>
            <a:r>
              <a:rPr lang="it-IT" sz="1700" dirty="0"/>
              <a:t>il ritiro delle raccolte viene garantito ovunque, a prescindere dalle condizioni di mercato (no «cherry picking») e dal raggiungimento degli obiettivi di legge;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7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700" b="1" dirty="0"/>
              <a:t>Non solo imballaggi ma anche frazioni similari: </a:t>
            </a:r>
            <a:r>
              <a:rPr lang="it-IT" sz="1700" dirty="0"/>
              <a:t>Comieco, su richiesta dei comuni, garantisce anche il ritiro delle frazioni similari (giornali, riviste, carta grafica);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7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700" b="1" dirty="0"/>
              <a:t>Corrispettivi economici in funzione della qualità della raccolta: </a:t>
            </a:r>
            <a:r>
              <a:rPr lang="it-IT" sz="1700" dirty="0"/>
              <a:t>l’Accordo prevede la decurtazione dei corrispettivi economici se le raccolte sono sporche;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7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700" b="1" dirty="0"/>
              <a:t>Incentivazione economica della raccolta famiglie in carenza di una disciplina nazionale sull’assimilazione: </a:t>
            </a:r>
            <a:r>
              <a:rPr lang="it-IT" sz="1700" dirty="0"/>
              <a:t>i comuni che non garantiscono un rapporto bilanciato tra raccolta commerciale e raccolta famiglie (rapporto1/2,8) hanno una decurtazione del corrispettivo.</a:t>
            </a:r>
            <a:endParaRPr lang="it-IT" sz="1700" b="1" dirty="0"/>
          </a:p>
          <a:p>
            <a:pPr>
              <a:buFont typeface="Arial" panose="020B0604020202020204" pitchFamily="34" charset="0"/>
              <a:buChar char="•"/>
            </a:pPr>
            <a:endParaRPr lang="it-IT" b="1" dirty="0"/>
          </a:p>
          <a:p>
            <a:pPr>
              <a:buFont typeface="Arial" panose="020B0604020202020204" pitchFamily="34" charset="0"/>
              <a:buChar char="•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797513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olo 1"/>
          <p:cNvSpPr txBox="1"/>
          <p:nvPr/>
        </p:nvSpPr>
        <p:spPr>
          <a:xfrm>
            <a:off x="582065" y="107730"/>
            <a:ext cx="8425631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D48E2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800" b="0" dirty="0"/>
              <a:t>I </a:t>
            </a:r>
            <a:r>
              <a:rPr sz="2800" b="0" dirty="0" err="1"/>
              <a:t>corrispettivi</a:t>
            </a:r>
            <a:r>
              <a:rPr lang="it-IT" sz="2800" b="0" dirty="0"/>
              <a:t> previsti dall’Accordo Anci/Comieco</a:t>
            </a:r>
            <a:endParaRPr sz="2800" b="0" dirty="0"/>
          </a:p>
        </p:txBody>
      </p:sp>
      <p:sp>
        <p:nvSpPr>
          <p:cNvPr id="114" name="CasellaDiTesto 2"/>
          <p:cNvSpPr txBox="1"/>
          <p:nvPr/>
        </p:nvSpPr>
        <p:spPr>
          <a:xfrm>
            <a:off x="208123" y="631741"/>
            <a:ext cx="3151510" cy="5693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1400" dirty="0">
                <a:solidFill>
                  <a:srgbClr val="005239"/>
                </a:solidFill>
              </a:rPr>
              <a:t>Il </a:t>
            </a:r>
            <a:r>
              <a:rPr sz="1400" b="1" dirty="0" err="1">
                <a:solidFill>
                  <a:srgbClr val="005239"/>
                </a:solidFill>
              </a:rPr>
              <a:t>corrispettivo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previsto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dall’Allegato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Tecnico</a:t>
            </a:r>
            <a:r>
              <a:rPr sz="1400" dirty="0">
                <a:solidFill>
                  <a:srgbClr val="005239"/>
                </a:solidFill>
              </a:rPr>
              <a:t> è </a:t>
            </a:r>
            <a:r>
              <a:rPr sz="1400" b="1" dirty="0" err="1">
                <a:solidFill>
                  <a:srgbClr val="005239"/>
                </a:solidFill>
              </a:rPr>
              <a:t>riconosciuto</a:t>
            </a:r>
            <a:r>
              <a:rPr sz="1400" b="1" dirty="0">
                <a:solidFill>
                  <a:srgbClr val="005239"/>
                </a:solidFill>
              </a:rPr>
              <a:t> per la </a:t>
            </a:r>
            <a:r>
              <a:rPr sz="1400" b="1" dirty="0" err="1">
                <a:solidFill>
                  <a:srgbClr val="005239"/>
                </a:solidFill>
              </a:rPr>
              <a:t>raccolta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degli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imballaggi</a:t>
            </a:r>
            <a:r>
              <a:rPr lang="it-IT" sz="1400" b="1" dirty="0">
                <a:solidFill>
                  <a:srgbClr val="005239"/>
                </a:solidFill>
              </a:rPr>
              <a:t> e per le </a:t>
            </a:r>
            <a:r>
              <a:rPr lang="it-IT" sz="1400" b="1" dirty="0" err="1">
                <a:solidFill>
                  <a:srgbClr val="005239"/>
                </a:solidFill>
              </a:rPr>
              <a:t>f.m.s</a:t>
            </a:r>
            <a:r>
              <a:rPr lang="it-IT" sz="1400" b="1" dirty="0">
                <a:solidFill>
                  <a:srgbClr val="005239"/>
                </a:solidFill>
              </a:rPr>
              <a:t>. </a:t>
            </a:r>
            <a:r>
              <a:rPr lang="it-IT" sz="1400" dirty="0">
                <a:solidFill>
                  <a:srgbClr val="005239"/>
                </a:solidFill>
              </a:rPr>
              <a:t>(frazioni merceologiche similari)</a:t>
            </a:r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endParaRPr sz="1400" b="1" dirty="0">
              <a:solidFill>
                <a:srgbClr val="005239"/>
              </a:solidFill>
            </a:endParaRPr>
          </a:p>
          <a:p>
            <a:pPr>
              <a:buSzPct val="100000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it-IT" sz="1400" dirty="0">
                <a:solidFill>
                  <a:srgbClr val="005239"/>
                </a:solidFill>
              </a:rPr>
              <a:t>Il corrispettivo per l’imballaggio è riconosciuto: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pPr>
            <a:endParaRPr lang="it-IT" sz="1400" dirty="0">
              <a:solidFill>
                <a:srgbClr val="005239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it-IT" sz="1400" dirty="0">
                <a:solidFill>
                  <a:srgbClr val="005239"/>
                </a:solidFill>
              </a:rPr>
              <a:t>n</a:t>
            </a:r>
            <a:r>
              <a:rPr sz="1400" dirty="0" err="1">
                <a:solidFill>
                  <a:srgbClr val="005239"/>
                </a:solidFill>
              </a:rPr>
              <a:t>ella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raccolta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selettiva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lang="it-IT" sz="1400" b="1" dirty="0">
                <a:solidFill>
                  <a:srgbClr val="005239"/>
                </a:solidFill>
              </a:rPr>
              <a:t>(raccolta preso le utenze commerciali) </a:t>
            </a:r>
            <a:r>
              <a:rPr lang="it-IT" sz="1400" dirty="0">
                <a:solidFill>
                  <a:srgbClr val="005239"/>
                </a:solidFill>
              </a:rPr>
              <a:t>al</a:t>
            </a:r>
            <a:r>
              <a:rPr lang="it-IT" sz="1400" b="1" dirty="0">
                <a:solidFill>
                  <a:srgbClr val="005239"/>
                </a:solidFill>
              </a:rPr>
              <a:t> </a:t>
            </a:r>
            <a:r>
              <a:rPr lang="it-IT" sz="1400" dirty="0">
                <a:solidFill>
                  <a:srgbClr val="005239"/>
                </a:solidFill>
              </a:rPr>
              <a:t>100%</a:t>
            </a:r>
            <a:endParaRPr sz="1400" dirty="0">
              <a:solidFill>
                <a:srgbClr val="005239"/>
              </a:solidFill>
            </a:endParaRPr>
          </a:p>
          <a:p>
            <a:pPr marL="171450" indent="-171450">
              <a:buSzPct val="100000"/>
              <a:buFont typeface="Arial" panose="020B0604020202020204" pitchFamily="34" charset="0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it-IT" sz="1400" dirty="0">
                <a:solidFill>
                  <a:srgbClr val="005239"/>
                </a:solidFill>
              </a:rPr>
              <a:t>n</a:t>
            </a:r>
            <a:r>
              <a:rPr sz="1400" dirty="0" err="1">
                <a:solidFill>
                  <a:srgbClr val="005239"/>
                </a:solidFill>
              </a:rPr>
              <a:t>ella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raccolta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sz="1400" b="1" dirty="0" err="1">
                <a:solidFill>
                  <a:srgbClr val="005239"/>
                </a:solidFill>
              </a:rPr>
              <a:t>congiunta</a:t>
            </a:r>
            <a:r>
              <a:rPr sz="1400" b="1" dirty="0">
                <a:solidFill>
                  <a:srgbClr val="005239"/>
                </a:solidFill>
              </a:rPr>
              <a:t> </a:t>
            </a:r>
            <a:r>
              <a:rPr lang="it-IT" sz="1400" b="1" dirty="0">
                <a:solidFill>
                  <a:srgbClr val="005239"/>
                </a:solidFill>
              </a:rPr>
              <a:t>(raccolta presso le famiglie) </a:t>
            </a:r>
            <a:r>
              <a:rPr sz="1400" dirty="0">
                <a:solidFill>
                  <a:srgbClr val="005239"/>
                </a:solidFill>
              </a:rPr>
              <a:t>per la </a:t>
            </a:r>
            <a:r>
              <a:rPr lang="it-IT" sz="1400" dirty="0">
                <a:solidFill>
                  <a:srgbClr val="005239"/>
                </a:solidFill>
              </a:rPr>
              <a:t>una quota convenzionale che va dal </a:t>
            </a:r>
            <a:r>
              <a:rPr sz="1400" dirty="0">
                <a:solidFill>
                  <a:srgbClr val="005239"/>
                </a:solidFill>
              </a:rPr>
              <a:t>32% </a:t>
            </a:r>
            <a:r>
              <a:rPr sz="1400" dirty="0" err="1">
                <a:solidFill>
                  <a:srgbClr val="005239"/>
                </a:solidFill>
              </a:rPr>
              <a:t>nel</a:t>
            </a:r>
            <a:r>
              <a:rPr sz="1400" dirty="0">
                <a:solidFill>
                  <a:srgbClr val="005239"/>
                </a:solidFill>
              </a:rPr>
              <a:t> 2014 </a:t>
            </a:r>
            <a:r>
              <a:rPr lang="it-IT" sz="1400" dirty="0">
                <a:solidFill>
                  <a:srgbClr val="005239"/>
                </a:solidFill>
              </a:rPr>
              <a:t>al </a:t>
            </a:r>
            <a:r>
              <a:rPr sz="1400" dirty="0">
                <a:solidFill>
                  <a:srgbClr val="005239"/>
                </a:solidFill>
              </a:rPr>
              <a:t>35% dal 2017</a:t>
            </a:r>
          </a:p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endParaRPr sz="1400" dirty="0">
              <a:solidFill>
                <a:srgbClr val="005239"/>
              </a:solidFill>
            </a:endParaRPr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it-IT" sz="1400" dirty="0">
                <a:solidFill>
                  <a:srgbClr val="005239"/>
                </a:solidFill>
              </a:rPr>
              <a:t>Il corrispettivo per le frazioni similari </a:t>
            </a:r>
            <a:r>
              <a:rPr sz="1400" dirty="0">
                <a:solidFill>
                  <a:srgbClr val="005239"/>
                </a:solidFill>
              </a:rPr>
              <a:t>è </a:t>
            </a:r>
            <a:r>
              <a:rPr sz="1400" dirty="0" err="1">
                <a:solidFill>
                  <a:srgbClr val="005239"/>
                </a:solidFill>
              </a:rPr>
              <a:t>composto</a:t>
            </a:r>
            <a:r>
              <a:rPr sz="1400" dirty="0">
                <a:solidFill>
                  <a:srgbClr val="005239"/>
                </a:solidFill>
              </a:rPr>
              <a:t> da una </a:t>
            </a:r>
            <a:r>
              <a:rPr sz="1400" dirty="0" err="1">
                <a:solidFill>
                  <a:srgbClr val="005239"/>
                </a:solidFill>
              </a:rPr>
              <a:t>parte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fissa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lang="it-IT" sz="1400" dirty="0">
                <a:solidFill>
                  <a:srgbClr val="005239"/>
                </a:solidFill>
              </a:rPr>
              <a:t>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una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variabile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lang="it-IT" sz="1400" dirty="0">
                <a:solidFill>
                  <a:srgbClr val="005239"/>
                </a:solidFill>
              </a:rPr>
              <a:t> legata</a:t>
            </a:r>
            <a:r>
              <a:rPr sz="1400" dirty="0">
                <a:solidFill>
                  <a:srgbClr val="005239"/>
                </a:solidFill>
              </a:rPr>
              <a:t> all</a:t>
            </a:r>
            <a:r>
              <a:rPr lang="it-IT" sz="1400" dirty="0">
                <a:solidFill>
                  <a:srgbClr val="005239"/>
                </a:solidFill>
              </a:rPr>
              <a:t>a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quotazio</a:t>
            </a:r>
            <a:r>
              <a:rPr lang="it-IT" sz="1400" dirty="0">
                <a:solidFill>
                  <a:srgbClr val="005239"/>
                </a:solidFill>
              </a:rPr>
              <a:t>ne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lang="it-IT" sz="1400" dirty="0">
                <a:solidFill>
                  <a:srgbClr val="005239"/>
                </a:solidFill>
              </a:rPr>
              <a:t>mensile della </a:t>
            </a:r>
            <a:r>
              <a:rPr sz="1400" dirty="0">
                <a:solidFill>
                  <a:srgbClr val="005239"/>
                </a:solidFill>
              </a:rPr>
              <a:t>CCIAA</a:t>
            </a:r>
            <a:r>
              <a:rPr lang="it-IT" sz="1400" dirty="0">
                <a:solidFill>
                  <a:srgbClr val="005239"/>
                </a:solidFill>
              </a:rPr>
              <a:t> </a:t>
            </a:r>
            <a:endParaRPr sz="1400" dirty="0">
              <a:solidFill>
                <a:srgbClr val="005239"/>
              </a:solidFill>
            </a:endParaRPr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endParaRPr sz="1400" dirty="0">
              <a:solidFill>
                <a:srgbClr val="005239"/>
              </a:solidFill>
            </a:endParaRPr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1400" dirty="0">
                <a:solidFill>
                  <a:srgbClr val="005239"/>
                </a:solidFill>
              </a:rPr>
              <a:t>Il </a:t>
            </a:r>
            <a:r>
              <a:rPr sz="1400" dirty="0" err="1">
                <a:solidFill>
                  <a:srgbClr val="005239"/>
                </a:solidFill>
              </a:rPr>
              <a:t>corrispettivo</a:t>
            </a:r>
            <a:r>
              <a:rPr sz="1400" dirty="0">
                <a:solidFill>
                  <a:srgbClr val="005239"/>
                </a:solidFill>
              </a:rPr>
              <a:t> per </a:t>
            </a:r>
            <a:r>
              <a:rPr sz="1400" dirty="0" err="1">
                <a:solidFill>
                  <a:srgbClr val="005239"/>
                </a:solidFill>
              </a:rPr>
              <a:t>l’imballaggio</a:t>
            </a:r>
            <a:r>
              <a:rPr sz="1400" dirty="0">
                <a:solidFill>
                  <a:srgbClr val="005239"/>
                </a:solidFill>
              </a:rPr>
              <a:t> è </a:t>
            </a:r>
            <a:r>
              <a:rPr sz="1400" dirty="0" err="1">
                <a:solidFill>
                  <a:srgbClr val="005239"/>
                </a:solidFill>
              </a:rPr>
              <a:t>aggiornato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annualmente</a:t>
            </a:r>
            <a:r>
              <a:rPr lang="it-IT" sz="1400" dirty="0">
                <a:solidFill>
                  <a:srgbClr val="005239"/>
                </a:solidFill>
              </a:rPr>
              <a:t> </a:t>
            </a:r>
            <a:endParaRPr sz="1400" dirty="0">
              <a:solidFill>
                <a:srgbClr val="005239"/>
              </a:solidFill>
            </a:endParaRPr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it-IT" sz="1400" dirty="0">
                <a:solidFill>
                  <a:srgbClr val="005239"/>
                </a:solidFill>
              </a:rPr>
              <a:t>Il corrispettivo p</a:t>
            </a:r>
            <a:r>
              <a:rPr sz="1400" dirty="0" err="1">
                <a:solidFill>
                  <a:srgbClr val="005239"/>
                </a:solidFill>
              </a:rPr>
              <a:t>uò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essere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lang="it-IT" sz="1400" dirty="0">
                <a:solidFill>
                  <a:srgbClr val="005239"/>
                </a:solidFill>
              </a:rPr>
              <a:t>ridotto </a:t>
            </a:r>
            <a:r>
              <a:rPr sz="1400" dirty="0">
                <a:solidFill>
                  <a:srgbClr val="005239"/>
                </a:solidFill>
              </a:rPr>
              <a:t>in base </a:t>
            </a:r>
            <a:r>
              <a:rPr sz="1400" dirty="0" err="1">
                <a:solidFill>
                  <a:srgbClr val="005239"/>
                </a:solidFill>
              </a:rPr>
              <a:t>agli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esiti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delle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analisi</a:t>
            </a:r>
            <a:r>
              <a:rPr sz="1400" dirty="0">
                <a:solidFill>
                  <a:srgbClr val="005239"/>
                </a:solidFill>
              </a:rPr>
              <a:t> </a:t>
            </a:r>
            <a:r>
              <a:rPr sz="1400" dirty="0" err="1">
                <a:solidFill>
                  <a:srgbClr val="005239"/>
                </a:solidFill>
              </a:rPr>
              <a:t>qualità</a:t>
            </a:r>
            <a:endParaRPr sz="1400" dirty="0">
              <a:solidFill>
                <a:srgbClr val="005239"/>
              </a:solidFill>
            </a:endParaRPr>
          </a:p>
        </p:txBody>
      </p:sp>
      <p:sp>
        <p:nvSpPr>
          <p:cNvPr id="116" name="Segnaposto numero diapositiva 2"/>
          <p:cNvSpPr txBox="1"/>
          <p:nvPr/>
        </p:nvSpPr>
        <p:spPr>
          <a:xfrm>
            <a:off x="626206" y="6325603"/>
            <a:ext cx="491393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5126785A-3B5B-43AF-8515-53F04E73B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47174"/>
              </p:ext>
            </p:extLst>
          </p:nvPr>
        </p:nvGraphicFramePr>
        <p:xfrm>
          <a:off x="3505199" y="1143000"/>
          <a:ext cx="5430678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1">
                  <a:extLst>
                    <a:ext uri="{9D8B030D-6E8A-4147-A177-3AD203B41FA5}">
                      <a16:colId xmlns:a16="http://schemas.microsoft.com/office/drawing/2014/main" xmlns="" val="645365133"/>
                    </a:ext>
                  </a:extLst>
                </a:gridCol>
                <a:gridCol w="408622">
                  <a:extLst>
                    <a:ext uri="{9D8B030D-6E8A-4147-A177-3AD203B41FA5}">
                      <a16:colId xmlns:a16="http://schemas.microsoft.com/office/drawing/2014/main" xmlns="" val="2802055603"/>
                    </a:ext>
                  </a:extLst>
                </a:gridCol>
                <a:gridCol w="775811">
                  <a:extLst>
                    <a:ext uri="{9D8B030D-6E8A-4147-A177-3AD203B41FA5}">
                      <a16:colId xmlns:a16="http://schemas.microsoft.com/office/drawing/2014/main" xmlns="" val="2203456482"/>
                    </a:ext>
                  </a:extLst>
                </a:gridCol>
                <a:gridCol w="775811">
                  <a:extLst>
                    <a:ext uri="{9D8B030D-6E8A-4147-A177-3AD203B41FA5}">
                      <a16:colId xmlns:a16="http://schemas.microsoft.com/office/drawing/2014/main" xmlns="" val="3061599365"/>
                    </a:ext>
                  </a:extLst>
                </a:gridCol>
                <a:gridCol w="775811">
                  <a:extLst>
                    <a:ext uri="{9D8B030D-6E8A-4147-A177-3AD203B41FA5}">
                      <a16:colId xmlns:a16="http://schemas.microsoft.com/office/drawing/2014/main" xmlns="" val="53482102"/>
                    </a:ext>
                  </a:extLst>
                </a:gridCol>
                <a:gridCol w="775811">
                  <a:extLst>
                    <a:ext uri="{9D8B030D-6E8A-4147-A177-3AD203B41FA5}">
                      <a16:colId xmlns:a16="http://schemas.microsoft.com/office/drawing/2014/main" xmlns="" val="1993386017"/>
                    </a:ext>
                  </a:extLst>
                </a:gridCol>
                <a:gridCol w="775811">
                  <a:extLst>
                    <a:ext uri="{9D8B030D-6E8A-4147-A177-3AD203B41FA5}">
                      <a16:colId xmlns:a16="http://schemas.microsoft.com/office/drawing/2014/main" xmlns="" val="929903494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457233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it-IT" sz="1400" b="0" dirty="0"/>
                        <a:t>corrispettivo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€/t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96,50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96,68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96,78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96,78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97,80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959988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it-IT" sz="1400" dirty="0"/>
                        <a:t>prossimità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€/t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2,53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88548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it-IT" sz="1400" b="1" dirty="0"/>
                        <a:t>TOTALE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€/t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99,00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99,18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99,28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99,28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100,32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07845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magine 10" descr="Immagin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2971" y="1794176"/>
            <a:ext cx="3868388" cy="221288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itolo 1"/>
          <p:cNvSpPr txBox="1">
            <a:spLocks noGrp="1"/>
          </p:cNvSpPr>
          <p:nvPr>
            <p:ph type="ctrTitle"/>
          </p:nvPr>
        </p:nvSpPr>
        <p:spPr>
          <a:xfrm>
            <a:off x="297201" y="184364"/>
            <a:ext cx="8549597" cy="6657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259689">
              <a:defRPr sz="960">
                <a:solidFill>
                  <a:srgbClr val="D48E26"/>
                </a:solidFill>
              </a:defRPr>
            </a:pPr>
            <a:r>
              <a:rPr sz="2700" b="0" dirty="0"/>
              <a:t>I corrispettivi cambiano in base alla qualità</a:t>
            </a:r>
            <a:r>
              <a:rPr lang="it-IT" sz="2700" b="0" dirty="0"/>
              <a:t> della raccolta 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grpSp>
        <p:nvGrpSpPr>
          <p:cNvPr id="132" name="Gruppo 2"/>
          <p:cNvGrpSpPr/>
          <p:nvPr/>
        </p:nvGrpSpPr>
        <p:grpSpPr>
          <a:xfrm>
            <a:off x="304405" y="876838"/>
            <a:ext cx="4556767" cy="2238867"/>
            <a:chOff x="0" y="-133856"/>
            <a:chExt cx="4556765" cy="2238865"/>
          </a:xfrm>
        </p:grpSpPr>
        <p:grpSp>
          <p:nvGrpSpPr>
            <p:cNvPr id="123" name="Rettangolo 4"/>
            <p:cNvGrpSpPr/>
            <p:nvPr/>
          </p:nvGrpSpPr>
          <p:grpSpPr>
            <a:xfrm>
              <a:off x="1573061" y="37902"/>
              <a:ext cx="1566774" cy="259081"/>
              <a:chOff x="0" y="0"/>
              <a:chExt cx="1566773" cy="259079"/>
            </a:xfrm>
          </p:grpSpPr>
          <p:sp>
            <p:nvSpPr>
              <p:cNvPr id="121" name="Rettangolo"/>
              <p:cNvSpPr/>
              <p:nvPr/>
            </p:nvSpPr>
            <p:spPr>
              <a:xfrm>
                <a:off x="0" y="18981"/>
                <a:ext cx="1566774" cy="221118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22" name="corrispettivo sfuso"/>
              <p:cNvSpPr txBox="1"/>
              <p:nvPr/>
            </p:nvSpPr>
            <p:spPr>
              <a:xfrm>
                <a:off x="0" y="-1"/>
                <a:ext cx="1566774" cy="2590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90" tIns="34290" rIns="34290" bIns="34290" numCol="1" anchor="ctr">
                <a:spAutoFit/>
              </a:bodyPr>
              <a:lstStyle>
                <a:lvl1pPr algn="ctr">
                  <a:defRPr sz="1300"/>
                </a:lvl1pPr>
              </a:lstStyle>
              <a:p>
                <a:r>
                  <a:t>corrispettivo sfuso</a:t>
                </a:r>
              </a:p>
            </p:txBody>
          </p:sp>
        </p:grpSp>
        <p:grpSp>
          <p:nvGrpSpPr>
            <p:cNvPr id="126" name="Rettangolo 15"/>
            <p:cNvGrpSpPr/>
            <p:nvPr/>
          </p:nvGrpSpPr>
          <p:grpSpPr>
            <a:xfrm>
              <a:off x="1573061" y="1655428"/>
              <a:ext cx="2016786" cy="449581"/>
              <a:chOff x="0" y="0"/>
              <a:chExt cx="2016785" cy="449580"/>
            </a:xfrm>
          </p:grpSpPr>
          <p:sp>
            <p:nvSpPr>
              <p:cNvPr id="124" name="Rettangolo"/>
              <p:cNvSpPr/>
              <p:nvPr/>
            </p:nvSpPr>
            <p:spPr>
              <a:xfrm>
                <a:off x="0" y="101350"/>
                <a:ext cx="2016786" cy="2468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25" name="Se mps in balle +27,00 €/t"/>
              <p:cNvSpPr txBox="1"/>
              <p:nvPr/>
            </p:nvSpPr>
            <p:spPr>
              <a:xfrm>
                <a:off x="0" y="0"/>
                <a:ext cx="2016786" cy="4495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90" tIns="34290" rIns="34290" bIns="34290" numCol="1" anchor="ctr">
                <a:spAutoFit/>
              </a:bodyPr>
              <a:lstStyle>
                <a:lvl1pPr algn="ctr">
                  <a:defRPr sz="1300"/>
                </a:lvl1pPr>
              </a:lstStyle>
              <a:p>
                <a:r>
                  <a:t>Se mps in balle +27,00 €/t </a:t>
                </a:r>
              </a:p>
            </p:txBody>
          </p:sp>
        </p:grpSp>
        <p:pic>
          <p:nvPicPr>
            <p:cNvPr id="127" name="Immagine 16" descr="Immagine 16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5400000">
              <a:off x="-209158" y="569595"/>
              <a:ext cx="1690143" cy="12718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" name="Rettangolo"/>
            <p:cNvSpPr/>
            <p:nvPr/>
          </p:nvSpPr>
          <p:spPr>
            <a:xfrm>
              <a:off x="0" y="-133856"/>
              <a:ext cx="1271827" cy="46757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r>
                <a:rPr lang="it-IT" dirty="0"/>
                <a:t>Raccolta famiglie</a:t>
              </a:r>
              <a:endParaRPr dirty="0"/>
            </a:p>
          </p:txBody>
        </p:sp>
        <p:pic>
          <p:nvPicPr>
            <p:cNvPr id="131" name="Immagine 7" descr="Immagine 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73061" y="383255"/>
              <a:ext cx="2983704" cy="12682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4" name="Gruppo 5"/>
          <p:cNvGrpSpPr/>
          <p:nvPr/>
        </p:nvGrpSpPr>
        <p:grpSpPr>
          <a:xfrm>
            <a:off x="116937" y="3657600"/>
            <a:ext cx="5846203" cy="2285817"/>
            <a:chOff x="0" y="-252587"/>
            <a:chExt cx="5846202" cy="2285816"/>
          </a:xfrm>
        </p:grpSpPr>
        <p:sp>
          <p:nvSpPr>
            <p:cNvPr id="133" name="Rettangolo"/>
            <p:cNvSpPr/>
            <p:nvPr/>
          </p:nvSpPr>
          <p:spPr>
            <a:xfrm>
              <a:off x="177288" y="-252587"/>
              <a:ext cx="1464265" cy="53575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r>
                <a:rPr lang="it-IT" dirty="0"/>
                <a:t>Raccolta commerciale</a:t>
              </a:r>
              <a:endParaRPr dirty="0"/>
            </a:p>
          </p:txBody>
        </p:sp>
        <p:grpSp>
          <p:nvGrpSpPr>
            <p:cNvPr id="138" name="Rettangolo 31"/>
            <p:cNvGrpSpPr/>
            <p:nvPr/>
          </p:nvGrpSpPr>
          <p:grpSpPr>
            <a:xfrm>
              <a:off x="1762086" y="26459"/>
              <a:ext cx="1058071" cy="259081"/>
              <a:chOff x="0" y="0"/>
              <a:chExt cx="1058069" cy="259079"/>
            </a:xfrm>
          </p:grpSpPr>
          <p:sp>
            <p:nvSpPr>
              <p:cNvPr id="136" name="Rettangolo"/>
              <p:cNvSpPr/>
              <p:nvPr/>
            </p:nvSpPr>
            <p:spPr>
              <a:xfrm>
                <a:off x="0" y="1317"/>
                <a:ext cx="1058070" cy="256446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7" name="Raccolta €/t"/>
              <p:cNvSpPr txBox="1"/>
              <p:nvPr/>
            </p:nvSpPr>
            <p:spPr>
              <a:xfrm>
                <a:off x="0" y="0"/>
                <a:ext cx="1058070" cy="2590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90" tIns="34290" rIns="34290" bIns="34290" numCol="1" anchor="ctr">
                <a:spAutoFit/>
              </a:bodyPr>
              <a:lstStyle>
                <a:lvl1pPr algn="ctr">
                  <a:defRPr sz="1300"/>
                </a:lvl1pPr>
              </a:lstStyle>
              <a:p>
                <a:r>
                  <a:t>Raccolta €/t </a:t>
                </a:r>
              </a:p>
            </p:txBody>
          </p:sp>
        </p:grpSp>
        <p:pic>
          <p:nvPicPr>
            <p:cNvPr id="139" name="Immagine 3" descr="Immagine 3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310774"/>
              <a:ext cx="1703066" cy="1301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Immagine 8" descr="Immagine 8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762086" y="373807"/>
              <a:ext cx="4084116" cy="1301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3" name="Rettangolo 19"/>
            <p:cNvGrpSpPr/>
            <p:nvPr/>
          </p:nvGrpSpPr>
          <p:grpSpPr>
            <a:xfrm>
              <a:off x="1641553" y="1763925"/>
              <a:ext cx="2159577" cy="269304"/>
              <a:chOff x="-120533" y="95249"/>
              <a:chExt cx="2159575" cy="269303"/>
            </a:xfrm>
          </p:grpSpPr>
          <p:sp>
            <p:nvSpPr>
              <p:cNvPr id="141" name="Rettangolo"/>
              <p:cNvSpPr/>
              <p:nvPr/>
            </p:nvSpPr>
            <p:spPr>
              <a:xfrm>
                <a:off x="0" y="96567"/>
                <a:ext cx="1956163" cy="256446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2" name="Se mps in balle +29,50 €/t"/>
              <p:cNvSpPr txBox="1"/>
              <p:nvPr/>
            </p:nvSpPr>
            <p:spPr>
              <a:xfrm>
                <a:off x="-120533" y="95249"/>
                <a:ext cx="2159575" cy="2693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90" tIns="34290" rIns="34290" bIns="34290" numCol="1" anchor="ctr">
                <a:spAutoFit/>
              </a:bodyPr>
              <a:lstStyle>
                <a:lvl1pPr algn="ctr">
                  <a:defRPr sz="1300"/>
                </a:lvl1pPr>
              </a:lstStyle>
              <a:p>
                <a:r>
                  <a:rPr dirty="0"/>
                  <a:t>Se </a:t>
                </a:r>
                <a:r>
                  <a:rPr dirty="0" err="1"/>
                  <a:t>mps</a:t>
                </a:r>
                <a:r>
                  <a:rPr dirty="0"/>
                  <a:t> in </a:t>
                </a:r>
                <a:r>
                  <a:rPr dirty="0" err="1"/>
                  <a:t>balle</a:t>
                </a:r>
                <a:r>
                  <a:rPr dirty="0"/>
                  <a:t> +29,50 €/t </a:t>
                </a:r>
              </a:p>
            </p:txBody>
          </p:sp>
        </p:grpSp>
      </p:grpSp>
      <p:sp>
        <p:nvSpPr>
          <p:cNvPr id="145" name="CasellaDiTesto 2"/>
          <p:cNvSpPr txBox="1"/>
          <p:nvPr/>
        </p:nvSpPr>
        <p:spPr>
          <a:xfrm>
            <a:off x="5276741" y="876839"/>
            <a:ext cx="3511299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L’Allegato</a:t>
            </a:r>
            <a:r>
              <a:rPr sz="1400" dirty="0"/>
              <a:t> </a:t>
            </a:r>
            <a:r>
              <a:rPr sz="1400" dirty="0" err="1"/>
              <a:t>Tecnico</a:t>
            </a:r>
            <a:r>
              <a:rPr sz="1400" dirty="0"/>
              <a:t> 2014/19 ha </a:t>
            </a:r>
            <a:r>
              <a:rPr sz="1400" dirty="0" err="1"/>
              <a:t>aggiornato</a:t>
            </a:r>
            <a:r>
              <a:rPr sz="1400" dirty="0"/>
              <a:t> le procedure di </a:t>
            </a:r>
            <a:r>
              <a:rPr sz="1400" dirty="0" err="1"/>
              <a:t>campionamento</a:t>
            </a:r>
            <a:r>
              <a:rPr sz="1400" dirty="0"/>
              <a:t> </a:t>
            </a:r>
            <a:r>
              <a:rPr sz="1400" dirty="0" err="1"/>
              <a:t>introducendo</a:t>
            </a:r>
            <a:r>
              <a:rPr sz="1400" dirty="0"/>
              <a:t> </a:t>
            </a:r>
            <a:r>
              <a:rPr sz="1400" dirty="0" err="1"/>
              <a:t>tra</a:t>
            </a:r>
            <a:r>
              <a:rPr sz="1400" dirty="0"/>
              <a:t> </a:t>
            </a:r>
            <a:r>
              <a:rPr sz="1400" dirty="0" err="1"/>
              <a:t>l’altro</a:t>
            </a:r>
            <a:r>
              <a:rPr sz="1400" dirty="0"/>
              <a:t> </a:t>
            </a:r>
            <a:r>
              <a:rPr sz="1400" dirty="0" err="1"/>
              <a:t>i</a:t>
            </a:r>
            <a:r>
              <a:rPr sz="1400" dirty="0"/>
              <a:t> </a:t>
            </a:r>
            <a:r>
              <a:rPr sz="1400" u="sng" dirty="0" err="1"/>
              <a:t>controlli</a:t>
            </a:r>
            <a:r>
              <a:rPr sz="1400" u="sng" dirty="0"/>
              <a:t> a </a:t>
            </a:r>
            <a:r>
              <a:rPr sz="1400" u="sng" dirty="0" err="1"/>
              <a:t>sorpresa</a:t>
            </a:r>
            <a:endParaRPr sz="1400"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sz="1400"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u="sng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lang="it-IT" sz="1400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In 5 </a:t>
            </a:r>
            <a:r>
              <a:rPr sz="1400" dirty="0" err="1"/>
              <a:t>anni</a:t>
            </a:r>
            <a:r>
              <a:rPr sz="1400" dirty="0"/>
              <a:t> a </a:t>
            </a:r>
            <a:r>
              <a:rPr sz="1400" dirty="0" err="1"/>
              <a:t>seguito</a:t>
            </a:r>
            <a:r>
              <a:rPr sz="1400" dirty="0"/>
              <a:t> </a:t>
            </a:r>
            <a:r>
              <a:rPr sz="1400" dirty="0" err="1"/>
              <a:t>dei</a:t>
            </a:r>
            <a:r>
              <a:rPr sz="1400" dirty="0"/>
              <a:t> </a:t>
            </a:r>
            <a:r>
              <a:rPr sz="1400" dirty="0" err="1"/>
              <a:t>controlli</a:t>
            </a:r>
            <a:endParaRPr sz="1400" dirty="0"/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 </a:t>
            </a:r>
            <a:r>
              <a:rPr sz="1400" dirty="0" err="1"/>
              <a:t>oltre</a:t>
            </a:r>
            <a:r>
              <a:rPr sz="1400" dirty="0"/>
              <a:t> </a:t>
            </a:r>
            <a:r>
              <a:rPr sz="1400" b="1" dirty="0"/>
              <a:t>630mila </a:t>
            </a:r>
            <a:r>
              <a:rPr sz="1400" b="1" dirty="0" err="1"/>
              <a:t>tonnellate</a:t>
            </a:r>
            <a:r>
              <a:rPr sz="1400" b="1" dirty="0"/>
              <a:t> </a:t>
            </a:r>
            <a:r>
              <a:rPr sz="1400" dirty="0" err="1"/>
              <a:t>hanno</a:t>
            </a:r>
            <a:r>
              <a:rPr sz="1400" dirty="0"/>
              <a:t> </a:t>
            </a:r>
            <a:r>
              <a:rPr sz="1400" dirty="0" err="1"/>
              <a:t>ricevuto</a:t>
            </a:r>
            <a:r>
              <a:rPr sz="1400" dirty="0"/>
              <a:t> un </a:t>
            </a:r>
            <a:r>
              <a:rPr sz="1400" b="1" dirty="0" err="1"/>
              <a:t>corrispettivo</a:t>
            </a:r>
            <a:r>
              <a:rPr sz="1400" b="1" dirty="0"/>
              <a:t> </a:t>
            </a:r>
            <a:r>
              <a:rPr sz="1400" b="1" dirty="0" err="1"/>
              <a:t>ridotto</a:t>
            </a:r>
            <a:r>
              <a:rPr sz="1400" b="1" dirty="0"/>
              <a:t> </a:t>
            </a:r>
          </a:p>
          <a:p>
            <a:pPr algn="r">
              <a:defRPr sz="1600">
                <a:latin typeface="Arial"/>
                <a:ea typeface="Arial"/>
                <a:cs typeface="Arial"/>
                <a:sym typeface="Arial"/>
              </a:defRPr>
            </a:pPr>
            <a:endParaRPr b="1" dirty="0"/>
          </a:p>
        </p:txBody>
      </p:sp>
      <p:sp>
        <p:nvSpPr>
          <p:cNvPr id="146" name="Segnaposto numero diapositiva 2"/>
          <p:cNvSpPr txBox="1"/>
          <p:nvPr/>
        </p:nvSpPr>
        <p:spPr>
          <a:xfrm>
            <a:off x="626206" y="6325603"/>
            <a:ext cx="491393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7D0C2DA1-CB0E-4159-88E0-CFCA0BDADD1B}"/>
              </a:ext>
            </a:extLst>
          </p:cNvPr>
          <p:cNvSpPr txBox="1">
            <a:spLocks/>
          </p:cNvSpPr>
          <p:nvPr/>
        </p:nvSpPr>
        <p:spPr>
          <a:xfrm>
            <a:off x="324494" y="231031"/>
            <a:ext cx="8135938" cy="12926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it-IT" sz="260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Carta e cartone trainano l’economia circolare in Italia</a:t>
            </a:r>
            <a:r>
              <a:rPr lang="it-IT" sz="26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: già in linea con gli obiettivi previsti dalle nuove direttive europee</a:t>
            </a:r>
            <a:r>
              <a:rPr lang="it-IT" sz="2600" b="0" i="1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6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per gli imballaggi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86833ECD-9C0F-49E4-AC3B-6458A8D0E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84784"/>
            <a:ext cx="6122051" cy="3849216"/>
          </a:xfrm>
          <a:prstGeom prst="rect">
            <a:avLst/>
          </a:prstGeom>
        </p:spPr>
      </p:pic>
      <p:sp>
        <p:nvSpPr>
          <p:cNvPr id="9" name="CasellaDiTesto 2">
            <a:extLst>
              <a:ext uri="{FF2B5EF4-FFF2-40B4-BE49-F238E27FC236}">
                <a16:creationId xmlns:a16="http://schemas.microsoft.com/office/drawing/2014/main" xmlns="" id="{8BBB8253-6AC1-438D-A97F-6D190E42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3" y="1751142"/>
            <a:ext cx="2736304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it-IT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5239"/>
                </a:solidFill>
              </a:rPr>
              <a:t>Riciclati l’80% degli imballaggi, </a:t>
            </a:r>
            <a:r>
              <a:rPr lang="it-IT" b="1" dirty="0">
                <a:solidFill>
                  <a:srgbClr val="005239"/>
                </a:solidFill>
              </a:rPr>
              <a:t>oltre l’obiettivo del 75% previsto al 2025;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00523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5239"/>
                </a:solidFill>
              </a:rPr>
              <a:t>In linea con l’obiettivo dell’80% previsto al 2030;</a:t>
            </a:r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314112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5">
            <a:extLst>
              <a:ext uri="{FF2B5EF4-FFF2-40B4-BE49-F238E27FC236}">
                <a16:creationId xmlns:a16="http://schemas.microsoft.com/office/drawing/2014/main" xmlns="" id="{4AA9F62F-87AA-4848-A0E4-BDFEE37D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796925"/>
          </a:xfrm>
        </p:spPr>
        <p:txBody>
          <a:bodyPr/>
          <a:lstStyle/>
          <a:p>
            <a:pPr eaLnBrk="1" hangingPunct="1"/>
            <a:r>
              <a:rPr lang="it-IT" altLang="it-IT" sz="2400" dirty="0">
                <a:solidFill>
                  <a:srgbClr val="E47823"/>
                </a:solidFill>
              </a:rPr>
              <a:t>La filiera cartaria è </a:t>
            </a:r>
            <a:r>
              <a:rPr lang="it-IT" altLang="ja-JP" sz="2400" dirty="0">
                <a:solidFill>
                  <a:srgbClr val="E47823"/>
                </a:solidFill>
              </a:rPr>
              <a:t>fisiologicamente circolare:</a:t>
            </a:r>
            <a:r>
              <a:rPr lang="it-IT" sz="240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 il 55% della produzione cartaria proviene da fibre di riciclo grazie alla capacità industriale del paese</a:t>
            </a:r>
            <a:endParaRPr lang="it-IT" altLang="it-IT" sz="2400" dirty="0">
              <a:solidFill>
                <a:srgbClr val="E47823"/>
              </a:solidFill>
            </a:endParaRPr>
          </a:p>
        </p:txBody>
      </p:sp>
      <p:sp>
        <p:nvSpPr>
          <p:cNvPr id="24579" name="Text Box 5">
            <a:extLst>
              <a:ext uri="{FF2B5EF4-FFF2-40B4-BE49-F238E27FC236}">
                <a16:creationId xmlns:a16="http://schemas.microsoft.com/office/drawing/2014/main" xmlns="" id="{DE5240CA-BF41-4EFD-A664-AEB3B5DFE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4298950"/>
            <a:ext cx="2122487" cy="1878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4400" b="1" dirty="0">
                <a:solidFill>
                  <a:srgbClr val="E37823"/>
                </a:solidFill>
              </a:rPr>
              <a:t>9,1</a:t>
            </a:r>
            <a:r>
              <a:rPr lang="it-IT" altLang="it-IT" sz="2400" b="1" dirty="0">
                <a:solidFill>
                  <a:srgbClr val="E37823"/>
                </a:solidFill>
              </a:rPr>
              <a:t> </a:t>
            </a:r>
            <a:br>
              <a:rPr lang="it-IT" altLang="it-IT" sz="2400" b="1" dirty="0">
                <a:solidFill>
                  <a:srgbClr val="E37823"/>
                </a:solidFill>
              </a:rPr>
            </a:br>
            <a:r>
              <a:rPr lang="it-IT" altLang="it-IT" dirty="0">
                <a:solidFill>
                  <a:srgbClr val="DF7629"/>
                </a:solidFill>
              </a:rPr>
              <a:t>milioni</a:t>
            </a:r>
            <a:r>
              <a:rPr lang="it-IT" altLang="it-IT" sz="1600" dirty="0">
                <a:solidFill>
                  <a:srgbClr val="005239"/>
                </a:solidFill>
              </a:rPr>
              <a:t/>
            </a:r>
            <a:br>
              <a:rPr lang="it-IT" altLang="it-IT" sz="1600" dirty="0">
                <a:solidFill>
                  <a:srgbClr val="005239"/>
                </a:solidFill>
              </a:rPr>
            </a:br>
            <a:r>
              <a:rPr lang="it-IT" altLang="it-IT" dirty="0">
                <a:solidFill>
                  <a:srgbClr val="005239"/>
                </a:solidFill>
              </a:rPr>
              <a:t>tonnellate di produzione cartaria</a:t>
            </a: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xmlns="" id="{74F4EC63-AFE5-49F3-AEC0-8DBD27A0A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3016250"/>
            <a:ext cx="20320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4400" b="1" dirty="0">
                <a:solidFill>
                  <a:srgbClr val="E37823"/>
                </a:solidFill>
              </a:rPr>
              <a:t>5,2 </a:t>
            </a:r>
            <a:br>
              <a:rPr lang="it-IT" altLang="it-IT" sz="4400" b="1" dirty="0">
                <a:solidFill>
                  <a:srgbClr val="E37823"/>
                </a:solidFill>
              </a:rPr>
            </a:br>
            <a:r>
              <a:rPr lang="it-IT" altLang="it-IT" dirty="0">
                <a:solidFill>
                  <a:srgbClr val="DF7629"/>
                </a:solidFill>
              </a:rPr>
              <a:t>milioni</a:t>
            </a:r>
            <a:r>
              <a:rPr lang="it-IT" altLang="it-IT" dirty="0">
                <a:solidFill>
                  <a:srgbClr val="FFB517"/>
                </a:solidFill>
              </a:rPr>
              <a:t/>
            </a:r>
            <a:br>
              <a:rPr lang="it-IT" altLang="it-IT" dirty="0">
                <a:solidFill>
                  <a:srgbClr val="FFB517"/>
                </a:solidFill>
              </a:rPr>
            </a:br>
            <a:r>
              <a:rPr lang="it-IT" altLang="it-IT" dirty="0">
                <a:solidFill>
                  <a:srgbClr val="005239"/>
                </a:solidFill>
              </a:rPr>
              <a:t>tonnellate di macero utilizzato</a:t>
            </a:r>
          </a:p>
        </p:txBody>
      </p:sp>
      <p:grpSp>
        <p:nvGrpSpPr>
          <p:cNvPr id="24581" name="Gruppo 24">
            <a:extLst>
              <a:ext uri="{FF2B5EF4-FFF2-40B4-BE49-F238E27FC236}">
                <a16:creationId xmlns:a16="http://schemas.microsoft.com/office/drawing/2014/main" xmlns="" id="{D1812C21-D1D1-4B6E-BD40-B95B4A272FC5}"/>
              </a:ext>
            </a:extLst>
          </p:cNvPr>
          <p:cNvGrpSpPr>
            <a:grpSpLocks/>
          </p:cNvGrpSpPr>
          <p:nvPr/>
        </p:nvGrpSpPr>
        <p:grpSpPr bwMode="auto">
          <a:xfrm rot="-1586757">
            <a:off x="2503488" y="1990725"/>
            <a:ext cx="2054225" cy="949325"/>
            <a:chOff x="4276725" y="3058363"/>
            <a:chExt cx="2646589" cy="1222234"/>
          </a:xfrm>
        </p:grpSpPr>
        <p:pic>
          <p:nvPicPr>
            <p:cNvPr id="24595" name="Immagine 21" descr="loop_comieco.jpg">
              <a:extLst>
                <a:ext uri="{FF2B5EF4-FFF2-40B4-BE49-F238E27FC236}">
                  <a16:creationId xmlns:a16="http://schemas.microsoft.com/office/drawing/2014/main" xmlns="" id="{EC7ED9CE-6ECF-4E43-BDBE-10B10667B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33A54E"/>
                </a:clrFrom>
                <a:clrTo>
                  <a:srgbClr val="33A54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8" r="6116" b="64011"/>
            <a:stretch>
              <a:fillRect/>
            </a:stretch>
          </p:blipFill>
          <p:spPr bwMode="auto">
            <a:xfrm flipH="1">
              <a:off x="4276725" y="3058363"/>
              <a:ext cx="2581275" cy="1181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6" name="Figura a mano libera 22">
              <a:extLst>
                <a:ext uri="{FF2B5EF4-FFF2-40B4-BE49-F238E27FC236}">
                  <a16:creationId xmlns:a16="http://schemas.microsoft.com/office/drawing/2014/main" xmlns="" id="{D36649A0-5729-4400-A18E-A2156003E0C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54050" y="3727938"/>
              <a:ext cx="769264" cy="552659"/>
            </a:xfrm>
            <a:custGeom>
              <a:avLst/>
              <a:gdLst>
                <a:gd name="T0" fmla="*/ 65880 w 769264"/>
                <a:gd name="T1" fmla="*/ 100483 h 552659"/>
                <a:gd name="T2" fmla="*/ 80952 w 769264"/>
                <a:gd name="T3" fmla="*/ 85411 h 552659"/>
                <a:gd name="T4" fmla="*/ 116122 w 769264"/>
                <a:gd name="T5" fmla="*/ 70338 h 552659"/>
                <a:gd name="T6" fmla="*/ 156315 w 769264"/>
                <a:gd name="T7" fmla="*/ 55266 h 552659"/>
                <a:gd name="T8" fmla="*/ 186460 w 769264"/>
                <a:gd name="T9" fmla="*/ 45217 h 552659"/>
                <a:gd name="T10" fmla="*/ 206557 w 769264"/>
                <a:gd name="T11" fmla="*/ 40193 h 552659"/>
                <a:gd name="T12" fmla="*/ 246750 w 769264"/>
                <a:gd name="T13" fmla="*/ 20096 h 552659"/>
                <a:gd name="T14" fmla="*/ 261823 w 769264"/>
                <a:gd name="T15" fmla="*/ 10048 h 552659"/>
                <a:gd name="T16" fmla="*/ 281919 w 769264"/>
                <a:gd name="T17" fmla="*/ 5024 h 552659"/>
                <a:gd name="T18" fmla="*/ 296992 w 769264"/>
                <a:gd name="T19" fmla="*/ 0 h 552659"/>
                <a:gd name="T20" fmla="*/ 427620 w 769264"/>
                <a:gd name="T21" fmla="*/ 5024 h 552659"/>
                <a:gd name="T22" fmla="*/ 457766 w 769264"/>
                <a:gd name="T23" fmla="*/ 20096 h 552659"/>
                <a:gd name="T24" fmla="*/ 502983 w 769264"/>
                <a:gd name="T25" fmla="*/ 35169 h 552659"/>
                <a:gd name="T26" fmla="*/ 538152 w 769264"/>
                <a:gd name="T27" fmla="*/ 65314 h 552659"/>
                <a:gd name="T28" fmla="*/ 553225 w 769264"/>
                <a:gd name="T29" fmla="*/ 75362 h 552659"/>
                <a:gd name="T30" fmla="*/ 573322 w 769264"/>
                <a:gd name="T31" fmla="*/ 90435 h 552659"/>
                <a:gd name="T32" fmla="*/ 588394 w 769264"/>
                <a:gd name="T33" fmla="*/ 100483 h 552659"/>
                <a:gd name="T34" fmla="*/ 628587 w 769264"/>
                <a:gd name="T35" fmla="*/ 140677 h 552659"/>
                <a:gd name="T36" fmla="*/ 638636 w 769264"/>
                <a:gd name="T37" fmla="*/ 160773 h 552659"/>
                <a:gd name="T38" fmla="*/ 648684 w 769264"/>
                <a:gd name="T39" fmla="*/ 175846 h 552659"/>
                <a:gd name="T40" fmla="*/ 658733 w 769264"/>
                <a:gd name="T41" fmla="*/ 195943 h 552659"/>
                <a:gd name="T42" fmla="*/ 673805 w 769264"/>
                <a:gd name="T43" fmla="*/ 221063 h 552659"/>
                <a:gd name="T44" fmla="*/ 698926 w 769264"/>
                <a:gd name="T45" fmla="*/ 266281 h 552659"/>
                <a:gd name="T46" fmla="*/ 703950 w 769264"/>
                <a:gd name="T47" fmla="*/ 286378 h 552659"/>
                <a:gd name="T48" fmla="*/ 719023 w 769264"/>
                <a:gd name="T49" fmla="*/ 311499 h 552659"/>
                <a:gd name="T50" fmla="*/ 749168 w 769264"/>
                <a:gd name="T51" fmla="*/ 376813 h 552659"/>
                <a:gd name="T52" fmla="*/ 769264 w 769264"/>
                <a:gd name="T53" fmla="*/ 427055 h 552659"/>
                <a:gd name="T54" fmla="*/ 764240 w 769264"/>
                <a:gd name="T55" fmla="*/ 492369 h 552659"/>
                <a:gd name="T56" fmla="*/ 759216 w 769264"/>
                <a:gd name="T57" fmla="*/ 512466 h 552659"/>
                <a:gd name="T58" fmla="*/ 754192 w 769264"/>
                <a:gd name="T59" fmla="*/ 527538 h 552659"/>
                <a:gd name="T60" fmla="*/ 638636 w 769264"/>
                <a:gd name="T61" fmla="*/ 532562 h 552659"/>
                <a:gd name="T62" fmla="*/ 623563 w 769264"/>
                <a:gd name="T63" fmla="*/ 537587 h 552659"/>
                <a:gd name="T64" fmla="*/ 608491 w 769264"/>
                <a:gd name="T65" fmla="*/ 547635 h 552659"/>
                <a:gd name="T66" fmla="*/ 432645 w 769264"/>
                <a:gd name="T67" fmla="*/ 552659 h 552659"/>
                <a:gd name="T68" fmla="*/ 186460 w 769264"/>
                <a:gd name="T69" fmla="*/ 542611 h 552659"/>
                <a:gd name="T70" fmla="*/ 126170 w 769264"/>
                <a:gd name="T71" fmla="*/ 522514 h 552659"/>
                <a:gd name="T72" fmla="*/ 85977 w 769264"/>
                <a:gd name="T73" fmla="*/ 512466 h 552659"/>
                <a:gd name="T74" fmla="*/ 70904 w 769264"/>
                <a:gd name="T75" fmla="*/ 502417 h 552659"/>
                <a:gd name="T76" fmla="*/ 55831 w 769264"/>
                <a:gd name="T77" fmla="*/ 497393 h 552659"/>
                <a:gd name="T78" fmla="*/ 45783 w 769264"/>
                <a:gd name="T79" fmla="*/ 482321 h 552659"/>
                <a:gd name="T80" fmla="*/ 35735 w 769264"/>
                <a:gd name="T81" fmla="*/ 472272 h 552659"/>
                <a:gd name="T82" fmla="*/ 30711 w 769264"/>
                <a:gd name="T83" fmla="*/ 457200 h 552659"/>
                <a:gd name="T84" fmla="*/ 20662 w 769264"/>
                <a:gd name="T85" fmla="*/ 437103 h 552659"/>
                <a:gd name="T86" fmla="*/ 15638 w 769264"/>
                <a:gd name="T87" fmla="*/ 411982 h 552659"/>
                <a:gd name="T88" fmla="*/ 20662 w 769264"/>
                <a:gd name="T89" fmla="*/ 316523 h 552659"/>
                <a:gd name="T90" fmla="*/ 30711 w 769264"/>
                <a:gd name="T91" fmla="*/ 150725 h 552659"/>
                <a:gd name="T92" fmla="*/ 40759 w 769264"/>
                <a:gd name="T93" fmla="*/ 135652 h 552659"/>
                <a:gd name="T94" fmla="*/ 50807 w 769264"/>
                <a:gd name="T95" fmla="*/ 115556 h 552659"/>
                <a:gd name="T96" fmla="*/ 65880 w 769264"/>
                <a:gd name="T97" fmla="*/ 110532 h 552659"/>
                <a:gd name="T98" fmla="*/ 75928 w 769264"/>
                <a:gd name="T99" fmla="*/ 100483 h 552659"/>
                <a:gd name="T100" fmla="*/ 65880 w 769264"/>
                <a:gd name="T101" fmla="*/ 100483 h 5526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69264"/>
                <a:gd name="T154" fmla="*/ 0 h 552659"/>
                <a:gd name="T155" fmla="*/ 769264 w 769264"/>
                <a:gd name="T156" fmla="*/ 552659 h 5526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69264" h="552659">
                  <a:moveTo>
                    <a:pt x="65880" y="100483"/>
                  </a:moveTo>
                  <a:cubicBezTo>
                    <a:pt x="66717" y="97971"/>
                    <a:pt x="75170" y="89541"/>
                    <a:pt x="80952" y="85411"/>
                  </a:cubicBezTo>
                  <a:cubicBezTo>
                    <a:pt x="91819" y="77649"/>
                    <a:pt x="103820" y="74439"/>
                    <a:pt x="116122" y="70338"/>
                  </a:cubicBezTo>
                  <a:cubicBezTo>
                    <a:pt x="142352" y="52851"/>
                    <a:pt x="119541" y="65296"/>
                    <a:pt x="156315" y="55266"/>
                  </a:cubicBezTo>
                  <a:cubicBezTo>
                    <a:pt x="166534" y="52479"/>
                    <a:pt x="176184" y="47786"/>
                    <a:pt x="186460" y="45217"/>
                  </a:cubicBezTo>
                  <a:lnTo>
                    <a:pt x="206557" y="40193"/>
                  </a:lnTo>
                  <a:cubicBezTo>
                    <a:pt x="251185" y="6722"/>
                    <a:pt x="202855" y="38909"/>
                    <a:pt x="246750" y="20096"/>
                  </a:cubicBezTo>
                  <a:cubicBezTo>
                    <a:pt x="252300" y="17717"/>
                    <a:pt x="256273" y="12427"/>
                    <a:pt x="261823" y="10048"/>
                  </a:cubicBezTo>
                  <a:cubicBezTo>
                    <a:pt x="268170" y="7328"/>
                    <a:pt x="275280" y="6921"/>
                    <a:pt x="281919" y="5024"/>
                  </a:cubicBezTo>
                  <a:cubicBezTo>
                    <a:pt x="287011" y="3569"/>
                    <a:pt x="291968" y="1675"/>
                    <a:pt x="296992" y="0"/>
                  </a:cubicBezTo>
                  <a:cubicBezTo>
                    <a:pt x="340535" y="1675"/>
                    <a:pt x="384148" y="2026"/>
                    <a:pt x="427620" y="5024"/>
                  </a:cubicBezTo>
                  <a:cubicBezTo>
                    <a:pt x="440714" y="5927"/>
                    <a:pt x="447074" y="13986"/>
                    <a:pt x="457766" y="20096"/>
                  </a:cubicBezTo>
                  <a:cubicBezTo>
                    <a:pt x="480169" y="32898"/>
                    <a:pt x="476596" y="29892"/>
                    <a:pt x="502983" y="35169"/>
                  </a:cubicBezTo>
                  <a:cubicBezTo>
                    <a:pt x="564552" y="72112"/>
                    <a:pt x="503352" y="30515"/>
                    <a:pt x="538152" y="65314"/>
                  </a:cubicBezTo>
                  <a:cubicBezTo>
                    <a:pt x="542422" y="69584"/>
                    <a:pt x="548311" y="71852"/>
                    <a:pt x="553225" y="75362"/>
                  </a:cubicBezTo>
                  <a:cubicBezTo>
                    <a:pt x="560039" y="80229"/>
                    <a:pt x="566508" y="85568"/>
                    <a:pt x="573322" y="90435"/>
                  </a:cubicBezTo>
                  <a:cubicBezTo>
                    <a:pt x="578235" y="93945"/>
                    <a:pt x="583881" y="96472"/>
                    <a:pt x="588394" y="100483"/>
                  </a:cubicBezTo>
                  <a:cubicBezTo>
                    <a:pt x="588424" y="100510"/>
                    <a:pt x="619646" y="131735"/>
                    <a:pt x="628587" y="140677"/>
                  </a:cubicBezTo>
                  <a:cubicBezTo>
                    <a:pt x="633883" y="145973"/>
                    <a:pt x="634920" y="154270"/>
                    <a:pt x="638636" y="160773"/>
                  </a:cubicBezTo>
                  <a:cubicBezTo>
                    <a:pt x="641632" y="166016"/>
                    <a:pt x="645688" y="170603"/>
                    <a:pt x="648684" y="175846"/>
                  </a:cubicBezTo>
                  <a:cubicBezTo>
                    <a:pt x="652400" y="182349"/>
                    <a:pt x="655096" y="189396"/>
                    <a:pt x="658733" y="195943"/>
                  </a:cubicBezTo>
                  <a:cubicBezTo>
                    <a:pt x="663475" y="204479"/>
                    <a:pt x="669129" y="212490"/>
                    <a:pt x="673805" y="221063"/>
                  </a:cubicBezTo>
                  <a:cubicBezTo>
                    <a:pt x="700465" y="269939"/>
                    <a:pt x="677870" y="234697"/>
                    <a:pt x="698926" y="266281"/>
                  </a:cubicBezTo>
                  <a:cubicBezTo>
                    <a:pt x="700601" y="272980"/>
                    <a:pt x="701146" y="280068"/>
                    <a:pt x="703950" y="286378"/>
                  </a:cubicBezTo>
                  <a:cubicBezTo>
                    <a:pt x="707916" y="295302"/>
                    <a:pt x="714393" y="302901"/>
                    <a:pt x="719023" y="311499"/>
                  </a:cubicBezTo>
                  <a:cubicBezTo>
                    <a:pt x="726712" y="325779"/>
                    <a:pt x="743454" y="358244"/>
                    <a:pt x="749168" y="376813"/>
                  </a:cubicBezTo>
                  <a:cubicBezTo>
                    <a:pt x="764098" y="425335"/>
                    <a:pt x="748171" y="405960"/>
                    <a:pt x="769264" y="427055"/>
                  </a:cubicBezTo>
                  <a:cubicBezTo>
                    <a:pt x="767589" y="448826"/>
                    <a:pt x="766791" y="470683"/>
                    <a:pt x="764240" y="492369"/>
                  </a:cubicBezTo>
                  <a:cubicBezTo>
                    <a:pt x="763433" y="499227"/>
                    <a:pt x="761113" y="505827"/>
                    <a:pt x="759216" y="512466"/>
                  </a:cubicBezTo>
                  <a:cubicBezTo>
                    <a:pt x="757761" y="517558"/>
                    <a:pt x="759416" y="526667"/>
                    <a:pt x="754192" y="527538"/>
                  </a:cubicBezTo>
                  <a:cubicBezTo>
                    <a:pt x="716161" y="533876"/>
                    <a:pt x="677155" y="530887"/>
                    <a:pt x="638636" y="532562"/>
                  </a:cubicBezTo>
                  <a:cubicBezTo>
                    <a:pt x="633612" y="534237"/>
                    <a:pt x="628300" y="535218"/>
                    <a:pt x="623563" y="537587"/>
                  </a:cubicBezTo>
                  <a:cubicBezTo>
                    <a:pt x="618162" y="540287"/>
                    <a:pt x="614510" y="547160"/>
                    <a:pt x="608491" y="547635"/>
                  </a:cubicBezTo>
                  <a:cubicBezTo>
                    <a:pt x="550034" y="552250"/>
                    <a:pt x="491260" y="550984"/>
                    <a:pt x="432645" y="552659"/>
                  </a:cubicBezTo>
                  <a:cubicBezTo>
                    <a:pt x="350583" y="549310"/>
                    <a:pt x="268381" y="548463"/>
                    <a:pt x="186460" y="542611"/>
                  </a:cubicBezTo>
                  <a:cubicBezTo>
                    <a:pt x="162173" y="540876"/>
                    <a:pt x="148148" y="529107"/>
                    <a:pt x="126170" y="522514"/>
                  </a:cubicBezTo>
                  <a:cubicBezTo>
                    <a:pt x="4950" y="486150"/>
                    <a:pt x="165525" y="538982"/>
                    <a:pt x="85977" y="512466"/>
                  </a:cubicBezTo>
                  <a:cubicBezTo>
                    <a:pt x="80953" y="509116"/>
                    <a:pt x="76305" y="505118"/>
                    <a:pt x="70904" y="502417"/>
                  </a:cubicBezTo>
                  <a:cubicBezTo>
                    <a:pt x="66167" y="500049"/>
                    <a:pt x="59967" y="500701"/>
                    <a:pt x="55831" y="497393"/>
                  </a:cubicBezTo>
                  <a:cubicBezTo>
                    <a:pt x="51116" y="493621"/>
                    <a:pt x="49555" y="487036"/>
                    <a:pt x="45783" y="482321"/>
                  </a:cubicBezTo>
                  <a:cubicBezTo>
                    <a:pt x="42824" y="478622"/>
                    <a:pt x="39084" y="475622"/>
                    <a:pt x="35735" y="472272"/>
                  </a:cubicBezTo>
                  <a:cubicBezTo>
                    <a:pt x="34060" y="467248"/>
                    <a:pt x="32797" y="462068"/>
                    <a:pt x="30711" y="457200"/>
                  </a:cubicBezTo>
                  <a:cubicBezTo>
                    <a:pt x="27761" y="450316"/>
                    <a:pt x="23031" y="444208"/>
                    <a:pt x="20662" y="437103"/>
                  </a:cubicBezTo>
                  <a:cubicBezTo>
                    <a:pt x="17962" y="429002"/>
                    <a:pt x="17313" y="420356"/>
                    <a:pt x="15638" y="411982"/>
                  </a:cubicBezTo>
                  <a:cubicBezTo>
                    <a:pt x="17313" y="380162"/>
                    <a:pt x="18827" y="348334"/>
                    <a:pt x="20662" y="316523"/>
                  </a:cubicBezTo>
                  <a:cubicBezTo>
                    <a:pt x="23851" y="261248"/>
                    <a:pt x="0" y="196794"/>
                    <a:pt x="30711" y="150725"/>
                  </a:cubicBezTo>
                  <a:cubicBezTo>
                    <a:pt x="34060" y="145701"/>
                    <a:pt x="37763" y="140895"/>
                    <a:pt x="40759" y="135652"/>
                  </a:cubicBezTo>
                  <a:cubicBezTo>
                    <a:pt x="44475" y="129149"/>
                    <a:pt x="45511" y="120852"/>
                    <a:pt x="50807" y="115556"/>
                  </a:cubicBezTo>
                  <a:cubicBezTo>
                    <a:pt x="54552" y="111811"/>
                    <a:pt x="60856" y="112207"/>
                    <a:pt x="65880" y="110532"/>
                  </a:cubicBezTo>
                  <a:cubicBezTo>
                    <a:pt x="69229" y="107182"/>
                    <a:pt x="73491" y="104545"/>
                    <a:pt x="75928" y="100483"/>
                  </a:cubicBezTo>
                  <a:cubicBezTo>
                    <a:pt x="86877" y="82233"/>
                    <a:pt x="65043" y="102995"/>
                    <a:pt x="65880" y="1004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582" name="Gruppo 27">
            <a:extLst>
              <a:ext uri="{FF2B5EF4-FFF2-40B4-BE49-F238E27FC236}">
                <a16:creationId xmlns:a16="http://schemas.microsoft.com/office/drawing/2014/main" xmlns="" id="{1BBD22EB-9641-4991-97D5-B14D0BF40FBD}"/>
              </a:ext>
            </a:extLst>
          </p:cNvPr>
          <p:cNvGrpSpPr>
            <a:grpSpLocks/>
          </p:cNvGrpSpPr>
          <p:nvPr/>
        </p:nvGrpSpPr>
        <p:grpSpPr bwMode="auto">
          <a:xfrm rot="749556">
            <a:off x="2405063" y="4183063"/>
            <a:ext cx="2038350" cy="1328737"/>
            <a:chOff x="4753694" y="1562092"/>
            <a:chExt cx="2625259" cy="1712847"/>
          </a:xfrm>
        </p:grpSpPr>
        <p:pic>
          <p:nvPicPr>
            <p:cNvPr id="24593" name="Immagine 25" descr="loop_comieco.jpg">
              <a:extLst>
                <a:ext uri="{FF2B5EF4-FFF2-40B4-BE49-F238E27FC236}">
                  <a16:creationId xmlns:a16="http://schemas.microsoft.com/office/drawing/2014/main" xmlns="" id="{3A7ED000-6532-4FC8-937B-9E18CB133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DFC"/>
                </a:clrFrom>
                <a:clrTo>
                  <a:srgbClr val="FFFD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04" r="50369"/>
            <a:stretch>
              <a:fillRect/>
            </a:stretch>
          </p:blipFill>
          <p:spPr bwMode="auto">
            <a:xfrm rot="16200000" flipV="1">
              <a:off x="5254551" y="1150536"/>
              <a:ext cx="1623546" cy="2625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4" name="Figura a mano libera 26">
              <a:extLst>
                <a:ext uri="{FF2B5EF4-FFF2-40B4-BE49-F238E27FC236}">
                  <a16:creationId xmlns:a16="http://schemas.microsoft.com/office/drawing/2014/main" xmlns="" id="{7C04AE0C-DFDA-47B3-B1D8-D5CB39C0E7E7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5124660" y="1501957"/>
              <a:ext cx="302032" cy="422302"/>
            </a:xfrm>
            <a:custGeom>
              <a:avLst/>
              <a:gdLst>
                <a:gd name="T0" fmla="*/ 261257 w 302032"/>
                <a:gd name="T1" fmla="*/ 15344 h 422302"/>
                <a:gd name="T2" fmla="*/ 231112 w 302032"/>
                <a:gd name="T3" fmla="*/ 5296 h 422302"/>
                <a:gd name="T4" fmla="*/ 85411 w 302032"/>
                <a:gd name="T5" fmla="*/ 20368 h 422302"/>
                <a:gd name="T6" fmla="*/ 55266 w 302032"/>
                <a:gd name="T7" fmla="*/ 35441 h 422302"/>
                <a:gd name="T8" fmla="*/ 20097 w 302032"/>
                <a:gd name="T9" fmla="*/ 55537 h 422302"/>
                <a:gd name="T10" fmla="*/ 10048 w 302032"/>
                <a:gd name="T11" fmla="*/ 70610 h 422302"/>
                <a:gd name="T12" fmla="*/ 5024 w 302032"/>
                <a:gd name="T13" fmla="*/ 90707 h 422302"/>
                <a:gd name="T14" fmla="*/ 0 w 302032"/>
                <a:gd name="T15" fmla="*/ 105779 h 422302"/>
                <a:gd name="T16" fmla="*/ 10048 w 302032"/>
                <a:gd name="T17" fmla="*/ 196214 h 422302"/>
                <a:gd name="T18" fmla="*/ 15072 w 302032"/>
                <a:gd name="T19" fmla="*/ 211287 h 422302"/>
                <a:gd name="T20" fmla="*/ 30145 w 302032"/>
                <a:gd name="T21" fmla="*/ 226359 h 422302"/>
                <a:gd name="T22" fmla="*/ 45217 w 302032"/>
                <a:gd name="T23" fmla="*/ 261529 h 422302"/>
                <a:gd name="T24" fmla="*/ 55266 w 302032"/>
                <a:gd name="T25" fmla="*/ 276601 h 422302"/>
                <a:gd name="T26" fmla="*/ 65314 w 302032"/>
                <a:gd name="T27" fmla="*/ 296698 h 422302"/>
                <a:gd name="T28" fmla="*/ 80387 w 302032"/>
                <a:gd name="T29" fmla="*/ 311770 h 422302"/>
                <a:gd name="T30" fmla="*/ 100483 w 302032"/>
                <a:gd name="T31" fmla="*/ 341915 h 422302"/>
                <a:gd name="T32" fmla="*/ 110532 w 302032"/>
                <a:gd name="T33" fmla="*/ 356988 h 422302"/>
                <a:gd name="T34" fmla="*/ 130628 w 302032"/>
                <a:gd name="T35" fmla="*/ 372060 h 422302"/>
                <a:gd name="T36" fmla="*/ 145701 w 302032"/>
                <a:gd name="T37" fmla="*/ 387133 h 422302"/>
                <a:gd name="T38" fmla="*/ 155749 w 302032"/>
                <a:gd name="T39" fmla="*/ 402205 h 422302"/>
                <a:gd name="T40" fmla="*/ 211015 w 302032"/>
                <a:gd name="T41" fmla="*/ 422302 h 422302"/>
                <a:gd name="T42" fmla="*/ 231112 w 302032"/>
                <a:gd name="T43" fmla="*/ 412254 h 422302"/>
                <a:gd name="T44" fmla="*/ 256233 w 302032"/>
                <a:gd name="T45" fmla="*/ 402205 h 422302"/>
                <a:gd name="T46" fmla="*/ 271305 w 302032"/>
                <a:gd name="T47" fmla="*/ 387133 h 422302"/>
                <a:gd name="T48" fmla="*/ 291402 w 302032"/>
                <a:gd name="T49" fmla="*/ 377085 h 422302"/>
                <a:gd name="T50" fmla="*/ 301450 w 302032"/>
                <a:gd name="T51" fmla="*/ 301722 h 422302"/>
                <a:gd name="T52" fmla="*/ 291402 w 302032"/>
                <a:gd name="T53" fmla="*/ 35441 h 422302"/>
                <a:gd name="T54" fmla="*/ 276330 w 302032"/>
                <a:gd name="T55" fmla="*/ 25392 h 422302"/>
                <a:gd name="T56" fmla="*/ 241160 w 302032"/>
                <a:gd name="T57" fmla="*/ 20368 h 422302"/>
                <a:gd name="T58" fmla="*/ 236136 w 302032"/>
                <a:gd name="T59" fmla="*/ 5296 h 422302"/>
                <a:gd name="T60" fmla="*/ 241160 w 302032"/>
                <a:gd name="T61" fmla="*/ 25392 h 422302"/>
                <a:gd name="T62" fmla="*/ 261257 w 302032"/>
                <a:gd name="T63" fmla="*/ 15344 h 42230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2032"/>
                <a:gd name="T97" fmla="*/ 0 h 422302"/>
                <a:gd name="T98" fmla="*/ 302032 w 302032"/>
                <a:gd name="T99" fmla="*/ 422302 h 42230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2032" h="422302">
                  <a:moveTo>
                    <a:pt x="261257" y="15344"/>
                  </a:moveTo>
                  <a:cubicBezTo>
                    <a:pt x="259582" y="11995"/>
                    <a:pt x="241698" y="5661"/>
                    <a:pt x="231112" y="5296"/>
                  </a:cubicBezTo>
                  <a:cubicBezTo>
                    <a:pt x="171640" y="3245"/>
                    <a:pt x="133818" y="198"/>
                    <a:pt x="85411" y="20368"/>
                  </a:cubicBezTo>
                  <a:cubicBezTo>
                    <a:pt x="75041" y="24689"/>
                    <a:pt x="64899" y="29661"/>
                    <a:pt x="55266" y="35441"/>
                  </a:cubicBezTo>
                  <a:cubicBezTo>
                    <a:pt x="17247" y="58252"/>
                    <a:pt x="51768" y="44980"/>
                    <a:pt x="20097" y="55537"/>
                  </a:cubicBezTo>
                  <a:cubicBezTo>
                    <a:pt x="16747" y="60561"/>
                    <a:pt x="12427" y="65060"/>
                    <a:pt x="10048" y="70610"/>
                  </a:cubicBezTo>
                  <a:cubicBezTo>
                    <a:pt x="7328" y="76957"/>
                    <a:pt x="6921" y="84068"/>
                    <a:pt x="5024" y="90707"/>
                  </a:cubicBezTo>
                  <a:cubicBezTo>
                    <a:pt x="3569" y="95799"/>
                    <a:pt x="1675" y="100755"/>
                    <a:pt x="0" y="105779"/>
                  </a:cubicBezTo>
                  <a:cubicBezTo>
                    <a:pt x="3349" y="135924"/>
                    <a:pt x="5759" y="166188"/>
                    <a:pt x="10048" y="196214"/>
                  </a:cubicBezTo>
                  <a:cubicBezTo>
                    <a:pt x="10797" y="201457"/>
                    <a:pt x="12134" y="206880"/>
                    <a:pt x="15072" y="211287"/>
                  </a:cubicBezTo>
                  <a:cubicBezTo>
                    <a:pt x="19013" y="217199"/>
                    <a:pt x="25121" y="221335"/>
                    <a:pt x="30145" y="226359"/>
                  </a:cubicBezTo>
                  <a:cubicBezTo>
                    <a:pt x="35781" y="243267"/>
                    <a:pt x="35285" y="244148"/>
                    <a:pt x="45217" y="261529"/>
                  </a:cubicBezTo>
                  <a:cubicBezTo>
                    <a:pt x="48213" y="266772"/>
                    <a:pt x="52270" y="271358"/>
                    <a:pt x="55266" y="276601"/>
                  </a:cubicBezTo>
                  <a:cubicBezTo>
                    <a:pt x="58982" y="283104"/>
                    <a:pt x="60961" y="290603"/>
                    <a:pt x="65314" y="296698"/>
                  </a:cubicBezTo>
                  <a:cubicBezTo>
                    <a:pt x="69444" y="302480"/>
                    <a:pt x="76025" y="306161"/>
                    <a:pt x="80387" y="311770"/>
                  </a:cubicBezTo>
                  <a:cubicBezTo>
                    <a:pt x="87801" y="321303"/>
                    <a:pt x="93784" y="331867"/>
                    <a:pt x="100483" y="341915"/>
                  </a:cubicBezTo>
                  <a:cubicBezTo>
                    <a:pt x="103833" y="346939"/>
                    <a:pt x="105701" y="353365"/>
                    <a:pt x="110532" y="356988"/>
                  </a:cubicBezTo>
                  <a:cubicBezTo>
                    <a:pt x="117231" y="362012"/>
                    <a:pt x="124271" y="366611"/>
                    <a:pt x="130628" y="372060"/>
                  </a:cubicBezTo>
                  <a:cubicBezTo>
                    <a:pt x="136023" y="376684"/>
                    <a:pt x="141152" y="381674"/>
                    <a:pt x="145701" y="387133"/>
                  </a:cubicBezTo>
                  <a:cubicBezTo>
                    <a:pt x="149567" y="391772"/>
                    <a:pt x="150836" y="398695"/>
                    <a:pt x="155749" y="402205"/>
                  </a:cubicBezTo>
                  <a:cubicBezTo>
                    <a:pt x="161869" y="406577"/>
                    <a:pt x="206179" y="420690"/>
                    <a:pt x="211015" y="422302"/>
                  </a:cubicBezTo>
                  <a:cubicBezTo>
                    <a:pt x="217714" y="418953"/>
                    <a:pt x="224268" y="415296"/>
                    <a:pt x="231112" y="412254"/>
                  </a:cubicBezTo>
                  <a:cubicBezTo>
                    <a:pt x="239353" y="408591"/>
                    <a:pt x="248585" y="406985"/>
                    <a:pt x="256233" y="402205"/>
                  </a:cubicBezTo>
                  <a:cubicBezTo>
                    <a:pt x="262258" y="398439"/>
                    <a:pt x="265523" y="391263"/>
                    <a:pt x="271305" y="387133"/>
                  </a:cubicBezTo>
                  <a:cubicBezTo>
                    <a:pt x="277400" y="382780"/>
                    <a:pt x="284703" y="380434"/>
                    <a:pt x="291402" y="377085"/>
                  </a:cubicBezTo>
                  <a:cubicBezTo>
                    <a:pt x="298586" y="348346"/>
                    <a:pt x="302032" y="338941"/>
                    <a:pt x="301450" y="301722"/>
                  </a:cubicBezTo>
                  <a:cubicBezTo>
                    <a:pt x="300062" y="212909"/>
                    <a:pt x="299443" y="123900"/>
                    <a:pt x="291402" y="35441"/>
                  </a:cubicBezTo>
                  <a:cubicBezTo>
                    <a:pt x="290855" y="29428"/>
                    <a:pt x="282114" y="27127"/>
                    <a:pt x="276330" y="25392"/>
                  </a:cubicBezTo>
                  <a:cubicBezTo>
                    <a:pt x="264987" y="21989"/>
                    <a:pt x="252883" y="22043"/>
                    <a:pt x="241160" y="20368"/>
                  </a:cubicBezTo>
                  <a:cubicBezTo>
                    <a:pt x="239485" y="15344"/>
                    <a:pt x="236136" y="0"/>
                    <a:pt x="236136" y="5296"/>
                  </a:cubicBezTo>
                  <a:cubicBezTo>
                    <a:pt x="236136" y="12201"/>
                    <a:pt x="236846" y="20000"/>
                    <a:pt x="241160" y="25392"/>
                  </a:cubicBezTo>
                  <a:cubicBezTo>
                    <a:pt x="244469" y="29527"/>
                    <a:pt x="262932" y="18693"/>
                    <a:pt x="261257" y="15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583" name="Gruppo 31">
            <a:extLst>
              <a:ext uri="{FF2B5EF4-FFF2-40B4-BE49-F238E27FC236}">
                <a16:creationId xmlns:a16="http://schemas.microsoft.com/office/drawing/2014/main" xmlns="" id="{B6DA2DC9-56FE-41C6-AEA4-B830ABC10C7E}"/>
              </a:ext>
            </a:extLst>
          </p:cNvPr>
          <p:cNvGrpSpPr>
            <a:grpSpLocks/>
          </p:cNvGrpSpPr>
          <p:nvPr/>
        </p:nvGrpSpPr>
        <p:grpSpPr bwMode="auto">
          <a:xfrm rot="-657764">
            <a:off x="4441825" y="2705100"/>
            <a:ext cx="1854200" cy="2022475"/>
            <a:chOff x="6560150" y="2360889"/>
            <a:chExt cx="2387447" cy="2602997"/>
          </a:xfrm>
        </p:grpSpPr>
        <p:grpSp>
          <p:nvGrpSpPr>
            <p:cNvPr id="24589" name="Gruppo 29">
              <a:extLst>
                <a:ext uri="{FF2B5EF4-FFF2-40B4-BE49-F238E27FC236}">
                  <a16:creationId xmlns:a16="http://schemas.microsoft.com/office/drawing/2014/main" xmlns="" id="{ABC5A76D-F7F2-4E87-8812-C7CB15029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60150" y="2809938"/>
              <a:ext cx="2387447" cy="2153948"/>
              <a:chOff x="6560150" y="2809938"/>
              <a:chExt cx="2387447" cy="2153948"/>
            </a:xfrm>
          </p:grpSpPr>
          <p:pic>
            <p:nvPicPr>
              <p:cNvPr id="24591" name="Immagine 20" descr="loop_comieco.jpg">
                <a:extLst>
                  <a:ext uri="{FF2B5EF4-FFF2-40B4-BE49-F238E27FC236}">
                    <a16:creationId xmlns:a16="http://schemas.microsoft.com/office/drawing/2014/main" xmlns="" id="{5A07F89F-D8E7-479B-A0BD-600D8DF2C6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DFC"/>
                  </a:clrFrom>
                  <a:clrTo>
                    <a:srgbClr val="FFFD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920" t="27251"/>
              <a:stretch>
                <a:fillRect/>
              </a:stretch>
            </p:blipFill>
            <p:spPr bwMode="auto">
              <a:xfrm rot="14104877" flipH="1">
                <a:off x="6852976" y="2517112"/>
                <a:ext cx="1801795" cy="2387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92" name="Figura a mano libera 28">
                <a:extLst>
                  <a:ext uri="{FF2B5EF4-FFF2-40B4-BE49-F238E27FC236}">
                    <a16:creationId xmlns:a16="http://schemas.microsoft.com/office/drawing/2014/main" xmlns="" id="{6355DC61-1C40-4EC3-B900-CFA6F35DB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6646" y="3984171"/>
                <a:ext cx="834013" cy="979715"/>
              </a:xfrm>
              <a:custGeom>
                <a:avLst/>
                <a:gdLst>
                  <a:gd name="T0" fmla="*/ 35169 w 834013"/>
                  <a:gd name="T1" fmla="*/ 195943 h 979715"/>
                  <a:gd name="T2" fmla="*/ 266281 w 834013"/>
                  <a:gd name="T3" fmla="*/ 35170 h 979715"/>
                  <a:gd name="T4" fmla="*/ 291402 w 834013"/>
                  <a:gd name="T5" fmla="*/ 20097 h 979715"/>
                  <a:gd name="T6" fmla="*/ 306475 w 834013"/>
                  <a:gd name="T7" fmla="*/ 10049 h 979715"/>
                  <a:gd name="T8" fmla="*/ 331596 w 834013"/>
                  <a:gd name="T9" fmla="*/ 5025 h 979715"/>
                  <a:gd name="T10" fmla="*/ 351692 w 834013"/>
                  <a:gd name="T11" fmla="*/ 0 h 979715"/>
                  <a:gd name="T12" fmla="*/ 386862 w 834013"/>
                  <a:gd name="T13" fmla="*/ 5025 h 979715"/>
                  <a:gd name="T14" fmla="*/ 432079 w 834013"/>
                  <a:gd name="T15" fmla="*/ 10049 h 979715"/>
                  <a:gd name="T16" fmla="*/ 447152 w 834013"/>
                  <a:gd name="T17" fmla="*/ 20097 h 979715"/>
                  <a:gd name="T18" fmla="*/ 482321 w 834013"/>
                  <a:gd name="T19" fmla="*/ 40194 h 979715"/>
                  <a:gd name="T20" fmla="*/ 552659 w 834013"/>
                  <a:gd name="T21" fmla="*/ 100484 h 979715"/>
                  <a:gd name="T22" fmla="*/ 622998 w 834013"/>
                  <a:gd name="T23" fmla="*/ 216040 h 979715"/>
                  <a:gd name="T24" fmla="*/ 648119 w 834013"/>
                  <a:gd name="T25" fmla="*/ 241161 h 979715"/>
                  <a:gd name="T26" fmla="*/ 678264 w 834013"/>
                  <a:gd name="T27" fmla="*/ 291403 h 979715"/>
                  <a:gd name="T28" fmla="*/ 708409 w 834013"/>
                  <a:gd name="T29" fmla="*/ 336620 h 979715"/>
                  <a:gd name="T30" fmla="*/ 723481 w 834013"/>
                  <a:gd name="T31" fmla="*/ 381838 h 979715"/>
                  <a:gd name="T32" fmla="*/ 743578 w 834013"/>
                  <a:gd name="T33" fmla="*/ 422031 h 979715"/>
                  <a:gd name="T34" fmla="*/ 773723 w 834013"/>
                  <a:gd name="T35" fmla="*/ 487345 h 979715"/>
                  <a:gd name="T36" fmla="*/ 783772 w 834013"/>
                  <a:gd name="T37" fmla="*/ 522515 h 979715"/>
                  <a:gd name="T38" fmla="*/ 793820 w 834013"/>
                  <a:gd name="T39" fmla="*/ 562708 h 979715"/>
                  <a:gd name="T40" fmla="*/ 803868 w 834013"/>
                  <a:gd name="T41" fmla="*/ 582805 h 979715"/>
                  <a:gd name="T42" fmla="*/ 813917 w 834013"/>
                  <a:gd name="T43" fmla="*/ 607926 h 979715"/>
                  <a:gd name="T44" fmla="*/ 823965 w 834013"/>
                  <a:gd name="T45" fmla="*/ 648119 h 979715"/>
                  <a:gd name="T46" fmla="*/ 834013 w 834013"/>
                  <a:gd name="T47" fmla="*/ 683288 h 979715"/>
                  <a:gd name="T48" fmla="*/ 823965 w 834013"/>
                  <a:gd name="T49" fmla="*/ 748603 h 979715"/>
                  <a:gd name="T50" fmla="*/ 818941 w 834013"/>
                  <a:gd name="T51" fmla="*/ 763675 h 979715"/>
                  <a:gd name="T52" fmla="*/ 808892 w 834013"/>
                  <a:gd name="T53" fmla="*/ 778748 h 979715"/>
                  <a:gd name="T54" fmla="*/ 798844 w 834013"/>
                  <a:gd name="T55" fmla="*/ 813917 h 979715"/>
                  <a:gd name="T56" fmla="*/ 788796 w 834013"/>
                  <a:gd name="T57" fmla="*/ 828989 h 979715"/>
                  <a:gd name="T58" fmla="*/ 773723 w 834013"/>
                  <a:gd name="T59" fmla="*/ 849086 h 979715"/>
                  <a:gd name="T60" fmla="*/ 753627 w 834013"/>
                  <a:gd name="T61" fmla="*/ 859134 h 979715"/>
                  <a:gd name="T62" fmla="*/ 733530 w 834013"/>
                  <a:gd name="T63" fmla="*/ 884255 h 979715"/>
                  <a:gd name="T64" fmla="*/ 728506 w 834013"/>
                  <a:gd name="T65" fmla="*/ 899328 h 979715"/>
                  <a:gd name="T66" fmla="*/ 693336 w 834013"/>
                  <a:gd name="T67" fmla="*/ 924449 h 979715"/>
                  <a:gd name="T68" fmla="*/ 678264 w 834013"/>
                  <a:gd name="T69" fmla="*/ 929473 h 979715"/>
                  <a:gd name="T70" fmla="*/ 638070 w 834013"/>
                  <a:gd name="T71" fmla="*/ 949570 h 979715"/>
                  <a:gd name="T72" fmla="*/ 582805 w 834013"/>
                  <a:gd name="T73" fmla="*/ 964642 h 979715"/>
                  <a:gd name="T74" fmla="*/ 542611 w 834013"/>
                  <a:gd name="T75" fmla="*/ 979715 h 979715"/>
                  <a:gd name="T76" fmla="*/ 487345 w 834013"/>
                  <a:gd name="T77" fmla="*/ 974691 h 979715"/>
                  <a:gd name="T78" fmla="*/ 472273 w 834013"/>
                  <a:gd name="T79" fmla="*/ 964642 h 979715"/>
                  <a:gd name="T80" fmla="*/ 457200 w 834013"/>
                  <a:gd name="T81" fmla="*/ 959618 h 979715"/>
                  <a:gd name="T82" fmla="*/ 386862 w 834013"/>
                  <a:gd name="T83" fmla="*/ 919425 h 979715"/>
                  <a:gd name="T84" fmla="*/ 361741 w 834013"/>
                  <a:gd name="T85" fmla="*/ 904352 h 979715"/>
                  <a:gd name="T86" fmla="*/ 341644 w 834013"/>
                  <a:gd name="T87" fmla="*/ 894304 h 979715"/>
                  <a:gd name="T88" fmla="*/ 286378 w 834013"/>
                  <a:gd name="T89" fmla="*/ 864159 h 979715"/>
                  <a:gd name="T90" fmla="*/ 175846 w 834013"/>
                  <a:gd name="T91" fmla="*/ 753627 h 979715"/>
                  <a:gd name="T92" fmla="*/ 160774 w 834013"/>
                  <a:gd name="T93" fmla="*/ 723482 h 979715"/>
                  <a:gd name="T94" fmla="*/ 145701 w 834013"/>
                  <a:gd name="T95" fmla="*/ 703385 h 979715"/>
                  <a:gd name="T96" fmla="*/ 125605 w 834013"/>
                  <a:gd name="T97" fmla="*/ 658167 h 979715"/>
                  <a:gd name="T98" fmla="*/ 115556 w 834013"/>
                  <a:gd name="T99" fmla="*/ 628022 h 979715"/>
                  <a:gd name="T100" fmla="*/ 100484 w 834013"/>
                  <a:gd name="T101" fmla="*/ 587829 h 979715"/>
                  <a:gd name="T102" fmla="*/ 95459 w 834013"/>
                  <a:gd name="T103" fmla="*/ 557684 h 979715"/>
                  <a:gd name="T104" fmla="*/ 90435 w 834013"/>
                  <a:gd name="T105" fmla="*/ 537587 h 979715"/>
                  <a:gd name="T106" fmla="*/ 85411 w 834013"/>
                  <a:gd name="T107" fmla="*/ 477297 h 979715"/>
                  <a:gd name="T108" fmla="*/ 80387 w 834013"/>
                  <a:gd name="T109" fmla="*/ 437104 h 979715"/>
                  <a:gd name="T110" fmla="*/ 75363 w 834013"/>
                  <a:gd name="T111" fmla="*/ 281354 h 979715"/>
                  <a:gd name="T112" fmla="*/ 65314 w 834013"/>
                  <a:gd name="T113" fmla="*/ 241161 h 979715"/>
                  <a:gd name="T114" fmla="*/ 55266 w 834013"/>
                  <a:gd name="T115" fmla="*/ 221064 h 979715"/>
                  <a:gd name="T116" fmla="*/ 35169 w 834013"/>
                  <a:gd name="T117" fmla="*/ 195943 h 97971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834013"/>
                  <a:gd name="T178" fmla="*/ 0 h 979715"/>
                  <a:gd name="T179" fmla="*/ 834013 w 834013"/>
                  <a:gd name="T180" fmla="*/ 979715 h 97971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834013" h="979715">
                    <a:moveTo>
                      <a:pt x="35169" y="195943"/>
                    </a:moveTo>
                    <a:cubicBezTo>
                      <a:pt x="70338" y="164961"/>
                      <a:pt x="51944" y="176542"/>
                      <a:pt x="266281" y="35170"/>
                    </a:cubicBezTo>
                    <a:cubicBezTo>
                      <a:pt x="274433" y="29793"/>
                      <a:pt x="283277" y="25514"/>
                      <a:pt x="291402" y="20097"/>
                    </a:cubicBezTo>
                    <a:cubicBezTo>
                      <a:pt x="296426" y="16748"/>
                      <a:pt x="300821" y="12169"/>
                      <a:pt x="306475" y="10049"/>
                    </a:cubicBezTo>
                    <a:cubicBezTo>
                      <a:pt x="314471" y="7051"/>
                      <a:pt x="323260" y="6878"/>
                      <a:pt x="331596" y="5025"/>
                    </a:cubicBezTo>
                    <a:cubicBezTo>
                      <a:pt x="338336" y="3527"/>
                      <a:pt x="344993" y="1675"/>
                      <a:pt x="351692" y="0"/>
                    </a:cubicBezTo>
                    <a:lnTo>
                      <a:pt x="386862" y="5025"/>
                    </a:lnTo>
                    <a:cubicBezTo>
                      <a:pt x="401910" y="6906"/>
                      <a:pt x="417367" y="6371"/>
                      <a:pt x="432079" y="10049"/>
                    </a:cubicBezTo>
                    <a:cubicBezTo>
                      <a:pt x="437937" y="11513"/>
                      <a:pt x="441909" y="17101"/>
                      <a:pt x="447152" y="20097"/>
                    </a:cubicBezTo>
                    <a:cubicBezTo>
                      <a:pt x="459078" y="26911"/>
                      <a:pt x="471960" y="30774"/>
                      <a:pt x="482321" y="40194"/>
                    </a:cubicBezTo>
                    <a:cubicBezTo>
                      <a:pt x="549324" y="101107"/>
                      <a:pt x="495104" y="62113"/>
                      <a:pt x="552659" y="100484"/>
                    </a:cubicBezTo>
                    <a:cubicBezTo>
                      <a:pt x="606006" y="189395"/>
                      <a:pt x="582350" y="151004"/>
                      <a:pt x="622998" y="216040"/>
                    </a:cubicBezTo>
                    <a:cubicBezTo>
                      <a:pt x="629274" y="226082"/>
                      <a:pt x="641116" y="231611"/>
                      <a:pt x="648119" y="241161"/>
                    </a:cubicBezTo>
                    <a:cubicBezTo>
                      <a:pt x="659669" y="256911"/>
                      <a:pt x="666546" y="275779"/>
                      <a:pt x="678264" y="291403"/>
                    </a:cubicBezTo>
                    <a:cubicBezTo>
                      <a:pt x="699195" y="319311"/>
                      <a:pt x="689028" y="304319"/>
                      <a:pt x="708409" y="336620"/>
                    </a:cubicBezTo>
                    <a:cubicBezTo>
                      <a:pt x="713864" y="358442"/>
                      <a:pt x="713162" y="359481"/>
                      <a:pt x="723481" y="381838"/>
                    </a:cubicBezTo>
                    <a:cubicBezTo>
                      <a:pt x="729758" y="395438"/>
                      <a:pt x="738015" y="408123"/>
                      <a:pt x="743578" y="422031"/>
                    </a:cubicBezTo>
                    <a:cubicBezTo>
                      <a:pt x="770312" y="488863"/>
                      <a:pt x="733624" y="427195"/>
                      <a:pt x="773723" y="487345"/>
                    </a:cubicBezTo>
                    <a:cubicBezTo>
                      <a:pt x="777073" y="499068"/>
                      <a:pt x="780630" y="510734"/>
                      <a:pt x="783772" y="522515"/>
                    </a:cubicBezTo>
                    <a:cubicBezTo>
                      <a:pt x="787330" y="535859"/>
                      <a:pt x="789453" y="549607"/>
                      <a:pt x="793820" y="562708"/>
                    </a:cubicBezTo>
                    <a:cubicBezTo>
                      <a:pt x="796188" y="569813"/>
                      <a:pt x="800826" y="575961"/>
                      <a:pt x="803868" y="582805"/>
                    </a:cubicBezTo>
                    <a:cubicBezTo>
                      <a:pt x="807531" y="591046"/>
                      <a:pt x="811265" y="599306"/>
                      <a:pt x="813917" y="607926"/>
                    </a:cubicBezTo>
                    <a:cubicBezTo>
                      <a:pt x="817978" y="621125"/>
                      <a:pt x="819598" y="635018"/>
                      <a:pt x="823965" y="648119"/>
                    </a:cubicBezTo>
                    <a:cubicBezTo>
                      <a:pt x="831172" y="669743"/>
                      <a:pt x="827705" y="658054"/>
                      <a:pt x="834013" y="683288"/>
                    </a:cubicBezTo>
                    <a:cubicBezTo>
                      <a:pt x="830963" y="707693"/>
                      <a:pt x="829719" y="725587"/>
                      <a:pt x="823965" y="748603"/>
                    </a:cubicBezTo>
                    <a:cubicBezTo>
                      <a:pt x="822681" y="753741"/>
                      <a:pt x="821309" y="758938"/>
                      <a:pt x="818941" y="763675"/>
                    </a:cubicBezTo>
                    <a:cubicBezTo>
                      <a:pt x="816240" y="769076"/>
                      <a:pt x="812242" y="773724"/>
                      <a:pt x="808892" y="778748"/>
                    </a:cubicBezTo>
                    <a:cubicBezTo>
                      <a:pt x="807283" y="785185"/>
                      <a:pt x="802447" y="806711"/>
                      <a:pt x="798844" y="813917"/>
                    </a:cubicBezTo>
                    <a:cubicBezTo>
                      <a:pt x="796144" y="819318"/>
                      <a:pt x="792306" y="824076"/>
                      <a:pt x="788796" y="828989"/>
                    </a:cubicBezTo>
                    <a:cubicBezTo>
                      <a:pt x="783929" y="835803"/>
                      <a:pt x="780081" y="843636"/>
                      <a:pt x="773723" y="849086"/>
                    </a:cubicBezTo>
                    <a:cubicBezTo>
                      <a:pt x="768037" y="853960"/>
                      <a:pt x="759858" y="854980"/>
                      <a:pt x="753627" y="859134"/>
                    </a:cubicBezTo>
                    <a:cubicBezTo>
                      <a:pt x="745036" y="864862"/>
                      <a:pt x="738905" y="876192"/>
                      <a:pt x="733530" y="884255"/>
                    </a:cubicBezTo>
                    <a:cubicBezTo>
                      <a:pt x="731855" y="889279"/>
                      <a:pt x="731444" y="894921"/>
                      <a:pt x="728506" y="899328"/>
                    </a:cubicBezTo>
                    <a:cubicBezTo>
                      <a:pt x="719317" y="913112"/>
                      <a:pt x="708003" y="918163"/>
                      <a:pt x="693336" y="924449"/>
                    </a:cubicBezTo>
                    <a:cubicBezTo>
                      <a:pt x="688468" y="926535"/>
                      <a:pt x="683085" y="927282"/>
                      <a:pt x="678264" y="929473"/>
                    </a:cubicBezTo>
                    <a:cubicBezTo>
                      <a:pt x="664627" y="935672"/>
                      <a:pt x="652281" y="944833"/>
                      <a:pt x="638070" y="949570"/>
                    </a:cubicBezTo>
                    <a:cubicBezTo>
                      <a:pt x="573401" y="971126"/>
                      <a:pt x="639613" y="950440"/>
                      <a:pt x="582805" y="964642"/>
                    </a:cubicBezTo>
                    <a:cubicBezTo>
                      <a:pt x="572298" y="967269"/>
                      <a:pt x="550303" y="976638"/>
                      <a:pt x="542611" y="979715"/>
                    </a:cubicBezTo>
                    <a:cubicBezTo>
                      <a:pt x="524189" y="978040"/>
                      <a:pt x="505432" y="978567"/>
                      <a:pt x="487345" y="974691"/>
                    </a:cubicBezTo>
                    <a:cubicBezTo>
                      <a:pt x="481441" y="973426"/>
                      <a:pt x="477674" y="967342"/>
                      <a:pt x="472273" y="964642"/>
                    </a:cubicBezTo>
                    <a:cubicBezTo>
                      <a:pt x="467536" y="962273"/>
                      <a:pt x="462224" y="961293"/>
                      <a:pt x="457200" y="959618"/>
                    </a:cubicBezTo>
                    <a:cubicBezTo>
                      <a:pt x="402255" y="922988"/>
                      <a:pt x="453158" y="955123"/>
                      <a:pt x="386862" y="919425"/>
                    </a:cubicBezTo>
                    <a:cubicBezTo>
                      <a:pt x="378264" y="914795"/>
                      <a:pt x="370277" y="909094"/>
                      <a:pt x="361741" y="904352"/>
                    </a:cubicBezTo>
                    <a:cubicBezTo>
                      <a:pt x="355194" y="900715"/>
                      <a:pt x="348191" y="897941"/>
                      <a:pt x="341644" y="894304"/>
                    </a:cubicBezTo>
                    <a:cubicBezTo>
                      <a:pt x="279082" y="859547"/>
                      <a:pt x="357248" y="899593"/>
                      <a:pt x="286378" y="864159"/>
                    </a:cubicBezTo>
                    <a:cubicBezTo>
                      <a:pt x="249534" y="827315"/>
                      <a:pt x="204747" y="796982"/>
                      <a:pt x="175846" y="753627"/>
                    </a:cubicBezTo>
                    <a:cubicBezTo>
                      <a:pt x="123309" y="674816"/>
                      <a:pt x="202395" y="796317"/>
                      <a:pt x="160774" y="723482"/>
                    </a:cubicBezTo>
                    <a:cubicBezTo>
                      <a:pt x="156619" y="716212"/>
                      <a:pt x="150725" y="710084"/>
                      <a:pt x="145701" y="703385"/>
                    </a:cubicBezTo>
                    <a:cubicBezTo>
                      <a:pt x="131645" y="661217"/>
                      <a:pt x="154669" y="727922"/>
                      <a:pt x="125605" y="658167"/>
                    </a:cubicBezTo>
                    <a:cubicBezTo>
                      <a:pt x="121531" y="648390"/>
                      <a:pt x="119118" y="637997"/>
                      <a:pt x="115556" y="628022"/>
                    </a:cubicBezTo>
                    <a:cubicBezTo>
                      <a:pt x="110743" y="614547"/>
                      <a:pt x="105508" y="601227"/>
                      <a:pt x="100484" y="587829"/>
                    </a:cubicBezTo>
                    <a:cubicBezTo>
                      <a:pt x="98809" y="577781"/>
                      <a:pt x="97457" y="567673"/>
                      <a:pt x="95459" y="557684"/>
                    </a:cubicBezTo>
                    <a:cubicBezTo>
                      <a:pt x="94105" y="550913"/>
                      <a:pt x="91291" y="544439"/>
                      <a:pt x="90435" y="537587"/>
                    </a:cubicBezTo>
                    <a:cubicBezTo>
                      <a:pt x="87934" y="517576"/>
                      <a:pt x="87418" y="497363"/>
                      <a:pt x="85411" y="477297"/>
                    </a:cubicBezTo>
                    <a:cubicBezTo>
                      <a:pt x="84068" y="463862"/>
                      <a:pt x="82062" y="450502"/>
                      <a:pt x="80387" y="437104"/>
                    </a:cubicBezTo>
                    <a:cubicBezTo>
                      <a:pt x="78712" y="385187"/>
                      <a:pt x="79347" y="333145"/>
                      <a:pt x="75363" y="281354"/>
                    </a:cubicBezTo>
                    <a:cubicBezTo>
                      <a:pt x="74304" y="267585"/>
                      <a:pt x="71490" y="253513"/>
                      <a:pt x="65314" y="241161"/>
                    </a:cubicBezTo>
                    <a:cubicBezTo>
                      <a:pt x="61965" y="234462"/>
                      <a:pt x="58216" y="227948"/>
                      <a:pt x="55266" y="221064"/>
                    </a:cubicBezTo>
                    <a:cubicBezTo>
                      <a:pt x="46800" y="201310"/>
                      <a:pt x="0" y="226925"/>
                      <a:pt x="35169" y="1959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4590" name="Figura a mano libera 30">
              <a:extLst>
                <a:ext uri="{FF2B5EF4-FFF2-40B4-BE49-F238E27FC236}">
                  <a16:creationId xmlns:a16="http://schemas.microsoft.com/office/drawing/2014/main" xmlns="" id="{9895CD0F-F57C-4FC5-AFE8-F834BDAEF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36" y="2360889"/>
              <a:ext cx="466017" cy="250946"/>
            </a:xfrm>
            <a:custGeom>
              <a:avLst/>
              <a:gdLst>
                <a:gd name="T0" fmla="*/ 10048 w 466017"/>
                <a:gd name="T1" fmla="*/ 146175 h 250946"/>
                <a:gd name="T2" fmla="*/ 85410 w 466017"/>
                <a:gd name="T3" fmla="*/ 166271 h 250946"/>
                <a:gd name="T4" fmla="*/ 110531 w 466017"/>
                <a:gd name="T5" fmla="*/ 181344 h 250946"/>
                <a:gd name="T6" fmla="*/ 165797 w 466017"/>
                <a:gd name="T7" fmla="*/ 191392 h 250946"/>
                <a:gd name="T8" fmla="*/ 246184 w 466017"/>
                <a:gd name="T9" fmla="*/ 201441 h 250946"/>
                <a:gd name="T10" fmla="*/ 261256 w 466017"/>
                <a:gd name="T11" fmla="*/ 206465 h 250946"/>
                <a:gd name="T12" fmla="*/ 321546 w 466017"/>
                <a:gd name="T13" fmla="*/ 216513 h 250946"/>
                <a:gd name="T14" fmla="*/ 336619 w 466017"/>
                <a:gd name="T15" fmla="*/ 231586 h 250946"/>
                <a:gd name="T16" fmla="*/ 386861 w 466017"/>
                <a:gd name="T17" fmla="*/ 246658 h 250946"/>
                <a:gd name="T18" fmla="*/ 432078 w 466017"/>
                <a:gd name="T19" fmla="*/ 236610 h 250946"/>
                <a:gd name="T20" fmla="*/ 417006 w 466017"/>
                <a:gd name="T21" fmla="*/ 131102 h 250946"/>
                <a:gd name="T22" fmla="*/ 411982 w 466017"/>
                <a:gd name="T23" fmla="*/ 116030 h 250946"/>
                <a:gd name="T24" fmla="*/ 406957 w 466017"/>
                <a:gd name="T25" fmla="*/ 95933 h 250946"/>
                <a:gd name="T26" fmla="*/ 366764 w 466017"/>
                <a:gd name="T27" fmla="*/ 65788 h 250946"/>
                <a:gd name="T28" fmla="*/ 326571 w 466017"/>
                <a:gd name="T29" fmla="*/ 40667 h 250946"/>
                <a:gd name="T30" fmla="*/ 306474 w 466017"/>
                <a:gd name="T31" fmla="*/ 35643 h 250946"/>
                <a:gd name="T32" fmla="*/ 261256 w 466017"/>
                <a:gd name="T33" fmla="*/ 25595 h 250946"/>
                <a:gd name="T34" fmla="*/ 50241 w 466017"/>
                <a:gd name="T35" fmla="*/ 45691 h 250946"/>
                <a:gd name="T36" fmla="*/ 40193 w 466017"/>
                <a:gd name="T37" fmla="*/ 55740 h 250946"/>
                <a:gd name="T38" fmla="*/ 35168 w 466017"/>
                <a:gd name="T39" fmla="*/ 75836 h 250946"/>
                <a:gd name="T40" fmla="*/ 30144 w 466017"/>
                <a:gd name="T41" fmla="*/ 90909 h 250946"/>
                <a:gd name="T42" fmla="*/ 25120 w 466017"/>
                <a:gd name="T43" fmla="*/ 116030 h 250946"/>
                <a:gd name="T44" fmla="*/ 10048 w 466017"/>
                <a:gd name="T45" fmla="*/ 146175 h 2509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66017"/>
                <a:gd name="T70" fmla="*/ 0 h 250946"/>
                <a:gd name="T71" fmla="*/ 466017 w 466017"/>
                <a:gd name="T72" fmla="*/ 250946 h 25094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66017" h="250946">
                  <a:moveTo>
                    <a:pt x="10048" y="146175"/>
                  </a:moveTo>
                  <a:cubicBezTo>
                    <a:pt x="20096" y="154549"/>
                    <a:pt x="60871" y="157682"/>
                    <a:pt x="85410" y="166271"/>
                  </a:cubicBezTo>
                  <a:cubicBezTo>
                    <a:pt x="94627" y="169497"/>
                    <a:pt x="101464" y="177717"/>
                    <a:pt x="110531" y="181344"/>
                  </a:cubicBezTo>
                  <a:cubicBezTo>
                    <a:pt x="115701" y="183412"/>
                    <a:pt x="162944" y="190873"/>
                    <a:pt x="165797" y="191392"/>
                  </a:cubicBezTo>
                  <a:cubicBezTo>
                    <a:pt x="217710" y="200830"/>
                    <a:pt x="163669" y="193938"/>
                    <a:pt x="246184" y="201441"/>
                  </a:cubicBezTo>
                  <a:cubicBezTo>
                    <a:pt x="251208" y="203116"/>
                    <a:pt x="256118" y="205181"/>
                    <a:pt x="261256" y="206465"/>
                  </a:cubicBezTo>
                  <a:cubicBezTo>
                    <a:pt x="280846" y="211362"/>
                    <a:pt x="301696" y="213677"/>
                    <a:pt x="321546" y="216513"/>
                  </a:cubicBezTo>
                  <a:cubicBezTo>
                    <a:pt x="326570" y="221537"/>
                    <a:pt x="330594" y="227820"/>
                    <a:pt x="336619" y="231586"/>
                  </a:cubicBezTo>
                  <a:cubicBezTo>
                    <a:pt x="352171" y="241306"/>
                    <a:pt x="369464" y="243179"/>
                    <a:pt x="386861" y="246658"/>
                  </a:cubicBezTo>
                  <a:cubicBezTo>
                    <a:pt x="401933" y="243309"/>
                    <a:pt x="426344" y="250946"/>
                    <a:pt x="432078" y="236610"/>
                  </a:cubicBezTo>
                  <a:cubicBezTo>
                    <a:pt x="466017" y="151763"/>
                    <a:pt x="435941" y="168973"/>
                    <a:pt x="417006" y="131102"/>
                  </a:cubicBezTo>
                  <a:cubicBezTo>
                    <a:pt x="414638" y="126365"/>
                    <a:pt x="413437" y="121122"/>
                    <a:pt x="411982" y="116030"/>
                  </a:cubicBezTo>
                  <a:cubicBezTo>
                    <a:pt x="410085" y="109390"/>
                    <a:pt x="410383" y="101928"/>
                    <a:pt x="406957" y="95933"/>
                  </a:cubicBezTo>
                  <a:cubicBezTo>
                    <a:pt x="399198" y="82354"/>
                    <a:pt x="378438" y="72972"/>
                    <a:pt x="366764" y="65788"/>
                  </a:cubicBezTo>
                  <a:lnTo>
                    <a:pt x="326571" y="40667"/>
                  </a:lnTo>
                  <a:cubicBezTo>
                    <a:pt x="320715" y="37007"/>
                    <a:pt x="313215" y="37141"/>
                    <a:pt x="306474" y="35643"/>
                  </a:cubicBezTo>
                  <a:cubicBezTo>
                    <a:pt x="249068" y="22887"/>
                    <a:pt x="310268" y="37848"/>
                    <a:pt x="261256" y="25595"/>
                  </a:cubicBezTo>
                  <a:cubicBezTo>
                    <a:pt x="193348" y="29077"/>
                    <a:pt x="107352" y="0"/>
                    <a:pt x="50241" y="45691"/>
                  </a:cubicBezTo>
                  <a:cubicBezTo>
                    <a:pt x="46542" y="48650"/>
                    <a:pt x="43542" y="52390"/>
                    <a:pt x="40193" y="55740"/>
                  </a:cubicBezTo>
                  <a:cubicBezTo>
                    <a:pt x="38518" y="62439"/>
                    <a:pt x="37065" y="69197"/>
                    <a:pt x="35168" y="75836"/>
                  </a:cubicBezTo>
                  <a:cubicBezTo>
                    <a:pt x="33713" y="80928"/>
                    <a:pt x="31428" y="85771"/>
                    <a:pt x="30144" y="90909"/>
                  </a:cubicBezTo>
                  <a:cubicBezTo>
                    <a:pt x="28073" y="99194"/>
                    <a:pt x="27367" y="107791"/>
                    <a:pt x="25120" y="116030"/>
                  </a:cubicBezTo>
                  <a:cubicBezTo>
                    <a:pt x="14542" y="154816"/>
                    <a:pt x="0" y="137802"/>
                    <a:pt x="10048" y="146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24584" name="Picture 12">
            <a:extLst>
              <a:ext uri="{FF2B5EF4-FFF2-40B4-BE49-F238E27FC236}">
                <a16:creationId xmlns:a16="http://schemas.microsoft.com/office/drawing/2014/main" xmlns="" id="{D24FFAB8-CF9E-46FF-8500-6D22E1C59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4632325"/>
            <a:ext cx="1401763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Immagine 3" descr="pallina carta_2.jpg">
            <a:extLst>
              <a:ext uri="{FF2B5EF4-FFF2-40B4-BE49-F238E27FC236}">
                <a16:creationId xmlns:a16="http://schemas.microsoft.com/office/drawing/2014/main" xmlns="" id="{96C15810-155E-43FD-91D3-44817DFFC7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3021013"/>
            <a:ext cx="14033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Immagine 2" descr="CONFERIMENTO.jpg">
            <a:extLst>
              <a:ext uri="{FF2B5EF4-FFF2-40B4-BE49-F238E27FC236}">
                <a16:creationId xmlns:a16="http://schemas.microsoft.com/office/drawing/2014/main" xmlns="" id="{BE451524-00F5-45D5-AA63-719A446C66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1652588"/>
            <a:ext cx="1577975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CasellaDiTesto 35">
            <a:extLst>
              <a:ext uri="{FF2B5EF4-FFF2-40B4-BE49-F238E27FC236}">
                <a16:creationId xmlns:a16="http://schemas.microsoft.com/office/drawing/2014/main" xmlns="" id="{B0D7524A-BA67-4C3A-96F0-9D735567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2325" y="3071813"/>
            <a:ext cx="16446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GB" altLang="it-IT" sz="4400" b="1" dirty="0">
                <a:solidFill>
                  <a:srgbClr val="41A336"/>
                </a:solidFill>
              </a:rPr>
              <a:t>57</a:t>
            </a:r>
            <a:r>
              <a:rPr lang="en-GB" altLang="it-IT" b="1" dirty="0">
                <a:solidFill>
                  <a:srgbClr val="41A336"/>
                </a:solidFill>
              </a:rPr>
              <a:t>%</a:t>
            </a:r>
            <a:r>
              <a:rPr lang="en-GB" altLang="it-IT" b="1" dirty="0">
                <a:solidFill>
                  <a:srgbClr val="005239"/>
                </a:solidFill>
              </a:rPr>
              <a:t> </a:t>
            </a:r>
            <a:br>
              <a:rPr lang="en-GB" altLang="it-IT" b="1" dirty="0">
                <a:solidFill>
                  <a:srgbClr val="005239"/>
                </a:solidFill>
              </a:rPr>
            </a:br>
            <a:r>
              <a:rPr lang="en-GB" altLang="it-IT" b="1" dirty="0" err="1">
                <a:solidFill>
                  <a:srgbClr val="005239"/>
                </a:solidFill>
              </a:rPr>
              <a:t>tasso</a:t>
            </a:r>
            <a:r>
              <a:rPr lang="en-GB" altLang="it-IT" b="1" dirty="0">
                <a:solidFill>
                  <a:srgbClr val="005239"/>
                </a:solidFill>
              </a:rPr>
              <a:t> </a:t>
            </a:r>
          </a:p>
          <a:p>
            <a:pPr algn="ctr" eaLnBrk="1" hangingPunct="1"/>
            <a:r>
              <a:rPr lang="en-GB" altLang="it-IT" b="1" dirty="0">
                <a:solidFill>
                  <a:srgbClr val="005239"/>
                </a:solidFill>
              </a:rPr>
              <a:t>di </a:t>
            </a:r>
            <a:r>
              <a:rPr lang="en-GB" altLang="it-IT" b="1" dirty="0" err="1">
                <a:solidFill>
                  <a:srgbClr val="005239"/>
                </a:solidFill>
              </a:rPr>
              <a:t>utilizzo</a:t>
            </a:r>
            <a:endParaRPr lang="en-GB" altLang="it-IT" b="1" dirty="0">
              <a:solidFill>
                <a:srgbClr val="005239"/>
              </a:solidFill>
            </a:endParaRPr>
          </a:p>
        </p:txBody>
      </p:sp>
      <p:sp>
        <p:nvSpPr>
          <p:cNvPr id="24588" name="Text Box 5">
            <a:extLst>
              <a:ext uri="{FF2B5EF4-FFF2-40B4-BE49-F238E27FC236}">
                <a16:creationId xmlns:a16="http://schemas.microsoft.com/office/drawing/2014/main" xmlns="" id="{7AA27E69-CA06-41E9-9A64-F5EB6F4A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371600"/>
            <a:ext cx="1982788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4400" b="1" dirty="0">
                <a:solidFill>
                  <a:srgbClr val="E37823"/>
                </a:solidFill>
              </a:rPr>
              <a:t>3,3</a:t>
            </a:r>
            <a:r>
              <a:rPr lang="it-IT" altLang="it-IT" sz="2400" b="1" dirty="0">
                <a:solidFill>
                  <a:srgbClr val="E37823"/>
                </a:solidFill>
              </a:rPr>
              <a:t> </a:t>
            </a:r>
            <a:br>
              <a:rPr lang="it-IT" altLang="it-IT" sz="2400" b="1" dirty="0">
                <a:solidFill>
                  <a:srgbClr val="E37823"/>
                </a:solidFill>
              </a:rPr>
            </a:br>
            <a:r>
              <a:rPr lang="it-IT" altLang="it-IT" dirty="0">
                <a:solidFill>
                  <a:srgbClr val="DF7629"/>
                </a:solidFill>
              </a:rPr>
              <a:t>milioni</a:t>
            </a:r>
            <a:r>
              <a:rPr lang="it-IT" altLang="it-IT" sz="1600" dirty="0">
                <a:solidFill>
                  <a:srgbClr val="005239"/>
                </a:solidFill>
              </a:rPr>
              <a:t/>
            </a:r>
            <a:br>
              <a:rPr lang="it-IT" altLang="it-IT" sz="1600" dirty="0">
                <a:solidFill>
                  <a:srgbClr val="005239"/>
                </a:solidFill>
              </a:rPr>
            </a:br>
            <a:r>
              <a:rPr lang="it-IT" altLang="it-IT" dirty="0">
                <a:solidFill>
                  <a:srgbClr val="005239"/>
                </a:solidFill>
              </a:rPr>
              <a:t>tonnellate </a:t>
            </a:r>
            <a:br>
              <a:rPr lang="it-IT" altLang="it-IT" dirty="0">
                <a:solidFill>
                  <a:srgbClr val="005239"/>
                </a:solidFill>
              </a:rPr>
            </a:br>
            <a:r>
              <a:rPr lang="it-IT" altLang="it-IT" dirty="0">
                <a:solidFill>
                  <a:srgbClr val="005239"/>
                </a:solidFill>
              </a:rPr>
              <a:t>di raccolta differenziata pubblica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6AE90F-11E4-4055-B25E-0DEBF61531CD}"/>
              </a:ext>
            </a:extLst>
          </p:cNvPr>
          <p:cNvSpPr txBox="1"/>
          <p:nvPr/>
        </p:nvSpPr>
        <p:spPr>
          <a:xfrm>
            <a:off x="609600" y="5842489"/>
            <a:ext cx="258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5239"/>
                </a:solidFill>
              </a:rPr>
              <a:t>Elaborazione Comieco</a:t>
            </a:r>
          </a:p>
        </p:txBody>
      </p:sp>
    </p:spTree>
    <p:extLst>
      <p:ext uri="{BB962C8B-B14F-4D97-AF65-F5344CB8AC3E}">
        <p14:creationId xmlns:p14="http://schemas.microsoft.com/office/powerpoint/2010/main" val="180552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09845" y="1031894"/>
            <a:ext cx="2905931" cy="3385166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asellaDiTesto 2"/>
          <p:cNvSpPr txBox="1"/>
          <p:nvPr/>
        </p:nvSpPr>
        <p:spPr>
          <a:xfrm>
            <a:off x="4883661" y="4433768"/>
            <a:ext cx="3859888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r">
              <a:defRPr sz="1600"/>
            </a:pPr>
            <a:r>
              <a:rPr dirty="0">
                <a:solidFill>
                  <a:srgbClr val="005239"/>
                </a:solidFill>
              </a:rPr>
              <a:t>La </a:t>
            </a:r>
            <a:r>
              <a:rPr b="1" dirty="0">
                <a:solidFill>
                  <a:srgbClr val="005239"/>
                </a:solidFill>
              </a:rPr>
              <a:t>Sicilia</a:t>
            </a:r>
            <a:r>
              <a:rPr dirty="0">
                <a:solidFill>
                  <a:srgbClr val="005239"/>
                </a:solidFill>
              </a:rPr>
              <a:t> è </a:t>
            </a:r>
            <a:r>
              <a:rPr dirty="0" err="1">
                <a:solidFill>
                  <a:srgbClr val="005239"/>
                </a:solidFill>
              </a:rPr>
              <a:t>oggi</a:t>
            </a:r>
            <a:r>
              <a:rPr dirty="0">
                <a:solidFill>
                  <a:srgbClr val="005239"/>
                </a:solidFill>
              </a:rPr>
              <a:t> la </a:t>
            </a:r>
            <a:r>
              <a:rPr dirty="0" err="1">
                <a:solidFill>
                  <a:srgbClr val="005239"/>
                </a:solidFill>
              </a:rPr>
              <a:t>regione</a:t>
            </a:r>
            <a:r>
              <a:rPr dirty="0">
                <a:solidFill>
                  <a:srgbClr val="005239"/>
                </a:solidFill>
              </a:rPr>
              <a:t> con in </a:t>
            </a:r>
            <a:r>
              <a:rPr b="1" dirty="0" err="1">
                <a:solidFill>
                  <a:srgbClr val="005239"/>
                </a:solidFill>
              </a:rPr>
              <a:t>maggior</a:t>
            </a:r>
            <a:r>
              <a:rPr b="1" dirty="0">
                <a:solidFill>
                  <a:srgbClr val="005239"/>
                </a:solidFill>
              </a:rPr>
              <a:t> </a:t>
            </a:r>
            <a:r>
              <a:rPr b="1" dirty="0" err="1">
                <a:solidFill>
                  <a:srgbClr val="005239"/>
                </a:solidFill>
              </a:rPr>
              <a:t>potenziale</a:t>
            </a:r>
            <a:r>
              <a:rPr b="1"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ancora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b="1" dirty="0" err="1">
                <a:solidFill>
                  <a:srgbClr val="005239"/>
                </a:solidFill>
              </a:rPr>
              <a:t>inespresso</a:t>
            </a:r>
            <a:r>
              <a:rPr dirty="0">
                <a:solidFill>
                  <a:srgbClr val="005239"/>
                </a:solidFill>
              </a:rPr>
              <a:t>, quasi un quarto di </a:t>
            </a:r>
            <a:r>
              <a:rPr dirty="0" err="1">
                <a:solidFill>
                  <a:srgbClr val="005239"/>
                </a:solidFill>
              </a:rPr>
              <a:t>quello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nazionale</a:t>
            </a:r>
            <a:r>
              <a:rPr dirty="0">
                <a:solidFill>
                  <a:srgbClr val="005239"/>
                </a:solidFill>
              </a:rPr>
              <a:t>, ma </a:t>
            </a:r>
            <a:r>
              <a:rPr dirty="0" err="1">
                <a:solidFill>
                  <a:srgbClr val="005239"/>
                </a:solidFill>
              </a:rPr>
              <a:t>anche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quella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che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u="sng" dirty="0" err="1">
                <a:solidFill>
                  <a:srgbClr val="005239"/>
                </a:solidFill>
              </a:rPr>
              <a:t>negli</a:t>
            </a:r>
            <a:r>
              <a:rPr u="sng" dirty="0">
                <a:solidFill>
                  <a:srgbClr val="005239"/>
                </a:solidFill>
              </a:rPr>
              <a:t> </a:t>
            </a:r>
            <a:r>
              <a:rPr u="sng" dirty="0" err="1">
                <a:solidFill>
                  <a:srgbClr val="005239"/>
                </a:solidFill>
              </a:rPr>
              <a:t>ultimi</a:t>
            </a:r>
            <a:r>
              <a:rPr u="sng" dirty="0">
                <a:solidFill>
                  <a:srgbClr val="005239"/>
                </a:solidFill>
              </a:rPr>
              <a:t> due </a:t>
            </a:r>
            <a:r>
              <a:rPr u="sng" dirty="0" err="1">
                <a:solidFill>
                  <a:srgbClr val="005239"/>
                </a:solidFill>
              </a:rPr>
              <a:t>anni</a:t>
            </a:r>
            <a:r>
              <a:rPr u="sng" dirty="0">
                <a:solidFill>
                  <a:srgbClr val="005239"/>
                </a:solidFill>
              </a:rPr>
              <a:t> </a:t>
            </a:r>
            <a:r>
              <a:rPr dirty="0">
                <a:solidFill>
                  <a:srgbClr val="005239"/>
                </a:solidFill>
              </a:rPr>
              <a:t>ha </a:t>
            </a:r>
            <a:r>
              <a:rPr dirty="0" err="1">
                <a:solidFill>
                  <a:srgbClr val="005239"/>
                </a:solidFill>
              </a:rPr>
              <a:t>mostrato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maggiore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dinamismo</a:t>
            </a:r>
            <a:r>
              <a:rPr dirty="0">
                <a:solidFill>
                  <a:srgbClr val="005239"/>
                </a:solidFill>
              </a:rPr>
              <a:t> con </a:t>
            </a:r>
            <a:r>
              <a:rPr dirty="0" err="1">
                <a:solidFill>
                  <a:srgbClr val="005239"/>
                </a:solidFill>
              </a:rPr>
              <a:t>una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crescita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che</a:t>
            </a:r>
            <a:r>
              <a:rPr dirty="0">
                <a:solidFill>
                  <a:srgbClr val="005239"/>
                </a:solidFill>
              </a:rPr>
              <a:t> ha </a:t>
            </a:r>
            <a:r>
              <a:rPr dirty="0" err="1">
                <a:solidFill>
                  <a:srgbClr val="005239"/>
                </a:solidFill>
              </a:rPr>
              <a:t>raggiunto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30%</a:t>
            </a:r>
          </a:p>
        </p:txBody>
      </p:sp>
      <p:sp>
        <p:nvSpPr>
          <p:cNvPr id="102" name="Titolo 1"/>
          <p:cNvSpPr txBox="1"/>
          <p:nvPr/>
        </p:nvSpPr>
        <p:spPr>
          <a:xfrm>
            <a:off x="322833" y="188639"/>
            <a:ext cx="842563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D48E26"/>
                </a:solidFill>
              </a:defRPr>
            </a:lvl1pPr>
          </a:lstStyle>
          <a:p>
            <a:r>
              <a:rPr lang="it-IT" sz="2800" b="0" dirty="0"/>
              <a:t>Il Sud ha ancora un notevole potenziale di crescita  </a:t>
            </a:r>
            <a:endParaRPr sz="2800" b="0" dirty="0"/>
          </a:p>
        </p:txBody>
      </p:sp>
      <p:sp>
        <p:nvSpPr>
          <p:cNvPr id="104" name="CasellaDiTesto 2"/>
          <p:cNvSpPr txBox="1"/>
          <p:nvPr/>
        </p:nvSpPr>
        <p:spPr>
          <a:xfrm>
            <a:off x="317348" y="1253725"/>
            <a:ext cx="4684498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/>
            </a:pPr>
            <a:r>
              <a:rPr lang="it-IT" dirty="0">
                <a:solidFill>
                  <a:srgbClr val="005239"/>
                </a:solidFill>
              </a:rPr>
              <a:t>All’interno del Sistema CONAI, </a:t>
            </a:r>
            <a:r>
              <a:rPr dirty="0" err="1">
                <a:solidFill>
                  <a:srgbClr val="005239"/>
                </a:solidFill>
              </a:rPr>
              <a:t>Comieco</a:t>
            </a:r>
            <a:r>
              <a:rPr dirty="0">
                <a:solidFill>
                  <a:srgbClr val="005239"/>
                </a:solidFill>
              </a:rPr>
              <a:t> ha </a:t>
            </a:r>
            <a:r>
              <a:rPr dirty="0" err="1">
                <a:solidFill>
                  <a:srgbClr val="005239"/>
                </a:solidFill>
              </a:rPr>
              <a:t>fatto</a:t>
            </a:r>
            <a:r>
              <a:rPr dirty="0">
                <a:solidFill>
                  <a:srgbClr val="005239"/>
                </a:solidFill>
              </a:rPr>
              <a:t> la </a:t>
            </a:r>
            <a:r>
              <a:rPr b="1" dirty="0" err="1">
                <a:solidFill>
                  <a:srgbClr val="005239"/>
                </a:solidFill>
              </a:rPr>
              <a:t>scelta</a:t>
            </a:r>
            <a:r>
              <a:rPr b="1" dirty="0">
                <a:solidFill>
                  <a:srgbClr val="005239"/>
                </a:solidFill>
              </a:rPr>
              <a:t> </a:t>
            </a:r>
            <a:r>
              <a:rPr b="1" dirty="0" err="1">
                <a:solidFill>
                  <a:srgbClr val="005239"/>
                </a:solidFill>
              </a:rPr>
              <a:t>strategica</a:t>
            </a:r>
            <a:r>
              <a:rPr b="1" dirty="0">
                <a:solidFill>
                  <a:srgbClr val="005239"/>
                </a:solidFill>
              </a:rPr>
              <a:t> </a:t>
            </a:r>
            <a:r>
              <a:rPr dirty="0">
                <a:solidFill>
                  <a:srgbClr val="005239"/>
                </a:solidFill>
              </a:rPr>
              <a:t>di </a:t>
            </a:r>
            <a:r>
              <a:rPr dirty="0" err="1">
                <a:solidFill>
                  <a:srgbClr val="005239"/>
                </a:solidFill>
              </a:rPr>
              <a:t>investire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sullo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sviluppo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della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raccolta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differenziata</a:t>
            </a:r>
            <a:r>
              <a:rPr dirty="0">
                <a:solidFill>
                  <a:srgbClr val="005239"/>
                </a:solidFill>
              </a:rPr>
              <a:t> di carta e </a:t>
            </a:r>
            <a:r>
              <a:rPr dirty="0" err="1">
                <a:solidFill>
                  <a:srgbClr val="005239"/>
                </a:solidFill>
              </a:rPr>
              <a:t>cartone</a:t>
            </a:r>
            <a:r>
              <a:rPr dirty="0">
                <a:solidFill>
                  <a:srgbClr val="005239"/>
                </a:solidFill>
              </a:rPr>
              <a:t> al Sud</a:t>
            </a:r>
          </a:p>
          <a:p>
            <a:pPr>
              <a:defRPr sz="1600"/>
            </a:pPr>
            <a:endParaRPr dirty="0">
              <a:solidFill>
                <a:srgbClr val="005239"/>
              </a:solidFill>
            </a:endParaRPr>
          </a:p>
          <a:p>
            <a:pPr>
              <a:defRPr sz="1600"/>
            </a:pPr>
            <a:r>
              <a:rPr dirty="0" err="1">
                <a:solidFill>
                  <a:srgbClr val="005239"/>
                </a:solidFill>
              </a:rPr>
              <a:t>Quest’area</a:t>
            </a:r>
            <a:r>
              <a:rPr dirty="0">
                <a:solidFill>
                  <a:srgbClr val="005239"/>
                </a:solidFill>
              </a:rPr>
              <a:t> ha </a:t>
            </a:r>
            <a:r>
              <a:rPr dirty="0" err="1">
                <a:solidFill>
                  <a:srgbClr val="005239"/>
                </a:solidFill>
              </a:rPr>
              <a:t>margini</a:t>
            </a:r>
            <a:r>
              <a:rPr dirty="0">
                <a:solidFill>
                  <a:srgbClr val="005239"/>
                </a:solidFill>
              </a:rPr>
              <a:t> di </a:t>
            </a:r>
            <a:r>
              <a:rPr b="1" dirty="0" err="1">
                <a:solidFill>
                  <a:srgbClr val="005239"/>
                </a:solidFill>
              </a:rPr>
              <a:t>crescita</a:t>
            </a:r>
            <a:r>
              <a:rPr dirty="0">
                <a:solidFill>
                  <a:srgbClr val="005239"/>
                </a:solidFill>
              </a:rPr>
              <a:t> per non </a:t>
            </a:r>
            <a:r>
              <a:rPr dirty="0" err="1">
                <a:solidFill>
                  <a:srgbClr val="005239"/>
                </a:solidFill>
              </a:rPr>
              <a:t>meno</a:t>
            </a:r>
            <a:r>
              <a:rPr dirty="0">
                <a:solidFill>
                  <a:srgbClr val="005239"/>
                </a:solidFill>
              </a:rPr>
              <a:t> di </a:t>
            </a:r>
            <a:r>
              <a:rPr b="1" dirty="0">
                <a:solidFill>
                  <a:srgbClr val="005239"/>
                </a:solidFill>
              </a:rPr>
              <a:t>600mila </a:t>
            </a:r>
            <a:r>
              <a:rPr b="1" dirty="0" err="1">
                <a:solidFill>
                  <a:srgbClr val="005239"/>
                </a:solidFill>
              </a:rPr>
              <a:t>tonnellate</a:t>
            </a:r>
            <a:r>
              <a:rPr b="1" dirty="0">
                <a:solidFill>
                  <a:srgbClr val="005239"/>
                </a:solidFill>
              </a:rPr>
              <a:t> </a:t>
            </a:r>
            <a:r>
              <a:rPr b="1" dirty="0" err="1">
                <a:solidFill>
                  <a:srgbClr val="005239"/>
                </a:solidFill>
              </a:rPr>
              <a:t>annue</a:t>
            </a:r>
            <a:r>
              <a:rPr dirty="0">
                <a:solidFill>
                  <a:srgbClr val="005239"/>
                </a:solidFill>
              </a:rPr>
              <a:t>, </a:t>
            </a:r>
            <a:r>
              <a:rPr dirty="0" err="1">
                <a:solidFill>
                  <a:srgbClr val="005239"/>
                </a:solidFill>
              </a:rPr>
              <a:t>oltre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60% del </a:t>
            </a:r>
            <a:r>
              <a:rPr dirty="0" err="1">
                <a:solidFill>
                  <a:srgbClr val="005239"/>
                </a:solidFill>
              </a:rPr>
              <a:t>valore</a:t>
            </a:r>
            <a:r>
              <a:rPr dirty="0">
                <a:solidFill>
                  <a:srgbClr val="005239"/>
                </a:solidFill>
              </a:rPr>
              <a:t> Italia e </a:t>
            </a:r>
            <a:r>
              <a:rPr dirty="0" err="1">
                <a:solidFill>
                  <a:srgbClr val="005239"/>
                </a:solidFill>
              </a:rPr>
              <a:t>sarà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determinante</a:t>
            </a:r>
            <a:r>
              <a:rPr dirty="0">
                <a:solidFill>
                  <a:srgbClr val="005239"/>
                </a:solidFill>
              </a:rPr>
              <a:t> per </a:t>
            </a:r>
            <a:r>
              <a:rPr dirty="0" err="1">
                <a:solidFill>
                  <a:srgbClr val="005239"/>
                </a:solidFill>
              </a:rPr>
              <a:t>il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raggiungimento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degli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obiettivi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attuali</a:t>
            </a:r>
            <a:r>
              <a:rPr dirty="0">
                <a:solidFill>
                  <a:srgbClr val="005239"/>
                </a:solidFill>
              </a:rPr>
              <a:t> e </a:t>
            </a:r>
            <a:r>
              <a:rPr dirty="0" err="1">
                <a:solidFill>
                  <a:srgbClr val="005239"/>
                </a:solidFill>
              </a:rPr>
              <a:t>futuri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nella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gestione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dei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rifiuti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nel</a:t>
            </a:r>
            <a:r>
              <a:rPr dirty="0">
                <a:solidFill>
                  <a:srgbClr val="005239"/>
                </a:solidFill>
              </a:rPr>
              <a:t> </a:t>
            </a:r>
            <a:r>
              <a:rPr dirty="0" err="1">
                <a:solidFill>
                  <a:srgbClr val="005239"/>
                </a:solidFill>
              </a:rPr>
              <a:t>paese</a:t>
            </a:r>
            <a:endParaRPr dirty="0">
              <a:solidFill>
                <a:srgbClr val="005239"/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7A2D70C2-BCC4-43E6-9801-3F19F3B818F1}"/>
              </a:ext>
            </a:extLst>
          </p:cNvPr>
          <p:cNvSpPr/>
          <p:nvPr/>
        </p:nvSpPr>
        <p:spPr>
          <a:xfrm>
            <a:off x="269626" y="3711213"/>
            <a:ext cx="43785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dirty="0">
                <a:solidFill>
                  <a:srgbClr val="005239"/>
                </a:solidFill>
              </a:rPr>
              <a:t>Per sostenere questa crescita il Consorzio, in collaborazione con CONAI, ha previsto </a:t>
            </a:r>
            <a:r>
              <a:rPr lang="it-IT" b="1" dirty="0">
                <a:solidFill>
                  <a:srgbClr val="005239"/>
                </a:solidFill>
              </a:rPr>
              <a:t>interventi straordinari </a:t>
            </a:r>
            <a:r>
              <a:rPr lang="it-IT" dirty="0">
                <a:solidFill>
                  <a:srgbClr val="005239"/>
                </a:solidFill>
              </a:rPr>
              <a:t>in progetti speciali pluriennali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asellaDiTesto 11"/>
          <p:cNvSpPr txBox="1">
            <a:spLocks noGrp="1"/>
          </p:cNvSpPr>
          <p:nvPr>
            <p:ph type="sldNum" sz="quarter" idx="2"/>
          </p:nvPr>
        </p:nvSpPr>
        <p:spPr>
          <a:xfrm>
            <a:off x="825353" y="6343650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37" name="Rettangolo 7"/>
          <p:cNvSpPr txBox="1"/>
          <p:nvPr/>
        </p:nvSpPr>
        <p:spPr>
          <a:xfrm>
            <a:off x="425031" y="854152"/>
            <a:ext cx="8293938" cy="250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lvl="1" indent="0" algn="just" defTabSz="500633">
              <a:spcBef>
                <a:spcPts val="400"/>
              </a:spcBef>
              <a:defRPr sz="1600" b="1">
                <a:solidFill>
                  <a:srgbClr val="005239"/>
                </a:solidFill>
              </a:defRPr>
            </a:pPr>
            <a:r>
              <a:rPr dirty="0"/>
              <a:t>Bando </a:t>
            </a:r>
            <a:r>
              <a:rPr lang="it-IT" dirty="0"/>
              <a:t>Anci-Comieco per le attrezzature di raccolta</a:t>
            </a:r>
            <a:endParaRPr sz="1300" dirty="0"/>
          </a:p>
          <a:p>
            <a:pPr lvl="1" indent="0" algn="just" defTabSz="500633">
              <a:defRPr sz="1600">
                <a:solidFill>
                  <a:srgbClr val="005239"/>
                </a:solidFill>
              </a:defRPr>
            </a:pPr>
            <a:r>
              <a:rPr dirty="0" err="1"/>
              <a:t>Supporto</a:t>
            </a:r>
            <a:r>
              <a:rPr dirty="0"/>
              <a:t> </a:t>
            </a:r>
            <a:r>
              <a:rPr dirty="0" err="1"/>
              <a:t>all’acquisto</a:t>
            </a:r>
            <a:r>
              <a:rPr dirty="0"/>
              <a:t> di </a:t>
            </a:r>
            <a:r>
              <a:rPr dirty="0" err="1"/>
              <a:t>attrezzature</a:t>
            </a:r>
            <a:r>
              <a:rPr dirty="0"/>
              <a:t> di </a:t>
            </a:r>
            <a:r>
              <a:rPr dirty="0" err="1"/>
              <a:t>raccolta</a:t>
            </a:r>
            <a:endParaRPr sz="1300" dirty="0"/>
          </a:p>
          <a:p>
            <a:pPr lvl="1" indent="0" algn="just" defTabSz="500633">
              <a:defRPr sz="1600">
                <a:solidFill>
                  <a:srgbClr val="005239"/>
                </a:solidFill>
              </a:defRPr>
            </a:pPr>
            <a:r>
              <a:rPr dirty="0"/>
              <a:t>Target: </a:t>
            </a:r>
            <a:r>
              <a:rPr dirty="0" err="1"/>
              <a:t>comuni</a:t>
            </a:r>
            <a:r>
              <a:rPr dirty="0"/>
              <a:t> medio-</a:t>
            </a:r>
            <a:r>
              <a:rPr dirty="0" err="1"/>
              <a:t>piccoli</a:t>
            </a:r>
            <a:r>
              <a:rPr dirty="0"/>
              <a:t> con </a:t>
            </a:r>
            <a:r>
              <a:rPr dirty="0" err="1"/>
              <a:t>raccolta</a:t>
            </a:r>
            <a:r>
              <a:rPr dirty="0"/>
              <a:t> «sotto media»</a:t>
            </a:r>
            <a:endParaRPr sz="1300" dirty="0"/>
          </a:p>
          <a:p>
            <a:pPr lvl="1" indent="0" algn="just" defTabSz="500633">
              <a:spcBef>
                <a:spcPts val="400"/>
              </a:spcBef>
              <a:defRPr sz="1600">
                <a:solidFill>
                  <a:srgbClr val="005239"/>
                </a:solidFill>
              </a:defRPr>
            </a:pPr>
            <a:r>
              <a:rPr dirty="0"/>
              <a:t>2014-201</a:t>
            </a:r>
            <a:r>
              <a:rPr lang="it-IT" dirty="0"/>
              <a:t>8</a:t>
            </a:r>
            <a:r>
              <a:rPr dirty="0"/>
              <a:t>: </a:t>
            </a:r>
            <a:r>
              <a:rPr lang="it-IT" dirty="0"/>
              <a:t>5</a:t>
            </a:r>
            <a:r>
              <a:rPr dirty="0"/>
              <a:t>,</a:t>
            </a:r>
            <a:r>
              <a:rPr lang="it-IT" dirty="0"/>
              <a:t>5</a:t>
            </a:r>
            <a:r>
              <a:rPr dirty="0"/>
              <a:t> </a:t>
            </a:r>
            <a:r>
              <a:rPr dirty="0" err="1"/>
              <a:t>milioni</a:t>
            </a:r>
            <a:r>
              <a:rPr dirty="0"/>
              <a:t> di € a </a:t>
            </a:r>
            <a:r>
              <a:rPr dirty="0" err="1"/>
              <a:t>beneficio</a:t>
            </a:r>
            <a:r>
              <a:rPr dirty="0"/>
              <a:t> di 273 </a:t>
            </a:r>
            <a:r>
              <a:rPr dirty="0" err="1"/>
              <a:t>comuni</a:t>
            </a:r>
            <a:endParaRPr sz="1300" dirty="0"/>
          </a:p>
          <a:p>
            <a:pPr lvl="1" indent="0" algn="just" defTabSz="500633">
              <a:defRPr sz="1600">
                <a:solidFill>
                  <a:srgbClr val="005239"/>
                </a:solidFill>
              </a:defRPr>
            </a:pPr>
            <a:r>
              <a:rPr lang="it-IT" dirty="0"/>
              <a:t>Circa</a:t>
            </a:r>
            <a:r>
              <a:rPr dirty="0"/>
              <a:t> l’88% </a:t>
            </a:r>
            <a:r>
              <a:rPr dirty="0" err="1"/>
              <a:t>degli</a:t>
            </a:r>
            <a:r>
              <a:rPr dirty="0"/>
              <a:t> </a:t>
            </a:r>
            <a:r>
              <a:rPr dirty="0" err="1"/>
              <a:t>investimenti</a:t>
            </a:r>
            <a:r>
              <a:rPr dirty="0"/>
              <a:t> al Sud</a:t>
            </a:r>
            <a:endParaRPr sz="1300" dirty="0"/>
          </a:p>
          <a:p>
            <a:pPr lvl="1" indent="0" algn="just" defTabSz="500633">
              <a:defRPr sz="1600">
                <a:solidFill>
                  <a:srgbClr val="005239"/>
                </a:solidFill>
              </a:defRPr>
            </a:pPr>
            <a:endParaRPr sz="1100" dirty="0"/>
          </a:p>
          <a:p>
            <a:pPr lvl="1" indent="0" algn="just" defTabSz="500633">
              <a:spcBef>
                <a:spcPts val="400"/>
              </a:spcBef>
              <a:defRPr sz="1600" b="1">
                <a:solidFill>
                  <a:srgbClr val="005239"/>
                </a:solidFill>
              </a:defRPr>
            </a:pPr>
            <a:r>
              <a:rPr lang="it-IT" dirty="0"/>
              <a:t>Piano specifico per il </a:t>
            </a:r>
            <a:r>
              <a:rPr dirty="0"/>
              <a:t>Sud</a:t>
            </a:r>
            <a:endParaRPr sz="1300" dirty="0"/>
          </a:p>
          <a:p>
            <a:pPr lvl="1" indent="0" defTabSz="500633">
              <a:defRPr sz="1600">
                <a:solidFill>
                  <a:srgbClr val="005239"/>
                </a:solidFill>
              </a:defRPr>
            </a:pPr>
            <a:r>
              <a:rPr dirty="0"/>
              <a:t>co-</a:t>
            </a:r>
            <a:r>
              <a:rPr dirty="0" err="1"/>
              <a:t>finanziamento</a:t>
            </a:r>
            <a:r>
              <a:rPr dirty="0"/>
              <a:t> di </a:t>
            </a:r>
            <a:r>
              <a:rPr dirty="0" err="1"/>
              <a:t>attrezzature</a:t>
            </a:r>
            <a:r>
              <a:rPr dirty="0"/>
              <a:t> e </a:t>
            </a:r>
            <a:r>
              <a:rPr dirty="0" err="1"/>
              <a:t>automezzi</a:t>
            </a:r>
            <a:r>
              <a:rPr dirty="0"/>
              <a:t>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grandi</a:t>
            </a:r>
            <a:r>
              <a:rPr dirty="0"/>
              <a:t> </a:t>
            </a:r>
            <a:r>
              <a:rPr dirty="0" err="1"/>
              <a:t>comuni</a:t>
            </a:r>
            <a:r>
              <a:rPr dirty="0"/>
              <a:t> e </a:t>
            </a:r>
            <a:r>
              <a:rPr dirty="0" err="1"/>
              <a:t>comprensori</a:t>
            </a:r>
            <a:endParaRPr sz="1300" dirty="0"/>
          </a:p>
          <a:p>
            <a:pPr lvl="1" indent="0" defTabSz="500633">
              <a:defRPr sz="1600">
                <a:solidFill>
                  <a:srgbClr val="005239"/>
                </a:solidFill>
              </a:defRPr>
            </a:pPr>
            <a:r>
              <a:rPr dirty="0" err="1"/>
              <a:t>Stanziati</a:t>
            </a:r>
            <a:r>
              <a:rPr dirty="0"/>
              <a:t> 7 </a:t>
            </a:r>
            <a:r>
              <a:rPr dirty="0" err="1"/>
              <a:t>milioni</a:t>
            </a:r>
            <a:r>
              <a:rPr dirty="0"/>
              <a:t> di euro </a:t>
            </a:r>
            <a:r>
              <a:rPr dirty="0" err="1"/>
              <a:t>nel</a:t>
            </a:r>
            <a:r>
              <a:rPr dirty="0"/>
              <a:t> 2015; </a:t>
            </a:r>
            <a:r>
              <a:rPr dirty="0" err="1"/>
              <a:t>impegnati</a:t>
            </a:r>
            <a:r>
              <a:rPr dirty="0"/>
              <a:t> circa 3,</a:t>
            </a:r>
            <a:r>
              <a:rPr lang="it-IT" dirty="0"/>
              <a:t>9</a:t>
            </a:r>
            <a:endParaRPr sz="1300" dirty="0"/>
          </a:p>
          <a:p>
            <a:pPr lvl="1" indent="0" algn="just" defTabSz="500633">
              <a:defRPr sz="1600">
                <a:solidFill>
                  <a:srgbClr val="005239"/>
                </a:solidFill>
              </a:defRPr>
            </a:pPr>
            <a:endParaRPr sz="1100" dirty="0"/>
          </a:p>
        </p:txBody>
      </p:sp>
      <p:sp>
        <p:nvSpPr>
          <p:cNvPr id="138" name="Titolo 1"/>
          <p:cNvSpPr txBox="1">
            <a:spLocks noGrp="1"/>
          </p:cNvSpPr>
          <p:nvPr>
            <p:ph type="title"/>
          </p:nvPr>
        </p:nvSpPr>
        <p:spPr>
          <a:xfrm>
            <a:off x="381000" y="85005"/>
            <a:ext cx="8077200" cy="76914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2400" cap="none">
                <a:solidFill>
                  <a:srgbClr val="D48E26"/>
                </a:solidFill>
              </a:defRPr>
            </a:lvl1pPr>
          </a:lstStyle>
          <a:p>
            <a:pPr>
              <a:defRPr cap="all"/>
            </a:pPr>
            <a:r>
              <a:rPr lang="it-IT" cap="none" dirty="0">
                <a:solidFill>
                  <a:srgbClr val="E47823"/>
                </a:solidFill>
              </a:rPr>
              <a:t>Comieco sostiene i comuni nell’acquisto di mezzi e attrezzature per la raccolta differenziata: il 90% dei finanziamenti è al Sud</a:t>
            </a:r>
            <a:endParaRPr cap="none" dirty="0">
              <a:solidFill>
                <a:srgbClr val="E47823"/>
              </a:solidFill>
            </a:endParaRPr>
          </a:p>
        </p:txBody>
      </p:sp>
      <p:sp>
        <p:nvSpPr>
          <p:cNvPr id="140" name="CasellaDiTesto 8"/>
          <p:cNvSpPr txBox="1"/>
          <p:nvPr/>
        </p:nvSpPr>
        <p:spPr>
          <a:xfrm>
            <a:off x="521493" y="5535216"/>
            <a:ext cx="323851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8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C6DC8359-D727-4990-86EF-F257D61EB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828310"/>
              </p:ext>
            </p:extLst>
          </p:nvPr>
        </p:nvGraphicFramePr>
        <p:xfrm>
          <a:off x="1295400" y="3276600"/>
          <a:ext cx="6096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179399401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3784694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34418253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3254952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ANNO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Progetti finanziati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Abitanti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/>
                        <a:t>Finanziamento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767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1.047.161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€ 1.800.00,00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513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1.326.704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€ 2.300.00,00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889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1.115.579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€ 3.000.000,00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817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281.537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€ 800.000,00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573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522.771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€ 1.500.000,00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103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4.293.752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€ 9.400.000,00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05908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asellaDiTesto 11"/>
          <p:cNvSpPr txBox="1">
            <a:spLocks noGrp="1"/>
          </p:cNvSpPr>
          <p:nvPr>
            <p:ph type="sldNum" sz="quarter" idx="2"/>
          </p:nvPr>
        </p:nvSpPr>
        <p:spPr>
          <a:xfrm>
            <a:off x="764148" y="6343650"/>
            <a:ext cx="235978" cy="22698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161" name="AutoShape 4"/>
          <p:cNvSpPr txBox="1"/>
          <p:nvPr/>
        </p:nvSpPr>
        <p:spPr>
          <a:xfrm>
            <a:off x="346675" y="243542"/>
            <a:ext cx="810110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D48E26"/>
                </a:solidFill>
              </a:defRPr>
            </a:lvl1pPr>
          </a:lstStyle>
          <a:p>
            <a:r>
              <a:rPr sz="3200" b="0" dirty="0" err="1"/>
              <a:t>Qualità</a:t>
            </a:r>
            <a:r>
              <a:rPr sz="3200" b="0" dirty="0"/>
              <a:t> – </a:t>
            </a:r>
            <a:r>
              <a:rPr sz="3200" b="0" dirty="0" err="1"/>
              <a:t>lasciapassare</a:t>
            </a:r>
            <a:r>
              <a:rPr sz="3200" b="0" dirty="0"/>
              <a:t> per </a:t>
            </a:r>
            <a:r>
              <a:rPr sz="3200" b="0" dirty="0" err="1"/>
              <a:t>il</a:t>
            </a:r>
            <a:r>
              <a:rPr sz="3200" b="0" dirty="0"/>
              <a:t> </a:t>
            </a:r>
            <a:r>
              <a:rPr sz="3200" b="0" dirty="0" err="1"/>
              <a:t>riciclo</a:t>
            </a:r>
            <a:endParaRPr sz="3200" b="0" dirty="0"/>
          </a:p>
        </p:txBody>
      </p:sp>
      <p:sp>
        <p:nvSpPr>
          <p:cNvPr id="162" name="AutoShape 3"/>
          <p:cNvSpPr txBox="1"/>
          <p:nvPr/>
        </p:nvSpPr>
        <p:spPr>
          <a:xfrm>
            <a:off x="4724400" y="1196751"/>
            <a:ext cx="4240089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>
            <a:spAutoFit/>
          </a:bodyPr>
          <a:lstStyle/>
          <a:p>
            <a:pPr algn="just">
              <a:defRPr sz="1600"/>
            </a:pPr>
            <a:r>
              <a:rPr lang="it-IT" dirty="0"/>
              <a:t>La QUALITÀ è</a:t>
            </a:r>
            <a:r>
              <a:rPr dirty="0"/>
              <a:t> </a:t>
            </a:r>
            <a:r>
              <a:rPr dirty="0" err="1"/>
              <a:t>sempre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b="1" dirty="0" err="1"/>
              <a:t>elemento</a:t>
            </a:r>
            <a:r>
              <a:rPr b="1" dirty="0"/>
              <a:t> </a:t>
            </a:r>
            <a:r>
              <a:rPr b="1" dirty="0" err="1"/>
              <a:t>strategico</a:t>
            </a:r>
            <a:r>
              <a:rPr b="1" dirty="0"/>
              <a:t> </a:t>
            </a:r>
            <a:r>
              <a:rPr dirty="0"/>
              <a:t>per </a:t>
            </a:r>
            <a:r>
              <a:rPr dirty="0" err="1"/>
              <a:t>garantire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buon</a:t>
            </a:r>
            <a:r>
              <a:rPr dirty="0"/>
              <a:t> fine del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riciclo</a:t>
            </a:r>
            <a:r>
              <a:rPr lang="it-IT" dirty="0"/>
              <a:t>,</a:t>
            </a:r>
            <a:r>
              <a:rPr dirty="0"/>
              <a:t> </a:t>
            </a:r>
            <a:r>
              <a:rPr dirty="0" err="1"/>
              <a:t>assicurando</a:t>
            </a:r>
            <a:r>
              <a:rPr dirty="0"/>
              <a:t> </a:t>
            </a:r>
            <a:r>
              <a:rPr dirty="0" err="1"/>
              <a:t>valore</a:t>
            </a:r>
            <a:r>
              <a:rPr dirty="0"/>
              <a:t> in </a:t>
            </a:r>
            <a:r>
              <a:rPr dirty="0" err="1"/>
              <a:t>tutte</a:t>
            </a:r>
            <a:r>
              <a:rPr dirty="0"/>
              <a:t> le </a:t>
            </a:r>
            <a:r>
              <a:rPr dirty="0" err="1"/>
              <a:t>fasi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filiera</a:t>
            </a:r>
            <a:r>
              <a:rPr lang="it-IT" dirty="0"/>
              <a:t>.</a:t>
            </a:r>
            <a:endParaRPr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defRPr sz="1600"/>
            </a:pPr>
            <a:endParaRPr lang="it-IT"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defRPr sz="1600"/>
            </a:pPr>
            <a:endParaRPr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defRPr sz="1600"/>
            </a:pPr>
            <a:r>
              <a:rPr dirty="0"/>
              <a:t>Nel 201</a:t>
            </a:r>
            <a:r>
              <a:rPr lang="it-IT" dirty="0"/>
              <a:t>8</a:t>
            </a:r>
            <a:r>
              <a:rPr dirty="0"/>
              <a:t> </a:t>
            </a:r>
            <a:r>
              <a:rPr dirty="0" err="1"/>
              <a:t>effettuati</a:t>
            </a:r>
            <a:r>
              <a:rPr dirty="0"/>
              <a:t> </a:t>
            </a:r>
            <a:r>
              <a:rPr lang="it-IT" dirty="0"/>
              <a:t>sulla raccolta </a:t>
            </a:r>
            <a:r>
              <a:rPr dirty="0" err="1"/>
              <a:t>oltre</a:t>
            </a:r>
            <a:r>
              <a:rPr dirty="0"/>
              <a:t> 1.</a:t>
            </a:r>
            <a:r>
              <a:rPr lang="it-IT" dirty="0"/>
              <a:t>1</a:t>
            </a:r>
            <a:r>
              <a:rPr dirty="0"/>
              <a:t>00 </a:t>
            </a:r>
            <a:r>
              <a:rPr dirty="0" err="1"/>
              <a:t>campionamenti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forniscono</a:t>
            </a:r>
            <a:r>
              <a:rPr dirty="0"/>
              <a:t> </a:t>
            </a:r>
            <a:r>
              <a:rPr dirty="0" err="1"/>
              <a:t>queste</a:t>
            </a:r>
            <a:r>
              <a:rPr dirty="0"/>
              <a:t> </a:t>
            </a:r>
            <a:r>
              <a:rPr dirty="0" err="1"/>
              <a:t>indicazioni</a:t>
            </a:r>
            <a:r>
              <a:rPr lang="it-IT" dirty="0"/>
              <a:t>:</a:t>
            </a:r>
            <a:endParaRPr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defRPr sz="1600"/>
            </a:pPr>
            <a:endParaRPr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defRPr sz="1600"/>
            </a:pPr>
            <a:r>
              <a:rPr dirty="0" err="1"/>
              <a:t>Raccolta</a:t>
            </a:r>
            <a:r>
              <a:rPr b="1" dirty="0"/>
              <a:t> «</a:t>
            </a:r>
            <a:r>
              <a:rPr b="1" dirty="0" err="1"/>
              <a:t>famiglie</a:t>
            </a:r>
            <a:r>
              <a:rPr b="1" dirty="0"/>
              <a:t>»</a:t>
            </a:r>
            <a:r>
              <a:rPr dirty="0"/>
              <a:t> - </a:t>
            </a:r>
            <a:r>
              <a:rPr lang="it-IT" b="1" dirty="0"/>
              <a:t>impurità</a:t>
            </a:r>
            <a:r>
              <a:rPr b="1" dirty="0"/>
              <a:t> </a:t>
            </a:r>
            <a:r>
              <a:rPr b="1" dirty="0" err="1"/>
              <a:t>medi</a:t>
            </a:r>
            <a:r>
              <a:rPr lang="it-IT" b="1" dirty="0"/>
              <a:t>e</a:t>
            </a:r>
            <a:r>
              <a:rPr b="1" dirty="0"/>
              <a:t> 3,</a:t>
            </a:r>
            <a:r>
              <a:rPr lang="it-IT" b="1" dirty="0"/>
              <a:t>31</a:t>
            </a:r>
            <a:r>
              <a:rPr b="1" dirty="0"/>
              <a:t>%</a:t>
            </a:r>
            <a:endParaRPr sz="1200" dirty="0">
              <a:latin typeface="+mj-lt"/>
              <a:ea typeface="+mj-ea"/>
              <a:cs typeface="+mj-cs"/>
              <a:sym typeface="Helvetica"/>
            </a:endParaRPr>
          </a:p>
          <a:p>
            <a:pPr algn="just">
              <a:spcBef>
                <a:spcPts val="600"/>
              </a:spcBef>
              <a:defRPr sz="1600"/>
            </a:pPr>
            <a:r>
              <a:rPr lang="it-IT" dirty="0"/>
              <a:t>costante miglioramento nel tempo della qualità della raccolta differenziata in ingresso in piattaforma, seppure permangano criticità </a:t>
            </a:r>
            <a:r>
              <a:rPr dirty="0"/>
              <a:t>in </a:t>
            </a:r>
            <a:r>
              <a:rPr dirty="0" err="1"/>
              <a:t>alcune</a:t>
            </a:r>
            <a:r>
              <a:rPr dirty="0"/>
              <a:t> </a:t>
            </a:r>
            <a:r>
              <a:rPr dirty="0" err="1"/>
              <a:t>grandi</a:t>
            </a:r>
            <a:r>
              <a:rPr dirty="0"/>
              <a:t> </a:t>
            </a:r>
            <a:r>
              <a:rPr dirty="0" err="1"/>
              <a:t>città</a:t>
            </a:r>
            <a:r>
              <a:rPr dirty="0"/>
              <a:t> (</a:t>
            </a:r>
            <a:r>
              <a:rPr lang="it-IT" dirty="0"/>
              <a:t>es: </a:t>
            </a:r>
            <a:r>
              <a:rPr dirty="0"/>
              <a:t>Roma, Firenze, </a:t>
            </a:r>
            <a:r>
              <a:rPr lang="it-IT" dirty="0"/>
              <a:t>Napoli</a:t>
            </a:r>
            <a:r>
              <a:rPr dirty="0"/>
              <a:t>)</a:t>
            </a:r>
            <a:r>
              <a:rPr lang="it-IT" dirty="0"/>
              <a:t>.</a:t>
            </a:r>
            <a:endParaRPr dirty="0"/>
          </a:p>
          <a:p>
            <a:pPr algn="just">
              <a:defRPr sz="1600"/>
            </a:pPr>
            <a:endParaRPr lang="it-IT" dirty="0"/>
          </a:p>
          <a:p>
            <a:pPr algn="just">
              <a:defRPr sz="1600"/>
            </a:pPr>
            <a:r>
              <a:rPr dirty="0" err="1"/>
              <a:t>Raccolta</a:t>
            </a:r>
            <a:r>
              <a:rPr dirty="0"/>
              <a:t> «</a:t>
            </a:r>
            <a:r>
              <a:rPr b="1" dirty="0" err="1"/>
              <a:t>commerciale</a:t>
            </a:r>
            <a:r>
              <a:rPr dirty="0"/>
              <a:t>» - </a:t>
            </a:r>
            <a:r>
              <a:rPr b="1" dirty="0" err="1"/>
              <a:t>f.e</a:t>
            </a:r>
            <a:r>
              <a:rPr b="1" dirty="0"/>
              <a:t>. media 0,</a:t>
            </a:r>
            <a:r>
              <a:rPr lang="it-IT" b="1" dirty="0"/>
              <a:t>71</a:t>
            </a:r>
            <a:r>
              <a:rPr b="1" dirty="0"/>
              <a:t>%</a:t>
            </a:r>
            <a:endParaRPr sz="1200" dirty="0"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63" name="CasellaDiTesto 6"/>
          <p:cNvSpPr txBox="1"/>
          <p:nvPr/>
        </p:nvSpPr>
        <p:spPr>
          <a:xfrm>
            <a:off x="521493" y="5535216"/>
            <a:ext cx="32385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11</a:t>
            </a:r>
          </a:p>
        </p:txBody>
      </p:sp>
      <p:graphicFrame>
        <p:nvGraphicFramePr>
          <p:cNvPr id="9" name="Group 51">
            <a:extLst>
              <a:ext uri="{FF2B5EF4-FFF2-40B4-BE49-F238E27FC236}">
                <a16:creationId xmlns:a16="http://schemas.microsoft.com/office/drawing/2014/main" xmlns="" id="{14FCBDDE-9E8E-46AE-AD12-0718C7F1DEC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12568" y="1294800"/>
          <a:ext cx="4107032" cy="2058000"/>
        </p:xfrm>
        <a:graphic>
          <a:graphicData uri="http://schemas.openxmlformats.org/drawingml/2006/table">
            <a:tbl>
              <a:tblPr/>
              <a:tblGrid>
                <a:gridCol w="10267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1514445683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30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IMPURITÀ NELLA RACCOLTA "FAMIGLIE"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523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it-IT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523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2016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2017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Nord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2,10%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1,76%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1,90%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Centro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4,89%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4,29%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4,00%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Sud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4,00%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4,03%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3,51%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ITALIA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3,60%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3,46%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3,31%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10" name="Group 51">
            <a:extLst>
              <a:ext uri="{FF2B5EF4-FFF2-40B4-BE49-F238E27FC236}">
                <a16:creationId xmlns:a16="http://schemas.microsoft.com/office/drawing/2014/main" xmlns="" id="{1B4FD2E2-3058-4D90-9A7A-5031E2D05EF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4800" y="3657000"/>
          <a:ext cx="4107032" cy="2058000"/>
        </p:xfrm>
        <a:graphic>
          <a:graphicData uri="http://schemas.openxmlformats.org/drawingml/2006/table">
            <a:tbl>
              <a:tblPr/>
              <a:tblGrid>
                <a:gridCol w="10267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1514445683"/>
                    </a:ext>
                  </a:extLst>
                </a:gridCol>
                <a:gridCol w="10267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30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IMPURITÀ NELLA RACCOLTA "COMMERCIALE"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523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it-IT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523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2016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2017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Nord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0,79%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0,36%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0,41%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Centro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0,77%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0,48%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0,64%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Sud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0,94%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1,02%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0,86%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</a:rPr>
                        <a:t>ITALIA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0,82%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0,80%</a:t>
                      </a: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5239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0,71%</a:t>
                      </a:r>
                      <a:endParaRPr kumimoji="0" lang="it-IT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5239"/>
                        </a:solidFill>
                        <a:effectLst/>
                        <a:latin typeface="Tahoma" pitchFamily="34" charset="0"/>
                        <a:ea typeface="+mn-ea"/>
                        <a:cs typeface="+mn-cs"/>
                      </a:endParaRPr>
                    </a:p>
                  </a:txBody>
                  <a:tcPr marL="91437" marR="91437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7D0C2DA1-CB0E-4159-88E0-CFCA0BDADD1B}"/>
              </a:ext>
            </a:extLst>
          </p:cNvPr>
          <p:cNvSpPr txBox="1">
            <a:spLocks/>
          </p:cNvSpPr>
          <p:nvPr/>
        </p:nvSpPr>
        <p:spPr>
          <a:xfrm>
            <a:off x="381000" y="118656"/>
            <a:ext cx="8135938" cy="9541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just" eaLnBrk="1" hangingPunct="1"/>
            <a:r>
              <a:rPr lang="it-IT" sz="28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L’Accordo Anci/</a:t>
            </a:r>
            <a:r>
              <a:rPr lang="it-IT" sz="2800" b="0" dirty="0" err="1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Conai</a:t>
            </a:r>
            <a:r>
              <a:rPr lang="it-IT" sz="28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 per la prevenzione e l’innovazione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B4F1876A-EA28-4ED8-84FB-BF92BD4D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r>
              <a:rPr lang="it-IT" sz="2000" dirty="0">
                <a:solidFill>
                  <a:srgbClr val="005239"/>
                </a:solidFill>
              </a:rPr>
              <a:t>Comieco si è fatto promotore di innovazione tecnologica fin dalla fase di progettazione per migliorare nel tempo la riciclabilità degli imballaggi cellulosici e il risparmio di materie prime ottenendo una notevole riduzione di peso a parità di prodotto e prestazioni (Comieco </a:t>
            </a:r>
            <a:r>
              <a:rPr lang="it-IT" sz="2000" dirty="0" err="1">
                <a:solidFill>
                  <a:srgbClr val="005239"/>
                </a:solidFill>
              </a:rPr>
              <a:t>Factory</a:t>
            </a:r>
            <a:r>
              <a:rPr lang="it-IT" sz="2000" dirty="0">
                <a:solidFill>
                  <a:srgbClr val="005239"/>
                </a:solidFill>
              </a:rPr>
              <a:t>); </a:t>
            </a:r>
          </a:p>
          <a:p>
            <a:endParaRPr lang="it-IT" sz="2000" dirty="0">
              <a:solidFill>
                <a:srgbClr val="005239"/>
              </a:solidFill>
            </a:endParaRPr>
          </a:p>
          <a:p>
            <a:r>
              <a:rPr lang="it-IT" sz="2000" dirty="0">
                <a:solidFill>
                  <a:srgbClr val="005239"/>
                </a:solidFill>
              </a:rPr>
              <a:t>Per un uso efficiente delle risorse la filiera ha adottato un metodo scientifico (</a:t>
            </a:r>
            <a:r>
              <a:rPr lang="it-IT" sz="2000" dirty="0" err="1">
                <a:solidFill>
                  <a:srgbClr val="005239"/>
                </a:solidFill>
              </a:rPr>
              <a:t>Aticelca</a:t>
            </a:r>
            <a:r>
              <a:rPr lang="it-IT" sz="2000" dirty="0">
                <a:solidFill>
                  <a:srgbClr val="005239"/>
                </a:solidFill>
              </a:rPr>
              <a:t> MC 501-17) per determinare il grado di riciclabilità degli imballaggi e dei prodotti cellulosici, simulando in laboratorio il riciclo in cartiera e trarre indicazioni utili in fase di progettazione (prevenzione!);</a:t>
            </a:r>
          </a:p>
          <a:p>
            <a:pPr marL="0" indent="0">
              <a:buNone/>
            </a:pPr>
            <a:endParaRPr lang="it-IT" sz="2000" dirty="0"/>
          </a:p>
          <a:p>
            <a:r>
              <a:rPr lang="it-IT" sz="2000" dirty="0">
                <a:solidFill>
                  <a:srgbClr val="005239"/>
                </a:solidFill>
                <a:ea typeface="Futura Std Light" charset="0"/>
                <a:cs typeface="Futura Std Light" charset="0"/>
              </a:rPr>
              <a:t>Più del 90% dell’acqua impiegata nella produzione cartaria è riciclata nel processo e n</a:t>
            </a:r>
            <a:r>
              <a:rPr lang="it-IT" sz="2000" dirty="0">
                <a:solidFill>
                  <a:srgbClr val="005239"/>
                </a:solidFill>
                <a:latin typeface="Arial (corpo)"/>
                <a:ea typeface="Futura Std Light" charset="0"/>
                <a:cs typeface="Arial" panose="020B0604020202020204" pitchFamily="34" charset="0"/>
              </a:rPr>
              <a:t>egli ultimi 20 anni l’efficienza energetica nella produzione cartaria è aumentata del 20%.</a:t>
            </a:r>
          </a:p>
          <a:p>
            <a:pPr marL="0" indent="0">
              <a:buNone/>
            </a:pPr>
            <a:endParaRPr lang="it-IT" sz="20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3351781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7D0C2DA1-CB0E-4159-88E0-CFCA0BDADD1B}"/>
              </a:ext>
            </a:extLst>
          </p:cNvPr>
          <p:cNvSpPr txBox="1">
            <a:spLocks/>
          </p:cNvSpPr>
          <p:nvPr/>
        </p:nvSpPr>
        <p:spPr>
          <a:xfrm>
            <a:off x="381000" y="152400"/>
            <a:ext cx="8135938" cy="1200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just" eaLnBrk="1" hangingPunct="1"/>
            <a:r>
              <a:rPr lang="it-IT" sz="24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L’Accordo Anci/</a:t>
            </a:r>
            <a:r>
              <a:rPr lang="it-IT" sz="2400" b="0" dirty="0" err="1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Conai</a:t>
            </a:r>
            <a:r>
              <a:rPr lang="it-IT" sz="24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 per la prevenzione e l’innovazione: gli imballaggi poliaccoppiati, l’e-commerce e il food packaging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B4F1876A-EA28-4ED8-84FB-BF92BD4D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667071"/>
          </a:xfrm>
        </p:spPr>
        <p:txBody>
          <a:bodyPr/>
          <a:lstStyle/>
          <a:p>
            <a:pPr marL="0" indent="0">
              <a:buNone/>
            </a:pPr>
            <a:endParaRPr lang="it-IT" sz="2000" dirty="0">
              <a:solidFill>
                <a:srgbClr val="005239"/>
              </a:solidFill>
              <a:latin typeface="Arial (corpo)"/>
              <a:ea typeface="Futura Std Light" charset="0"/>
              <a:cs typeface="Futura Std Light" charset="0"/>
            </a:endParaRPr>
          </a:p>
          <a:p>
            <a:r>
              <a:rPr lang="it-IT" sz="1800" dirty="0">
                <a:solidFill>
                  <a:srgbClr val="005239"/>
                </a:solidFill>
                <a:latin typeface="Arial (corpo)"/>
                <a:ea typeface="Futura Std Light" charset="0"/>
                <a:cs typeface="Futura Std Light" charset="0"/>
              </a:rPr>
              <a:t>Sono allo studio nuovi sistemi di raccolta e selezione per migliorare il recupero e il riciclo degli imballaggi poliaccoppiati per liquidi a prevalenza carta (i c.d. cartoni per bevande accoppiati con plastica e alluminio), finanziati con un extra </a:t>
            </a:r>
            <a:r>
              <a:rPr lang="it-IT" sz="1800" dirty="0" err="1">
                <a:solidFill>
                  <a:srgbClr val="005239"/>
                </a:solidFill>
                <a:latin typeface="Arial (corpo)"/>
                <a:ea typeface="Futura Std Light" charset="0"/>
                <a:cs typeface="Futura Std Light" charset="0"/>
              </a:rPr>
              <a:t>cac</a:t>
            </a:r>
            <a:r>
              <a:rPr lang="it-IT" sz="1800" dirty="0">
                <a:solidFill>
                  <a:srgbClr val="005239"/>
                </a:solidFill>
                <a:latin typeface="Arial (corpo)"/>
                <a:ea typeface="Futura Std Light" charset="0"/>
                <a:cs typeface="Futura Std Light" charset="0"/>
              </a:rPr>
              <a:t>;</a:t>
            </a:r>
          </a:p>
          <a:p>
            <a:endParaRPr lang="it-IT" sz="1800" dirty="0">
              <a:solidFill>
                <a:srgbClr val="005239"/>
              </a:solidFill>
            </a:endParaRPr>
          </a:p>
          <a:p>
            <a:r>
              <a:rPr lang="it-IT" sz="1800" dirty="0">
                <a:solidFill>
                  <a:srgbClr val="005239"/>
                </a:solidFill>
              </a:rPr>
              <a:t>Comieco sta affrontando a monte e a valle il fenomeno dell’e-commerce in continuo aumento (150 mln di ordini l’anno) che genera quantitativi crescenti di imballaggi e impone di ripensare i sistemi di raccolta nelle città;</a:t>
            </a:r>
          </a:p>
          <a:p>
            <a:endParaRPr lang="it-IT" sz="1800" dirty="0">
              <a:solidFill>
                <a:srgbClr val="005239"/>
              </a:solidFill>
            </a:endParaRPr>
          </a:p>
          <a:p>
            <a:r>
              <a:rPr lang="it-IT" sz="1800" dirty="0">
                <a:solidFill>
                  <a:srgbClr val="005239"/>
                </a:solidFill>
              </a:rPr>
              <a:t>In considerazione della crescita dei consumi fuori casa e la necessità di avere imballaggi compostabili per il food Comieco, sta sperimentando la sostituzione di alcune tipologie di packaging alimentare con </a:t>
            </a:r>
            <a:r>
              <a:rPr lang="it-IT" sz="1800" b="1" dirty="0">
                <a:solidFill>
                  <a:srgbClr val="005239"/>
                </a:solidFill>
              </a:rPr>
              <a:t>soluzioni compostabili: </a:t>
            </a:r>
            <a:r>
              <a:rPr lang="it-IT" sz="1800" dirty="0">
                <a:solidFill>
                  <a:srgbClr val="005239"/>
                </a:solidFill>
              </a:rPr>
              <a:t>ciò comporta un beneficio in termini di miglior gestione del rifiuto alimentare sia all’interno della grande distribuzione </a:t>
            </a:r>
            <a:r>
              <a:rPr lang="it-IT" sz="2000" dirty="0">
                <a:solidFill>
                  <a:srgbClr val="005239"/>
                </a:solidFill>
              </a:rPr>
              <a:t>che in ambiente domestico</a:t>
            </a:r>
          </a:p>
          <a:p>
            <a:endParaRPr lang="it-IT" sz="2000" dirty="0">
              <a:solidFill>
                <a:srgbClr val="005239"/>
              </a:solidFill>
            </a:endParaRPr>
          </a:p>
          <a:p>
            <a:endParaRPr lang="it-IT" sz="20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38831365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7D0C2DA1-CB0E-4159-88E0-CFCA0BDADD1B}"/>
              </a:ext>
            </a:extLst>
          </p:cNvPr>
          <p:cNvSpPr txBox="1">
            <a:spLocks/>
          </p:cNvSpPr>
          <p:nvPr/>
        </p:nvSpPr>
        <p:spPr>
          <a:xfrm>
            <a:off x="381000" y="152400"/>
            <a:ext cx="8135938" cy="5232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just" eaLnBrk="1" hangingPunct="1"/>
            <a:r>
              <a:rPr lang="it-IT" sz="28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L’Accordo Anci/</a:t>
            </a:r>
            <a:r>
              <a:rPr lang="it-IT" sz="2800" b="0" dirty="0" err="1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Conai</a:t>
            </a:r>
            <a:r>
              <a:rPr lang="it-IT" sz="28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 per la comunicazione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B4F1876A-EA28-4ED8-84FB-BF92BD4D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667071"/>
          </a:xfrm>
        </p:spPr>
        <p:txBody>
          <a:bodyPr/>
          <a:lstStyle/>
          <a:p>
            <a:r>
              <a:rPr lang="it-IT" sz="1800" dirty="0">
                <a:solidFill>
                  <a:srgbClr val="005239"/>
                </a:solidFill>
                <a:latin typeface="Arial (corpo)"/>
                <a:ea typeface="Futura Std Light" charset="0"/>
                <a:cs typeface="Futura Std Light" charset="0"/>
              </a:rPr>
              <a:t>La comunicazione è uno strumento indispensabile previsto dall’Accordo per promuovere la corretta raccolta differenziata di carta e cartone.</a:t>
            </a:r>
          </a:p>
          <a:p>
            <a:endParaRPr lang="it-IT" sz="18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>
              <a:solidFill>
                <a:srgbClr val="005239"/>
              </a:solidFill>
            </a:endParaRPr>
          </a:p>
          <a:p>
            <a:endParaRPr lang="it-IT" sz="20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>
              <a:solidFill>
                <a:srgbClr val="005239"/>
              </a:solidFill>
            </a:endParaRPr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EDDF10B-98A2-40EF-9DC3-FB62DD475597}"/>
              </a:ext>
            </a:extLst>
          </p:cNvPr>
          <p:cNvSpPr txBox="1"/>
          <p:nvPr/>
        </p:nvSpPr>
        <p:spPr>
          <a:xfrm>
            <a:off x="4114800" y="29698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5EF4AF6D-063E-4CF5-A21C-B29D57BFD1A4}"/>
              </a:ext>
            </a:extLst>
          </p:cNvPr>
          <p:cNvSpPr txBox="1"/>
          <p:nvPr/>
        </p:nvSpPr>
        <p:spPr>
          <a:xfrm>
            <a:off x="648363" y="1676400"/>
            <a:ext cx="2209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7823"/>
                </a:solidFill>
              </a:rPr>
              <a:t>RICICLOAPERTO IMPIANTI</a:t>
            </a:r>
          </a:p>
          <a:p>
            <a:r>
              <a:rPr lang="it-IT" sz="1200" dirty="0">
                <a:solidFill>
                  <a:srgbClr val="005239"/>
                </a:solidFill>
              </a:rPr>
              <a:t>Per 3 giorni ogni anno, da 18 anni, studenti e cittadini possono vedere e toccare con mano cosa avviene della carta e del cartone che quotidianamente separano nelle proprie case. Nel 2018 oltre 18.000 visitatori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59D52EEC-C71D-46B0-B2D3-31A139B2F13F}"/>
              </a:ext>
            </a:extLst>
          </p:cNvPr>
          <p:cNvSpPr txBox="1"/>
          <p:nvPr/>
        </p:nvSpPr>
        <p:spPr>
          <a:xfrm>
            <a:off x="3219781" y="1710540"/>
            <a:ext cx="2209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7823"/>
                </a:solidFill>
              </a:rPr>
              <a:t>PALACOMIECO (RICICLOAPERTO IN CITTA’)</a:t>
            </a:r>
          </a:p>
          <a:p>
            <a:r>
              <a:rPr lang="it-IT" sz="1200" dirty="0">
                <a:solidFill>
                  <a:srgbClr val="005239"/>
                </a:solidFill>
              </a:rPr>
              <a:t>Installazione itinerante che ripropone in scala il ciclo del riciclo di carta e cartone per educare studenti e cittadini di tutte le età ad una corretta raccolta differenziata di carta e cartone. Sono previsti due tour all’anno nelle piazze italiane: uno in primavera e uno in autunno.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F9D88C4-35C1-4BA3-B880-1F4911BCDBBF}"/>
              </a:ext>
            </a:extLst>
          </p:cNvPr>
          <p:cNvSpPr txBox="1"/>
          <p:nvPr/>
        </p:nvSpPr>
        <p:spPr>
          <a:xfrm>
            <a:off x="5791199" y="1676400"/>
            <a:ext cx="220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7823"/>
                </a:solidFill>
              </a:rPr>
              <a:t>RICICLOAPERTO A TEATRO</a:t>
            </a:r>
          </a:p>
          <a:p>
            <a:r>
              <a:rPr lang="it-IT" sz="1200" dirty="0">
                <a:solidFill>
                  <a:srgbClr val="005239"/>
                </a:solidFill>
              </a:rPr>
              <a:t>Spettacolo teatrale pensato per trasmettere agli studenti l’’importanza del gesto quotidiano della corretta separazione dei rifiuti. Racconta il viaggio di uno scatolone con le sue possibilità di destinazione: quella virtuosa della raccolta differenziata e del riciclo, e quella negativa, non sostenibile, della discarica.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E509041A-3E5E-4852-BC2C-D4EFB93624C0}"/>
              </a:ext>
            </a:extLst>
          </p:cNvPr>
          <p:cNvSpPr txBox="1"/>
          <p:nvPr/>
        </p:nvSpPr>
        <p:spPr>
          <a:xfrm>
            <a:off x="663603" y="4566909"/>
            <a:ext cx="73373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E47823"/>
                </a:solidFill>
              </a:rPr>
              <a:t>IL MESE DI MARZO E’ IL MESE DEL RICICLO DI CARTA E CARTONE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5239"/>
                </a:solidFill>
              </a:rPr>
              <a:t>31 iniziative per la scuola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5239"/>
                </a:solidFill>
              </a:rPr>
              <a:t>9 mostre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5239"/>
                </a:solidFill>
              </a:rPr>
              <a:t>13 laboratori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5239"/>
                </a:solidFill>
              </a:rPr>
              <a:t>7 iniziative con i comuni tra cui 2 cacce al tesoro cittadine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5239"/>
                </a:solidFill>
              </a:rPr>
              <a:t>10 appuntamenti istituzionali</a:t>
            </a:r>
          </a:p>
        </p:txBody>
      </p:sp>
    </p:spTree>
    <p:extLst>
      <p:ext uri="{BB962C8B-B14F-4D97-AF65-F5344CB8AC3E}">
        <p14:creationId xmlns:p14="http://schemas.microsoft.com/office/powerpoint/2010/main" val="90010754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7D0C2DA1-CB0E-4159-88E0-CFCA0BDADD1B}"/>
              </a:ext>
            </a:extLst>
          </p:cNvPr>
          <p:cNvSpPr txBox="1">
            <a:spLocks/>
          </p:cNvSpPr>
          <p:nvPr/>
        </p:nvSpPr>
        <p:spPr>
          <a:xfrm>
            <a:off x="324494" y="231031"/>
            <a:ext cx="8135938" cy="5847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it-IT" sz="4300" b="1" kern="1200" dirty="0" smtClean="0">
                <a:solidFill>
                  <a:srgbClr val="767878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just" eaLnBrk="1" hangingPunct="1"/>
            <a:r>
              <a:rPr lang="it-IT" sz="3200" b="0" dirty="0">
                <a:solidFill>
                  <a:srgbClr val="E47823"/>
                </a:solidFill>
                <a:ea typeface="ＭＳ Ｐゴシック" charset="0"/>
                <a:cs typeface="ＭＳ Ｐゴシック" charset="0"/>
              </a:rPr>
              <a:t>Le criticità che frenano il settore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B4F1876A-EA28-4ED8-84FB-BF92BD4D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30725"/>
          </a:xfrm>
        </p:spPr>
        <p:txBody>
          <a:bodyPr/>
          <a:lstStyle/>
          <a:p>
            <a:r>
              <a:rPr lang="it-IT" sz="2000" dirty="0">
                <a:solidFill>
                  <a:srgbClr val="005239"/>
                </a:solidFill>
              </a:rPr>
              <a:t>Uno dei principali ostacoli al riciclo nel nostro Paese è la difficoltà di gestione degli scarti che ne derivano. Ricchi di energia e biomassa non trovano impianti per il loro recupero e finiscono prevalentemente in discarica.</a:t>
            </a:r>
          </a:p>
          <a:p>
            <a:endParaRPr lang="it-IT" sz="2000" dirty="0">
              <a:solidFill>
                <a:srgbClr val="005239"/>
              </a:solidFill>
            </a:endParaRPr>
          </a:p>
          <a:p>
            <a:r>
              <a:rPr lang="it-IT" sz="2000" dirty="0">
                <a:solidFill>
                  <a:srgbClr val="005239"/>
                </a:solidFill>
              </a:rPr>
              <a:t>Per fare più economia circolare la pianificazione regionale delle infrastrutture deve tenere conto degli scarti della selezione e del riciclo prevedendo una rete impiantistica adeguata.</a:t>
            </a:r>
          </a:p>
          <a:p>
            <a:pPr marL="0" indent="0">
              <a:buNone/>
            </a:pPr>
            <a:endParaRPr lang="it-IT" sz="2000" dirty="0"/>
          </a:p>
          <a:p>
            <a:r>
              <a:rPr lang="it-IT" sz="2000" dirty="0">
                <a:solidFill>
                  <a:srgbClr val="005239"/>
                </a:solidFill>
              </a:rPr>
              <a:t>La filiera cartaria traina l’economia circolare italiana ma è ancora priva della normativa End of Waste. </a:t>
            </a:r>
          </a:p>
          <a:p>
            <a:endParaRPr lang="it-IT" sz="2000" dirty="0">
              <a:solidFill>
                <a:srgbClr val="005239"/>
              </a:solidFill>
            </a:endParaRPr>
          </a:p>
          <a:p>
            <a:r>
              <a:rPr lang="it-IT" sz="2000" dirty="0">
                <a:solidFill>
                  <a:srgbClr val="005239"/>
                </a:solidFill>
              </a:rPr>
              <a:t>Non più procrastinabile una chiara disciplina sull’assimilazione.</a:t>
            </a: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9765584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6F4C35FE-6F0E-4A64-8413-5F149341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85800"/>
          </a:xfrm>
        </p:spPr>
        <p:txBody>
          <a:bodyPr/>
          <a:lstStyle/>
          <a:p>
            <a:r>
              <a:rPr lang="it-IT" sz="2800" dirty="0">
                <a:solidFill>
                  <a:srgbClr val="E47823"/>
                </a:solidFill>
              </a:rPr>
              <a:t>Il nuovo Accordo: punti chiave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DE143D19-545C-40B6-95F2-85CBAD568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30725"/>
          </a:xfrm>
        </p:spPr>
        <p:txBody>
          <a:bodyPr/>
          <a:lstStyle/>
          <a:p>
            <a:pPr>
              <a:defRPr sz="1600"/>
            </a:pPr>
            <a:endParaRPr lang="it-IT" sz="1700" dirty="0">
              <a:solidFill>
                <a:srgbClr val="005239"/>
              </a:solidFill>
            </a:endParaRP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Mantenere la sussidiarietà al mercato attraverso «finestre» annuali di entrata/uscita;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Mantenere l’obbligo di servizio su tutto il territorio nazionale per evitare fenomeni di «cherry picking»;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Implementare la qualità delle raccolte introducendo limiti più stringenti;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Premiare le raccolte più pulite responsabilizzando i gestori del servizio sui costi per le frazioni estranee non recuperabili;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Garantire la terzietà delle analisi qualità;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Mantenere il rapporto bilanciato tra raccolta commerciale e raccolta famiglie per sopperire alla carenza di una efficace disciplina sull’assimilazione</a:t>
            </a:r>
          </a:p>
          <a:p>
            <a:pPr>
              <a:defRPr sz="1600"/>
            </a:pPr>
            <a:r>
              <a:rPr lang="it-IT" sz="2000" dirty="0">
                <a:solidFill>
                  <a:srgbClr val="005239"/>
                </a:solidFill>
              </a:rPr>
              <a:t>Migliorare il sistema di tracciabilità dei flussi fisici ed economici comune per comune. </a:t>
            </a:r>
          </a:p>
          <a:p>
            <a:pPr marL="0" indent="0">
              <a:buNone/>
              <a:defRPr sz="1600"/>
            </a:pPr>
            <a:endParaRPr lang="it-IT" sz="1700" dirty="0">
              <a:solidFill>
                <a:srgbClr val="005239"/>
              </a:solidFill>
            </a:endParaRPr>
          </a:p>
          <a:p>
            <a:pPr marL="0" indent="0">
              <a:buNone/>
              <a:defRPr sz="1600"/>
            </a:pPr>
            <a:endParaRPr lang="it-IT" sz="2000" dirty="0">
              <a:solidFill>
                <a:srgbClr val="005239"/>
              </a:solidFill>
            </a:endParaRPr>
          </a:p>
          <a:p>
            <a:pPr>
              <a:defRPr sz="1600"/>
            </a:pPr>
            <a:endParaRPr lang="it-IT" sz="2000" dirty="0">
              <a:solidFill>
                <a:srgbClr val="005239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0289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/>
          </a:p>
        </p:txBody>
      </p:sp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295400" y="404813"/>
            <a:ext cx="62642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800" b="1" dirty="0">
                <a:solidFill>
                  <a:srgbClr val="005239"/>
                </a:solidFill>
              </a:rPr>
              <a:t>Grazie per la vostra attenzione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2258651" y="6172200"/>
            <a:ext cx="462669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>
                <a:solidFill>
                  <a:srgbClr val="DF7629"/>
                </a:solidFill>
                <a:hlinkClick r:id="rId2"/>
              </a:rPr>
              <a:t>www.comieco.org</a:t>
            </a:r>
            <a:endParaRPr lang="it-IT" sz="2000" b="1" dirty="0">
              <a:solidFill>
                <a:srgbClr val="DF7629"/>
              </a:solidFill>
            </a:endParaRPr>
          </a:p>
          <a:p>
            <a:pPr algn="ctr"/>
            <a:endParaRPr lang="it-IT" sz="2000" b="1" dirty="0">
              <a:solidFill>
                <a:srgbClr val="DF7629"/>
              </a:solidFill>
            </a:endParaRPr>
          </a:p>
        </p:txBody>
      </p:sp>
      <p:pic>
        <p:nvPicPr>
          <p:cNvPr id="33796" name="Picture 3"/>
          <p:cNvPicPr>
            <a:picLocks noChangeAspect="1"/>
          </p:cNvPicPr>
          <p:nvPr/>
        </p:nvPicPr>
        <p:blipFill>
          <a:blip r:embed="rId3" cstate="print"/>
          <a:srcRect l="25000" t="18019" r="23813" b="12592"/>
          <a:stretch>
            <a:fillRect/>
          </a:stretch>
        </p:blipFill>
        <p:spPr bwMode="auto">
          <a:xfrm>
            <a:off x="1331913" y="1052513"/>
            <a:ext cx="6264275" cy="4776787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45302"/>
      </p:ext>
    </p:extLst>
  </p:cSld>
  <p:clrMapOvr>
    <a:masterClrMapping/>
  </p:clrMapOvr>
</p:sld>
</file>

<file path=ppt/theme/theme1.xml><?xml version="1.0" encoding="utf-8"?>
<a:theme xmlns:a="http://schemas.openxmlformats.org/drawingml/2006/main" name="Bordi">
  <a:themeElements>
    <a:clrScheme name="Bord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5629</TotalTime>
  <Words>2183</Words>
  <Application>Microsoft Office PowerPoint</Application>
  <PresentationFormat>Presentazione su schermo (4:3)</PresentationFormat>
  <Paragraphs>310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Bordi</vt:lpstr>
      <vt:lpstr>Presentazione standard di PowerPoint</vt:lpstr>
      <vt:lpstr>CHI SIAMO</vt:lpstr>
      <vt:lpstr>La garanzia del ritiro e la garanzia economica dell’Accordo Anci/Comieco: dal 1998 ad oggi oltre 1,5 mld € al territorio</vt:lpstr>
      <vt:lpstr>Presentazione standard di PowerPoint</vt:lpstr>
      <vt:lpstr>Presentazione standard di PowerPoint</vt:lpstr>
      <vt:lpstr>Dall’avvio del sistema consortile la raccolta di carta e cartone ha avuto una crescita continua </vt:lpstr>
      <vt:lpstr>La gestione è sussidiaria al mercato!  </vt:lpstr>
      <vt:lpstr>Presentazione standard di PowerPoint</vt:lpstr>
      <vt:lpstr>La sussidiarietà supplisce alle carenze del mercato: a seguito del crollo dei prezzi circa 550.000 t di carta e cartone nel 2019 rientrano nella gestione consortile grazie alle «finestre» dell’Accordo Anci/Conai </vt:lpstr>
      <vt:lpstr>La gestione per materiali è un punto di forza della filiera: fin dall’inizio non ci siamo occupati solo dell’imballaggio, ma anche delle frazioni merceologiche similari (carte grafiche, giornali, riviste, ecc.)</vt:lpstr>
      <vt:lpstr>L’Accordo Anci/Comieco: punti chiave</vt:lpstr>
      <vt:lpstr>Presentazione standard di PowerPoint</vt:lpstr>
      <vt:lpstr>I corrispettivi cambiano in base alla qualità della raccolta     </vt:lpstr>
      <vt:lpstr>Presentazione standard di PowerPoint</vt:lpstr>
      <vt:lpstr>La filiera cartaria è fisiologicamente circolare: il 55% della produzione cartaria proviene da fibre di riciclo grazie alla capacità industriale del paese</vt:lpstr>
      <vt:lpstr>Presentazione standard di PowerPoint</vt:lpstr>
      <vt:lpstr>Comieco sostiene i comuni nell’acquisto di mezzi e attrezzature per la raccolta differenziata: il 90% dei finanziamenti è al Sud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nuovo Accordo: punti chiave 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FAROTTO ELIANA</dc:creator>
  <cp:lastModifiedBy>Utente_locale</cp:lastModifiedBy>
  <cp:revision>615</cp:revision>
  <cp:lastPrinted>2019-01-25T11:57:13Z</cp:lastPrinted>
  <dcterms:created xsi:type="dcterms:W3CDTF">1601-01-01T00:00:00Z</dcterms:created>
  <dcterms:modified xsi:type="dcterms:W3CDTF">2019-01-30T08:53:43Z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