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61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>
        <p:scale>
          <a:sx n="88" d="100"/>
          <a:sy n="88" d="100"/>
        </p:scale>
        <p:origin x="-432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7794F-E184-49E3-9663-33051F1A1CD3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D2054-8665-42F9-8062-3F4D3DEDD4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3352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D2054-8665-42F9-8062-3F4D3DEDD41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9779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D2054-8665-42F9-8062-3F4D3DEDD41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9779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57D0A-93DC-4EBE-9645-AD60FC2F61E3}" type="datetime1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9487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185D-C0DC-4523-AA31-24A02FBAAD3C}" type="datetime1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2312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4221-820A-4B68-9D82-5F9C5200C376}" type="datetime1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59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3B-3695-41C9-9D71-E9BACEC81B77}" type="datetime1">
              <a:rPr lang="it-IT" smtClean="0"/>
              <a:t>11/02/2019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5943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5A03-195F-4339-80E1-4DB8BE423589}" type="datetime1">
              <a:rPr lang="it-IT" smtClean="0"/>
              <a:t>11/02/2019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0320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60BE-A92A-4351-94E6-36EC3A85012A}" type="datetime1">
              <a:rPr lang="it-IT" smtClean="0"/>
              <a:t>11/02/2019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9361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74297-BFBA-4D6B-A7BD-182853FF8AFD}" type="datetime1">
              <a:rPr lang="it-IT" smtClean="0"/>
              <a:t>11/02/2019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682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68A8-E3AA-49D9-829F-E9379AE5AD31}" type="datetime1">
              <a:rPr lang="it-IT" smtClean="0"/>
              <a:t>11/02/2019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5168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3E06-3BAB-4DF1-9937-402E7DD7BECB}" type="datetime1">
              <a:rPr lang="it-IT" smtClean="0"/>
              <a:t>11/02/2019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239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BBF0-4542-49CC-878D-6DCA1241B960}" type="datetime1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6325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1787-0998-486F-9653-48B3DA910247}" type="datetime1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607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46105-5E0E-4891-B613-9C6458355DD9}" type="datetime1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B797F-3127-44E1-B383-2F06BF325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5755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43608" y="3717032"/>
            <a:ext cx="6400800" cy="1752600"/>
          </a:xfrm>
        </p:spPr>
        <p:txBody>
          <a:bodyPr/>
          <a:lstStyle/>
          <a:p>
            <a:r>
              <a:rPr lang="it-IT" smtClean="0">
                <a:solidFill>
                  <a:srgbClr val="003399"/>
                </a:solidFill>
              </a:rPr>
              <a:t> </a:t>
            </a:r>
            <a:endParaRPr lang="it-IT" dirty="0">
              <a:solidFill>
                <a:srgbClr val="003399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Picture 2" descr="C:\Users\floro\AppData\Local\Temp\Logo grigio con sfondo trasparen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7639"/>
            <a:ext cx="1983429" cy="644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411760" y="1844824"/>
            <a:ext cx="380886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0000FF"/>
                </a:solidFill>
              </a:rPr>
              <a:t>FEDERACCIAI</a:t>
            </a:r>
          </a:p>
          <a:p>
            <a:pPr algn="ctr"/>
            <a:r>
              <a:rPr lang="it-IT" sz="3600" b="1" dirty="0" smtClean="0">
                <a:solidFill>
                  <a:srgbClr val="0000FF"/>
                </a:solidFill>
              </a:rPr>
              <a:t>Settore siderurgico</a:t>
            </a:r>
            <a:endParaRPr lang="it-IT" sz="3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45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it-IT" sz="2800" b="1" dirty="0" smtClean="0">
                <a:solidFill>
                  <a:srgbClr val="003399"/>
                </a:solidFill>
              </a:rPr>
              <a:t>Settore Siderurgico</a:t>
            </a:r>
            <a:br>
              <a:rPr lang="it-IT" sz="2800" b="1" dirty="0" smtClean="0">
                <a:solidFill>
                  <a:srgbClr val="003399"/>
                </a:solidFill>
              </a:rPr>
            </a:br>
            <a:r>
              <a:rPr lang="it-IT" sz="2000" dirty="0" smtClean="0">
                <a:solidFill>
                  <a:srgbClr val="003399"/>
                </a:solidFill>
              </a:rPr>
              <a:t>(dati 2018)</a:t>
            </a:r>
            <a:endParaRPr lang="it-IT" sz="2000" dirty="0">
              <a:solidFill>
                <a:srgbClr val="003399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smtClean="0">
                <a:solidFill>
                  <a:schemeClr val="bg1"/>
                </a:solidFill>
              </a:rPr>
              <a:t>		Roma, 31 luglio 2018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z="1800" smtClean="0">
                <a:solidFill>
                  <a:schemeClr val="bg1"/>
                </a:solidFill>
              </a:rPr>
              <a:t>2</a:t>
            </a:fld>
            <a:endParaRPr lang="it-IT" sz="18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4599"/>
            <a:ext cx="19875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Connettore 1 9"/>
          <p:cNvCxnSpPr/>
          <p:nvPr/>
        </p:nvCxnSpPr>
        <p:spPr>
          <a:xfrm flipV="1">
            <a:off x="446087" y="980728"/>
            <a:ext cx="8251825" cy="0"/>
          </a:xfrm>
          <a:prstGeom prst="line">
            <a:avLst/>
          </a:prstGeom>
          <a:ln w="508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1259631" y="1700808"/>
            <a:ext cx="634821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it-IT" b="1" u="sng" dirty="0" smtClean="0">
                <a:solidFill>
                  <a:schemeClr val="tx2"/>
                </a:solidFill>
              </a:rPr>
              <a:t>Produzione</a:t>
            </a:r>
            <a:r>
              <a:rPr lang="it-IT" b="1" dirty="0" smtClean="0">
                <a:solidFill>
                  <a:schemeClr val="tx2"/>
                </a:solidFill>
              </a:rPr>
              <a:t>     </a:t>
            </a:r>
            <a:r>
              <a:rPr lang="it-IT" sz="2000" b="1" dirty="0" smtClean="0">
                <a:solidFill>
                  <a:schemeClr val="tx2"/>
                </a:solidFill>
              </a:rPr>
              <a:t>24,5</a:t>
            </a:r>
            <a:r>
              <a:rPr lang="it-IT" dirty="0" smtClean="0">
                <a:solidFill>
                  <a:schemeClr val="tx2"/>
                </a:solidFill>
              </a:rPr>
              <a:t>    Milioni di tonnellate </a:t>
            </a:r>
          </a:p>
          <a:p>
            <a:pPr algn="just"/>
            <a:r>
              <a:rPr lang="it-IT" dirty="0" smtClean="0">
                <a:solidFill>
                  <a:schemeClr val="tx2"/>
                </a:solidFill>
              </a:rPr>
              <a:t>      Decima siderurgia nel Mondo</a:t>
            </a:r>
          </a:p>
          <a:p>
            <a:pPr algn="just"/>
            <a:r>
              <a:rPr lang="it-IT" dirty="0" smtClean="0">
                <a:solidFill>
                  <a:schemeClr val="tx2"/>
                </a:solidFill>
              </a:rPr>
              <a:t>      Seconda siderurgia in Europa dietro alla sola Germania. </a:t>
            </a:r>
          </a:p>
          <a:p>
            <a:pPr algn="just"/>
            <a:r>
              <a:rPr lang="it-IT" dirty="0" smtClean="0">
                <a:solidFill>
                  <a:schemeClr val="tx2"/>
                </a:solidFill>
              </a:rPr>
              <a:t>      Primo produttore europeo di acciaio da forno elettrico (riciclo)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321647" y="3317810"/>
            <a:ext cx="34740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it-IT" b="1" u="sng" dirty="0" smtClean="0">
                <a:solidFill>
                  <a:schemeClr val="tx2"/>
                </a:solidFill>
              </a:rPr>
              <a:t>Occupati </a:t>
            </a:r>
            <a:r>
              <a:rPr lang="it-IT" b="1" dirty="0" smtClean="0">
                <a:solidFill>
                  <a:schemeClr val="tx2"/>
                </a:solidFill>
              </a:rPr>
              <a:t>    33.700 </a:t>
            </a:r>
            <a:r>
              <a:rPr lang="it-IT" sz="1600" dirty="0" smtClean="0">
                <a:solidFill>
                  <a:schemeClr val="tx2"/>
                </a:solidFill>
              </a:rPr>
              <a:t>addetti diretti </a:t>
            </a:r>
            <a:endParaRPr lang="it-IT" dirty="0">
              <a:solidFill>
                <a:schemeClr val="tx2"/>
              </a:solidFill>
            </a:endParaRPr>
          </a:p>
          <a:p>
            <a:pPr algn="just"/>
            <a:r>
              <a:rPr lang="it-IT" dirty="0">
                <a:solidFill>
                  <a:schemeClr val="tx2"/>
                </a:solidFill>
              </a:rPr>
              <a:t>      </a:t>
            </a:r>
            <a:r>
              <a:rPr lang="it-IT" dirty="0" smtClean="0">
                <a:solidFill>
                  <a:schemeClr val="tx2"/>
                </a:solidFill>
              </a:rPr>
              <a:t>(-500 rispetto al 2016</a:t>
            </a:r>
            <a:endParaRPr lang="it-IT" dirty="0">
              <a:solidFill>
                <a:schemeClr val="tx2"/>
              </a:solidFill>
            </a:endParaRPr>
          </a:p>
          <a:p>
            <a:pPr algn="just"/>
            <a:r>
              <a:rPr lang="it-IT" dirty="0">
                <a:solidFill>
                  <a:schemeClr val="tx2"/>
                </a:solidFill>
              </a:rPr>
              <a:t>      </a:t>
            </a:r>
            <a:r>
              <a:rPr lang="it-IT" dirty="0" smtClean="0">
                <a:solidFill>
                  <a:schemeClr val="tx2"/>
                </a:solidFill>
              </a:rPr>
              <a:t>-6000 rispetto al 2008) </a:t>
            </a:r>
            <a:endParaRPr lang="it-IT" dirty="0">
              <a:solidFill>
                <a:schemeClr val="tx2"/>
              </a:solidFill>
            </a:endParaRPr>
          </a:p>
          <a:p>
            <a:pPr algn="just"/>
            <a:r>
              <a:rPr lang="it-IT" dirty="0">
                <a:solidFill>
                  <a:schemeClr val="tx2"/>
                </a:solidFill>
              </a:rPr>
              <a:t>      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326488" y="4797152"/>
            <a:ext cx="3379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it-IT" b="1" u="sng" dirty="0" smtClean="0">
                <a:solidFill>
                  <a:schemeClr val="tx2"/>
                </a:solidFill>
              </a:rPr>
              <a:t>Fatturato</a:t>
            </a:r>
            <a:r>
              <a:rPr lang="it-IT" b="1" dirty="0" smtClean="0">
                <a:solidFill>
                  <a:schemeClr val="tx2"/>
                </a:solidFill>
              </a:rPr>
              <a:t>     40</a:t>
            </a:r>
            <a:r>
              <a:rPr lang="it-IT" dirty="0" smtClean="0">
                <a:solidFill>
                  <a:schemeClr val="tx2"/>
                </a:solidFill>
              </a:rPr>
              <a:t>    Miliardi Euro </a:t>
            </a:r>
            <a:endParaRPr lang="it-IT" dirty="0">
              <a:solidFill>
                <a:schemeClr val="tx2"/>
              </a:solidFill>
            </a:endParaRPr>
          </a:p>
          <a:p>
            <a:pPr algn="just"/>
            <a:r>
              <a:rPr lang="it-IT" dirty="0">
                <a:solidFill>
                  <a:schemeClr val="tx2"/>
                </a:solidFill>
              </a:rPr>
              <a:t>     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645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68310" y="-171400"/>
            <a:ext cx="8229600" cy="1196752"/>
          </a:xfrm>
        </p:spPr>
        <p:txBody>
          <a:bodyPr>
            <a:normAutofit/>
          </a:bodyPr>
          <a:lstStyle/>
          <a:p>
            <a:r>
              <a:rPr lang="it-IT" sz="2800" b="1" dirty="0" smtClean="0">
                <a:solidFill>
                  <a:srgbClr val="003399"/>
                </a:solidFill>
              </a:rPr>
              <a:t>Le «4 R» dell’Economia Circolare</a:t>
            </a:r>
            <a:endParaRPr lang="it-IT" sz="2800" b="1" dirty="0">
              <a:solidFill>
                <a:srgbClr val="003399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6233325"/>
            <a:ext cx="9144000" cy="624675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smtClean="0">
                <a:solidFill>
                  <a:schemeClr val="bg1"/>
                </a:solidFill>
              </a:rPr>
              <a:t>	</a:t>
            </a:r>
            <a:r>
              <a:rPr lang="it-IT" dirty="0">
                <a:solidFill>
                  <a:schemeClr val="bg1"/>
                </a:solidFill>
              </a:rPr>
              <a:t>	Roma, 31 luglio 2018</a:t>
            </a: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B797F-3127-44E1-B383-2F06BF325FC3}" type="slidenum">
              <a:rPr lang="it-IT" sz="1800" smtClean="0">
                <a:solidFill>
                  <a:schemeClr val="bg1"/>
                </a:solidFill>
              </a:rPr>
              <a:t>3</a:t>
            </a:fld>
            <a:endParaRPr lang="it-IT" sz="18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4599"/>
            <a:ext cx="19875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Connettore 1 9"/>
          <p:cNvCxnSpPr/>
          <p:nvPr/>
        </p:nvCxnSpPr>
        <p:spPr>
          <a:xfrm flipV="1">
            <a:off x="446085" y="836712"/>
            <a:ext cx="8251825" cy="0"/>
          </a:xfrm>
          <a:prstGeom prst="line">
            <a:avLst/>
          </a:prstGeom>
          <a:ln w="508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6" y="908720"/>
            <a:ext cx="914400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it-IT" sz="1200" b="1" dirty="0">
                <a:solidFill>
                  <a:srgbClr val="0000FF"/>
                </a:solidFill>
                <a:latin typeface="+mj-lt"/>
                <a:ea typeface="Times New Roman"/>
                <a:cs typeface="Times New Roman"/>
              </a:rPr>
              <a:t>RIDURRE</a:t>
            </a:r>
            <a:endParaRPr lang="it-IT" sz="1200" dirty="0">
              <a:solidFill>
                <a:srgbClr val="0000FF"/>
              </a:solidFill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u="sng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Consumi </a:t>
            </a:r>
            <a:r>
              <a:rPr lang="it-IT" sz="1200" u="sng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energetici specifici </a:t>
            </a:r>
            <a:r>
              <a:rPr lang="it-IT" sz="1200" u="sng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 </a:t>
            </a:r>
            <a:r>
              <a:rPr lang="it-IT" sz="1200" b="1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- </a:t>
            </a:r>
            <a:r>
              <a:rPr lang="it-IT" sz="1200" b="1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25% </a:t>
            </a:r>
            <a:r>
              <a:rPr lang="it-IT" sz="1200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dal 1995 ad oggi e l’Italia è </a:t>
            </a:r>
            <a:r>
              <a:rPr lang="it-IT" sz="1200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ai </a:t>
            </a:r>
            <a:r>
              <a:rPr lang="it-IT" sz="1200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primi posti in UE per l’efficienza energetica dei processi siderurgici.</a:t>
            </a:r>
            <a:endParaRPr lang="it-IT" sz="1200" dirty="0"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u="sng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Consumi </a:t>
            </a:r>
            <a:r>
              <a:rPr lang="it-IT" sz="1200" u="sng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idrici </a:t>
            </a:r>
            <a:r>
              <a:rPr lang="it-IT" sz="1200" u="sng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 </a:t>
            </a:r>
            <a:r>
              <a:rPr lang="it-IT" sz="1200" b="1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- 20%  </a:t>
            </a:r>
            <a:r>
              <a:rPr lang="it-IT" sz="1200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dal </a:t>
            </a:r>
            <a:r>
              <a:rPr lang="it-IT" sz="1200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2010 ad oggi.  </a:t>
            </a:r>
            <a:endParaRPr lang="it-IT" sz="1200" dirty="0"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u="sng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Produzione </a:t>
            </a:r>
            <a:r>
              <a:rPr lang="it-IT" sz="1200" u="sng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di rifiuti </a:t>
            </a:r>
            <a:r>
              <a:rPr lang="it-IT" sz="1200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      </a:t>
            </a:r>
            <a:r>
              <a:rPr lang="it-IT" sz="1200" b="1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- 20</a:t>
            </a:r>
            <a:r>
              <a:rPr lang="it-IT" sz="1200" b="1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% </a:t>
            </a:r>
            <a:r>
              <a:rPr lang="it-IT" sz="1200" b="1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 </a:t>
            </a:r>
            <a:r>
              <a:rPr lang="it-IT" sz="1200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dal </a:t>
            </a:r>
            <a:r>
              <a:rPr lang="it-IT" sz="1200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2010 ad oggi. </a:t>
            </a:r>
            <a:endParaRPr lang="it-IT" sz="1200" dirty="0"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u="sng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Emissioni </a:t>
            </a:r>
            <a:r>
              <a:rPr lang="it-IT" sz="1200" u="sng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specifiche dirette di </a:t>
            </a:r>
            <a:r>
              <a:rPr lang="it-IT" sz="1200" u="sng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CO2</a:t>
            </a:r>
            <a:r>
              <a:rPr lang="it-IT" sz="1200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   </a:t>
            </a:r>
            <a:r>
              <a:rPr lang="it-IT" sz="1200" b="1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- 35</a:t>
            </a:r>
            <a:r>
              <a:rPr lang="it-IT" sz="1200" b="1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% </a:t>
            </a:r>
            <a:r>
              <a:rPr lang="it-IT" sz="1200" b="1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 </a:t>
            </a:r>
            <a:r>
              <a:rPr lang="it-IT" sz="1200" dirty="0" smtClean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dal </a:t>
            </a:r>
            <a:r>
              <a:rPr lang="it-IT" sz="1200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1990 ad oggi. </a:t>
            </a:r>
            <a:endParaRPr lang="it-IT" sz="1200" dirty="0" smtClean="0">
              <a:solidFill>
                <a:srgbClr val="00B0F0"/>
              </a:solidFill>
              <a:latin typeface="+mj-lt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endParaRPr lang="it-IT" sz="1200" dirty="0" smtClean="0">
              <a:solidFill>
                <a:srgbClr val="00B0F0"/>
              </a:solidFill>
              <a:latin typeface="+mj-lt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</a:pPr>
            <a:r>
              <a:rPr lang="it-IT" sz="1200" b="1" dirty="0" smtClean="0">
                <a:solidFill>
                  <a:srgbClr val="0000FF"/>
                </a:solidFill>
                <a:latin typeface="+mj-lt"/>
                <a:ea typeface="Times New Roman"/>
                <a:cs typeface="Times New Roman"/>
              </a:rPr>
              <a:t>RICICLARE</a:t>
            </a:r>
            <a:endParaRPr lang="it-IT" sz="1200" dirty="0">
              <a:solidFill>
                <a:srgbClr val="0000FF"/>
              </a:solidFill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L’acciaio è al </a:t>
            </a:r>
            <a:r>
              <a:rPr lang="it-IT" sz="1200" b="1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100% riciclabile </a:t>
            </a:r>
            <a:r>
              <a:rPr lang="it-IT" sz="1200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ed è di gran lunga il materiale più riciclato al mondo.</a:t>
            </a:r>
            <a:endParaRPr lang="it-IT" sz="1200" dirty="0"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L’acciaio è un </a:t>
            </a:r>
            <a:r>
              <a:rPr lang="it-IT" sz="1200" b="1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materiale permanente</a:t>
            </a:r>
            <a:r>
              <a:rPr lang="it-IT" sz="1200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: può essere riciclato all’infinito senza perdere nessuna delle sue proprietà originarie. </a:t>
            </a:r>
            <a:endParaRPr lang="it-IT" sz="1200" dirty="0"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L’Italia è al </a:t>
            </a:r>
            <a:r>
              <a:rPr lang="it-IT" sz="1200" b="1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primo posto in Europa per volumi di riciclo </a:t>
            </a:r>
            <a:r>
              <a:rPr lang="it-IT" sz="1200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dei rottami ferrosi. </a:t>
            </a:r>
            <a:endParaRPr lang="it-IT" sz="1200" dirty="0"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L’acciaio può essere più </a:t>
            </a:r>
            <a:r>
              <a:rPr lang="it-IT" sz="1200" b="1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facilmente separato a fine vita </a:t>
            </a:r>
            <a:r>
              <a:rPr lang="it-IT" sz="1200" dirty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dagli altri materiali grazie alle sue proprietà come densità e magnetismo</a:t>
            </a:r>
            <a:r>
              <a:rPr lang="it-IT" sz="1200" dirty="0" smtClean="0">
                <a:solidFill>
                  <a:srgbClr val="F6750A"/>
                </a:solidFill>
                <a:latin typeface="+mj-lt"/>
                <a:ea typeface="Times New Roman"/>
                <a:cs typeface="Times New Roman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endParaRPr lang="it-IT" sz="1200" dirty="0">
              <a:latin typeface="+mj-lt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it-IT" sz="1200" b="1" dirty="0">
                <a:solidFill>
                  <a:srgbClr val="00B050"/>
                </a:solidFill>
                <a:latin typeface="+mj-lt"/>
                <a:ea typeface="Times New Roman"/>
                <a:cs typeface="Times New Roman"/>
              </a:rPr>
              <a:t> </a:t>
            </a:r>
            <a:r>
              <a:rPr lang="it-IT" sz="1200" b="1" dirty="0" smtClean="0">
                <a:solidFill>
                  <a:srgbClr val="0000FF"/>
                </a:solidFill>
                <a:latin typeface="+mj-lt"/>
                <a:ea typeface="Times New Roman"/>
                <a:cs typeface="Times New Roman"/>
              </a:rPr>
              <a:t>RIUSARE (e far durare)</a:t>
            </a:r>
            <a:endParaRPr lang="it-IT" sz="1200" dirty="0">
              <a:solidFill>
                <a:srgbClr val="0000FF"/>
              </a:solidFill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dirty="0">
                <a:solidFill>
                  <a:srgbClr val="00B050"/>
                </a:solidFill>
                <a:latin typeface="+mj-lt"/>
                <a:ea typeface="Times New Roman"/>
                <a:cs typeface="Times New Roman"/>
              </a:rPr>
              <a:t>L’acciaio, tra i materiali di largo consumo, è tra quelli in assoluto più resistenti e durevoli. </a:t>
            </a:r>
            <a:r>
              <a:rPr lang="it-IT" sz="1200" dirty="0" smtClean="0">
                <a:solidFill>
                  <a:srgbClr val="00B050"/>
                </a:solidFill>
                <a:latin typeface="+mj-lt"/>
                <a:ea typeface="Times New Roman"/>
                <a:cs typeface="Times New Roman"/>
              </a:rPr>
              <a:t>I </a:t>
            </a:r>
            <a:r>
              <a:rPr lang="it-IT" sz="1200" dirty="0">
                <a:solidFill>
                  <a:srgbClr val="00B050"/>
                </a:solidFill>
                <a:latin typeface="+mj-lt"/>
                <a:ea typeface="Times New Roman"/>
                <a:cs typeface="Times New Roman"/>
              </a:rPr>
              <a:t>componenti in acciaio, grazie alla facilità di separazione o </a:t>
            </a:r>
            <a:r>
              <a:rPr lang="it-IT" sz="1200" dirty="0" err="1">
                <a:solidFill>
                  <a:srgbClr val="00B050"/>
                </a:solidFill>
                <a:latin typeface="+mj-lt"/>
                <a:ea typeface="Times New Roman"/>
                <a:cs typeface="Times New Roman"/>
              </a:rPr>
              <a:t>disassemblaggio</a:t>
            </a:r>
            <a:r>
              <a:rPr lang="it-IT" sz="1200" dirty="0">
                <a:solidFill>
                  <a:srgbClr val="00B050"/>
                </a:solidFill>
                <a:latin typeface="+mj-lt"/>
                <a:ea typeface="Times New Roman"/>
                <a:cs typeface="Times New Roman"/>
              </a:rPr>
              <a:t> sono particolarmente adatti al riuso e alla rigenerazione (</a:t>
            </a:r>
            <a:r>
              <a:rPr lang="it-IT" sz="1200" dirty="0" err="1">
                <a:solidFill>
                  <a:srgbClr val="00B050"/>
                </a:solidFill>
                <a:latin typeface="+mj-lt"/>
                <a:ea typeface="Times New Roman"/>
                <a:cs typeface="Times New Roman"/>
              </a:rPr>
              <a:t>remanufacturing</a:t>
            </a:r>
            <a:r>
              <a:rPr lang="it-IT" sz="1200" dirty="0">
                <a:solidFill>
                  <a:srgbClr val="00B050"/>
                </a:solidFill>
                <a:latin typeface="+mj-lt"/>
                <a:ea typeface="Times New Roman"/>
                <a:cs typeface="Times New Roman"/>
              </a:rPr>
              <a:t>) in alcune applicazioni (elementi strutturali, </a:t>
            </a:r>
            <a:r>
              <a:rPr lang="it-IT" sz="1200" dirty="0" err="1">
                <a:solidFill>
                  <a:srgbClr val="00B050"/>
                </a:solidFill>
                <a:latin typeface="+mj-lt"/>
                <a:ea typeface="Times New Roman"/>
                <a:cs typeface="Times New Roman"/>
              </a:rPr>
              <a:t>automotive</a:t>
            </a:r>
            <a:r>
              <a:rPr lang="it-IT" sz="1200" dirty="0">
                <a:solidFill>
                  <a:srgbClr val="00B050"/>
                </a:solidFill>
                <a:latin typeface="+mj-lt"/>
                <a:ea typeface="Times New Roman"/>
                <a:cs typeface="Times New Roman"/>
              </a:rPr>
              <a:t>, macchinari, turbine eoliche, materiale ferroviario, ecc</a:t>
            </a:r>
            <a:r>
              <a:rPr lang="it-IT" sz="1200" dirty="0" smtClean="0">
                <a:solidFill>
                  <a:srgbClr val="00B050"/>
                </a:solidFill>
                <a:latin typeface="+mj-lt"/>
                <a:ea typeface="Times New Roman"/>
                <a:cs typeface="Times New Roman"/>
              </a:rPr>
              <a:t>.).</a:t>
            </a: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endParaRPr lang="it-IT" sz="1200" dirty="0">
              <a:latin typeface="+mj-lt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it-IT" sz="1200" b="1" dirty="0">
                <a:solidFill>
                  <a:srgbClr val="00B0F0"/>
                </a:solidFill>
                <a:latin typeface="+mj-lt"/>
                <a:ea typeface="Times New Roman"/>
                <a:cs typeface="Times New Roman"/>
              </a:rPr>
              <a:t> </a:t>
            </a:r>
            <a:r>
              <a:rPr lang="it-IT" sz="1200" b="1" dirty="0" smtClean="0">
                <a:solidFill>
                  <a:srgbClr val="0000FF"/>
                </a:solidFill>
                <a:latin typeface="+mj-lt"/>
                <a:ea typeface="Times New Roman"/>
                <a:cs typeface="Times New Roman"/>
              </a:rPr>
              <a:t>RECUPERARE </a:t>
            </a:r>
            <a:endParaRPr lang="it-IT" sz="1200" dirty="0">
              <a:solidFill>
                <a:srgbClr val="0000FF"/>
              </a:solidFill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b="1" dirty="0">
                <a:solidFill>
                  <a:srgbClr val="B408A0"/>
                </a:solidFill>
                <a:latin typeface="+mj-lt"/>
                <a:ea typeface="Times New Roman"/>
                <a:cs typeface="Times New Roman"/>
              </a:rPr>
              <a:t>Oltre il 65% dei rifiuti </a:t>
            </a:r>
            <a:r>
              <a:rPr lang="it-IT" sz="1200" dirty="0">
                <a:solidFill>
                  <a:srgbClr val="B408A0"/>
                </a:solidFill>
                <a:latin typeface="+mj-lt"/>
                <a:ea typeface="Times New Roman"/>
                <a:cs typeface="Times New Roman"/>
              </a:rPr>
              <a:t>prodotti dalla siderurgia italiana viene destinato ad operazioni di  recupero.</a:t>
            </a:r>
            <a:endParaRPr lang="it-IT" sz="1200" dirty="0"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dirty="0">
                <a:solidFill>
                  <a:srgbClr val="B408A0"/>
                </a:solidFill>
                <a:latin typeface="+mj-lt"/>
                <a:ea typeface="Times New Roman"/>
                <a:cs typeface="Times New Roman"/>
              </a:rPr>
              <a:t>I residui di produzione dei processi siderurgici sono particolarmente adatti ad essere valorizzati come sottoprodotti o veri e propri prodotti, destinati a diversi settori di utilizzo, costituendo una valida alternativa alle materie prime naturali (es. scorie siderurgiche).</a:t>
            </a:r>
            <a:endParaRPr lang="it-IT" sz="1200" dirty="0"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dirty="0">
                <a:solidFill>
                  <a:srgbClr val="B408A0"/>
                </a:solidFill>
                <a:latin typeface="+mj-lt"/>
                <a:ea typeface="Times New Roman"/>
                <a:cs typeface="Times New Roman"/>
              </a:rPr>
              <a:t>I gas siderurgici di processo (gas di cokeria, gas d’altoforno, gas di acciaieria) in considerazione  del loro elevato contenuto energetico residuo, alimentano centrali per la produzione di energia elettrica e calore.</a:t>
            </a:r>
            <a:endParaRPr lang="it-IT" sz="1200" dirty="0"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Wingdings"/>
              <a:buChar char=""/>
            </a:pPr>
            <a:r>
              <a:rPr lang="it-IT" sz="1200" dirty="0">
                <a:solidFill>
                  <a:srgbClr val="B408A0"/>
                </a:solidFill>
                <a:latin typeface="+mj-lt"/>
                <a:ea typeface="Times New Roman"/>
                <a:cs typeface="Times New Roman"/>
              </a:rPr>
              <a:t>I cascami termici di varia natura derivanti dai processi siderurgici possono essere utilizzati a servizio di altre utenze interne ed esterne o per progetti di teleriscaldamento a servizio del territorio circostante.</a:t>
            </a:r>
            <a:endParaRPr lang="it-IT" sz="1200" dirty="0"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6084168" y="5987104"/>
            <a:ext cx="3060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000" b="1" dirty="0" smtClean="0">
                <a:solidFill>
                  <a:schemeClr val="tx2"/>
                </a:solidFill>
              </a:rPr>
              <a:t>Fonte: Rapporto di Sostenibilità </a:t>
            </a:r>
            <a:r>
              <a:rPr lang="it-IT" sz="1000" b="1" dirty="0" err="1" smtClean="0">
                <a:solidFill>
                  <a:schemeClr val="tx2"/>
                </a:solidFill>
              </a:rPr>
              <a:t>Federacciai</a:t>
            </a:r>
            <a:r>
              <a:rPr lang="it-IT" sz="1000" b="1" dirty="0" smtClean="0">
                <a:solidFill>
                  <a:schemeClr val="tx2"/>
                </a:solidFill>
              </a:rPr>
              <a:t> (2017)</a:t>
            </a:r>
            <a:r>
              <a:rPr lang="it-IT" sz="1000" dirty="0" smtClean="0">
                <a:solidFill>
                  <a:schemeClr val="tx2"/>
                </a:solidFill>
              </a:rPr>
              <a:t> </a:t>
            </a:r>
            <a:endParaRPr lang="it-IT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34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zione Federaccia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presentazione Federacciai</Template>
  <TotalTime>266</TotalTime>
  <Words>214</Words>
  <Application>Microsoft Office PowerPoint</Application>
  <PresentationFormat>Presentazione su schermo (4:3)</PresentationFormat>
  <Paragraphs>42</Paragraphs>
  <Slides>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Template presentazione Federacciai</vt:lpstr>
      <vt:lpstr>Presentazione standard di PowerPoint</vt:lpstr>
      <vt:lpstr>Settore Siderurgico (dati 2018)</vt:lpstr>
      <vt:lpstr>Le «4 R» dell’Economia Circolare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floro</dc:creator>
  <cp:lastModifiedBy>Utente_locale</cp:lastModifiedBy>
  <cp:revision>23</cp:revision>
  <dcterms:created xsi:type="dcterms:W3CDTF">2013-10-03T07:14:54Z</dcterms:created>
  <dcterms:modified xsi:type="dcterms:W3CDTF">2019-02-11T16:26:31Z</dcterms:modified>
</cp:coreProperties>
</file>