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77" r:id="rId4"/>
    <p:sldId id="276" r:id="rId5"/>
    <p:sldId id="279" r:id="rId6"/>
    <p:sldId id="275" r:id="rId7"/>
    <p:sldId id="268" r:id="rId8"/>
    <p:sldId id="263" r:id="rId9"/>
    <p:sldId id="269" r:id="rId10"/>
    <p:sldId id="260" r:id="rId11"/>
    <p:sldId id="290" r:id="rId12"/>
    <p:sldId id="299" r:id="rId13"/>
    <p:sldId id="297" r:id="rId14"/>
    <p:sldId id="295" r:id="rId15"/>
    <p:sldId id="300" r:id="rId16"/>
    <p:sldId id="301" r:id="rId17"/>
    <p:sldId id="261" r:id="rId18"/>
    <p:sldId id="289" r:id="rId19"/>
    <p:sldId id="288" r:id="rId20"/>
    <p:sldId id="287" r:id="rId21"/>
    <p:sldId id="293" r:id="rId22"/>
    <p:sldId id="292" r:id="rId23"/>
    <p:sldId id="294" r:id="rId24"/>
    <p:sldId id="298" r:id="rId25"/>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43" autoAdjust="0"/>
    <p:restoredTop sz="94660"/>
  </p:normalViewPr>
  <p:slideViewPr>
    <p:cSldViewPr snapToGrid="0">
      <p:cViewPr varScale="1">
        <p:scale>
          <a:sx n="82" d="100"/>
          <a:sy n="82" d="100"/>
        </p:scale>
        <p:origin x="-1308" y="-84"/>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4170175864580804"/>
          <c:y val="0.22606161922067369"/>
          <c:w val="0.62599280816770164"/>
          <c:h val="0.49117964869775932"/>
        </c:manualLayout>
      </c:layout>
      <c:barChart>
        <c:barDir val="col"/>
        <c:grouping val="clustered"/>
        <c:varyColors val="0"/>
        <c:ser>
          <c:idx val="0"/>
          <c:order val="0"/>
          <c:tx>
            <c:strRef>
              <c:f>'Z:\Piani Prevenzione\PIANI INTEGRALI\2018\Piano Maggio\Grafici\[Grafici Immesso.xlsx]Negli anni'!$B$89</c:f>
              <c:strCache>
                <c:ptCount val="1"/>
                <c:pt idx="0">
                  <c:v>Immesso al consumo (ton)</c:v>
                </c:pt>
              </c:strCache>
            </c:strRef>
          </c:tx>
          <c:spPr>
            <a:solidFill>
              <a:schemeClr val="accent5">
                <a:lumMod val="60000"/>
                <a:lumOff val="40000"/>
              </a:schemeClr>
            </a:solidFill>
          </c:spPr>
          <c:invertIfNegative val="0"/>
          <c:cat>
            <c:numRef>
              <c:f>'[1]Negli anni'!$A$90:$A$94</c:f>
              <c:numCache>
                <c:formatCode>General</c:formatCode>
                <c:ptCount val="5"/>
                <c:pt idx="0">
                  <c:v>2013</c:v>
                </c:pt>
                <c:pt idx="1">
                  <c:v>2014</c:v>
                </c:pt>
                <c:pt idx="2">
                  <c:v>2015</c:v>
                </c:pt>
                <c:pt idx="3">
                  <c:v>2016</c:v>
                </c:pt>
                <c:pt idx="4">
                  <c:v>2017</c:v>
                </c:pt>
              </c:numCache>
            </c:numRef>
          </c:cat>
          <c:val>
            <c:numRef>
              <c:f>'[1]Negli anni'!$B$90:$B$94</c:f>
              <c:numCache>
                <c:formatCode>General</c:formatCode>
                <c:ptCount val="5"/>
                <c:pt idx="0">
                  <c:v>81848</c:v>
                </c:pt>
                <c:pt idx="1">
                  <c:v>84790</c:v>
                </c:pt>
                <c:pt idx="2">
                  <c:v>83626</c:v>
                </c:pt>
                <c:pt idx="3">
                  <c:v>88878</c:v>
                </c:pt>
                <c:pt idx="4">
                  <c:v>85897</c:v>
                </c:pt>
              </c:numCache>
            </c:numRef>
          </c:val>
          <c:extLst xmlns:c16r2="http://schemas.microsoft.com/office/drawing/2015/06/chart">
            <c:ext xmlns:c16="http://schemas.microsoft.com/office/drawing/2014/chart" uri="{C3380CC4-5D6E-409C-BE32-E72D297353CC}">
              <c16:uniqueId val="{00000000-D799-4883-9965-049EDD64DAF4}"/>
            </c:ext>
          </c:extLst>
        </c:ser>
        <c:dLbls>
          <c:showLegendKey val="0"/>
          <c:showVal val="0"/>
          <c:showCatName val="0"/>
          <c:showSerName val="0"/>
          <c:showPercent val="0"/>
          <c:showBubbleSize val="0"/>
        </c:dLbls>
        <c:gapWidth val="150"/>
        <c:axId val="54277248"/>
        <c:axId val="54278784"/>
      </c:barChart>
      <c:lineChart>
        <c:grouping val="standard"/>
        <c:varyColors val="0"/>
        <c:ser>
          <c:idx val="1"/>
          <c:order val="1"/>
          <c:tx>
            <c:strRef>
              <c:f>'Z:\Piani Prevenzione\PIANI INTEGRALI\2018\Piano Maggio\Grafici\[Grafici Immesso.xlsx]Negli anni'!$C$89</c:f>
              <c:strCache>
                <c:ptCount val="1"/>
              </c:strCache>
            </c:strRef>
          </c:tx>
          <c:cat>
            <c:numRef>
              <c:f>'[1]Negli anni'!$A$90:$A$94</c:f>
              <c:numCache>
                <c:formatCode>General</c:formatCode>
                <c:ptCount val="5"/>
                <c:pt idx="0">
                  <c:v>2013</c:v>
                </c:pt>
                <c:pt idx="1">
                  <c:v>2014</c:v>
                </c:pt>
                <c:pt idx="2">
                  <c:v>2015</c:v>
                </c:pt>
                <c:pt idx="3">
                  <c:v>2016</c:v>
                </c:pt>
                <c:pt idx="4">
                  <c:v>2017</c:v>
                </c:pt>
              </c:numCache>
            </c:numRef>
          </c:cat>
          <c:val>
            <c:numRef>
              <c:f>'[1]Negli anni'!$C$90:$C$94</c:f>
              <c:numCache>
                <c:formatCode>General</c:formatCode>
                <c:ptCount val="5"/>
                <c:pt idx="0">
                  <c:v>0</c:v>
                </c:pt>
                <c:pt idx="1">
                  <c:v>43</c:v>
                </c:pt>
                <c:pt idx="2">
                  <c:v>40</c:v>
                </c:pt>
                <c:pt idx="3">
                  <c:v>40</c:v>
                </c:pt>
                <c:pt idx="4">
                  <c:v>43</c:v>
                </c:pt>
              </c:numCache>
            </c:numRef>
          </c:val>
          <c:smooth val="0"/>
          <c:extLst xmlns:c16r2="http://schemas.microsoft.com/office/drawing/2015/06/chart">
            <c:ext xmlns:c16="http://schemas.microsoft.com/office/drawing/2014/chart" uri="{C3380CC4-5D6E-409C-BE32-E72D297353CC}">
              <c16:uniqueId val="{00000001-D799-4883-9965-049EDD64DAF4}"/>
            </c:ext>
          </c:extLst>
        </c:ser>
        <c:dLbls>
          <c:showLegendKey val="0"/>
          <c:showVal val="0"/>
          <c:showCatName val="0"/>
          <c:showSerName val="0"/>
          <c:showPercent val="0"/>
          <c:showBubbleSize val="0"/>
        </c:dLbls>
        <c:marker val="1"/>
        <c:smooth val="0"/>
        <c:axId val="54298496"/>
        <c:axId val="54296960"/>
      </c:lineChart>
      <c:catAx>
        <c:axId val="54277248"/>
        <c:scaling>
          <c:orientation val="minMax"/>
        </c:scaling>
        <c:delete val="0"/>
        <c:axPos val="b"/>
        <c:numFmt formatCode="General" sourceLinked="1"/>
        <c:majorTickMark val="none"/>
        <c:minorTickMark val="none"/>
        <c:tickLblPos val="nextTo"/>
        <c:crossAx val="54278784"/>
        <c:crosses val="autoZero"/>
        <c:auto val="1"/>
        <c:lblAlgn val="ctr"/>
        <c:lblOffset val="100"/>
        <c:noMultiLvlLbl val="0"/>
      </c:catAx>
      <c:valAx>
        <c:axId val="54278784"/>
        <c:scaling>
          <c:orientation val="minMax"/>
        </c:scaling>
        <c:delete val="0"/>
        <c:axPos val="l"/>
        <c:majorGridlines/>
        <c:numFmt formatCode="General" sourceLinked="1"/>
        <c:majorTickMark val="none"/>
        <c:minorTickMark val="none"/>
        <c:tickLblPos val="nextTo"/>
        <c:crossAx val="54277248"/>
        <c:crosses val="autoZero"/>
        <c:crossBetween val="between"/>
      </c:valAx>
      <c:valAx>
        <c:axId val="54296960"/>
        <c:scaling>
          <c:orientation val="minMax"/>
        </c:scaling>
        <c:delete val="0"/>
        <c:axPos val="r"/>
        <c:numFmt formatCode="General" sourceLinked="1"/>
        <c:majorTickMark val="out"/>
        <c:minorTickMark val="none"/>
        <c:tickLblPos val="nextTo"/>
        <c:crossAx val="54298496"/>
        <c:crosses val="max"/>
        <c:crossBetween val="between"/>
      </c:valAx>
      <c:catAx>
        <c:axId val="54298496"/>
        <c:scaling>
          <c:orientation val="minMax"/>
        </c:scaling>
        <c:delete val="1"/>
        <c:axPos val="b"/>
        <c:numFmt formatCode="General" sourceLinked="1"/>
        <c:majorTickMark val="out"/>
        <c:minorTickMark val="none"/>
        <c:tickLblPos val="none"/>
        <c:crossAx val="54296960"/>
        <c:crosses val="autoZero"/>
        <c:auto val="1"/>
        <c:lblAlgn val="ctr"/>
        <c:lblOffset val="100"/>
        <c:noMultiLvlLbl val="0"/>
      </c:catAx>
      <c:dTable>
        <c:showHorzBorder val="1"/>
        <c:showVertBorder val="1"/>
        <c:showOutline val="1"/>
        <c:showKeys val="1"/>
      </c:dTable>
      <c:spPr>
        <a:solidFill>
          <a:schemeClr val="accent6">
            <a:lumMod val="20000"/>
            <a:lumOff val="80000"/>
          </a:schemeClr>
        </a:solidFill>
        <a:ln w="3175">
          <a:prstDash val="solid"/>
        </a:ln>
      </c:spPr>
    </c:plotArea>
    <c:plotVisOnly val="1"/>
    <c:dispBlanksAs val="gap"/>
    <c:showDLblsOverMax val="0"/>
  </c:chart>
  <c:spPr>
    <a:noFill/>
    <a:ln w="28575">
      <a:solidFill>
        <a:schemeClr val="accent5">
          <a:lumMod val="40000"/>
          <a:lumOff val="60000"/>
        </a:schemeClr>
      </a:solidFill>
    </a:ln>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Foglio1!$B$1</c:f>
              <c:strCache>
                <c:ptCount val="1"/>
                <c:pt idx="0">
                  <c:v>RICAVI 2017</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97FE-463A-8570-B28768188180}"/>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97FE-463A-8570-B28768188180}"/>
              </c:ext>
            </c:extLst>
          </c:dPt>
          <c:dLbls>
            <c:dLbl>
              <c:idx val="0"/>
              <c:layout>
                <c:manualLayout>
                  <c:x val="0.11072047244094491"/>
                  <c:y val="-6.5151082677165351E-2"/>
                </c:manualLayout>
              </c:layout>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97FE-463A-8570-B28768188180}"/>
                </c:ext>
              </c:extLst>
            </c:dLbl>
            <c:dLbl>
              <c:idx val="1"/>
              <c:layout>
                <c:manualLayout>
                  <c:x val="-6.5598097112860909E-2"/>
                  <c:y val="9.1326279527559062E-3"/>
                </c:manualLayout>
              </c:layout>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97FE-463A-8570-B2876818818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it-IT"/>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Foglio1!$A$2:$A$3</c:f>
              <c:strCache>
                <c:ptCount val="2"/>
                <c:pt idx="0">
                  <c:v>CONTRIBUTO AL RECUPERO</c:v>
                </c:pt>
                <c:pt idx="1">
                  <c:v>ALTRI PROVENTI</c:v>
                </c:pt>
              </c:strCache>
            </c:strRef>
          </c:cat>
          <c:val>
            <c:numRef>
              <c:f>Foglio1!$B$2:$B$3</c:f>
              <c:numCache>
                <c:formatCode>General</c:formatCode>
                <c:ptCount val="2"/>
                <c:pt idx="0">
                  <c:v>3559965</c:v>
                </c:pt>
                <c:pt idx="1">
                  <c:v>251870</c:v>
                </c:pt>
              </c:numCache>
            </c:numRef>
          </c:val>
          <c:extLst xmlns:c16r2="http://schemas.microsoft.com/office/drawing/2015/06/chart">
            <c:ext xmlns:c16="http://schemas.microsoft.com/office/drawing/2014/chart" uri="{C3380CC4-5D6E-409C-BE32-E72D297353CC}">
              <c16:uniqueId val="{00000004-97FE-463A-8570-B2876818818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legend>
    <c:plotVisOnly val="1"/>
    <c:dispBlanksAs val="zero"/>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Foglio1!$B$1</c:f>
              <c:strCache>
                <c:ptCount val="1"/>
                <c:pt idx="0">
                  <c:v>costi</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572B-46C9-8EB9-7606EE332D4C}"/>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572B-46C9-8EB9-7606EE332D4C}"/>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572B-46C9-8EB9-7606EE332D4C}"/>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572B-46C9-8EB9-7606EE332D4C}"/>
              </c:ext>
            </c:extLst>
          </c:dPt>
          <c:dPt>
            <c:idx val="4"/>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9-572B-46C9-8EB9-7606EE332D4C}"/>
              </c:ext>
            </c:extLst>
          </c:dPt>
          <c:dPt>
            <c:idx val="5"/>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B-572B-46C9-8EB9-7606EE332D4C}"/>
              </c:ext>
            </c:extLst>
          </c:dPt>
          <c:dLbls>
            <c:dLbl>
              <c:idx val="0"/>
              <c:layout>
                <c:manualLayout>
                  <c:x val="9.9911084484004715E-3"/>
                  <c:y val="3.2515056288433583E-2"/>
                </c:manualLayout>
              </c:layout>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572B-46C9-8EB9-7606EE332D4C}"/>
                </c:ext>
              </c:extLst>
            </c:dLbl>
            <c:dLbl>
              <c:idx val="1"/>
              <c:layout>
                <c:manualLayout>
                  <c:x val="-3.5940174597740501E-2"/>
                  <c:y val="-4.2093029776128631E-2"/>
                </c:manualLayout>
              </c:layout>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572B-46C9-8EB9-7606EE332D4C}"/>
                </c:ext>
              </c:extLst>
            </c:dLbl>
            <c:dLbl>
              <c:idx val="2"/>
              <c:layout>
                <c:manualLayout>
                  <c:x val="-1.8259680855110504E-2"/>
                  <c:y val="1.7461295812920073E-3"/>
                </c:manualLayout>
              </c:layout>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572B-46C9-8EB9-7606EE332D4C}"/>
                </c:ext>
              </c:extLst>
            </c:dLbl>
            <c:dLbl>
              <c:idx val="3"/>
              <c:layout>
                <c:manualLayout>
                  <c:x val="-1.4702346989235086E-2"/>
                  <c:y val="-6.4853615140903409E-4"/>
                </c:manualLayout>
              </c:layout>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572B-46C9-8EB9-7606EE332D4C}"/>
                </c:ext>
              </c:extLst>
            </c:dLbl>
            <c:dLbl>
              <c:idx val="4"/>
              <c:layout>
                <c:manualLayout>
                  <c:x val="-1.9661265167940966E-3"/>
                  <c:y val="-2.0598261959884523E-3"/>
                </c:manualLayout>
              </c:layout>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572B-46C9-8EB9-7606EE332D4C}"/>
                </c:ext>
              </c:extLst>
            </c:dLbl>
            <c:dLbl>
              <c:idx val="5"/>
              <c:layout>
                <c:manualLayout>
                  <c:x val="-2.3998630605956864E-3"/>
                  <c:y val="-1.395088131512652E-2"/>
                </c:manualLayout>
              </c:layout>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572B-46C9-8EB9-7606EE332D4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it-IT"/>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Foglio1!$A$2:$A$7</c:f>
              <c:strCache>
                <c:ptCount val="6"/>
                <c:pt idx="0">
                  <c:v>costi di riciclo</c:v>
                </c:pt>
                <c:pt idx="1">
                  <c:v>costo personale</c:v>
                </c:pt>
                <c:pt idx="2">
                  <c:v>costo cda e presidente</c:v>
                </c:pt>
                <c:pt idx="3">
                  <c:v>costi di promozione e comunicazione+</c:v>
                </c:pt>
                <c:pt idx="4">
                  <c:v>costi di gestione</c:v>
                </c:pt>
                <c:pt idx="5">
                  <c:v>altri costi</c:v>
                </c:pt>
              </c:strCache>
            </c:strRef>
          </c:cat>
          <c:val>
            <c:numRef>
              <c:f>Foglio1!$B$2:$B$7</c:f>
              <c:numCache>
                <c:formatCode>General</c:formatCode>
                <c:ptCount val="6"/>
                <c:pt idx="0">
                  <c:v>2279294</c:v>
                </c:pt>
                <c:pt idx="1">
                  <c:v>441576</c:v>
                </c:pt>
                <c:pt idx="2">
                  <c:v>312082</c:v>
                </c:pt>
                <c:pt idx="3">
                  <c:v>226573</c:v>
                </c:pt>
                <c:pt idx="4">
                  <c:v>141991</c:v>
                </c:pt>
                <c:pt idx="5">
                  <c:v>234876</c:v>
                </c:pt>
              </c:numCache>
            </c:numRef>
          </c:val>
          <c:extLst xmlns:c16r2="http://schemas.microsoft.com/office/drawing/2015/06/chart">
            <c:ext xmlns:c16="http://schemas.microsoft.com/office/drawing/2014/chart" uri="{C3380CC4-5D6E-409C-BE32-E72D297353CC}">
              <c16:uniqueId val="{0000000C-572B-46C9-8EB9-7606EE332D4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Foglio1!$B$1</c:f>
              <c:strCache>
                <c:ptCount val="1"/>
                <c:pt idx="0">
                  <c:v>2015</c:v>
                </c:pt>
              </c:strCache>
            </c:strRef>
          </c:tx>
          <c:spPr>
            <a:solidFill>
              <a:schemeClr val="accent1"/>
            </a:solidFill>
            <a:ln>
              <a:noFill/>
            </a:ln>
            <a:effectLst/>
          </c:spPr>
          <c:invertIfNegative val="0"/>
          <c:cat>
            <c:strRef>
              <c:f>Foglio1!$A$2:$A$8</c:f>
              <c:strCache>
                <c:ptCount val="7"/>
                <c:pt idx="0">
                  <c:v>CONTRIBUTO CONIP</c:v>
                </c:pt>
                <c:pt idx="1">
                  <c:v>ALTRI PROVENTI</c:v>
                </c:pt>
                <c:pt idx="2">
                  <c:v>COSTI DI RACCOLTA/RICICLO</c:v>
                </c:pt>
                <c:pt idx="3">
                  <c:v>COSTI DI PROMOZIONE E COMUNICAZIONE</c:v>
                </c:pt>
                <c:pt idx="4">
                  <c:v>COSTI PER IL PERSONALE</c:v>
                </c:pt>
                <c:pt idx="5">
                  <c:v>COSTI DI GESTIONE</c:v>
                </c:pt>
                <c:pt idx="6">
                  <c:v>ALTRI COSTI</c:v>
                </c:pt>
              </c:strCache>
            </c:strRef>
          </c:cat>
          <c:val>
            <c:numRef>
              <c:f>Foglio1!$B$2:$B$8</c:f>
              <c:numCache>
                <c:formatCode>General</c:formatCode>
                <c:ptCount val="7"/>
                <c:pt idx="0">
                  <c:v>3287187</c:v>
                </c:pt>
                <c:pt idx="1">
                  <c:v>144792</c:v>
                </c:pt>
                <c:pt idx="2">
                  <c:v>1882473</c:v>
                </c:pt>
                <c:pt idx="3">
                  <c:v>274086</c:v>
                </c:pt>
                <c:pt idx="4">
                  <c:v>684459</c:v>
                </c:pt>
                <c:pt idx="5">
                  <c:v>74661</c:v>
                </c:pt>
                <c:pt idx="6">
                  <c:v>347374</c:v>
                </c:pt>
              </c:numCache>
            </c:numRef>
          </c:val>
          <c:extLst xmlns:c16r2="http://schemas.microsoft.com/office/drawing/2015/06/chart">
            <c:ext xmlns:c16="http://schemas.microsoft.com/office/drawing/2014/chart" uri="{C3380CC4-5D6E-409C-BE32-E72D297353CC}">
              <c16:uniqueId val="{00000000-E1A2-4B71-9B47-34D982DAD7C2}"/>
            </c:ext>
          </c:extLst>
        </c:ser>
        <c:ser>
          <c:idx val="1"/>
          <c:order val="1"/>
          <c:tx>
            <c:strRef>
              <c:f>Foglio1!$C$1</c:f>
              <c:strCache>
                <c:ptCount val="1"/>
                <c:pt idx="0">
                  <c:v>2016</c:v>
                </c:pt>
              </c:strCache>
            </c:strRef>
          </c:tx>
          <c:spPr>
            <a:solidFill>
              <a:schemeClr val="accent2"/>
            </a:solidFill>
            <a:ln>
              <a:noFill/>
            </a:ln>
            <a:effectLst/>
          </c:spPr>
          <c:invertIfNegative val="0"/>
          <c:cat>
            <c:strRef>
              <c:f>Foglio1!$A$2:$A$8</c:f>
              <c:strCache>
                <c:ptCount val="7"/>
                <c:pt idx="0">
                  <c:v>CONTRIBUTO CONIP</c:v>
                </c:pt>
                <c:pt idx="1">
                  <c:v>ALTRI PROVENTI</c:v>
                </c:pt>
                <c:pt idx="2">
                  <c:v>COSTI DI RACCOLTA/RICICLO</c:v>
                </c:pt>
                <c:pt idx="3">
                  <c:v>COSTI DI PROMOZIONE E COMUNICAZIONE</c:v>
                </c:pt>
                <c:pt idx="4">
                  <c:v>COSTI PER IL PERSONALE</c:v>
                </c:pt>
                <c:pt idx="5">
                  <c:v>COSTI DI GESTIONE</c:v>
                </c:pt>
                <c:pt idx="6">
                  <c:v>ALTRI COSTI</c:v>
                </c:pt>
              </c:strCache>
            </c:strRef>
          </c:cat>
          <c:val>
            <c:numRef>
              <c:f>Foglio1!$C$2:$C$8</c:f>
              <c:numCache>
                <c:formatCode>General</c:formatCode>
                <c:ptCount val="7"/>
                <c:pt idx="0">
                  <c:v>3657224</c:v>
                </c:pt>
                <c:pt idx="1">
                  <c:v>349334</c:v>
                </c:pt>
                <c:pt idx="2">
                  <c:v>1942014</c:v>
                </c:pt>
                <c:pt idx="3">
                  <c:v>671423</c:v>
                </c:pt>
                <c:pt idx="4">
                  <c:v>672012</c:v>
                </c:pt>
                <c:pt idx="5">
                  <c:v>107135</c:v>
                </c:pt>
                <c:pt idx="6">
                  <c:v>214872</c:v>
                </c:pt>
              </c:numCache>
            </c:numRef>
          </c:val>
          <c:extLst xmlns:c16r2="http://schemas.microsoft.com/office/drawing/2015/06/chart">
            <c:ext xmlns:c16="http://schemas.microsoft.com/office/drawing/2014/chart" uri="{C3380CC4-5D6E-409C-BE32-E72D297353CC}">
              <c16:uniqueId val="{00000001-E1A2-4B71-9B47-34D982DAD7C2}"/>
            </c:ext>
          </c:extLst>
        </c:ser>
        <c:ser>
          <c:idx val="2"/>
          <c:order val="2"/>
          <c:tx>
            <c:strRef>
              <c:f>Foglio1!$D$1</c:f>
              <c:strCache>
                <c:ptCount val="1"/>
                <c:pt idx="0">
                  <c:v>2017</c:v>
                </c:pt>
              </c:strCache>
            </c:strRef>
          </c:tx>
          <c:spPr>
            <a:solidFill>
              <a:schemeClr val="accent3"/>
            </a:solidFill>
            <a:ln>
              <a:noFill/>
            </a:ln>
            <a:effectLst/>
          </c:spPr>
          <c:invertIfNegative val="0"/>
          <c:cat>
            <c:strRef>
              <c:f>Foglio1!$A$2:$A$8</c:f>
              <c:strCache>
                <c:ptCount val="7"/>
                <c:pt idx="0">
                  <c:v>CONTRIBUTO CONIP</c:v>
                </c:pt>
                <c:pt idx="1">
                  <c:v>ALTRI PROVENTI</c:v>
                </c:pt>
                <c:pt idx="2">
                  <c:v>COSTI DI RACCOLTA/RICICLO</c:v>
                </c:pt>
                <c:pt idx="3">
                  <c:v>COSTI DI PROMOZIONE E COMUNICAZIONE</c:v>
                </c:pt>
                <c:pt idx="4">
                  <c:v>COSTI PER IL PERSONALE</c:v>
                </c:pt>
                <c:pt idx="5">
                  <c:v>COSTI DI GESTIONE</c:v>
                </c:pt>
                <c:pt idx="6">
                  <c:v>ALTRI COSTI</c:v>
                </c:pt>
              </c:strCache>
            </c:strRef>
          </c:cat>
          <c:val>
            <c:numRef>
              <c:f>Foglio1!$D$2:$D$8</c:f>
              <c:numCache>
                <c:formatCode>General</c:formatCode>
                <c:ptCount val="7"/>
                <c:pt idx="0">
                  <c:v>3559965</c:v>
                </c:pt>
                <c:pt idx="1">
                  <c:v>251870</c:v>
                </c:pt>
                <c:pt idx="2">
                  <c:v>2279294</c:v>
                </c:pt>
                <c:pt idx="3">
                  <c:v>226573</c:v>
                </c:pt>
                <c:pt idx="4">
                  <c:v>753658</c:v>
                </c:pt>
                <c:pt idx="5">
                  <c:v>141991</c:v>
                </c:pt>
                <c:pt idx="6">
                  <c:v>376867</c:v>
                </c:pt>
              </c:numCache>
            </c:numRef>
          </c:val>
          <c:extLst xmlns:c16r2="http://schemas.microsoft.com/office/drawing/2015/06/chart">
            <c:ext xmlns:c16="http://schemas.microsoft.com/office/drawing/2014/chart" uri="{C3380CC4-5D6E-409C-BE32-E72D297353CC}">
              <c16:uniqueId val="{00000002-E1A2-4B71-9B47-34D982DAD7C2}"/>
            </c:ext>
          </c:extLst>
        </c:ser>
        <c:dLbls>
          <c:showLegendKey val="0"/>
          <c:showVal val="0"/>
          <c:showCatName val="0"/>
          <c:showSerName val="0"/>
          <c:showPercent val="0"/>
          <c:showBubbleSize val="0"/>
        </c:dLbls>
        <c:gapWidth val="219"/>
        <c:overlap val="-27"/>
        <c:axId val="55215616"/>
        <c:axId val="55217152"/>
      </c:barChart>
      <c:catAx>
        <c:axId val="5521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55217152"/>
        <c:crosses val="autoZero"/>
        <c:auto val="1"/>
        <c:lblAlgn val="ctr"/>
        <c:lblOffset val="100"/>
        <c:noMultiLvlLbl val="0"/>
      </c:catAx>
      <c:valAx>
        <c:axId val="5521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5521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301704134809233"/>
          <c:y val="0.16730141395589126"/>
          <c:w val="0.25396601240062383"/>
          <c:h val="0.61374340490212431"/>
        </c:manualLayout>
      </c:layout>
      <c:pieChart>
        <c:varyColors val="1"/>
        <c:ser>
          <c:idx val="0"/>
          <c:order val="0"/>
          <c:tx>
            <c:strRef>
              <c:f>Foglio1!$B$1</c:f>
              <c:strCache>
                <c:ptCount val="1"/>
                <c:pt idx="0">
                  <c:v>costi triennio</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ED41-49CD-ABBE-A1F305F7CE52}"/>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ED41-49CD-ABBE-A1F305F7CE52}"/>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ED41-49CD-ABBE-A1F305F7CE52}"/>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ED41-49CD-ABBE-A1F305F7CE52}"/>
              </c:ext>
            </c:extLst>
          </c:dPt>
          <c:dPt>
            <c:idx val="4"/>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9-ED41-49CD-ABBE-A1F305F7CE52}"/>
              </c:ext>
            </c:extLst>
          </c:dPt>
          <c:dPt>
            <c:idx val="5"/>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B-ED41-49CD-ABBE-A1F305F7CE52}"/>
              </c:ext>
            </c:extLst>
          </c:dPt>
          <c:dLbls>
            <c:dLbl>
              <c:idx val="0"/>
              <c:layout>
                <c:manualLayout>
                  <c:x val="2.0200036136787249E-2"/>
                  <c:y val="2.2047701189840917E-2"/>
                </c:manualLayout>
              </c:layout>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ED41-49CD-ABBE-A1F305F7CE52}"/>
                </c:ext>
              </c:extLst>
            </c:dLbl>
            <c:dLbl>
              <c:idx val="1"/>
              <c:layout>
                <c:manualLayout>
                  <c:x val="-5.2834360378865245E-3"/>
                  <c:y val="-1.6872051768904186E-2"/>
                </c:manualLayout>
              </c:layout>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ED41-49CD-ABBE-A1F305F7CE52}"/>
                </c:ext>
              </c:extLst>
            </c:dLbl>
            <c:dLbl>
              <c:idx val="2"/>
              <c:layout>
                <c:manualLayout>
                  <c:x val="-1.268890981018677E-2"/>
                  <c:y val="-5.6766447469720812E-3"/>
                </c:manualLayout>
              </c:layout>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ED41-49CD-ABBE-A1F305F7CE52}"/>
                </c:ext>
              </c:extLst>
            </c:dLbl>
            <c:dLbl>
              <c:idx val="3"/>
              <c:layout>
                <c:manualLayout>
                  <c:x val="-1.6407242572939251E-2"/>
                  <c:y val="1.8055136144330779E-2"/>
                </c:manualLayout>
              </c:layout>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ED41-49CD-ABBE-A1F305F7CE52}"/>
                </c:ext>
              </c:extLst>
            </c:dLbl>
            <c:dLbl>
              <c:idx val="4"/>
              <c:layout>
                <c:manualLayout>
                  <c:x val="-5.3604644528129639E-3"/>
                  <c:y val="-1.2082490489132309E-2"/>
                </c:manualLayout>
              </c:layout>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ED41-49CD-ABBE-A1F305F7CE52}"/>
                </c:ext>
              </c:extLst>
            </c:dLbl>
            <c:dLbl>
              <c:idx val="5"/>
              <c:layout>
                <c:manualLayout>
                  <c:x val="1.3751949484575298E-2"/>
                  <c:y val="-1.5750557644568175E-2"/>
                </c:manualLayout>
              </c:layout>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ED41-49CD-ABBE-A1F305F7CE5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it-IT"/>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Foglio1!$A$2:$A$7</c:f>
              <c:strCache>
                <c:ptCount val="6"/>
                <c:pt idx="0">
                  <c:v>costi di riciclo</c:v>
                </c:pt>
                <c:pt idx="1">
                  <c:v>costi del personale</c:v>
                </c:pt>
                <c:pt idx="2">
                  <c:v>costi Presidente e CdA</c:v>
                </c:pt>
                <c:pt idx="3">
                  <c:v>costi promozione e comunicazione</c:v>
                </c:pt>
                <c:pt idx="4">
                  <c:v>costi di gestione</c:v>
                </c:pt>
                <c:pt idx="5">
                  <c:v>altri costi (oneri finanz, straordin, tributari ecc.)</c:v>
                </c:pt>
              </c:strCache>
            </c:strRef>
          </c:cat>
          <c:val>
            <c:numRef>
              <c:f>Foglio1!$B$2:$B$7</c:f>
              <c:numCache>
                <c:formatCode>General</c:formatCode>
                <c:ptCount val="6"/>
                <c:pt idx="0">
                  <c:v>6103871</c:v>
                </c:pt>
                <c:pt idx="1">
                  <c:v>1262408</c:v>
                </c:pt>
                <c:pt idx="2">
                  <c:v>1207721</c:v>
                </c:pt>
                <c:pt idx="3">
                  <c:v>1172082</c:v>
                </c:pt>
                <c:pt idx="4">
                  <c:v>323787</c:v>
                </c:pt>
                <c:pt idx="5">
                  <c:v>797122</c:v>
                </c:pt>
              </c:numCache>
            </c:numRef>
          </c:val>
          <c:extLst xmlns:c16r2="http://schemas.microsoft.com/office/drawing/2015/06/chart">
            <c:ext xmlns:c16="http://schemas.microsoft.com/office/drawing/2014/chart" uri="{C3380CC4-5D6E-409C-BE32-E72D297353CC}">
              <c16:uniqueId val="{0000000C-ED41-49CD-ABBE-A1F305F7CE5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0.20044</cdr:x>
      <cdr:y>0.00923</cdr:y>
    </cdr:from>
    <cdr:to>
      <cdr:x>0.86344</cdr:x>
      <cdr:y>0.13231</cdr:y>
    </cdr:to>
    <cdr:sp macro="" textlink="">
      <cdr:nvSpPr>
        <cdr:cNvPr id="2" name="CasellaDiTesto 1"/>
        <cdr:cNvSpPr txBox="1"/>
      </cdr:nvSpPr>
      <cdr:spPr>
        <a:xfrm xmlns:a="http://schemas.openxmlformats.org/drawingml/2006/main">
          <a:off x="866774" y="28575"/>
          <a:ext cx="2867025" cy="3810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pPr marL="0" marR="0" indent="0" defTabSz="914400" rtl="0" eaLnBrk="1" fontAlgn="auto" latinLnBrk="0" hangingPunct="1">
            <a:lnSpc>
              <a:spcPct val="100000"/>
            </a:lnSpc>
            <a:spcBef>
              <a:spcPts val="0"/>
            </a:spcBef>
            <a:spcAft>
              <a:spcPts val="0"/>
            </a:spcAft>
            <a:buClrTx/>
            <a:buSzTx/>
            <a:buFontTx/>
            <a:buNone/>
            <a:tabLst/>
            <a:defRPr/>
          </a:pPr>
          <a:r>
            <a:rPr lang="it-IT" sz="1400" b="1" i="0" baseline="0">
              <a:latin typeface="+mn-lt"/>
              <a:ea typeface="+mn-ea"/>
              <a:cs typeface="+mn-cs"/>
            </a:rPr>
            <a:t>Rapporto immesso/produttori</a:t>
          </a:r>
        </a:p>
        <a:p xmlns:a="http://schemas.openxmlformats.org/drawingml/2006/main">
          <a:endParaRPr lang="it-IT" sz="110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2C01E2C-9B11-42B8-B9E3-9A1AEECD4E25}" type="datetimeFigureOut">
              <a:rPr lang="it-IT" smtClean="0"/>
              <a:t>12/02/2019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84356E9-8A3E-4416-924F-4EC9443C0754}" type="slidenum">
              <a:rPr lang="it-IT" smtClean="0"/>
              <a:t>‹N›</a:t>
            </a:fld>
            <a:endParaRPr lang="it-IT"/>
          </a:p>
        </p:txBody>
      </p:sp>
    </p:spTree>
    <p:extLst>
      <p:ext uri="{BB962C8B-B14F-4D97-AF65-F5344CB8AC3E}">
        <p14:creationId xmlns:p14="http://schemas.microsoft.com/office/powerpoint/2010/main" val="577537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2C01E2C-9B11-42B8-B9E3-9A1AEECD4E25}" type="datetimeFigureOut">
              <a:rPr lang="it-IT" smtClean="0"/>
              <a:t>12/02/2019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84356E9-8A3E-4416-924F-4EC9443C0754}" type="slidenum">
              <a:rPr lang="it-IT" smtClean="0"/>
              <a:t>‹N›</a:t>
            </a:fld>
            <a:endParaRPr lang="it-IT"/>
          </a:p>
        </p:txBody>
      </p:sp>
    </p:spTree>
    <p:extLst>
      <p:ext uri="{BB962C8B-B14F-4D97-AF65-F5344CB8AC3E}">
        <p14:creationId xmlns:p14="http://schemas.microsoft.com/office/powerpoint/2010/main" val="147942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42C01E2C-9B11-42B8-B9E3-9A1AEECD4E25}" type="datetimeFigureOut">
              <a:rPr lang="it-IT" smtClean="0"/>
              <a:t>12/02/2019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84356E9-8A3E-4416-924F-4EC9443C0754}" type="slidenum">
              <a:rPr lang="it-IT" smtClean="0"/>
              <a:t>‹N›</a:t>
            </a:fld>
            <a:endParaRPr lang="it-IT"/>
          </a:p>
        </p:txBody>
      </p:sp>
    </p:spTree>
    <p:extLst>
      <p:ext uri="{BB962C8B-B14F-4D97-AF65-F5344CB8AC3E}">
        <p14:creationId xmlns:p14="http://schemas.microsoft.com/office/powerpoint/2010/main" val="1685284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42C01E2C-9B11-42B8-B9E3-9A1AEECD4E25}" type="datetimeFigureOut">
              <a:rPr lang="it-IT" smtClean="0"/>
              <a:t>12/02/2019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84356E9-8A3E-4416-924F-4EC9443C0754}" type="slidenum">
              <a:rPr lang="it-IT" smtClean="0"/>
              <a:t>‹N›</a:t>
            </a:fld>
            <a:endParaRPr lang="it-IT"/>
          </a:p>
        </p:txBody>
      </p:sp>
    </p:spTree>
    <p:extLst>
      <p:ext uri="{BB962C8B-B14F-4D97-AF65-F5344CB8AC3E}">
        <p14:creationId xmlns:p14="http://schemas.microsoft.com/office/powerpoint/2010/main" val="2122691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Modifica gli stili del testo dello schema</a:t>
            </a:r>
          </a:p>
        </p:txBody>
      </p:sp>
      <p:sp>
        <p:nvSpPr>
          <p:cNvPr id="4" name="Content Placeholder 3"/>
          <p:cNvSpPr>
            <a:spLocks noGrp="1"/>
          </p:cNvSpPr>
          <p:nvPr>
            <p:ph sz="half" idx="2"/>
          </p:nvPr>
        </p:nvSpPr>
        <p:spPr>
          <a:xfrm>
            <a:off x="472381" y="3340100"/>
            <a:ext cx="2901255" cy="4912784"/>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Modifica gli stili del testo dello schema</a:t>
            </a:r>
          </a:p>
        </p:txBody>
      </p:sp>
      <p:sp>
        <p:nvSpPr>
          <p:cNvPr id="6" name="Content Placeholder 5"/>
          <p:cNvSpPr>
            <a:spLocks noGrp="1"/>
          </p:cNvSpPr>
          <p:nvPr>
            <p:ph sz="quarter" idx="4"/>
          </p:nvPr>
        </p:nvSpPr>
        <p:spPr>
          <a:xfrm>
            <a:off x="3471863" y="3340100"/>
            <a:ext cx="2915543" cy="4912784"/>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42C01E2C-9B11-42B8-B9E3-9A1AEECD4E25}" type="datetimeFigureOut">
              <a:rPr lang="it-IT" smtClean="0"/>
              <a:t>12/02/2019</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384356E9-8A3E-4416-924F-4EC9443C0754}" type="slidenum">
              <a:rPr lang="it-IT" smtClean="0"/>
              <a:t>‹N›</a:t>
            </a:fld>
            <a:endParaRPr lang="it-IT"/>
          </a:p>
        </p:txBody>
      </p:sp>
    </p:spTree>
    <p:extLst>
      <p:ext uri="{BB962C8B-B14F-4D97-AF65-F5344CB8AC3E}">
        <p14:creationId xmlns:p14="http://schemas.microsoft.com/office/powerpoint/2010/main" val="3362919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42C01E2C-9B11-42B8-B9E3-9A1AEECD4E25}" type="datetimeFigureOut">
              <a:rPr lang="it-IT" smtClean="0"/>
              <a:t>12/02/2019</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384356E9-8A3E-4416-924F-4EC9443C0754}" type="slidenum">
              <a:rPr lang="it-IT" smtClean="0"/>
              <a:t>‹N›</a:t>
            </a:fld>
            <a:endParaRPr lang="it-IT"/>
          </a:p>
        </p:txBody>
      </p:sp>
    </p:spTree>
    <p:extLst>
      <p:ext uri="{BB962C8B-B14F-4D97-AF65-F5344CB8AC3E}">
        <p14:creationId xmlns:p14="http://schemas.microsoft.com/office/powerpoint/2010/main" val="2113038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C01E2C-9B11-42B8-B9E3-9A1AEECD4E25}" type="datetimeFigureOut">
              <a:rPr lang="it-IT" smtClean="0"/>
              <a:t>12/02/2019</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384356E9-8A3E-4416-924F-4EC9443C0754}" type="slidenum">
              <a:rPr lang="it-IT" smtClean="0"/>
              <a:t>‹N›</a:t>
            </a:fld>
            <a:endParaRPr lang="it-IT"/>
          </a:p>
        </p:txBody>
      </p:sp>
    </p:spTree>
    <p:extLst>
      <p:ext uri="{BB962C8B-B14F-4D97-AF65-F5344CB8AC3E}">
        <p14:creationId xmlns:p14="http://schemas.microsoft.com/office/powerpoint/2010/main" val="385035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2C01E2C-9B11-42B8-B9E3-9A1AEECD4E25}" type="datetimeFigureOut">
              <a:rPr lang="it-IT" smtClean="0"/>
              <a:t>12/02/2019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84356E9-8A3E-4416-924F-4EC9443C0754}" type="slidenum">
              <a:rPr lang="it-IT" smtClean="0"/>
              <a:t>‹N›</a:t>
            </a:fld>
            <a:endParaRPr lang="it-IT"/>
          </a:p>
        </p:txBody>
      </p:sp>
    </p:spTree>
    <p:extLst>
      <p:ext uri="{BB962C8B-B14F-4D97-AF65-F5344CB8AC3E}">
        <p14:creationId xmlns:p14="http://schemas.microsoft.com/office/powerpoint/2010/main" val="4146352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t-IT"/>
              <a:t>Fare clic sull'icona per inserire un'immagine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2C01E2C-9B11-42B8-B9E3-9A1AEECD4E25}" type="datetimeFigureOut">
              <a:rPr lang="it-IT" smtClean="0"/>
              <a:t>12/02/2019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84356E9-8A3E-4416-924F-4EC9443C0754}" type="slidenum">
              <a:rPr lang="it-IT" smtClean="0"/>
              <a:t>‹N›</a:t>
            </a:fld>
            <a:endParaRPr lang="it-IT"/>
          </a:p>
        </p:txBody>
      </p:sp>
    </p:spTree>
    <p:extLst>
      <p:ext uri="{BB962C8B-B14F-4D97-AF65-F5344CB8AC3E}">
        <p14:creationId xmlns:p14="http://schemas.microsoft.com/office/powerpoint/2010/main" val="144198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2C01E2C-9B11-42B8-B9E3-9A1AEECD4E25}" type="datetimeFigureOut">
              <a:rPr lang="it-IT" smtClean="0"/>
              <a:t>12/02/2019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84356E9-8A3E-4416-924F-4EC9443C0754}" type="slidenum">
              <a:rPr lang="it-IT" smtClean="0"/>
              <a:t>‹N›</a:t>
            </a:fld>
            <a:endParaRPr lang="it-IT"/>
          </a:p>
        </p:txBody>
      </p:sp>
    </p:spTree>
    <p:extLst>
      <p:ext uri="{BB962C8B-B14F-4D97-AF65-F5344CB8AC3E}">
        <p14:creationId xmlns:p14="http://schemas.microsoft.com/office/powerpoint/2010/main" val="3721059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2C01E2C-9B11-42B8-B9E3-9A1AEECD4E25}" type="datetimeFigureOut">
              <a:rPr lang="it-IT" smtClean="0"/>
              <a:t>12/02/2019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84356E9-8A3E-4416-924F-4EC9443C0754}" type="slidenum">
              <a:rPr lang="it-IT" smtClean="0"/>
              <a:t>‹N›</a:t>
            </a:fld>
            <a:endParaRPr lang="it-IT"/>
          </a:p>
        </p:txBody>
      </p:sp>
    </p:spTree>
    <p:extLst>
      <p:ext uri="{BB962C8B-B14F-4D97-AF65-F5344CB8AC3E}">
        <p14:creationId xmlns:p14="http://schemas.microsoft.com/office/powerpoint/2010/main" val="743918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42C01E2C-9B11-42B8-B9E3-9A1AEECD4E25}" type="datetimeFigureOut">
              <a:rPr lang="it-IT" smtClean="0"/>
              <a:t>12/02/2019</a:t>
            </a:fld>
            <a:endParaRPr lang="it-IT"/>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384356E9-8A3E-4416-924F-4EC9443C0754}" type="slidenum">
              <a:rPr lang="it-IT" smtClean="0"/>
              <a:t>‹N›</a:t>
            </a:fld>
            <a:endParaRPr lang="it-IT"/>
          </a:p>
        </p:txBody>
      </p:sp>
    </p:spTree>
    <p:extLst>
      <p:ext uri="{BB962C8B-B14F-4D97-AF65-F5344CB8AC3E}">
        <p14:creationId xmlns:p14="http://schemas.microsoft.com/office/powerpoint/2010/main" val="17222503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2.tif"/></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tif"/></Relationships>
</file>

<file path=ppt/slides/_rels/slide18.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20.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2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xmlns="" id="{59539FFD-1EB6-4A1A-8413-05A5D48A9BAD}"/>
              </a:ext>
            </a:extLst>
          </p:cNvPr>
          <p:cNvSpPr>
            <a:spLocks noGrp="1"/>
          </p:cNvSpPr>
          <p:nvPr>
            <p:ph type="subTitle" idx="1"/>
          </p:nvPr>
        </p:nvSpPr>
        <p:spPr>
          <a:xfrm>
            <a:off x="1151423" y="4427894"/>
            <a:ext cx="5143500" cy="1128852"/>
          </a:xfrm>
        </p:spPr>
        <p:txBody>
          <a:bodyPr/>
          <a:lstStyle/>
          <a:p>
            <a:r>
              <a:rPr lang="it-IT" sz="2800" b="1" dirty="0">
                <a:solidFill>
                  <a:srgbClr val="0070C0"/>
                </a:solidFill>
              </a:rPr>
              <a:t>Il primo esempio di</a:t>
            </a:r>
            <a:r>
              <a:rPr lang="it-IT" sz="2800" b="1" dirty="0"/>
              <a:t> </a:t>
            </a:r>
            <a:r>
              <a:rPr lang="it-IT" sz="2800" b="1" dirty="0">
                <a:solidFill>
                  <a:srgbClr val="0070C0"/>
                </a:solidFill>
              </a:rPr>
              <a:t>“</a:t>
            </a:r>
            <a:r>
              <a:rPr lang="it-IT" sz="2800" b="1" dirty="0" err="1">
                <a:solidFill>
                  <a:srgbClr val="0070C0"/>
                </a:solidFill>
              </a:rPr>
              <a:t>closed</a:t>
            </a:r>
            <a:r>
              <a:rPr lang="it-IT" sz="2800" b="1" dirty="0">
                <a:solidFill>
                  <a:srgbClr val="0070C0"/>
                </a:solidFill>
              </a:rPr>
              <a:t> loop” in </a:t>
            </a:r>
            <a:r>
              <a:rPr lang="it-IT" sz="2800" b="1" dirty="0">
                <a:solidFill>
                  <a:srgbClr val="00B050"/>
                </a:solidFill>
              </a:rPr>
              <a:t>economia circolare</a:t>
            </a:r>
            <a:endParaRPr lang="it-IT" sz="2800" dirty="0">
              <a:solidFill>
                <a:srgbClr val="00B050"/>
              </a:solidFill>
            </a:endParaRPr>
          </a:p>
          <a:p>
            <a:endParaRPr lang="it-IT" dirty="0"/>
          </a:p>
        </p:txBody>
      </p:sp>
      <p:pic>
        <p:nvPicPr>
          <p:cNvPr id="5" name="Immagine 4">
            <a:extLst>
              <a:ext uri="{FF2B5EF4-FFF2-40B4-BE49-F238E27FC236}">
                <a16:creationId xmlns:a16="http://schemas.microsoft.com/office/drawing/2014/main" xmlns="" id="{C992E190-7F5C-439A-A269-6384AF0CBB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15165" y="519475"/>
            <a:ext cx="3543988" cy="3309576"/>
          </a:xfrm>
          <a:prstGeom prst="rect">
            <a:avLst/>
          </a:prstGeom>
        </p:spPr>
      </p:pic>
      <p:pic>
        <p:nvPicPr>
          <p:cNvPr id="7" name="Immagine 6">
            <a:extLst>
              <a:ext uri="{FF2B5EF4-FFF2-40B4-BE49-F238E27FC236}">
                <a16:creationId xmlns:a16="http://schemas.microsoft.com/office/drawing/2014/main" xmlns="" id="{052C77D7-871D-4EC8-8494-6D283E4703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4850" y="7651960"/>
            <a:ext cx="1620027" cy="972565"/>
          </a:xfrm>
          <a:prstGeom prst="rect">
            <a:avLst/>
          </a:prstGeom>
        </p:spPr>
      </p:pic>
    </p:spTree>
    <p:extLst>
      <p:ext uri="{BB962C8B-B14F-4D97-AF65-F5344CB8AC3E}">
        <p14:creationId xmlns:p14="http://schemas.microsoft.com/office/powerpoint/2010/main" val="1250916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a:extLst>
              <a:ext uri="{FF2B5EF4-FFF2-40B4-BE49-F238E27FC236}">
                <a16:creationId xmlns:a16="http://schemas.microsoft.com/office/drawing/2014/main" xmlns="" id="{FBC31856-0129-46FE-86A0-1863C390BA92}"/>
              </a:ext>
            </a:extLst>
          </p:cNvPr>
          <p:cNvSpPr>
            <a:spLocks noChangeArrowheads="1"/>
          </p:cNvSpPr>
          <p:nvPr/>
        </p:nvSpPr>
        <p:spPr bwMode="auto">
          <a:xfrm>
            <a:off x="1303019" y="2121966"/>
            <a:ext cx="4526277" cy="2126864"/>
          </a:xfrm>
          <a:prstGeom prst="rect">
            <a:avLst/>
          </a:prstGeom>
          <a:noFill/>
          <a:ln w="9525">
            <a:noFill/>
            <a:miter lim="800000"/>
            <a:headEnd/>
            <a:tailEnd/>
          </a:ln>
        </p:spPr>
        <p:txBody>
          <a:bodyPr wrap="square">
            <a:spAutoFit/>
          </a:bodyPr>
          <a:lstStyle/>
          <a:p>
            <a:pPr algn="just">
              <a:lnSpc>
                <a:spcPct val="150000"/>
              </a:lnSpc>
              <a:spcBef>
                <a:spcPct val="20000"/>
              </a:spcBef>
              <a:buClr>
                <a:schemeClr val="accent2"/>
              </a:buClr>
              <a:buSzPct val="80000"/>
              <a:buFont typeface="Wingdings" pitchFamily="2" charset="2"/>
              <a:buNone/>
            </a:pPr>
            <a:r>
              <a:rPr lang="it-IT" dirty="0">
                <a:cs typeface="Arial" panose="020B0604020202020204" pitchFamily="34" charset="0"/>
              </a:rPr>
              <a:t>Il </a:t>
            </a:r>
            <a:r>
              <a:rPr lang="it-IT" dirty="0" err="1">
                <a:cs typeface="Arial" panose="020B0604020202020204" pitchFamily="34" charset="0"/>
              </a:rPr>
              <a:t>CO.N.I.P.</a:t>
            </a:r>
            <a:r>
              <a:rPr lang="it-IT" dirty="0">
                <a:cs typeface="Arial" panose="020B0604020202020204" pitchFamily="34" charset="0"/>
              </a:rPr>
              <a:t> Consorzio Nazionale Imballaggi in Plastica è un Consorzio autonomo di PRODUTTORI che ha ricevuto l’approvazione del Ministero dell’Ambiente e opera sul territorio  italiano dal 1998.</a:t>
            </a:r>
          </a:p>
        </p:txBody>
      </p:sp>
      <p:pic>
        <p:nvPicPr>
          <p:cNvPr id="26" name="Immagine 25">
            <a:extLst>
              <a:ext uri="{FF2B5EF4-FFF2-40B4-BE49-F238E27FC236}">
                <a16:creationId xmlns:a16="http://schemas.microsoft.com/office/drawing/2014/main" xmlns="" id="{6C62739A-452B-495A-B7E8-77C57FAB18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397" y="341815"/>
            <a:ext cx="956413" cy="984065"/>
          </a:xfrm>
          <a:prstGeom prst="rect">
            <a:avLst/>
          </a:prstGeom>
        </p:spPr>
      </p:pic>
      <p:pic>
        <p:nvPicPr>
          <p:cNvPr id="27" name="Immagine 26">
            <a:extLst>
              <a:ext uri="{FF2B5EF4-FFF2-40B4-BE49-F238E27FC236}">
                <a16:creationId xmlns:a16="http://schemas.microsoft.com/office/drawing/2014/main" xmlns="" id="{0FB7B924-B5E4-4B76-B223-B5980ECF4D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2391" y="7606240"/>
            <a:ext cx="1620027" cy="972565"/>
          </a:xfrm>
          <a:prstGeom prst="rect">
            <a:avLst/>
          </a:prstGeom>
        </p:spPr>
      </p:pic>
      <p:grpSp>
        <p:nvGrpSpPr>
          <p:cNvPr id="35" name="Gruppo 34">
            <a:extLst>
              <a:ext uri="{FF2B5EF4-FFF2-40B4-BE49-F238E27FC236}">
                <a16:creationId xmlns:a16="http://schemas.microsoft.com/office/drawing/2014/main" xmlns="" id="{A2AB30C7-2A8B-46EC-BCA7-3C712EA324BA}"/>
              </a:ext>
            </a:extLst>
          </p:cNvPr>
          <p:cNvGrpSpPr/>
          <p:nvPr/>
        </p:nvGrpSpPr>
        <p:grpSpPr>
          <a:xfrm>
            <a:off x="634161" y="2121966"/>
            <a:ext cx="5835219" cy="4876486"/>
            <a:chOff x="634161" y="2121966"/>
            <a:chExt cx="5835219" cy="4876486"/>
          </a:xfrm>
        </p:grpSpPr>
        <p:cxnSp>
          <p:nvCxnSpPr>
            <p:cNvPr id="29" name="Connettore diritto 28">
              <a:extLst>
                <a:ext uri="{FF2B5EF4-FFF2-40B4-BE49-F238E27FC236}">
                  <a16:creationId xmlns:a16="http://schemas.microsoft.com/office/drawing/2014/main" xmlns="" id="{A4F6EEDB-7DE2-4DF7-A84A-D0E4E4F63F76}"/>
                </a:ext>
              </a:extLst>
            </p:cNvPr>
            <p:cNvCxnSpPr/>
            <p:nvPr/>
          </p:nvCxnSpPr>
          <p:spPr>
            <a:xfrm>
              <a:off x="822960" y="212196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30" name="Connettore diritto 29">
              <a:extLst>
                <a:ext uri="{FF2B5EF4-FFF2-40B4-BE49-F238E27FC236}">
                  <a16:creationId xmlns:a16="http://schemas.microsoft.com/office/drawing/2014/main" xmlns="" id="{B9BBFFA4-321D-4DFB-97E6-A04B23C27802}"/>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32" name="Connettore diritto 31">
              <a:extLst>
                <a:ext uri="{FF2B5EF4-FFF2-40B4-BE49-F238E27FC236}">
                  <a16:creationId xmlns:a16="http://schemas.microsoft.com/office/drawing/2014/main" xmlns="" id="{39BD50F6-1C0A-4C88-B84C-87D0E331D912}"/>
                </a:ext>
              </a:extLst>
            </p:cNvPr>
            <p:cNvCxnSpPr/>
            <p:nvPr/>
          </p:nvCxnSpPr>
          <p:spPr>
            <a:xfrm>
              <a:off x="634161" y="4549140"/>
              <a:ext cx="583521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33" name="CasellaDiTesto 32">
            <a:extLst>
              <a:ext uri="{FF2B5EF4-FFF2-40B4-BE49-F238E27FC236}">
                <a16:creationId xmlns:a16="http://schemas.microsoft.com/office/drawing/2014/main" xmlns="" id="{655D3576-BD1B-4235-AA5B-A7F522565ECF}"/>
              </a:ext>
            </a:extLst>
          </p:cNvPr>
          <p:cNvSpPr txBox="1"/>
          <p:nvPr/>
        </p:nvSpPr>
        <p:spPr>
          <a:xfrm>
            <a:off x="1383029" y="5017770"/>
            <a:ext cx="4446261" cy="880369"/>
          </a:xfrm>
          <a:prstGeom prst="rect">
            <a:avLst/>
          </a:prstGeom>
          <a:noFill/>
        </p:spPr>
        <p:txBody>
          <a:bodyPr wrap="square" rtlCol="0">
            <a:spAutoFit/>
          </a:bodyPr>
          <a:lstStyle/>
          <a:p>
            <a:pPr>
              <a:lnSpc>
                <a:spcPct val="150000"/>
              </a:lnSpc>
            </a:pPr>
            <a:r>
              <a:rPr lang="it-IT" dirty="0"/>
              <a:t>Riconoscimento per la </a:t>
            </a:r>
            <a:r>
              <a:rPr lang="it-IT" b="1" dirty="0">
                <a:solidFill>
                  <a:srgbClr val="0070C0"/>
                </a:solidFill>
              </a:rPr>
              <a:t>gestione delle casse in plastica </a:t>
            </a:r>
            <a:r>
              <a:rPr lang="it-IT" dirty="0"/>
              <a:t>ricevuto in data 11 novembre 1998</a:t>
            </a:r>
          </a:p>
        </p:txBody>
      </p:sp>
      <p:sp>
        <p:nvSpPr>
          <p:cNvPr id="34" name="Rettangolo 33">
            <a:extLst>
              <a:ext uri="{FF2B5EF4-FFF2-40B4-BE49-F238E27FC236}">
                <a16:creationId xmlns:a16="http://schemas.microsoft.com/office/drawing/2014/main" xmlns="" id="{FD4F3F2A-CD8F-4177-AB2B-62CB17D0350D}"/>
              </a:ext>
            </a:extLst>
          </p:cNvPr>
          <p:cNvSpPr/>
          <p:nvPr/>
        </p:nvSpPr>
        <p:spPr>
          <a:xfrm>
            <a:off x="1383029" y="6231250"/>
            <a:ext cx="4446262" cy="880369"/>
          </a:xfrm>
          <a:prstGeom prst="rect">
            <a:avLst/>
          </a:prstGeom>
        </p:spPr>
        <p:txBody>
          <a:bodyPr wrap="square">
            <a:spAutoFit/>
          </a:bodyPr>
          <a:lstStyle/>
          <a:p>
            <a:pPr lvl="0" algn="just">
              <a:lnSpc>
                <a:spcPct val="150000"/>
              </a:lnSpc>
              <a:spcAft>
                <a:spcPts val="1000"/>
              </a:spcAft>
            </a:pPr>
            <a:r>
              <a:rPr lang="it-IT" dirty="0">
                <a:ea typeface="Calibri" panose="020F0502020204030204" pitchFamily="34" charset="0"/>
                <a:cs typeface="Times New Roman" panose="02020603050405020304" pitchFamily="18" charset="0"/>
              </a:rPr>
              <a:t>Riconoscimento per la </a:t>
            </a:r>
            <a:r>
              <a:rPr lang="it-IT" b="1" dirty="0">
                <a:solidFill>
                  <a:srgbClr val="0070C0"/>
                </a:solidFill>
                <a:ea typeface="Calibri" panose="020F0502020204030204" pitchFamily="34" charset="0"/>
                <a:cs typeface="Times New Roman" panose="02020603050405020304" pitchFamily="18" charset="0"/>
              </a:rPr>
              <a:t>gestione dei pallet in plastica </a:t>
            </a:r>
            <a:r>
              <a:rPr lang="it-IT" dirty="0">
                <a:ea typeface="Calibri" panose="020F0502020204030204" pitchFamily="34" charset="0"/>
                <a:cs typeface="Times New Roman" panose="02020603050405020304" pitchFamily="18" charset="0"/>
              </a:rPr>
              <a:t>ricevuto in data 8 aprile 2016.</a:t>
            </a:r>
          </a:p>
        </p:txBody>
      </p:sp>
    </p:spTree>
    <p:extLst>
      <p:ext uri="{BB962C8B-B14F-4D97-AF65-F5344CB8AC3E}">
        <p14:creationId xmlns:p14="http://schemas.microsoft.com/office/powerpoint/2010/main" val="1662194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o 3">
            <a:extLst>
              <a:ext uri="{FF2B5EF4-FFF2-40B4-BE49-F238E27FC236}">
                <a16:creationId xmlns:a16="http://schemas.microsoft.com/office/drawing/2014/main" xmlns="" id="{2C6A4A91-8CCF-44DD-A166-4B242437A04F}"/>
              </a:ext>
            </a:extLst>
          </p:cNvPr>
          <p:cNvGrpSpPr/>
          <p:nvPr/>
        </p:nvGrpSpPr>
        <p:grpSpPr>
          <a:xfrm>
            <a:off x="634161" y="612070"/>
            <a:ext cx="5835219" cy="6386382"/>
            <a:chOff x="634161" y="612070"/>
            <a:chExt cx="5835219" cy="6386382"/>
          </a:xfrm>
        </p:grpSpPr>
        <p:pic>
          <p:nvPicPr>
            <p:cNvPr id="5" name="Immagine 4">
              <a:extLst>
                <a:ext uri="{FF2B5EF4-FFF2-40B4-BE49-F238E27FC236}">
                  <a16:creationId xmlns:a16="http://schemas.microsoft.com/office/drawing/2014/main" xmlns="" id="{21C8C522-8E22-4EF2-8B34-1125EFC54F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grpSp>
          <p:nvGrpSpPr>
            <p:cNvPr id="6" name="Gruppo 5">
              <a:extLst>
                <a:ext uri="{FF2B5EF4-FFF2-40B4-BE49-F238E27FC236}">
                  <a16:creationId xmlns:a16="http://schemas.microsoft.com/office/drawing/2014/main" xmlns="" id="{6EF30F8E-4735-409F-90F3-556550F4A5DD}"/>
                </a:ext>
              </a:extLst>
            </p:cNvPr>
            <p:cNvGrpSpPr/>
            <p:nvPr/>
          </p:nvGrpSpPr>
          <p:grpSpPr>
            <a:xfrm>
              <a:off x="634161" y="2121966"/>
              <a:ext cx="5835219" cy="4876486"/>
              <a:chOff x="634161" y="2121966"/>
              <a:chExt cx="5835219" cy="4876486"/>
            </a:xfrm>
          </p:grpSpPr>
          <p:cxnSp>
            <p:nvCxnSpPr>
              <p:cNvPr id="7" name="Connettore diritto 6">
                <a:extLst>
                  <a:ext uri="{FF2B5EF4-FFF2-40B4-BE49-F238E27FC236}">
                    <a16:creationId xmlns:a16="http://schemas.microsoft.com/office/drawing/2014/main" xmlns="" id="{8B3644D2-EC85-4AFA-A46C-CE2245B41BAC}"/>
                  </a:ext>
                </a:extLst>
              </p:cNvPr>
              <p:cNvCxnSpPr/>
              <p:nvPr/>
            </p:nvCxnSpPr>
            <p:spPr>
              <a:xfrm>
                <a:off x="822960" y="212196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Connettore diritto 7">
                <a:extLst>
                  <a:ext uri="{FF2B5EF4-FFF2-40B4-BE49-F238E27FC236}">
                    <a16:creationId xmlns:a16="http://schemas.microsoft.com/office/drawing/2014/main" xmlns="" id="{D7ED6D04-C9A5-4559-B876-6F2851E45DC1}"/>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9" name="Connettore diritto 8">
                <a:extLst>
                  <a:ext uri="{FF2B5EF4-FFF2-40B4-BE49-F238E27FC236}">
                    <a16:creationId xmlns:a16="http://schemas.microsoft.com/office/drawing/2014/main" xmlns="" id="{83891BB2-F1E9-48AF-9445-80906A7EF51A}"/>
                  </a:ext>
                </a:extLst>
              </p:cNvPr>
              <p:cNvCxnSpPr/>
              <p:nvPr/>
            </p:nvCxnSpPr>
            <p:spPr>
              <a:xfrm>
                <a:off x="634161" y="4549140"/>
                <a:ext cx="583521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pic>
        <p:nvPicPr>
          <p:cNvPr id="10" name="Picture 2">
            <a:extLst>
              <a:ext uri="{FF2B5EF4-FFF2-40B4-BE49-F238E27FC236}">
                <a16:creationId xmlns:a16="http://schemas.microsoft.com/office/drawing/2014/main" xmlns="" id="{B08CC131-D91F-45F5-AC0E-C1646A1F8A91}"/>
              </a:ext>
            </a:extLst>
          </p:cNvPr>
          <p:cNvPicPr>
            <a:picLocks noChangeAspect="1" noChangeArrowheads="1"/>
          </p:cNvPicPr>
          <p:nvPr/>
        </p:nvPicPr>
        <p:blipFill>
          <a:blip r:embed="rId3" cstate="print"/>
          <a:srcRect/>
          <a:stretch>
            <a:fillRect/>
          </a:stretch>
        </p:blipFill>
        <p:spPr bwMode="auto">
          <a:xfrm>
            <a:off x="1119035" y="4630391"/>
            <a:ext cx="4745660" cy="3468136"/>
          </a:xfrm>
          <a:prstGeom prst="rect">
            <a:avLst/>
          </a:prstGeom>
          <a:noFill/>
          <a:ln w="9525">
            <a:noFill/>
            <a:miter lim="800000"/>
            <a:headEnd/>
            <a:tailEnd/>
          </a:ln>
        </p:spPr>
      </p:pic>
      <p:sp>
        <p:nvSpPr>
          <p:cNvPr id="11" name="Rettangolo 10">
            <a:extLst>
              <a:ext uri="{FF2B5EF4-FFF2-40B4-BE49-F238E27FC236}">
                <a16:creationId xmlns:a16="http://schemas.microsoft.com/office/drawing/2014/main" xmlns="" id="{D944E437-FE49-45FD-824C-FBA7956E5E41}"/>
              </a:ext>
            </a:extLst>
          </p:cNvPr>
          <p:cNvSpPr/>
          <p:nvPr/>
        </p:nvSpPr>
        <p:spPr>
          <a:xfrm>
            <a:off x="1200157" y="2845480"/>
            <a:ext cx="4583415" cy="646331"/>
          </a:xfrm>
          <a:prstGeom prst="rect">
            <a:avLst/>
          </a:prstGeom>
        </p:spPr>
        <p:txBody>
          <a:bodyPr wrap="square">
            <a:spAutoFit/>
          </a:bodyPr>
          <a:lstStyle/>
          <a:p>
            <a:pPr algn="just"/>
            <a:r>
              <a:rPr lang="it-IT" b="1" dirty="0">
                <a:solidFill>
                  <a:schemeClr val="accent5">
                    <a:lumMod val="75000"/>
                  </a:schemeClr>
                </a:solidFill>
              </a:rPr>
              <a:t>CASSE IN PLASTICA E PALLET A MARCHIO CO.N.I.P.</a:t>
            </a:r>
          </a:p>
        </p:txBody>
      </p:sp>
    </p:spTree>
    <p:extLst>
      <p:ext uri="{BB962C8B-B14F-4D97-AF65-F5344CB8AC3E}">
        <p14:creationId xmlns:p14="http://schemas.microsoft.com/office/powerpoint/2010/main" val="1782327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xmlns="" id="{1D601943-33AB-4B47-9F51-2D9A34C9B384}"/>
              </a:ext>
            </a:extLst>
          </p:cNvPr>
          <p:cNvSpPr txBox="1"/>
          <p:nvPr/>
        </p:nvSpPr>
        <p:spPr>
          <a:xfrm>
            <a:off x="2182935" y="1551431"/>
            <a:ext cx="2806065" cy="369332"/>
          </a:xfrm>
          <a:prstGeom prst="rect">
            <a:avLst/>
          </a:prstGeom>
          <a:noFill/>
        </p:spPr>
        <p:txBody>
          <a:bodyPr wrap="square" rtlCol="0">
            <a:spAutoFit/>
          </a:bodyPr>
          <a:lstStyle/>
          <a:p>
            <a:r>
              <a:rPr lang="it-IT" b="1" dirty="0">
                <a:solidFill>
                  <a:srgbClr val="0070C0"/>
                </a:solidFill>
              </a:rPr>
              <a:t>ATTORI PRINCIPALI </a:t>
            </a:r>
            <a:endParaRPr lang="it-IT" dirty="0"/>
          </a:p>
        </p:txBody>
      </p:sp>
      <p:grpSp>
        <p:nvGrpSpPr>
          <p:cNvPr id="9" name="Gruppo 8">
            <a:extLst>
              <a:ext uri="{FF2B5EF4-FFF2-40B4-BE49-F238E27FC236}">
                <a16:creationId xmlns:a16="http://schemas.microsoft.com/office/drawing/2014/main" xmlns="" id="{A4E1E563-8441-4F37-A541-99FFD4AD49B8}"/>
              </a:ext>
            </a:extLst>
          </p:cNvPr>
          <p:cNvGrpSpPr/>
          <p:nvPr/>
        </p:nvGrpSpPr>
        <p:grpSpPr>
          <a:xfrm>
            <a:off x="634161" y="612070"/>
            <a:ext cx="5835219" cy="6386382"/>
            <a:chOff x="634161" y="612070"/>
            <a:chExt cx="5835219" cy="6386382"/>
          </a:xfrm>
        </p:grpSpPr>
        <p:pic>
          <p:nvPicPr>
            <p:cNvPr id="4" name="Immagine 3">
              <a:extLst>
                <a:ext uri="{FF2B5EF4-FFF2-40B4-BE49-F238E27FC236}">
                  <a16:creationId xmlns:a16="http://schemas.microsoft.com/office/drawing/2014/main" xmlns="" id="{79C7A6DD-0055-408C-A7D5-986523630D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grpSp>
          <p:nvGrpSpPr>
            <p:cNvPr id="5" name="Gruppo 4">
              <a:extLst>
                <a:ext uri="{FF2B5EF4-FFF2-40B4-BE49-F238E27FC236}">
                  <a16:creationId xmlns:a16="http://schemas.microsoft.com/office/drawing/2014/main" xmlns="" id="{BE369FF9-E0F8-4173-8558-3FD892C08354}"/>
                </a:ext>
              </a:extLst>
            </p:cNvPr>
            <p:cNvGrpSpPr/>
            <p:nvPr/>
          </p:nvGrpSpPr>
          <p:grpSpPr>
            <a:xfrm>
              <a:off x="634161" y="2121966"/>
              <a:ext cx="5835219" cy="4876486"/>
              <a:chOff x="634161" y="2121966"/>
              <a:chExt cx="5835219" cy="4876486"/>
            </a:xfrm>
          </p:grpSpPr>
          <p:cxnSp>
            <p:nvCxnSpPr>
              <p:cNvPr id="6" name="Connettore diritto 5">
                <a:extLst>
                  <a:ext uri="{FF2B5EF4-FFF2-40B4-BE49-F238E27FC236}">
                    <a16:creationId xmlns:a16="http://schemas.microsoft.com/office/drawing/2014/main" xmlns="" id="{A7819415-008F-41B8-A05A-7E6B1A82453E}"/>
                  </a:ext>
                </a:extLst>
              </p:cNvPr>
              <p:cNvCxnSpPr/>
              <p:nvPr/>
            </p:nvCxnSpPr>
            <p:spPr>
              <a:xfrm>
                <a:off x="822960" y="212196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7" name="Connettore diritto 6">
                <a:extLst>
                  <a:ext uri="{FF2B5EF4-FFF2-40B4-BE49-F238E27FC236}">
                    <a16:creationId xmlns:a16="http://schemas.microsoft.com/office/drawing/2014/main" xmlns="" id="{76442D64-E5C7-423A-8DC3-E846CD342B5C}"/>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Connettore diritto 7">
                <a:extLst>
                  <a:ext uri="{FF2B5EF4-FFF2-40B4-BE49-F238E27FC236}">
                    <a16:creationId xmlns:a16="http://schemas.microsoft.com/office/drawing/2014/main" xmlns="" id="{9605F893-37E8-49E9-8E4C-DF1D6844F7D9}"/>
                  </a:ext>
                </a:extLst>
              </p:cNvPr>
              <p:cNvCxnSpPr/>
              <p:nvPr/>
            </p:nvCxnSpPr>
            <p:spPr>
              <a:xfrm>
                <a:off x="634161" y="4549140"/>
                <a:ext cx="583521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sp>
        <p:nvSpPr>
          <p:cNvPr id="10" name="Segnaposto contenuto 2">
            <a:extLst>
              <a:ext uri="{FF2B5EF4-FFF2-40B4-BE49-F238E27FC236}">
                <a16:creationId xmlns:a16="http://schemas.microsoft.com/office/drawing/2014/main" xmlns="" id="{213385D5-8D7F-450A-BDD6-802D2CAD16A3}"/>
              </a:ext>
            </a:extLst>
          </p:cNvPr>
          <p:cNvSpPr txBox="1">
            <a:spLocks/>
          </p:cNvSpPr>
          <p:nvPr/>
        </p:nvSpPr>
        <p:spPr>
          <a:xfrm>
            <a:off x="874200" y="2286158"/>
            <a:ext cx="4920802" cy="4525963"/>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it-IT" sz="1800" b="1" dirty="0">
                <a:solidFill>
                  <a:srgbClr val="0070C0"/>
                </a:solidFill>
              </a:rPr>
              <a:t>PRODUTTORI</a:t>
            </a:r>
            <a:r>
              <a:rPr lang="it-IT" sz="1800" dirty="0"/>
              <a:t> operatori economici che provvedono alla trasformazione di materie polimeriche: fabbricanti di imballaggi secondari e terziari e relativi semilavorati; importatori di imballaggi secondari e terziari vuoti e relativi semilavorati; fornitori di materiali per la fabbricazione di imballaggi.</a:t>
            </a:r>
          </a:p>
          <a:p>
            <a:pPr>
              <a:buFont typeface="Arial" panose="020B0604020202020204" pitchFamily="34" charset="0"/>
              <a:buNone/>
            </a:pPr>
            <a:endParaRPr lang="it-IT" sz="1800" dirty="0"/>
          </a:p>
          <a:p>
            <a:pPr marL="0" indent="0">
              <a:buNone/>
            </a:pPr>
            <a:endParaRPr lang="it-IT" sz="1800" dirty="0"/>
          </a:p>
          <a:p>
            <a:pPr marL="0" indent="0" algn="just">
              <a:buNone/>
            </a:pPr>
            <a:r>
              <a:rPr lang="it-IT" sz="1800" b="1" dirty="0">
                <a:solidFill>
                  <a:srgbClr val="0070C0"/>
                </a:solidFill>
              </a:rPr>
              <a:t>UTILIZZATORI</a:t>
            </a:r>
            <a:r>
              <a:rPr lang="it-IT" sz="1800" dirty="0"/>
              <a:t> operatori economici che provvedono al riempimento di imballaggi secondari e terziari in materiale plastico,  commercianti e distributori di imballaggi pieni e/o vuoti; nonché importatori di imballaggi pieni non primari in materiale plastico.</a:t>
            </a:r>
          </a:p>
          <a:p>
            <a:pPr>
              <a:buFont typeface="Arial" panose="020B0604020202020204" pitchFamily="34" charset="0"/>
              <a:buNone/>
            </a:pPr>
            <a:endParaRPr lang="it-IT" sz="1800" dirty="0"/>
          </a:p>
        </p:txBody>
      </p:sp>
      <p:pic>
        <p:nvPicPr>
          <p:cNvPr id="11" name="Immagine 10">
            <a:extLst>
              <a:ext uri="{FF2B5EF4-FFF2-40B4-BE49-F238E27FC236}">
                <a16:creationId xmlns:a16="http://schemas.microsoft.com/office/drawing/2014/main" xmlns="" id="{CEF146E7-0B9F-4821-B47C-8CE0377DDE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2391" y="7606240"/>
            <a:ext cx="1620027" cy="972565"/>
          </a:xfrm>
          <a:prstGeom prst="rect">
            <a:avLst/>
          </a:prstGeom>
        </p:spPr>
      </p:pic>
    </p:spTree>
    <p:extLst>
      <p:ext uri="{BB962C8B-B14F-4D97-AF65-F5344CB8AC3E}">
        <p14:creationId xmlns:p14="http://schemas.microsoft.com/office/powerpoint/2010/main" val="1680224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xmlns="" id="{538AF22C-EC72-49AB-A3D7-0ECB250518E4}"/>
              </a:ext>
            </a:extLst>
          </p:cNvPr>
          <p:cNvSpPr/>
          <p:nvPr/>
        </p:nvSpPr>
        <p:spPr>
          <a:xfrm>
            <a:off x="1245870" y="2174736"/>
            <a:ext cx="4537710" cy="5355312"/>
          </a:xfrm>
          <a:prstGeom prst="rect">
            <a:avLst/>
          </a:prstGeom>
        </p:spPr>
        <p:txBody>
          <a:bodyPr wrap="square">
            <a:spAutoFit/>
          </a:bodyPr>
          <a:lstStyle/>
          <a:p>
            <a:pPr algn="just"/>
            <a:r>
              <a:rPr lang="it-IT" b="1" dirty="0">
                <a:solidFill>
                  <a:srgbClr val="0070C0"/>
                </a:solidFill>
              </a:rPr>
              <a:t>RACCOGLITORI</a:t>
            </a:r>
            <a:r>
              <a:rPr lang="it-IT" dirty="0"/>
              <a:t> operatori economici che provvedono alla raccolta e al trasporto di imballaggi e rifiuti di imballaggi primari e secondari in materiale plastico su superfici private e non, ed eventualmente alla loro bonifica.</a:t>
            </a:r>
          </a:p>
          <a:p>
            <a:pPr>
              <a:buFont typeface="Arial" panose="020B0604020202020204" pitchFamily="34" charset="0"/>
              <a:buNone/>
            </a:pPr>
            <a:endParaRPr lang="it-IT" dirty="0"/>
          </a:p>
          <a:p>
            <a:pPr>
              <a:buFont typeface="Arial" panose="020B0604020202020204" pitchFamily="34" charset="0"/>
              <a:buNone/>
            </a:pPr>
            <a:endParaRPr lang="it-IT" dirty="0"/>
          </a:p>
          <a:p>
            <a:pPr>
              <a:buFont typeface="Arial" panose="020B0604020202020204" pitchFamily="34" charset="0"/>
              <a:buNone/>
            </a:pPr>
            <a:endParaRPr lang="it-IT" dirty="0"/>
          </a:p>
          <a:p>
            <a:pPr algn="just"/>
            <a:r>
              <a:rPr lang="it-IT" b="1" dirty="0">
                <a:solidFill>
                  <a:srgbClr val="0070C0"/>
                </a:solidFill>
              </a:rPr>
              <a:t>RIGENERATORI</a:t>
            </a:r>
            <a:r>
              <a:rPr lang="it-IT" dirty="0"/>
              <a:t> operatori economici che provvedono al ritrattamento, mediante un processo produttivo, dei rifiuti di imballaggio secondari e terziari in materiale plastico per la loro funzione originaria o per altri fini, escluso il recupero di energia, ovvero che utilizzano rifiuti di imballaggi secondari e terziari in materiale plastico per generare materie prime secondarie o prodotti attraverso i trattamenti consentiti dalla Legge.</a:t>
            </a:r>
          </a:p>
        </p:txBody>
      </p:sp>
      <p:grpSp>
        <p:nvGrpSpPr>
          <p:cNvPr id="3" name="Gruppo 2">
            <a:extLst>
              <a:ext uri="{FF2B5EF4-FFF2-40B4-BE49-F238E27FC236}">
                <a16:creationId xmlns:a16="http://schemas.microsoft.com/office/drawing/2014/main" xmlns="" id="{8A1D1B04-CBA1-4A03-9EDA-3C02F4278BD9}"/>
              </a:ext>
            </a:extLst>
          </p:cNvPr>
          <p:cNvGrpSpPr/>
          <p:nvPr/>
        </p:nvGrpSpPr>
        <p:grpSpPr>
          <a:xfrm>
            <a:off x="634161" y="612070"/>
            <a:ext cx="5835219" cy="6386382"/>
            <a:chOff x="634161" y="612070"/>
            <a:chExt cx="5835219" cy="6386382"/>
          </a:xfrm>
        </p:grpSpPr>
        <p:pic>
          <p:nvPicPr>
            <p:cNvPr id="4" name="Immagine 3">
              <a:extLst>
                <a:ext uri="{FF2B5EF4-FFF2-40B4-BE49-F238E27FC236}">
                  <a16:creationId xmlns:a16="http://schemas.microsoft.com/office/drawing/2014/main" xmlns="" id="{665DD451-CAFF-4B61-A5AC-71E1C38892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grpSp>
          <p:nvGrpSpPr>
            <p:cNvPr id="5" name="Gruppo 4">
              <a:extLst>
                <a:ext uri="{FF2B5EF4-FFF2-40B4-BE49-F238E27FC236}">
                  <a16:creationId xmlns:a16="http://schemas.microsoft.com/office/drawing/2014/main" xmlns="" id="{FC544722-6C01-4D47-802A-4A849E2A2707}"/>
                </a:ext>
              </a:extLst>
            </p:cNvPr>
            <p:cNvGrpSpPr/>
            <p:nvPr/>
          </p:nvGrpSpPr>
          <p:grpSpPr>
            <a:xfrm>
              <a:off x="634161" y="2121966"/>
              <a:ext cx="5835219" cy="4876486"/>
              <a:chOff x="634161" y="2121966"/>
              <a:chExt cx="5835219" cy="4876486"/>
            </a:xfrm>
          </p:grpSpPr>
          <p:cxnSp>
            <p:nvCxnSpPr>
              <p:cNvPr id="6" name="Connettore diritto 5">
                <a:extLst>
                  <a:ext uri="{FF2B5EF4-FFF2-40B4-BE49-F238E27FC236}">
                    <a16:creationId xmlns:a16="http://schemas.microsoft.com/office/drawing/2014/main" xmlns="" id="{346E4F2D-BB9B-459A-B873-6A39A98B854F}"/>
                  </a:ext>
                </a:extLst>
              </p:cNvPr>
              <p:cNvCxnSpPr/>
              <p:nvPr/>
            </p:nvCxnSpPr>
            <p:spPr>
              <a:xfrm>
                <a:off x="822960" y="212196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7" name="Connettore diritto 6">
                <a:extLst>
                  <a:ext uri="{FF2B5EF4-FFF2-40B4-BE49-F238E27FC236}">
                    <a16:creationId xmlns:a16="http://schemas.microsoft.com/office/drawing/2014/main" xmlns="" id="{E5C3290A-80E4-4ED9-96DE-9600817CB46E}"/>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Connettore diritto 7">
                <a:extLst>
                  <a:ext uri="{FF2B5EF4-FFF2-40B4-BE49-F238E27FC236}">
                    <a16:creationId xmlns:a16="http://schemas.microsoft.com/office/drawing/2014/main" xmlns="" id="{0A91A63F-2E2D-4861-A94B-287B1319D7F1}"/>
                  </a:ext>
                </a:extLst>
              </p:cNvPr>
              <p:cNvCxnSpPr/>
              <p:nvPr/>
            </p:nvCxnSpPr>
            <p:spPr>
              <a:xfrm>
                <a:off x="634161" y="4549140"/>
                <a:ext cx="583521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pic>
        <p:nvPicPr>
          <p:cNvPr id="9" name="Immagine 8">
            <a:extLst>
              <a:ext uri="{FF2B5EF4-FFF2-40B4-BE49-F238E27FC236}">
                <a16:creationId xmlns:a16="http://schemas.microsoft.com/office/drawing/2014/main" xmlns="" id="{0EA41032-25AE-4331-85C0-F51219E98A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2391" y="7606240"/>
            <a:ext cx="1620027" cy="972565"/>
          </a:xfrm>
          <a:prstGeom prst="rect">
            <a:avLst/>
          </a:prstGeom>
        </p:spPr>
      </p:pic>
    </p:spTree>
    <p:extLst>
      <p:ext uri="{BB962C8B-B14F-4D97-AF65-F5344CB8AC3E}">
        <p14:creationId xmlns:p14="http://schemas.microsoft.com/office/powerpoint/2010/main" val="422312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xmlns="" id="{C657C4A5-9018-4A30-9CE2-BBC300B75F06}"/>
              </a:ext>
            </a:extLst>
          </p:cNvPr>
          <p:cNvSpPr/>
          <p:nvPr/>
        </p:nvSpPr>
        <p:spPr>
          <a:xfrm>
            <a:off x="1225417" y="1764586"/>
            <a:ext cx="4407166" cy="923330"/>
          </a:xfrm>
          <a:prstGeom prst="rect">
            <a:avLst/>
          </a:prstGeom>
        </p:spPr>
        <p:txBody>
          <a:bodyPr wrap="square">
            <a:spAutoFit/>
          </a:bodyPr>
          <a:lstStyle/>
          <a:p>
            <a:pPr lvl="0" algn="just">
              <a:spcAft>
                <a:spcPts val="0"/>
              </a:spcAft>
            </a:pPr>
            <a:r>
              <a:rPr lang="it-IT" b="1" dirty="0">
                <a:solidFill>
                  <a:srgbClr val="0070C0"/>
                </a:solidFill>
                <a:ea typeface="Calibri" panose="020F0502020204030204" pitchFamily="34" charset="0"/>
                <a:cs typeface="Arial" panose="020B0604020202020204" pitchFamily="34" charset="0"/>
              </a:rPr>
              <a:t>NEL 1998 ha adottato i principi </a:t>
            </a:r>
            <a:r>
              <a:rPr lang="it-IT" b="1" dirty="0">
                <a:solidFill>
                  <a:srgbClr val="00B050"/>
                </a:solidFill>
                <a:ea typeface="Calibri" panose="020F0502020204030204" pitchFamily="34" charset="0"/>
                <a:cs typeface="Arial" panose="020B0604020202020204" pitchFamily="34" charset="0"/>
              </a:rPr>
              <a:t>DELL’ECONOMIA CIRCOLARE </a:t>
            </a:r>
            <a:r>
              <a:rPr lang="it-IT" b="1" dirty="0">
                <a:solidFill>
                  <a:srgbClr val="0070C0"/>
                </a:solidFill>
                <a:ea typeface="Calibri" panose="020F0502020204030204" pitchFamily="34" charset="0"/>
                <a:cs typeface="Arial" panose="020B0604020202020204" pitchFamily="34" charset="0"/>
              </a:rPr>
              <a:t>sostenendo autonomamente tutti i costi di gestione</a:t>
            </a:r>
            <a:endParaRPr lang="it-IT" dirty="0">
              <a:solidFill>
                <a:srgbClr val="0070C0"/>
              </a:solidFill>
              <a:ea typeface="Calibri" panose="020F0502020204030204" pitchFamily="34" charset="0"/>
              <a:cs typeface="Arial" panose="020B0604020202020204" pitchFamily="34" charset="0"/>
            </a:endParaRPr>
          </a:p>
        </p:txBody>
      </p:sp>
      <p:sp>
        <p:nvSpPr>
          <p:cNvPr id="3" name="Rettangolo 2">
            <a:extLst>
              <a:ext uri="{FF2B5EF4-FFF2-40B4-BE49-F238E27FC236}">
                <a16:creationId xmlns:a16="http://schemas.microsoft.com/office/drawing/2014/main" xmlns="" id="{281E674D-0353-4609-ABD4-A43E4D10777F}"/>
              </a:ext>
            </a:extLst>
          </p:cNvPr>
          <p:cNvSpPr/>
          <p:nvPr/>
        </p:nvSpPr>
        <p:spPr>
          <a:xfrm>
            <a:off x="1260723" y="2786272"/>
            <a:ext cx="4581019" cy="2542363"/>
          </a:xfrm>
          <a:prstGeom prst="rect">
            <a:avLst/>
          </a:prstGeom>
        </p:spPr>
        <p:txBody>
          <a:bodyPr wrap="square">
            <a:spAutoFit/>
          </a:bodyPr>
          <a:lstStyle/>
          <a:p>
            <a:pPr algn="just">
              <a:lnSpc>
                <a:spcPct val="150000"/>
              </a:lnSpc>
              <a:spcAft>
                <a:spcPts val="0"/>
              </a:spcAft>
            </a:pPr>
            <a:r>
              <a:rPr lang="it-IT" dirty="0">
                <a:ea typeface="Calibri" panose="020F0502020204030204" pitchFamily="34" charset="0"/>
                <a:cs typeface="Times New Roman" panose="02020603050405020304" pitchFamily="18" charset="0"/>
              </a:rPr>
              <a:t>Il primo in Italia ad aver applicato l’economia circolare attraverso la creazione del </a:t>
            </a:r>
            <a:r>
              <a:rPr lang="it-IT" i="1" dirty="0" err="1">
                <a:ea typeface="Calibri" panose="020F0502020204030204" pitchFamily="34" charset="0"/>
                <a:cs typeface="Times New Roman" panose="02020603050405020304" pitchFamily="18" charset="0"/>
              </a:rPr>
              <a:t>closed</a:t>
            </a:r>
            <a:r>
              <a:rPr lang="it-IT" i="1" dirty="0">
                <a:ea typeface="Calibri" panose="020F0502020204030204" pitchFamily="34" charset="0"/>
                <a:cs typeface="Times New Roman" panose="02020603050405020304" pitchFamily="18" charset="0"/>
              </a:rPr>
              <a:t> loop</a:t>
            </a:r>
            <a:r>
              <a:rPr lang="it-IT" dirty="0">
                <a:ea typeface="Calibri" panose="020F0502020204030204" pitchFamily="34" charset="0"/>
                <a:cs typeface="Times New Roman" panose="02020603050405020304" pitchFamily="18" charset="0"/>
              </a:rPr>
              <a:t>, meccanismo che consente di riutilizzare la materia prima seconda proveniente dal riciclo dei propri imballaggi per produrre nuove casse. </a:t>
            </a:r>
          </a:p>
        </p:txBody>
      </p:sp>
      <p:pic>
        <p:nvPicPr>
          <p:cNvPr id="6" name="Immagine 5">
            <a:extLst>
              <a:ext uri="{FF2B5EF4-FFF2-40B4-BE49-F238E27FC236}">
                <a16:creationId xmlns:a16="http://schemas.microsoft.com/office/drawing/2014/main" xmlns="" id="{8404EB20-8430-4F17-996D-822CE0B53F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cxnSp>
        <p:nvCxnSpPr>
          <p:cNvPr id="8" name="Connettore diritto 7">
            <a:extLst>
              <a:ext uri="{FF2B5EF4-FFF2-40B4-BE49-F238E27FC236}">
                <a16:creationId xmlns:a16="http://schemas.microsoft.com/office/drawing/2014/main" xmlns="" id="{9859A7B1-6ECB-41C5-9A99-6CA4393A98BB}"/>
              </a:ext>
            </a:extLst>
          </p:cNvPr>
          <p:cNvCxnSpPr/>
          <p:nvPr/>
        </p:nvCxnSpPr>
        <p:spPr>
          <a:xfrm>
            <a:off x="822960" y="2041956"/>
            <a:ext cx="0" cy="3780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9" name="Connettore diritto 8">
            <a:extLst>
              <a:ext uri="{FF2B5EF4-FFF2-40B4-BE49-F238E27FC236}">
                <a16:creationId xmlns:a16="http://schemas.microsoft.com/office/drawing/2014/main" xmlns="" id="{92C25941-F4A2-41DA-8A61-71C1BD2C57B2}"/>
              </a:ext>
            </a:extLst>
          </p:cNvPr>
          <p:cNvCxnSpPr/>
          <p:nvPr/>
        </p:nvCxnSpPr>
        <p:spPr>
          <a:xfrm>
            <a:off x="6292418" y="4816312"/>
            <a:ext cx="0" cy="3780000"/>
          </a:xfrm>
          <a:prstGeom prst="line">
            <a:avLst/>
          </a:prstGeom>
        </p:spPr>
        <p:style>
          <a:lnRef idx="3">
            <a:schemeClr val="accent6"/>
          </a:lnRef>
          <a:fillRef idx="0">
            <a:schemeClr val="accent6"/>
          </a:fillRef>
          <a:effectRef idx="2">
            <a:schemeClr val="accent6"/>
          </a:effectRef>
          <a:fontRef idx="minor">
            <a:schemeClr val="tx1"/>
          </a:fontRef>
        </p:style>
      </p:cxnSp>
      <p:pic>
        <p:nvPicPr>
          <p:cNvPr id="11" name="Immagine 10" descr="http://www.conip.org/wp-content/uploads/2017/10/closed_loop.png">
            <a:extLst>
              <a:ext uri="{FF2B5EF4-FFF2-40B4-BE49-F238E27FC236}">
                <a16:creationId xmlns:a16="http://schemas.microsoft.com/office/drawing/2014/main" xmlns="" id="{5E25A12B-5FD6-4085-B122-8C58530B2B45}"/>
              </a:ext>
            </a:extLst>
          </p:cNvPr>
          <p:cNvPicPr/>
          <p:nvPr/>
        </p:nvPicPr>
        <p:blipFill>
          <a:blip r:embed="rId3" cstate="print"/>
          <a:srcRect/>
          <a:stretch>
            <a:fillRect/>
          </a:stretch>
        </p:blipFill>
        <p:spPr bwMode="auto">
          <a:xfrm>
            <a:off x="1682549" y="5328635"/>
            <a:ext cx="3750281" cy="3469233"/>
          </a:xfrm>
          <a:prstGeom prst="rect">
            <a:avLst/>
          </a:prstGeom>
          <a:noFill/>
          <a:ln w="9525">
            <a:noFill/>
            <a:miter lim="800000"/>
            <a:headEnd/>
            <a:tailEnd/>
          </a:ln>
        </p:spPr>
      </p:pic>
    </p:spTree>
    <p:extLst>
      <p:ext uri="{BB962C8B-B14F-4D97-AF65-F5344CB8AC3E}">
        <p14:creationId xmlns:p14="http://schemas.microsoft.com/office/powerpoint/2010/main" val="1657843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xmlns="" id="{36C47578-6A45-4214-AFA2-49B62293781D}"/>
              </a:ext>
            </a:extLst>
          </p:cNvPr>
          <p:cNvSpPr/>
          <p:nvPr/>
        </p:nvSpPr>
        <p:spPr>
          <a:xfrm>
            <a:off x="1001075" y="2099829"/>
            <a:ext cx="5101390" cy="1295868"/>
          </a:xfrm>
          <a:prstGeom prst="rect">
            <a:avLst/>
          </a:prstGeom>
        </p:spPr>
        <p:txBody>
          <a:bodyPr wrap="square">
            <a:spAutoFit/>
          </a:bodyPr>
          <a:lstStyle/>
          <a:p>
            <a:pPr lvl="0" algn="just">
              <a:lnSpc>
                <a:spcPct val="150000"/>
              </a:lnSpc>
              <a:spcAft>
                <a:spcPts val="0"/>
              </a:spcAft>
            </a:pPr>
            <a:r>
              <a:rPr lang="it-IT" dirty="0">
                <a:ea typeface="Calibri" panose="020F0502020204030204" pitchFamily="34" charset="0"/>
                <a:cs typeface="Arial" panose="020B0604020202020204" pitchFamily="34" charset="0"/>
              </a:rPr>
              <a:t>Ha realizzato il progetto </a:t>
            </a:r>
            <a:r>
              <a:rPr lang="it-IT" b="1" dirty="0">
                <a:solidFill>
                  <a:srgbClr val="0070C0"/>
                </a:solidFill>
                <a:ea typeface="Calibri" panose="020F0502020204030204" pitchFamily="34" charset="0"/>
                <a:cs typeface="Arial" panose="020B0604020202020204" pitchFamily="34" charset="0"/>
              </a:rPr>
              <a:t>“usa e recupera”</a:t>
            </a:r>
            <a:r>
              <a:rPr lang="it-IT" b="1" dirty="0">
                <a:ea typeface="Calibri" panose="020F0502020204030204" pitchFamily="34" charset="0"/>
                <a:cs typeface="Arial" panose="020B0604020202020204" pitchFamily="34" charset="0"/>
              </a:rPr>
              <a:t> </a:t>
            </a:r>
            <a:r>
              <a:rPr lang="it-IT" dirty="0">
                <a:ea typeface="Calibri" panose="020F0502020204030204" pitchFamily="34" charset="0"/>
                <a:cs typeface="Arial" panose="020B0604020202020204" pitchFamily="34" charset="0"/>
              </a:rPr>
              <a:t>che dà garanzie di rintracciabilità, raccolta, riciclo e riutilizzo della materia prima seconda.</a:t>
            </a:r>
          </a:p>
        </p:txBody>
      </p:sp>
      <p:pic>
        <p:nvPicPr>
          <p:cNvPr id="4" name="Immagine 3">
            <a:extLst>
              <a:ext uri="{FF2B5EF4-FFF2-40B4-BE49-F238E27FC236}">
                <a16:creationId xmlns:a16="http://schemas.microsoft.com/office/drawing/2014/main" xmlns="" id="{94415FD8-BF05-4E92-90A5-ABF21AEE31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58828" y="3682144"/>
            <a:ext cx="4436646" cy="4645955"/>
          </a:xfrm>
          <a:prstGeom prst="rect">
            <a:avLst/>
          </a:prstGeom>
        </p:spPr>
      </p:pic>
      <p:grpSp>
        <p:nvGrpSpPr>
          <p:cNvPr id="5" name="Gruppo 4">
            <a:extLst>
              <a:ext uri="{FF2B5EF4-FFF2-40B4-BE49-F238E27FC236}">
                <a16:creationId xmlns:a16="http://schemas.microsoft.com/office/drawing/2014/main" xmlns="" id="{4E59178E-7A93-4BD3-8599-654404719C1F}"/>
              </a:ext>
            </a:extLst>
          </p:cNvPr>
          <p:cNvGrpSpPr/>
          <p:nvPr/>
        </p:nvGrpSpPr>
        <p:grpSpPr>
          <a:xfrm>
            <a:off x="634161" y="612070"/>
            <a:ext cx="5835219" cy="6386382"/>
            <a:chOff x="634161" y="612070"/>
            <a:chExt cx="5835219" cy="6386382"/>
          </a:xfrm>
        </p:grpSpPr>
        <p:pic>
          <p:nvPicPr>
            <p:cNvPr id="6" name="Immagine 5">
              <a:extLst>
                <a:ext uri="{FF2B5EF4-FFF2-40B4-BE49-F238E27FC236}">
                  <a16:creationId xmlns:a16="http://schemas.microsoft.com/office/drawing/2014/main" xmlns="" id="{B52D4E45-12B7-43B4-9CE1-270914E330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grpSp>
          <p:nvGrpSpPr>
            <p:cNvPr id="7" name="Gruppo 6">
              <a:extLst>
                <a:ext uri="{FF2B5EF4-FFF2-40B4-BE49-F238E27FC236}">
                  <a16:creationId xmlns:a16="http://schemas.microsoft.com/office/drawing/2014/main" xmlns="" id="{0B0FEB08-5AEC-49A3-A65B-0E408E5DAEF3}"/>
                </a:ext>
              </a:extLst>
            </p:cNvPr>
            <p:cNvGrpSpPr/>
            <p:nvPr/>
          </p:nvGrpSpPr>
          <p:grpSpPr>
            <a:xfrm>
              <a:off x="634161" y="2121966"/>
              <a:ext cx="5835219" cy="4876486"/>
              <a:chOff x="634161" y="2121966"/>
              <a:chExt cx="5835219" cy="4876486"/>
            </a:xfrm>
          </p:grpSpPr>
          <p:cxnSp>
            <p:nvCxnSpPr>
              <p:cNvPr id="8" name="Connettore diritto 7">
                <a:extLst>
                  <a:ext uri="{FF2B5EF4-FFF2-40B4-BE49-F238E27FC236}">
                    <a16:creationId xmlns:a16="http://schemas.microsoft.com/office/drawing/2014/main" xmlns="" id="{DB793546-54EB-4E1F-84CE-96A60FC2E57B}"/>
                  </a:ext>
                </a:extLst>
              </p:cNvPr>
              <p:cNvCxnSpPr/>
              <p:nvPr/>
            </p:nvCxnSpPr>
            <p:spPr>
              <a:xfrm>
                <a:off x="822960" y="212196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9" name="Connettore diritto 8">
                <a:extLst>
                  <a:ext uri="{FF2B5EF4-FFF2-40B4-BE49-F238E27FC236}">
                    <a16:creationId xmlns:a16="http://schemas.microsoft.com/office/drawing/2014/main" xmlns="" id="{22A677E7-B6FF-417B-8D0F-7DBAD78A455C}"/>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Connettore diritto 9">
                <a:extLst>
                  <a:ext uri="{FF2B5EF4-FFF2-40B4-BE49-F238E27FC236}">
                    <a16:creationId xmlns:a16="http://schemas.microsoft.com/office/drawing/2014/main" xmlns="" id="{9BBE4E66-43F0-4981-A9CD-F73F916AA156}"/>
                  </a:ext>
                </a:extLst>
              </p:cNvPr>
              <p:cNvCxnSpPr/>
              <p:nvPr/>
            </p:nvCxnSpPr>
            <p:spPr>
              <a:xfrm>
                <a:off x="634161" y="4549140"/>
                <a:ext cx="583521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pic>
        <p:nvPicPr>
          <p:cNvPr id="11" name="Immagine 10">
            <a:extLst>
              <a:ext uri="{FF2B5EF4-FFF2-40B4-BE49-F238E27FC236}">
                <a16:creationId xmlns:a16="http://schemas.microsoft.com/office/drawing/2014/main" xmlns="" id="{01F9F640-B85A-468A-84F3-F2BF92FF34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2391" y="7606240"/>
            <a:ext cx="1620027" cy="972565"/>
          </a:xfrm>
          <a:prstGeom prst="rect">
            <a:avLst/>
          </a:prstGeom>
        </p:spPr>
      </p:pic>
    </p:spTree>
    <p:extLst>
      <p:ext uri="{BB962C8B-B14F-4D97-AF65-F5344CB8AC3E}">
        <p14:creationId xmlns:p14="http://schemas.microsoft.com/office/powerpoint/2010/main" val="1006615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Rettangolo 129">
            <a:extLst>
              <a:ext uri="{FF2B5EF4-FFF2-40B4-BE49-F238E27FC236}">
                <a16:creationId xmlns:a16="http://schemas.microsoft.com/office/drawing/2014/main" xmlns="" id="{1197BF87-3FC6-436E-B3E4-074092FB1401}"/>
              </a:ext>
            </a:extLst>
          </p:cNvPr>
          <p:cNvSpPr/>
          <p:nvPr/>
        </p:nvSpPr>
        <p:spPr>
          <a:xfrm>
            <a:off x="2057801" y="725499"/>
            <a:ext cx="4503415" cy="1711366"/>
          </a:xfrm>
          <a:prstGeom prst="rect">
            <a:avLst/>
          </a:prstGeom>
        </p:spPr>
        <p:txBody>
          <a:bodyPr wrap="square">
            <a:spAutoFit/>
          </a:bodyPr>
          <a:lstStyle/>
          <a:p>
            <a:pPr algn="just">
              <a:lnSpc>
                <a:spcPct val="150000"/>
              </a:lnSpc>
            </a:pPr>
            <a:r>
              <a:rPr lang="it-IT" dirty="0">
                <a:ea typeface="Calibri" panose="020F0502020204030204" pitchFamily="34" charset="0"/>
                <a:cs typeface="Times New Roman" panose="02020603050405020304" pitchFamily="18" charset="0"/>
              </a:rPr>
              <a:t>Ha realizzato una </a:t>
            </a:r>
            <a:r>
              <a:rPr lang="it-IT" b="1" dirty="0">
                <a:solidFill>
                  <a:srgbClr val="0070C0"/>
                </a:solidFill>
                <a:ea typeface="Calibri" panose="020F0502020204030204" pitchFamily="34" charset="0"/>
                <a:cs typeface="Times New Roman" panose="02020603050405020304" pitchFamily="18" charset="0"/>
              </a:rPr>
              <a:t>propria rete di raccolta </a:t>
            </a:r>
            <a:r>
              <a:rPr lang="it-IT" dirty="0">
                <a:ea typeface="Calibri" panose="020F0502020204030204" pitchFamily="34" charset="0"/>
                <a:cs typeface="Times New Roman" panose="02020603050405020304" pitchFamily="18" charset="0"/>
              </a:rPr>
              <a:t>a livello nazionale </a:t>
            </a:r>
            <a:r>
              <a:rPr lang="it-IT" b="1" dirty="0">
                <a:solidFill>
                  <a:srgbClr val="0070C0"/>
                </a:solidFill>
                <a:ea typeface="Calibri" panose="020F0502020204030204" pitchFamily="34" charset="0"/>
                <a:cs typeface="Times New Roman" panose="02020603050405020304" pitchFamily="18" charset="0"/>
              </a:rPr>
              <a:t>eliminando i costi </a:t>
            </a:r>
            <a:r>
              <a:rPr lang="it-IT" dirty="0">
                <a:ea typeface="Calibri" panose="020F0502020204030204" pitchFamily="34" charset="0"/>
                <a:cs typeface="Times New Roman" panose="02020603050405020304" pitchFamily="18" charset="0"/>
              </a:rPr>
              <a:t>di logistica per gli utilizzatori e massimizzando </a:t>
            </a:r>
            <a:r>
              <a:rPr lang="it-IT" b="1" dirty="0">
                <a:solidFill>
                  <a:srgbClr val="0070C0"/>
                </a:solidFill>
                <a:ea typeface="Calibri" panose="020F0502020204030204" pitchFamily="34" charset="0"/>
                <a:cs typeface="Times New Roman" panose="02020603050405020304" pitchFamily="18" charset="0"/>
              </a:rPr>
              <a:t>l’efficacia e l’efficienza dei trasporti</a:t>
            </a:r>
          </a:p>
        </p:txBody>
      </p:sp>
      <p:grpSp>
        <p:nvGrpSpPr>
          <p:cNvPr id="131" name="Gruppo 130">
            <a:extLst>
              <a:ext uri="{FF2B5EF4-FFF2-40B4-BE49-F238E27FC236}">
                <a16:creationId xmlns:a16="http://schemas.microsoft.com/office/drawing/2014/main" xmlns="" id="{5BE68E51-A805-43E4-86A3-CAB23DEF8691}"/>
              </a:ext>
            </a:extLst>
          </p:cNvPr>
          <p:cNvGrpSpPr/>
          <p:nvPr/>
        </p:nvGrpSpPr>
        <p:grpSpPr>
          <a:xfrm>
            <a:off x="815237" y="612070"/>
            <a:ext cx="5477181" cy="6386382"/>
            <a:chOff x="815237" y="612070"/>
            <a:chExt cx="5477181" cy="6386382"/>
          </a:xfrm>
        </p:grpSpPr>
        <p:pic>
          <p:nvPicPr>
            <p:cNvPr id="132" name="Immagine 131">
              <a:extLst>
                <a:ext uri="{FF2B5EF4-FFF2-40B4-BE49-F238E27FC236}">
                  <a16:creationId xmlns:a16="http://schemas.microsoft.com/office/drawing/2014/main" xmlns="" id="{7325889C-F1CB-4335-A3D4-15D1D849CA9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grpSp>
          <p:nvGrpSpPr>
            <p:cNvPr id="133" name="Gruppo 132">
              <a:extLst>
                <a:ext uri="{FF2B5EF4-FFF2-40B4-BE49-F238E27FC236}">
                  <a16:creationId xmlns:a16="http://schemas.microsoft.com/office/drawing/2014/main" xmlns="" id="{AC76372D-B10A-4107-8909-F8668ABA7936}"/>
                </a:ext>
              </a:extLst>
            </p:cNvPr>
            <p:cNvGrpSpPr/>
            <p:nvPr/>
          </p:nvGrpSpPr>
          <p:grpSpPr>
            <a:xfrm>
              <a:off x="822960" y="2121966"/>
              <a:ext cx="5469458" cy="4876486"/>
              <a:chOff x="822960" y="2121966"/>
              <a:chExt cx="5469458" cy="4876486"/>
            </a:xfrm>
          </p:grpSpPr>
          <p:cxnSp>
            <p:nvCxnSpPr>
              <p:cNvPr id="134" name="Connettore diritto 133">
                <a:extLst>
                  <a:ext uri="{FF2B5EF4-FFF2-40B4-BE49-F238E27FC236}">
                    <a16:creationId xmlns:a16="http://schemas.microsoft.com/office/drawing/2014/main" xmlns="" id="{AE395DCC-4CD5-4A42-8A3A-261782097C51}"/>
                  </a:ext>
                </a:extLst>
              </p:cNvPr>
              <p:cNvCxnSpPr/>
              <p:nvPr/>
            </p:nvCxnSpPr>
            <p:spPr>
              <a:xfrm>
                <a:off x="822960" y="212196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35" name="Connettore diritto 134">
                <a:extLst>
                  <a:ext uri="{FF2B5EF4-FFF2-40B4-BE49-F238E27FC236}">
                    <a16:creationId xmlns:a16="http://schemas.microsoft.com/office/drawing/2014/main" xmlns="" id="{01E84839-0B95-4237-99EC-29ACFB5D4572}"/>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grpSp>
      </p:grpSp>
      <p:pic>
        <p:nvPicPr>
          <p:cNvPr id="137" name="Picture 281" descr="Z:\Piani Prevenzione\PIANI INTEGRALI\2018\Piano Maggio\Cartine immagini\Cartine consorziati4.jpg">
            <a:extLst>
              <a:ext uri="{FF2B5EF4-FFF2-40B4-BE49-F238E27FC236}">
                <a16:creationId xmlns:a16="http://schemas.microsoft.com/office/drawing/2014/main" xmlns="" id="{CEF98D27-60D8-4375-BCEA-CDB682E535C1}"/>
              </a:ext>
            </a:extLst>
          </p:cNvPr>
          <p:cNvPicPr>
            <a:picLocks noChangeAspect="1" noChangeArrowheads="1"/>
          </p:cNvPicPr>
          <p:nvPr/>
        </p:nvPicPr>
        <p:blipFill>
          <a:blip r:embed="rId3" cstate="print"/>
          <a:srcRect l="12852" t="16318" r="12851" b="13639"/>
          <a:stretch>
            <a:fillRect/>
          </a:stretch>
        </p:blipFill>
        <p:spPr bwMode="auto">
          <a:xfrm>
            <a:off x="1262609" y="2635278"/>
            <a:ext cx="4752528" cy="6336704"/>
          </a:xfrm>
          <a:prstGeom prst="rect">
            <a:avLst/>
          </a:prstGeom>
          <a:noFill/>
        </p:spPr>
      </p:pic>
    </p:spTree>
    <p:extLst>
      <p:ext uri="{BB962C8B-B14F-4D97-AF65-F5344CB8AC3E}">
        <p14:creationId xmlns:p14="http://schemas.microsoft.com/office/powerpoint/2010/main" val="208539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xmlns="" id="{A55E6B22-EE82-49A4-8E9B-96DAF48076C8}"/>
              </a:ext>
            </a:extLst>
          </p:cNvPr>
          <p:cNvSpPr/>
          <p:nvPr/>
        </p:nvSpPr>
        <p:spPr>
          <a:xfrm>
            <a:off x="1143001" y="1686286"/>
            <a:ext cx="4571998" cy="1711366"/>
          </a:xfrm>
          <a:prstGeom prst="rect">
            <a:avLst/>
          </a:prstGeom>
        </p:spPr>
        <p:txBody>
          <a:bodyPr wrap="square">
            <a:spAutoFit/>
          </a:bodyPr>
          <a:lstStyle/>
          <a:p>
            <a:pPr lvl="0" algn="just">
              <a:lnSpc>
                <a:spcPct val="150000"/>
              </a:lnSpc>
              <a:spcAft>
                <a:spcPts val="0"/>
              </a:spcAft>
            </a:pPr>
            <a:r>
              <a:rPr lang="it-IT" dirty="0">
                <a:ea typeface="Calibri" panose="020F0502020204030204" pitchFamily="34" charset="0"/>
                <a:cs typeface="Arial" panose="020B0604020202020204" pitchFamily="34" charset="0"/>
              </a:rPr>
              <a:t>Il Consorzio ha sostenuto le aziende dal 1998 al 2017 con </a:t>
            </a:r>
            <a:r>
              <a:rPr lang="it-IT" b="1" dirty="0">
                <a:solidFill>
                  <a:srgbClr val="0070C0"/>
                </a:solidFill>
                <a:ea typeface="Calibri" panose="020F0502020204030204" pitchFamily="34" charset="0"/>
                <a:cs typeface="Arial" panose="020B0604020202020204" pitchFamily="34" charset="0"/>
              </a:rPr>
              <a:t>investimenti per circa € 19.000.000</a:t>
            </a:r>
            <a:r>
              <a:rPr lang="it-IT" b="1" dirty="0">
                <a:ea typeface="Calibri" panose="020F0502020204030204" pitchFamily="34" charset="0"/>
                <a:cs typeface="Arial" panose="020B0604020202020204" pitchFamily="34" charset="0"/>
              </a:rPr>
              <a:t> </a:t>
            </a:r>
            <a:r>
              <a:rPr lang="it-IT" dirty="0">
                <a:ea typeface="Calibri" panose="020F0502020204030204" pitchFamily="34" charset="0"/>
                <a:cs typeface="Arial" panose="020B0604020202020204" pitchFamily="34" charset="0"/>
              </a:rPr>
              <a:t>per incentivare processi sostenibili, raggiungendo ottimi traguardi.</a:t>
            </a:r>
          </a:p>
        </p:txBody>
      </p:sp>
      <p:grpSp>
        <p:nvGrpSpPr>
          <p:cNvPr id="4" name="Gruppo 3">
            <a:extLst>
              <a:ext uri="{FF2B5EF4-FFF2-40B4-BE49-F238E27FC236}">
                <a16:creationId xmlns:a16="http://schemas.microsoft.com/office/drawing/2014/main" xmlns="" id="{28247C8D-F94A-4C58-AEFE-43E686579AFA}"/>
              </a:ext>
            </a:extLst>
          </p:cNvPr>
          <p:cNvGrpSpPr/>
          <p:nvPr/>
        </p:nvGrpSpPr>
        <p:grpSpPr>
          <a:xfrm>
            <a:off x="634159" y="142362"/>
            <a:ext cx="5835219" cy="6386382"/>
            <a:chOff x="634161" y="612070"/>
            <a:chExt cx="5835219" cy="6386382"/>
          </a:xfrm>
        </p:grpSpPr>
        <p:pic>
          <p:nvPicPr>
            <p:cNvPr id="5" name="Immagine 4">
              <a:extLst>
                <a:ext uri="{FF2B5EF4-FFF2-40B4-BE49-F238E27FC236}">
                  <a16:creationId xmlns:a16="http://schemas.microsoft.com/office/drawing/2014/main" xmlns="" id="{05E5F9B4-90B6-4319-B5E5-7CAD4ECF9F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grpSp>
          <p:nvGrpSpPr>
            <p:cNvPr id="6" name="Gruppo 5">
              <a:extLst>
                <a:ext uri="{FF2B5EF4-FFF2-40B4-BE49-F238E27FC236}">
                  <a16:creationId xmlns:a16="http://schemas.microsoft.com/office/drawing/2014/main" xmlns="" id="{DB8645B2-E1DD-4B16-87A7-5FC3EEAC4085}"/>
                </a:ext>
              </a:extLst>
            </p:cNvPr>
            <p:cNvGrpSpPr/>
            <p:nvPr/>
          </p:nvGrpSpPr>
          <p:grpSpPr>
            <a:xfrm>
              <a:off x="634161" y="2121966"/>
              <a:ext cx="5835219" cy="4876486"/>
              <a:chOff x="634161" y="2121966"/>
              <a:chExt cx="5835219" cy="4876486"/>
            </a:xfrm>
          </p:grpSpPr>
          <p:cxnSp>
            <p:nvCxnSpPr>
              <p:cNvPr id="7" name="Connettore diritto 6">
                <a:extLst>
                  <a:ext uri="{FF2B5EF4-FFF2-40B4-BE49-F238E27FC236}">
                    <a16:creationId xmlns:a16="http://schemas.microsoft.com/office/drawing/2014/main" xmlns="" id="{59B94785-1C79-4A33-A6CE-B2E14FC0EFA0}"/>
                  </a:ext>
                </a:extLst>
              </p:cNvPr>
              <p:cNvCxnSpPr/>
              <p:nvPr/>
            </p:nvCxnSpPr>
            <p:spPr>
              <a:xfrm>
                <a:off x="822960" y="212196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Connettore diritto 7">
                <a:extLst>
                  <a:ext uri="{FF2B5EF4-FFF2-40B4-BE49-F238E27FC236}">
                    <a16:creationId xmlns:a16="http://schemas.microsoft.com/office/drawing/2014/main" xmlns="" id="{FC6A6A53-40B3-4E1D-9B5C-605E7AFB7A37}"/>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9" name="Connettore diritto 8">
                <a:extLst>
                  <a:ext uri="{FF2B5EF4-FFF2-40B4-BE49-F238E27FC236}">
                    <a16:creationId xmlns:a16="http://schemas.microsoft.com/office/drawing/2014/main" xmlns="" id="{6F0A0F98-CF5B-46EF-9839-E1564EDB09A0}"/>
                  </a:ext>
                </a:extLst>
              </p:cNvPr>
              <p:cNvCxnSpPr/>
              <p:nvPr/>
            </p:nvCxnSpPr>
            <p:spPr>
              <a:xfrm>
                <a:off x="634161" y="4549140"/>
                <a:ext cx="583521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sp>
        <p:nvSpPr>
          <p:cNvPr id="3" name="CasellaDiTesto 2">
            <a:extLst>
              <a:ext uri="{FF2B5EF4-FFF2-40B4-BE49-F238E27FC236}">
                <a16:creationId xmlns:a16="http://schemas.microsoft.com/office/drawing/2014/main" xmlns="" id="{241A2087-8498-43D9-B7A3-739FF6388934}"/>
              </a:ext>
            </a:extLst>
          </p:cNvPr>
          <p:cNvSpPr txBox="1"/>
          <p:nvPr/>
        </p:nvSpPr>
        <p:spPr>
          <a:xfrm>
            <a:off x="1143012" y="4439477"/>
            <a:ext cx="4571987" cy="1295868"/>
          </a:xfrm>
          <a:prstGeom prst="rect">
            <a:avLst/>
          </a:prstGeom>
          <a:noFill/>
        </p:spPr>
        <p:txBody>
          <a:bodyPr wrap="square" rtlCol="0">
            <a:spAutoFit/>
          </a:bodyPr>
          <a:lstStyle/>
          <a:p>
            <a:pPr algn="just">
              <a:lnSpc>
                <a:spcPct val="150000"/>
              </a:lnSpc>
            </a:pPr>
            <a:r>
              <a:rPr lang="it-IT" dirty="0"/>
              <a:t>Il sistema consortile si è dotato della certificazione </a:t>
            </a:r>
            <a:r>
              <a:rPr lang="it-IT" b="1" dirty="0">
                <a:solidFill>
                  <a:srgbClr val="0070C0"/>
                </a:solidFill>
              </a:rPr>
              <a:t>PSV Plastica Seconda Vita </a:t>
            </a:r>
            <a:r>
              <a:rPr lang="it-IT" dirty="0"/>
              <a:t>con IPPR</a:t>
            </a:r>
          </a:p>
        </p:txBody>
      </p:sp>
      <p:sp>
        <p:nvSpPr>
          <p:cNvPr id="10" name="CasellaDiTesto 9">
            <a:extLst>
              <a:ext uri="{FF2B5EF4-FFF2-40B4-BE49-F238E27FC236}">
                <a16:creationId xmlns:a16="http://schemas.microsoft.com/office/drawing/2014/main" xmlns="" id="{E612C635-4944-45E3-BB92-48E6EAD71EEE}"/>
              </a:ext>
            </a:extLst>
          </p:cNvPr>
          <p:cNvSpPr txBox="1"/>
          <p:nvPr/>
        </p:nvSpPr>
        <p:spPr>
          <a:xfrm>
            <a:off x="1143013" y="5815109"/>
            <a:ext cx="4571986" cy="1711366"/>
          </a:xfrm>
          <a:prstGeom prst="rect">
            <a:avLst/>
          </a:prstGeom>
          <a:noFill/>
        </p:spPr>
        <p:txBody>
          <a:bodyPr wrap="square" rtlCol="0">
            <a:spAutoFit/>
          </a:bodyPr>
          <a:lstStyle/>
          <a:p>
            <a:pPr algn="just">
              <a:lnSpc>
                <a:spcPct val="150000"/>
              </a:lnSpc>
            </a:pPr>
            <a:r>
              <a:rPr lang="it-IT" dirty="0"/>
              <a:t>Il sistema consortile opera in conformità alle norme sanitarie in materia di MOCA avendo predisposto un proprio Manuale di Qualità sul quale si è espresso favorevolmente l’EFSA. </a:t>
            </a:r>
          </a:p>
        </p:txBody>
      </p:sp>
      <p:pic>
        <p:nvPicPr>
          <p:cNvPr id="12" name="Immagine 11">
            <a:extLst>
              <a:ext uri="{FF2B5EF4-FFF2-40B4-BE49-F238E27FC236}">
                <a16:creationId xmlns:a16="http://schemas.microsoft.com/office/drawing/2014/main" xmlns="" id="{0BFB0248-824F-440A-AB59-88DFB0C829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2391" y="7606240"/>
            <a:ext cx="1620027" cy="972565"/>
          </a:xfrm>
          <a:prstGeom prst="rect">
            <a:avLst/>
          </a:prstGeom>
        </p:spPr>
      </p:pic>
      <p:sp>
        <p:nvSpPr>
          <p:cNvPr id="11" name="CasellaDiTesto 10">
            <a:extLst>
              <a:ext uri="{FF2B5EF4-FFF2-40B4-BE49-F238E27FC236}">
                <a16:creationId xmlns:a16="http://schemas.microsoft.com/office/drawing/2014/main" xmlns="" id="{2B9CA83B-F36D-4CF8-91EF-CDF9C697B413}"/>
              </a:ext>
            </a:extLst>
          </p:cNvPr>
          <p:cNvSpPr txBox="1"/>
          <p:nvPr/>
        </p:nvSpPr>
        <p:spPr>
          <a:xfrm>
            <a:off x="2382253" y="709863"/>
            <a:ext cx="3332746" cy="646331"/>
          </a:xfrm>
          <a:prstGeom prst="rect">
            <a:avLst/>
          </a:prstGeom>
          <a:noFill/>
        </p:spPr>
        <p:txBody>
          <a:bodyPr wrap="square" rtlCol="0">
            <a:spAutoFit/>
          </a:bodyPr>
          <a:lstStyle/>
          <a:p>
            <a:r>
              <a:rPr lang="it-IT" b="1" dirty="0">
                <a:solidFill>
                  <a:srgbClr val="0070C0"/>
                </a:solidFill>
              </a:rPr>
              <a:t>QUALITA’ DEI MATERIALI E AUMENTO DEL RICICLO</a:t>
            </a:r>
          </a:p>
        </p:txBody>
      </p:sp>
    </p:spTree>
    <p:extLst>
      <p:ext uri="{BB962C8B-B14F-4D97-AF65-F5344CB8AC3E}">
        <p14:creationId xmlns:p14="http://schemas.microsoft.com/office/powerpoint/2010/main" val="3932738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xmlns="" id="{C0F20F7C-6361-40BD-8E19-E326AE9FD4F9}"/>
              </a:ext>
            </a:extLst>
          </p:cNvPr>
          <p:cNvSpPr/>
          <p:nvPr/>
        </p:nvSpPr>
        <p:spPr>
          <a:xfrm>
            <a:off x="3310150" y="1183723"/>
            <a:ext cx="1106393" cy="369332"/>
          </a:xfrm>
          <a:prstGeom prst="rect">
            <a:avLst/>
          </a:prstGeom>
        </p:spPr>
        <p:txBody>
          <a:bodyPr wrap="none">
            <a:spAutoFit/>
          </a:bodyPr>
          <a:lstStyle/>
          <a:p>
            <a:pPr algn="ctr"/>
            <a:r>
              <a:rPr lang="it-IT" b="1" dirty="0">
                <a:solidFill>
                  <a:schemeClr val="accent5">
                    <a:lumMod val="75000"/>
                  </a:schemeClr>
                </a:solidFill>
              </a:rPr>
              <a:t>I NUMERI</a:t>
            </a:r>
          </a:p>
        </p:txBody>
      </p:sp>
      <p:sp>
        <p:nvSpPr>
          <p:cNvPr id="4" name="Rettangolo 3">
            <a:extLst>
              <a:ext uri="{FF2B5EF4-FFF2-40B4-BE49-F238E27FC236}">
                <a16:creationId xmlns:a16="http://schemas.microsoft.com/office/drawing/2014/main" xmlns="" id="{8381FBE7-D4EB-4042-893E-4F01A6F6696E}"/>
              </a:ext>
            </a:extLst>
          </p:cNvPr>
          <p:cNvSpPr/>
          <p:nvPr/>
        </p:nvSpPr>
        <p:spPr>
          <a:xfrm>
            <a:off x="1458065" y="2045088"/>
            <a:ext cx="4588928" cy="4057521"/>
          </a:xfrm>
          <a:prstGeom prst="rect">
            <a:avLst/>
          </a:prstGeom>
        </p:spPr>
        <p:txBody>
          <a:bodyPr wrap="square">
            <a:spAutoFit/>
          </a:bodyPr>
          <a:lstStyle/>
          <a:p>
            <a:pPr algn="just"/>
            <a:r>
              <a:rPr lang="it-IT" dirty="0">
                <a:ea typeface="Calibri" panose="020F0502020204030204" pitchFamily="34" charset="0"/>
                <a:cs typeface="Arial" panose="020B0604020202020204" pitchFamily="34" charset="0"/>
              </a:rPr>
              <a:t>Nel 2017 il sistema CO.N.I.P., secondo lo studio fatto dalla Fondazione Sviluppo Sostenibile in collaborazione Life </a:t>
            </a:r>
            <a:r>
              <a:rPr lang="it-IT" dirty="0" err="1">
                <a:ea typeface="Calibri" panose="020F0502020204030204" pitchFamily="34" charset="0"/>
                <a:cs typeface="Arial" panose="020B0604020202020204" pitchFamily="34" charset="0"/>
              </a:rPr>
              <a:t>Cicle</a:t>
            </a:r>
            <a:r>
              <a:rPr lang="it-IT" dirty="0">
                <a:ea typeface="Calibri" panose="020F0502020204030204" pitchFamily="34" charset="0"/>
                <a:cs typeface="Arial" panose="020B0604020202020204" pitchFamily="34" charset="0"/>
              </a:rPr>
              <a:t> Engineering, ha fatto risparmiare: </a:t>
            </a:r>
          </a:p>
          <a:p>
            <a:pPr algn="just"/>
            <a:endParaRPr lang="it-IT" dirty="0">
              <a:ea typeface="Calibri" panose="020F0502020204030204" pitchFamily="34" charset="0"/>
              <a:cs typeface="Arial" panose="020B0604020202020204" pitchFamily="34" charset="0"/>
            </a:endParaRPr>
          </a:p>
          <a:p>
            <a:pPr marL="342900" indent="-342900" algn="just">
              <a:buFont typeface="+mj-lt"/>
              <a:buAutoNum type="arabicPeriod"/>
            </a:pPr>
            <a:r>
              <a:rPr lang="it-IT" dirty="0">
                <a:ea typeface="Calibri" panose="020F0502020204030204" pitchFamily="34" charset="0"/>
                <a:cs typeface="Arial" panose="020B0604020202020204" pitchFamily="34" charset="0"/>
              </a:rPr>
              <a:t>oltre 40mln di euro di importazioni di petrolio - </a:t>
            </a:r>
            <a:r>
              <a:rPr lang="it-IT" b="1" dirty="0">
                <a:ea typeface="Calibri" panose="020F0502020204030204" pitchFamily="34" charset="0"/>
                <a:cs typeface="Arial" panose="020B0604020202020204" pitchFamily="34" charset="0"/>
              </a:rPr>
              <a:t>il costo di 770mila barili di greggio</a:t>
            </a:r>
          </a:p>
          <a:p>
            <a:pPr marL="342900" indent="-342900" algn="just">
              <a:buFont typeface="+mj-lt"/>
              <a:buAutoNum type="arabicPeriod"/>
            </a:pPr>
            <a:r>
              <a:rPr lang="it-IT" dirty="0">
                <a:ea typeface="Calibri" panose="020F0502020204030204" pitchFamily="34" charset="0"/>
                <a:cs typeface="Arial" panose="020B0604020202020204" pitchFamily="34" charset="0"/>
              </a:rPr>
              <a:t>133mila t di materia prima vergine, </a:t>
            </a:r>
            <a:r>
              <a:rPr lang="it-IT" b="1" dirty="0">
                <a:ea typeface="Calibri" panose="020F0502020204030204" pitchFamily="34" charset="0"/>
                <a:cs typeface="Arial" panose="020B0604020202020204" pitchFamily="34" charset="0"/>
              </a:rPr>
              <a:t>il peso di 13 Tour Eiffel</a:t>
            </a:r>
            <a:r>
              <a:rPr lang="it-IT" dirty="0">
                <a:ea typeface="Calibri" panose="020F0502020204030204" pitchFamily="34" charset="0"/>
                <a:cs typeface="Arial" panose="020B0604020202020204" pitchFamily="34" charset="0"/>
              </a:rPr>
              <a:t>. </a:t>
            </a:r>
          </a:p>
          <a:p>
            <a:pPr marL="342900" indent="-342900" algn="just">
              <a:buFont typeface="+mj-lt"/>
              <a:buAutoNum type="arabicPeriod"/>
            </a:pPr>
            <a:r>
              <a:rPr lang="it-IT" dirty="0">
                <a:ea typeface="Calibri" panose="020F0502020204030204" pitchFamily="34" charset="0"/>
                <a:cs typeface="Arial" panose="020B0604020202020204" pitchFamily="34" charset="0"/>
              </a:rPr>
              <a:t>Evitata l’emissione di 148mila t di gas serra,</a:t>
            </a:r>
            <a:r>
              <a:rPr lang="it-IT" b="1" dirty="0">
                <a:ea typeface="Calibri" panose="020F0502020204030204" pitchFamily="34" charset="0"/>
                <a:cs typeface="Arial" panose="020B0604020202020204" pitchFamily="34" charset="0"/>
              </a:rPr>
              <a:t> pari all’inquinamento generato da 60mila auto in un anno</a:t>
            </a:r>
            <a:r>
              <a:rPr lang="it-IT" dirty="0">
                <a:ea typeface="Calibri" panose="020F0502020204030204" pitchFamily="34" charset="0"/>
                <a:cs typeface="Arial" panose="020B0604020202020204" pitchFamily="34" charset="0"/>
              </a:rPr>
              <a:t>;</a:t>
            </a:r>
            <a:endParaRPr lang="it-IT" dirty="0"/>
          </a:p>
          <a:p>
            <a:pPr marL="342900" indent="-342900" algn="just">
              <a:lnSpc>
                <a:spcPct val="150000"/>
              </a:lnSpc>
              <a:buFont typeface="+mj-lt"/>
              <a:buAutoNum type="arabicPeriod"/>
            </a:pPr>
            <a:endParaRPr lang="it-IT" dirty="0">
              <a:latin typeface="Arial" panose="020B0604020202020204" pitchFamily="34" charset="0"/>
              <a:cs typeface="Arial" panose="020B0604020202020204" pitchFamily="34" charset="0"/>
            </a:endParaRPr>
          </a:p>
        </p:txBody>
      </p:sp>
      <p:grpSp>
        <p:nvGrpSpPr>
          <p:cNvPr id="6" name="Gruppo 5">
            <a:extLst>
              <a:ext uri="{FF2B5EF4-FFF2-40B4-BE49-F238E27FC236}">
                <a16:creationId xmlns:a16="http://schemas.microsoft.com/office/drawing/2014/main" xmlns="" id="{325F84A3-14B9-41E6-A77A-5992E691AC1A}"/>
              </a:ext>
            </a:extLst>
          </p:cNvPr>
          <p:cNvGrpSpPr/>
          <p:nvPr/>
        </p:nvGrpSpPr>
        <p:grpSpPr>
          <a:xfrm>
            <a:off x="692466" y="1061023"/>
            <a:ext cx="5477181" cy="6386382"/>
            <a:chOff x="815237" y="612070"/>
            <a:chExt cx="5477181" cy="6386382"/>
          </a:xfrm>
        </p:grpSpPr>
        <p:pic>
          <p:nvPicPr>
            <p:cNvPr id="7" name="Immagine 6">
              <a:extLst>
                <a:ext uri="{FF2B5EF4-FFF2-40B4-BE49-F238E27FC236}">
                  <a16:creationId xmlns:a16="http://schemas.microsoft.com/office/drawing/2014/main" xmlns="" id="{03322D61-C5D9-4151-A55A-604D8657C3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grpSp>
          <p:nvGrpSpPr>
            <p:cNvPr id="8" name="Gruppo 7">
              <a:extLst>
                <a:ext uri="{FF2B5EF4-FFF2-40B4-BE49-F238E27FC236}">
                  <a16:creationId xmlns:a16="http://schemas.microsoft.com/office/drawing/2014/main" xmlns="" id="{9DCE18A5-861C-467A-8F8C-7B3B2CA5F9BB}"/>
                </a:ext>
              </a:extLst>
            </p:cNvPr>
            <p:cNvGrpSpPr/>
            <p:nvPr/>
          </p:nvGrpSpPr>
          <p:grpSpPr>
            <a:xfrm>
              <a:off x="822960" y="2121966"/>
              <a:ext cx="5469458" cy="4876486"/>
              <a:chOff x="822960" y="2121966"/>
              <a:chExt cx="5469458" cy="4876486"/>
            </a:xfrm>
          </p:grpSpPr>
          <p:cxnSp>
            <p:nvCxnSpPr>
              <p:cNvPr id="9" name="Connettore diritto 8">
                <a:extLst>
                  <a:ext uri="{FF2B5EF4-FFF2-40B4-BE49-F238E27FC236}">
                    <a16:creationId xmlns:a16="http://schemas.microsoft.com/office/drawing/2014/main" xmlns="" id="{CC189337-45CC-4A99-A0DE-5C6C0FA97F9B}"/>
                  </a:ext>
                </a:extLst>
              </p:cNvPr>
              <p:cNvCxnSpPr/>
              <p:nvPr/>
            </p:nvCxnSpPr>
            <p:spPr>
              <a:xfrm>
                <a:off x="822960" y="212196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Connettore diritto 9">
                <a:extLst>
                  <a:ext uri="{FF2B5EF4-FFF2-40B4-BE49-F238E27FC236}">
                    <a16:creationId xmlns:a16="http://schemas.microsoft.com/office/drawing/2014/main" xmlns="" id="{FD17EE46-F063-4291-BE37-6B2C99242489}"/>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grpSp>
      </p:grpSp>
      <p:sp>
        <p:nvSpPr>
          <p:cNvPr id="12" name="Rettangolo 11">
            <a:extLst>
              <a:ext uri="{FF2B5EF4-FFF2-40B4-BE49-F238E27FC236}">
                <a16:creationId xmlns:a16="http://schemas.microsoft.com/office/drawing/2014/main" xmlns="" id="{9E78D28B-53D3-458D-A92E-D5B99AFAE823}"/>
              </a:ext>
            </a:extLst>
          </p:cNvPr>
          <p:cNvSpPr/>
          <p:nvPr/>
        </p:nvSpPr>
        <p:spPr>
          <a:xfrm>
            <a:off x="1465789" y="5692461"/>
            <a:ext cx="4588926" cy="1754326"/>
          </a:xfrm>
          <a:prstGeom prst="rect">
            <a:avLst/>
          </a:prstGeom>
        </p:spPr>
        <p:txBody>
          <a:bodyPr wrap="square">
            <a:spAutoFit/>
          </a:bodyPr>
          <a:lstStyle/>
          <a:p>
            <a:pPr marL="342900" indent="-342900" algn="just">
              <a:spcAft>
                <a:spcPts val="0"/>
              </a:spcAft>
              <a:buAutoNum type="arabicPeriod" startAt="4"/>
            </a:pPr>
            <a:r>
              <a:rPr lang="it-IT" dirty="0">
                <a:ea typeface="Calibri" panose="020F0502020204030204" pitchFamily="34" charset="0"/>
                <a:cs typeface="Arial" panose="020B0604020202020204" pitchFamily="34" charset="0"/>
              </a:rPr>
              <a:t>risparmiati 2,2mln GJ di energia, il </a:t>
            </a:r>
            <a:r>
              <a:rPr lang="it-IT" b="1" dirty="0">
                <a:ea typeface="Calibri" panose="020F0502020204030204" pitchFamily="34" charset="0"/>
                <a:cs typeface="Arial" panose="020B0604020202020204" pitchFamily="34" charset="0"/>
              </a:rPr>
              <a:t>consumo annuo di 500 cittadini italiani</a:t>
            </a:r>
            <a:r>
              <a:rPr lang="it-IT" dirty="0">
                <a:ea typeface="Calibri" panose="020F0502020204030204" pitchFamily="34" charset="0"/>
                <a:cs typeface="Arial" panose="020B0604020202020204" pitchFamily="34" charset="0"/>
              </a:rPr>
              <a:t>, </a:t>
            </a:r>
          </a:p>
          <a:p>
            <a:pPr marL="342900" indent="-342900" algn="just">
              <a:spcAft>
                <a:spcPts val="0"/>
              </a:spcAft>
              <a:buAutoNum type="arabicPeriod" startAt="4"/>
            </a:pPr>
            <a:r>
              <a:rPr lang="it-IT" dirty="0">
                <a:ea typeface="Calibri" panose="020F0502020204030204" pitchFamily="34" charset="0"/>
                <a:cs typeface="Arial" panose="020B0604020202020204" pitchFamily="34" charset="0"/>
              </a:rPr>
              <a:t>Risparmiato l’utilizzo di 599mln di litri d’acqua, </a:t>
            </a:r>
            <a:r>
              <a:rPr lang="it-IT" b="1" dirty="0">
                <a:ea typeface="Calibri" panose="020F0502020204030204" pitchFamily="34" charset="0"/>
                <a:cs typeface="Arial" panose="020B0604020202020204" pitchFamily="34" charset="0"/>
              </a:rPr>
              <a:t>pari alla capienza di 240 piscine olimpioniche</a:t>
            </a:r>
            <a:r>
              <a:rPr lang="it-IT" dirty="0">
                <a:ea typeface="Calibri" panose="020F0502020204030204" pitchFamily="34" charset="0"/>
                <a:cs typeface="Arial" panose="020B0604020202020204" pitchFamily="34" charset="0"/>
              </a:rPr>
              <a:t>.</a:t>
            </a:r>
          </a:p>
          <a:p>
            <a:pPr algn="just">
              <a:spcAft>
                <a:spcPts val="0"/>
              </a:spcAft>
            </a:pPr>
            <a:r>
              <a:rPr lang="it-IT" dirty="0">
                <a:latin typeface="Arial" panose="020B0604020202020204" pitchFamily="34" charset="0"/>
                <a:ea typeface="Calibri" panose="020F0502020204030204" pitchFamily="34" charset="0"/>
                <a:cs typeface="Arial" panose="020B0604020202020204" pitchFamily="34" charset="0"/>
              </a:rPr>
              <a:t> </a:t>
            </a:r>
            <a:endParaRPr lang="it-IT" sz="20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13" name="Immagine 12">
            <a:extLst>
              <a:ext uri="{FF2B5EF4-FFF2-40B4-BE49-F238E27FC236}">
                <a16:creationId xmlns:a16="http://schemas.microsoft.com/office/drawing/2014/main" xmlns="" id="{508E2D98-6EAF-4451-A9B7-FACC030D7C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2391" y="7606240"/>
            <a:ext cx="1620027" cy="972565"/>
          </a:xfrm>
          <a:prstGeom prst="rect">
            <a:avLst/>
          </a:prstGeom>
        </p:spPr>
      </p:pic>
    </p:spTree>
    <p:extLst>
      <p:ext uri="{BB962C8B-B14F-4D97-AF65-F5344CB8AC3E}">
        <p14:creationId xmlns:p14="http://schemas.microsoft.com/office/powerpoint/2010/main" val="1568169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451D299F-E97C-405E-A145-903790ACBA63}"/>
              </a:ext>
            </a:extLst>
          </p:cNvPr>
          <p:cNvSpPr txBox="1">
            <a:spLocks/>
          </p:cNvSpPr>
          <p:nvPr/>
        </p:nvSpPr>
        <p:spPr>
          <a:xfrm>
            <a:off x="2461271" y="872126"/>
            <a:ext cx="2940908" cy="60775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it-IT" sz="1800" b="1" dirty="0">
                <a:solidFill>
                  <a:srgbClr val="0070C0"/>
                </a:solidFill>
                <a:latin typeface="+mn-lt"/>
              </a:rPr>
              <a:t>RISULTATI DI RICICLO RAGGIUNTI</a:t>
            </a:r>
          </a:p>
        </p:txBody>
      </p:sp>
      <p:graphicFrame>
        <p:nvGraphicFramePr>
          <p:cNvPr id="4" name="Tabella 3">
            <a:extLst>
              <a:ext uri="{FF2B5EF4-FFF2-40B4-BE49-F238E27FC236}">
                <a16:creationId xmlns:a16="http://schemas.microsoft.com/office/drawing/2014/main" xmlns="" id="{98369E5C-3358-45CA-ADB1-8DE00CEE0199}"/>
              </a:ext>
            </a:extLst>
          </p:cNvPr>
          <p:cNvGraphicFramePr>
            <a:graphicFrameLocks noGrp="1"/>
          </p:cNvGraphicFramePr>
          <p:nvPr/>
        </p:nvGraphicFramePr>
        <p:xfrm>
          <a:off x="1155032" y="6112288"/>
          <a:ext cx="4960423" cy="1455018"/>
        </p:xfrm>
        <a:graphic>
          <a:graphicData uri="http://schemas.openxmlformats.org/drawingml/2006/table">
            <a:tbl>
              <a:tblPr/>
              <a:tblGrid>
                <a:gridCol w="1247220">
                  <a:extLst>
                    <a:ext uri="{9D8B030D-6E8A-4147-A177-3AD203B41FA5}">
                      <a16:colId xmlns:a16="http://schemas.microsoft.com/office/drawing/2014/main" xmlns="" val="20000"/>
                    </a:ext>
                  </a:extLst>
                </a:gridCol>
                <a:gridCol w="736261">
                  <a:extLst>
                    <a:ext uri="{9D8B030D-6E8A-4147-A177-3AD203B41FA5}">
                      <a16:colId xmlns:a16="http://schemas.microsoft.com/office/drawing/2014/main" xmlns="" val="20001"/>
                    </a:ext>
                  </a:extLst>
                </a:gridCol>
                <a:gridCol w="816120">
                  <a:extLst>
                    <a:ext uri="{9D8B030D-6E8A-4147-A177-3AD203B41FA5}">
                      <a16:colId xmlns:a16="http://schemas.microsoft.com/office/drawing/2014/main" xmlns="" val="20002"/>
                    </a:ext>
                  </a:extLst>
                </a:gridCol>
                <a:gridCol w="763315">
                  <a:extLst>
                    <a:ext uri="{9D8B030D-6E8A-4147-A177-3AD203B41FA5}">
                      <a16:colId xmlns:a16="http://schemas.microsoft.com/office/drawing/2014/main" xmlns="" val="20003"/>
                    </a:ext>
                  </a:extLst>
                </a:gridCol>
                <a:gridCol w="748685">
                  <a:extLst>
                    <a:ext uri="{9D8B030D-6E8A-4147-A177-3AD203B41FA5}">
                      <a16:colId xmlns:a16="http://schemas.microsoft.com/office/drawing/2014/main" xmlns="" val="20004"/>
                    </a:ext>
                  </a:extLst>
                </a:gridCol>
                <a:gridCol w="648822">
                  <a:extLst>
                    <a:ext uri="{9D8B030D-6E8A-4147-A177-3AD203B41FA5}">
                      <a16:colId xmlns:a16="http://schemas.microsoft.com/office/drawing/2014/main" xmlns="" val="20005"/>
                    </a:ext>
                  </a:extLst>
                </a:gridCol>
              </a:tblGrid>
              <a:tr h="594966">
                <a:tc>
                  <a:txBody>
                    <a:bodyPr/>
                    <a:lstStyle/>
                    <a:p>
                      <a:pPr marR="0" indent="0" algn="l" rtl="0">
                        <a:spcBef>
                          <a:spcPts val="0"/>
                        </a:spcBef>
                        <a:spcAft>
                          <a:spcPts val="1400"/>
                        </a:spcAft>
                      </a:pPr>
                      <a:r>
                        <a:rPr lang="it-IT" sz="1100" b="1" kern="1400" dirty="0">
                          <a:solidFill>
                            <a:srgbClr val="000000"/>
                          </a:solidFill>
                          <a:latin typeface="Calibri"/>
                        </a:rPr>
                        <a:t> </a:t>
                      </a:r>
                      <a:endParaRPr lang="it-IT" sz="1000" kern="1400" dirty="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C4D79B"/>
                    </a:solidFill>
                  </a:tcPr>
                </a:tc>
                <a:tc>
                  <a:txBody>
                    <a:bodyPr/>
                    <a:lstStyle/>
                    <a:p>
                      <a:pPr marR="0" indent="0" algn="r" rtl="0">
                        <a:spcBef>
                          <a:spcPts val="0"/>
                        </a:spcBef>
                        <a:spcAft>
                          <a:spcPts val="1400"/>
                        </a:spcAft>
                      </a:pPr>
                      <a:r>
                        <a:rPr lang="it-IT" sz="1100" b="1" kern="1400">
                          <a:solidFill>
                            <a:srgbClr val="000000"/>
                          </a:solidFill>
                          <a:latin typeface="Calibri"/>
                        </a:rPr>
                        <a:t>2013</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C4D79B"/>
                    </a:solidFill>
                  </a:tcPr>
                </a:tc>
                <a:tc>
                  <a:txBody>
                    <a:bodyPr/>
                    <a:lstStyle/>
                    <a:p>
                      <a:pPr marR="0" indent="0" algn="r" rtl="0">
                        <a:spcBef>
                          <a:spcPts val="0"/>
                        </a:spcBef>
                        <a:spcAft>
                          <a:spcPts val="1400"/>
                        </a:spcAft>
                      </a:pPr>
                      <a:r>
                        <a:rPr lang="it-IT" sz="1100" b="1" kern="1400">
                          <a:solidFill>
                            <a:srgbClr val="000000"/>
                          </a:solidFill>
                          <a:latin typeface="Calibri"/>
                        </a:rPr>
                        <a:t>2014</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C4D79B"/>
                    </a:solidFill>
                  </a:tcPr>
                </a:tc>
                <a:tc>
                  <a:txBody>
                    <a:bodyPr/>
                    <a:lstStyle/>
                    <a:p>
                      <a:pPr marR="0" indent="0" algn="r" rtl="0">
                        <a:spcBef>
                          <a:spcPts val="0"/>
                        </a:spcBef>
                        <a:spcAft>
                          <a:spcPts val="1400"/>
                        </a:spcAft>
                      </a:pPr>
                      <a:r>
                        <a:rPr lang="it-IT" sz="1100" b="1" kern="1400">
                          <a:solidFill>
                            <a:srgbClr val="000000"/>
                          </a:solidFill>
                          <a:latin typeface="Calibri"/>
                        </a:rPr>
                        <a:t>2015</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C4D79B"/>
                    </a:solidFill>
                  </a:tcPr>
                </a:tc>
                <a:tc>
                  <a:txBody>
                    <a:bodyPr/>
                    <a:lstStyle/>
                    <a:p>
                      <a:pPr marR="0" indent="0" algn="r" rtl="0">
                        <a:spcBef>
                          <a:spcPts val="0"/>
                        </a:spcBef>
                        <a:spcAft>
                          <a:spcPts val="1400"/>
                        </a:spcAft>
                      </a:pPr>
                      <a:r>
                        <a:rPr lang="it-IT" sz="1100" b="1" kern="1400">
                          <a:solidFill>
                            <a:srgbClr val="000000"/>
                          </a:solidFill>
                          <a:latin typeface="Calibri"/>
                        </a:rPr>
                        <a:t>2016</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C4D79B"/>
                    </a:solidFill>
                  </a:tcPr>
                </a:tc>
                <a:tc>
                  <a:txBody>
                    <a:bodyPr/>
                    <a:lstStyle/>
                    <a:p>
                      <a:pPr marR="0" indent="0" algn="r" rtl="0">
                        <a:spcBef>
                          <a:spcPts val="0"/>
                        </a:spcBef>
                        <a:spcAft>
                          <a:spcPts val="1400"/>
                        </a:spcAft>
                      </a:pPr>
                      <a:r>
                        <a:rPr lang="it-IT" sz="1100" b="1" kern="1400">
                          <a:solidFill>
                            <a:srgbClr val="000000"/>
                          </a:solidFill>
                          <a:latin typeface="Calibri"/>
                        </a:rPr>
                        <a:t>2017</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C4D79B"/>
                    </a:solidFill>
                  </a:tcPr>
                </a:tc>
                <a:extLst>
                  <a:ext uri="{0D108BD9-81ED-4DB2-BD59-A6C34878D82A}">
                    <a16:rowId xmlns:a16="http://schemas.microsoft.com/office/drawing/2014/main" xmlns="" val="10000"/>
                  </a:ext>
                </a:extLst>
              </a:tr>
              <a:tr h="255806">
                <a:tc>
                  <a:txBody>
                    <a:bodyPr/>
                    <a:lstStyle/>
                    <a:p>
                      <a:pPr marR="0" indent="0" algn="l" rtl="0">
                        <a:spcBef>
                          <a:spcPts val="0"/>
                        </a:spcBef>
                        <a:spcAft>
                          <a:spcPts val="1400"/>
                        </a:spcAft>
                      </a:pPr>
                      <a:r>
                        <a:rPr lang="it-IT" sz="1100" b="1" kern="1400">
                          <a:solidFill>
                            <a:srgbClr val="000000"/>
                          </a:solidFill>
                          <a:latin typeface="Calibri"/>
                        </a:rPr>
                        <a:t>Riciclo (ton)</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C4D79B"/>
                    </a:solidFill>
                  </a:tcPr>
                </a:tc>
                <a:tc>
                  <a:txBody>
                    <a:bodyPr/>
                    <a:lstStyle/>
                    <a:p>
                      <a:pPr marR="0" indent="0" algn="r" rtl="0">
                        <a:spcBef>
                          <a:spcPts val="0"/>
                        </a:spcBef>
                        <a:spcAft>
                          <a:spcPts val="1400"/>
                        </a:spcAft>
                      </a:pPr>
                      <a:r>
                        <a:rPr lang="it-IT" sz="1100" kern="1400">
                          <a:solidFill>
                            <a:srgbClr val="000000"/>
                          </a:solidFill>
                          <a:latin typeface="Calibri"/>
                        </a:rPr>
                        <a:t>53.315</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B7DEE8"/>
                    </a:solidFill>
                  </a:tcPr>
                </a:tc>
                <a:tc>
                  <a:txBody>
                    <a:bodyPr/>
                    <a:lstStyle/>
                    <a:p>
                      <a:pPr marR="0" indent="0" algn="r" rtl="0">
                        <a:spcBef>
                          <a:spcPts val="0"/>
                        </a:spcBef>
                        <a:spcAft>
                          <a:spcPts val="1400"/>
                        </a:spcAft>
                      </a:pPr>
                      <a:r>
                        <a:rPr lang="it-IT" sz="1100" kern="1400">
                          <a:solidFill>
                            <a:srgbClr val="000000"/>
                          </a:solidFill>
                          <a:latin typeface="Calibri"/>
                        </a:rPr>
                        <a:t>59.917</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B7DEE8"/>
                    </a:solidFill>
                  </a:tcPr>
                </a:tc>
                <a:tc>
                  <a:txBody>
                    <a:bodyPr/>
                    <a:lstStyle/>
                    <a:p>
                      <a:pPr marR="0" indent="0" algn="r" rtl="0">
                        <a:spcBef>
                          <a:spcPts val="0"/>
                        </a:spcBef>
                        <a:spcAft>
                          <a:spcPts val="1400"/>
                        </a:spcAft>
                      </a:pPr>
                      <a:r>
                        <a:rPr lang="it-IT" sz="1100" kern="1400">
                          <a:solidFill>
                            <a:srgbClr val="000000"/>
                          </a:solidFill>
                          <a:latin typeface="Calibri"/>
                        </a:rPr>
                        <a:t>59.904</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B7DEE8"/>
                    </a:solidFill>
                  </a:tcPr>
                </a:tc>
                <a:tc>
                  <a:txBody>
                    <a:bodyPr/>
                    <a:lstStyle/>
                    <a:p>
                      <a:pPr marR="0" indent="0" algn="r" rtl="0">
                        <a:spcBef>
                          <a:spcPts val="0"/>
                        </a:spcBef>
                        <a:spcAft>
                          <a:spcPts val="1400"/>
                        </a:spcAft>
                      </a:pPr>
                      <a:r>
                        <a:rPr lang="it-IT" sz="1100" kern="1400">
                          <a:solidFill>
                            <a:srgbClr val="000000"/>
                          </a:solidFill>
                          <a:latin typeface="Calibri"/>
                        </a:rPr>
                        <a:t>64.081</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B7DEE8"/>
                    </a:solidFill>
                  </a:tcPr>
                </a:tc>
                <a:tc>
                  <a:txBody>
                    <a:bodyPr/>
                    <a:lstStyle/>
                    <a:p>
                      <a:pPr marR="0" indent="0" algn="r" rtl="0">
                        <a:spcBef>
                          <a:spcPts val="0"/>
                        </a:spcBef>
                        <a:spcAft>
                          <a:spcPts val="1400"/>
                        </a:spcAft>
                      </a:pPr>
                      <a:r>
                        <a:rPr lang="it-IT" sz="1100" kern="1400">
                          <a:solidFill>
                            <a:srgbClr val="000000"/>
                          </a:solidFill>
                          <a:latin typeface="Calibri"/>
                        </a:rPr>
                        <a:t>60.576</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B7DEE8"/>
                    </a:solidFill>
                  </a:tcPr>
                </a:tc>
                <a:extLst>
                  <a:ext uri="{0D108BD9-81ED-4DB2-BD59-A6C34878D82A}">
                    <a16:rowId xmlns:a16="http://schemas.microsoft.com/office/drawing/2014/main" xmlns="" val="10001"/>
                  </a:ext>
                </a:extLst>
              </a:tr>
              <a:tr h="259441">
                <a:tc>
                  <a:txBody>
                    <a:bodyPr/>
                    <a:lstStyle/>
                    <a:p>
                      <a:pPr marR="0" indent="0" algn="l" rtl="0">
                        <a:spcBef>
                          <a:spcPts val="0"/>
                        </a:spcBef>
                        <a:spcAft>
                          <a:spcPts val="1400"/>
                        </a:spcAft>
                      </a:pPr>
                      <a:r>
                        <a:rPr lang="it-IT" sz="1100" b="1" kern="1400">
                          <a:solidFill>
                            <a:srgbClr val="000000"/>
                          </a:solidFill>
                          <a:latin typeface="Calibri"/>
                        </a:rPr>
                        <a:t>Obiettivi fissati (%)</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C4D79B"/>
                    </a:solidFill>
                  </a:tcPr>
                </a:tc>
                <a:tc>
                  <a:txBody>
                    <a:bodyPr/>
                    <a:lstStyle/>
                    <a:p>
                      <a:pPr marR="0" indent="0" algn="r" rtl="0">
                        <a:spcBef>
                          <a:spcPts val="0"/>
                        </a:spcBef>
                        <a:spcAft>
                          <a:spcPts val="1400"/>
                        </a:spcAft>
                      </a:pPr>
                      <a:r>
                        <a:rPr lang="it-IT" sz="1100" kern="1400">
                          <a:solidFill>
                            <a:srgbClr val="000000"/>
                          </a:solidFill>
                          <a:latin typeface="Calibri"/>
                        </a:rPr>
                        <a:t>63,20</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B7DEE8"/>
                    </a:solidFill>
                  </a:tcPr>
                </a:tc>
                <a:tc>
                  <a:txBody>
                    <a:bodyPr/>
                    <a:lstStyle/>
                    <a:p>
                      <a:pPr marR="0" indent="0" algn="r" rtl="0">
                        <a:spcBef>
                          <a:spcPts val="0"/>
                        </a:spcBef>
                        <a:spcAft>
                          <a:spcPts val="1400"/>
                        </a:spcAft>
                      </a:pPr>
                      <a:r>
                        <a:rPr lang="it-IT" sz="1100" kern="1400">
                          <a:solidFill>
                            <a:srgbClr val="000000"/>
                          </a:solidFill>
                          <a:latin typeface="Calibri"/>
                        </a:rPr>
                        <a:t>63,50</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B7DEE8"/>
                    </a:solidFill>
                  </a:tcPr>
                </a:tc>
                <a:tc>
                  <a:txBody>
                    <a:bodyPr/>
                    <a:lstStyle/>
                    <a:p>
                      <a:pPr marR="0" indent="0" algn="r" rtl="0">
                        <a:spcBef>
                          <a:spcPts val="0"/>
                        </a:spcBef>
                        <a:spcAft>
                          <a:spcPts val="1400"/>
                        </a:spcAft>
                      </a:pPr>
                      <a:r>
                        <a:rPr lang="it-IT" sz="1100" kern="1400">
                          <a:solidFill>
                            <a:srgbClr val="000000"/>
                          </a:solidFill>
                          <a:latin typeface="Calibri"/>
                        </a:rPr>
                        <a:t>64,00</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B7DEE8"/>
                    </a:solidFill>
                  </a:tcPr>
                </a:tc>
                <a:tc>
                  <a:txBody>
                    <a:bodyPr/>
                    <a:lstStyle/>
                    <a:p>
                      <a:pPr marR="0" indent="0" algn="r" rtl="0">
                        <a:spcBef>
                          <a:spcPts val="0"/>
                        </a:spcBef>
                        <a:spcAft>
                          <a:spcPts val="1400"/>
                        </a:spcAft>
                      </a:pPr>
                      <a:r>
                        <a:rPr lang="it-IT" sz="1100" kern="1400">
                          <a:solidFill>
                            <a:srgbClr val="000000"/>
                          </a:solidFill>
                          <a:latin typeface="Calibri"/>
                        </a:rPr>
                        <a:t>64,50</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B7DEE8"/>
                    </a:solidFill>
                  </a:tcPr>
                </a:tc>
                <a:tc>
                  <a:txBody>
                    <a:bodyPr/>
                    <a:lstStyle/>
                    <a:p>
                      <a:pPr marR="0" indent="0" algn="r" rtl="0">
                        <a:spcBef>
                          <a:spcPts val="0"/>
                        </a:spcBef>
                        <a:spcAft>
                          <a:spcPts val="1400"/>
                        </a:spcAft>
                      </a:pPr>
                      <a:r>
                        <a:rPr lang="it-IT" sz="1100" kern="1400">
                          <a:solidFill>
                            <a:srgbClr val="000000"/>
                          </a:solidFill>
                          <a:latin typeface="Calibri"/>
                        </a:rPr>
                        <a:t>65,00</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B7DEE8"/>
                    </a:solidFill>
                  </a:tcPr>
                </a:tc>
                <a:extLst>
                  <a:ext uri="{0D108BD9-81ED-4DB2-BD59-A6C34878D82A}">
                    <a16:rowId xmlns:a16="http://schemas.microsoft.com/office/drawing/2014/main" xmlns="" val="10002"/>
                  </a:ext>
                </a:extLst>
              </a:tr>
              <a:tr h="265645">
                <a:tc>
                  <a:txBody>
                    <a:bodyPr/>
                    <a:lstStyle/>
                    <a:p>
                      <a:pPr marR="0" indent="0" algn="l" rtl="0">
                        <a:spcBef>
                          <a:spcPts val="0"/>
                        </a:spcBef>
                        <a:spcAft>
                          <a:spcPts val="1400"/>
                        </a:spcAft>
                      </a:pPr>
                      <a:r>
                        <a:rPr lang="it-IT" sz="1100" b="1" kern="1400">
                          <a:solidFill>
                            <a:srgbClr val="000000"/>
                          </a:solidFill>
                          <a:latin typeface="Calibri"/>
                        </a:rPr>
                        <a:t>Obiettivi raggiunti (%)</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C4D79B"/>
                    </a:solidFill>
                  </a:tcPr>
                </a:tc>
                <a:tc>
                  <a:txBody>
                    <a:bodyPr/>
                    <a:lstStyle/>
                    <a:p>
                      <a:pPr marR="0" indent="0" algn="r" rtl="0">
                        <a:spcBef>
                          <a:spcPts val="0"/>
                        </a:spcBef>
                        <a:spcAft>
                          <a:spcPts val="1400"/>
                        </a:spcAft>
                      </a:pPr>
                      <a:r>
                        <a:rPr lang="it-IT" sz="1100" kern="1400">
                          <a:solidFill>
                            <a:srgbClr val="000000"/>
                          </a:solidFill>
                          <a:latin typeface="Calibri"/>
                        </a:rPr>
                        <a:t>65,14</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B7DEE8"/>
                    </a:solidFill>
                  </a:tcPr>
                </a:tc>
                <a:tc>
                  <a:txBody>
                    <a:bodyPr/>
                    <a:lstStyle/>
                    <a:p>
                      <a:pPr marR="0" indent="0" algn="r" rtl="0">
                        <a:spcBef>
                          <a:spcPts val="0"/>
                        </a:spcBef>
                        <a:spcAft>
                          <a:spcPts val="1400"/>
                        </a:spcAft>
                      </a:pPr>
                      <a:r>
                        <a:rPr lang="it-IT" sz="1100" kern="1400" dirty="0">
                          <a:solidFill>
                            <a:srgbClr val="000000"/>
                          </a:solidFill>
                          <a:latin typeface="Calibri"/>
                        </a:rPr>
                        <a:t>70,66</a:t>
                      </a:r>
                      <a:endParaRPr lang="it-IT" sz="1000" kern="1400" dirty="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B7DEE8"/>
                    </a:solidFill>
                  </a:tcPr>
                </a:tc>
                <a:tc>
                  <a:txBody>
                    <a:bodyPr/>
                    <a:lstStyle/>
                    <a:p>
                      <a:pPr marR="0" indent="0" algn="r" rtl="0">
                        <a:spcBef>
                          <a:spcPts val="0"/>
                        </a:spcBef>
                        <a:spcAft>
                          <a:spcPts val="1400"/>
                        </a:spcAft>
                      </a:pPr>
                      <a:r>
                        <a:rPr lang="it-IT" sz="1100" kern="1400" dirty="0">
                          <a:solidFill>
                            <a:srgbClr val="000000"/>
                          </a:solidFill>
                          <a:latin typeface="Calibri"/>
                        </a:rPr>
                        <a:t>71,63</a:t>
                      </a:r>
                      <a:endParaRPr lang="it-IT" sz="1000" kern="1400" dirty="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B7DEE8"/>
                    </a:solidFill>
                  </a:tcPr>
                </a:tc>
                <a:tc>
                  <a:txBody>
                    <a:bodyPr/>
                    <a:lstStyle/>
                    <a:p>
                      <a:pPr marR="0" indent="0" algn="r" rtl="0">
                        <a:spcBef>
                          <a:spcPts val="0"/>
                        </a:spcBef>
                        <a:spcAft>
                          <a:spcPts val="1400"/>
                        </a:spcAft>
                      </a:pPr>
                      <a:r>
                        <a:rPr lang="it-IT" sz="1100" kern="1400">
                          <a:solidFill>
                            <a:srgbClr val="000000"/>
                          </a:solidFill>
                          <a:latin typeface="Calibri"/>
                        </a:rPr>
                        <a:t>72,10</a:t>
                      </a:r>
                      <a:endParaRPr lang="it-IT" sz="1000" kern="140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B7DEE8"/>
                    </a:solidFill>
                  </a:tcPr>
                </a:tc>
                <a:tc>
                  <a:txBody>
                    <a:bodyPr/>
                    <a:lstStyle/>
                    <a:p>
                      <a:pPr marR="0" indent="0" algn="r" rtl="0">
                        <a:spcBef>
                          <a:spcPts val="0"/>
                        </a:spcBef>
                        <a:spcAft>
                          <a:spcPts val="1400"/>
                        </a:spcAft>
                      </a:pPr>
                      <a:r>
                        <a:rPr lang="it-IT" sz="1100" kern="1400" dirty="0">
                          <a:solidFill>
                            <a:srgbClr val="000000"/>
                          </a:solidFill>
                          <a:latin typeface="Calibri"/>
                        </a:rPr>
                        <a:t>70,50</a:t>
                      </a:r>
                      <a:endParaRPr lang="it-IT" sz="1000" kern="1400" dirty="0">
                        <a:solidFill>
                          <a:srgbClr val="000000"/>
                        </a:solidFill>
                        <a:latin typeface="Times New Roman"/>
                      </a:endParaRPr>
                    </a:p>
                  </a:txBody>
                  <a:tcPr marL="9525" marR="9525" marT="9525" marB="0" anchor="b">
                    <a:lnL w="19050" cap="flat" cmpd="sng" algn="ctr">
                      <a:solidFill>
                        <a:srgbClr val="009900"/>
                      </a:solidFill>
                      <a:prstDash val="solid"/>
                      <a:round/>
                      <a:headEnd type="none" w="med" len="med"/>
                      <a:tailEnd type="none" w="med" len="med"/>
                    </a:lnL>
                    <a:lnR w="19050" cap="flat" cmpd="sng" algn="ctr">
                      <a:solidFill>
                        <a:srgbClr val="009900"/>
                      </a:solidFill>
                      <a:prstDash val="solid"/>
                      <a:round/>
                      <a:headEnd type="none" w="med" len="med"/>
                      <a:tailEnd type="none" w="med" len="med"/>
                    </a:lnR>
                    <a:lnT w="19050" cap="flat" cmpd="sng" algn="ctr">
                      <a:solidFill>
                        <a:srgbClr val="009900"/>
                      </a:solidFill>
                      <a:prstDash val="solid"/>
                      <a:round/>
                      <a:headEnd type="none" w="med" len="med"/>
                      <a:tailEnd type="none" w="med" len="med"/>
                    </a:lnT>
                    <a:lnB w="19050" cap="flat" cmpd="sng" algn="ctr">
                      <a:solidFill>
                        <a:srgbClr val="009900"/>
                      </a:solidFill>
                      <a:prstDash val="solid"/>
                      <a:round/>
                      <a:headEnd type="none" w="med" len="med"/>
                      <a:tailEnd type="none" w="med" len="med"/>
                    </a:lnB>
                    <a:solidFill>
                      <a:srgbClr val="B7DEE8"/>
                    </a:solidFill>
                  </a:tcPr>
                </a:tc>
                <a:extLst>
                  <a:ext uri="{0D108BD9-81ED-4DB2-BD59-A6C34878D82A}">
                    <a16:rowId xmlns:a16="http://schemas.microsoft.com/office/drawing/2014/main" xmlns="" val="10003"/>
                  </a:ext>
                </a:extLst>
              </a:tr>
            </a:tbl>
          </a:graphicData>
        </a:graphic>
      </p:graphicFrame>
      <p:sp>
        <p:nvSpPr>
          <p:cNvPr id="5" name="Rettangolo 4">
            <a:extLst>
              <a:ext uri="{FF2B5EF4-FFF2-40B4-BE49-F238E27FC236}">
                <a16:creationId xmlns:a16="http://schemas.microsoft.com/office/drawing/2014/main" xmlns="" id="{181825F3-1EDA-49DC-AA74-73A488C91322}"/>
              </a:ext>
            </a:extLst>
          </p:cNvPr>
          <p:cNvSpPr/>
          <p:nvPr/>
        </p:nvSpPr>
        <p:spPr>
          <a:xfrm>
            <a:off x="1027204" y="1655854"/>
            <a:ext cx="4468245" cy="872034"/>
          </a:xfrm>
          <a:prstGeom prst="rect">
            <a:avLst/>
          </a:prstGeom>
        </p:spPr>
        <p:txBody>
          <a:bodyPr wrap="square">
            <a:spAutoFit/>
          </a:bodyPr>
          <a:lstStyle/>
          <a:p>
            <a:pPr lvl="0" algn="just">
              <a:lnSpc>
                <a:spcPct val="150000"/>
              </a:lnSpc>
              <a:spcAft>
                <a:spcPts val="0"/>
              </a:spcAft>
            </a:pPr>
            <a:r>
              <a:rPr lang="it-IT" dirty="0">
                <a:ea typeface="Calibri" panose="020F0502020204030204" pitchFamily="34" charset="0"/>
                <a:cs typeface="Arial" panose="020B0604020202020204" pitchFamily="34" charset="0"/>
              </a:rPr>
              <a:t>Il Consorzio ha sempre </a:t>
            </a:r>
            <a:r>
              <a:rPr lang="it-IT" b="1" dirty="0">
                <a:solidFill>
                  <a:srgbClr val="0070C0"/>
                </a:solidFill>
                <a:ea typeface="Calibri" panose="020F0502020204030204" pitchFamily="34" charset="0"/>
                <a:cs typeface="Arial" panose="020B0604020202020204" pitchFamily="34" charset="0"/>
              </a:rPr>
              <a:t>superato l’obiettivo minimo di riciclo </a:t>
            </a:r>
            <a:r>
              <a:rPr lang="it-IT" b="1" dirty="0">
                <a:ea typeface="Calibri" panose="020F0502020204030204" pitchFamily="34" charset="0"/>
                <a:cs typeface="Arial" panose="020B0604020202020204" pitchFamily="34" charset="0"/>
              </a:rPr>
              <a:t>(60%) </a:t>
            </a:r>
            <a:r>
              <a:rPr lang="it-IT" dirty="0">
                <a:ea typeface="Calibri" panose="020F0502020204030204" pitchFamily="34" charset="0"/>
                <a:cs typeface="Arial" panose="020B0604020202020204" pitchFamily="34" charset="0"/>
              </a:rPr>
              <a:t>previsto dalla legge;</a:t>
            </a:r>
          </a:p>
        </p:txBody>
      </p:sp>
      <p:grpSp>
        <p:nvGrpSpPr>
          <p:cNvPr id="6" name="Gruppo 5">
            <a:extLst>
              <a:ext uri="{FF2B5EF4-FFF2-40B4-BE49-F238E27FC236}">
                <a16:creationId xmlns:a16="http://schemas.microsoft.com/office/drawing/2014/main" xmlns="" id="{0A9808DF-610F-47C5-BF26-C6F33421BCF9}"/>
              </a:ext>
            </a:extLst>
          </p:cNvPr>
          <p:cNvGrpSpPr/>
          <p:nvPr/>
        </p:nvGrpSpPr>
        <p:grpSpPr>
          <a:xfrm>
            <a:off x="815235" y="142362"/>
            <a:ext cx="5477181" cy="6386382"/>
            <a:chOff x="815237" y="612070"/>
            <a:chExt cx="5477181" cy="6386382"/>
          </a:xfrm>
        </p:grpSpPr>
        <p:pic>
          <p:nvPicPr>
            <p:cNvPr id="7" name="Immagine 6">
              <a:extLst>
                <a:ext uri="{FF2B5EF4-FFF2-40B4-BE49-F238E27FC236}">
                  <a16:creationId xmlns:a16="http://schemas.microsoft.com/office/drawing/2014/main" xmlns="" id="{060B34A9-C246-4AC7-A98B-F13929FD37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grpSp>
          <p:nvGrpSpPr>
            <p:cNvPr id="8" name="Gruppo 7">
              <a:extLst>
                <a:ext uri="{FF2B5EF4-FFF2-40B4-BE49-F238E27FC236}">
                  <a16:creationId xmlns:a16="http://schemas.microsoft.com/office/drawing/2014/main" xmlns="" id="{16909EF3-F5CE-42A1-8865-A652011F1E91}"/>
                </a:ext>
              </a:extLst>
            </p:cNvPr>
            <p:cNvGrpSpPr/>
            <p:nvPr/>
          </p:nvGrpSpPr>
          <p:grpSpPr>
            <a:xfrm>
              <a:off x="822960" y="2121966"/>
              <a:ext cx="5469458" cy="4876486"/>
              <a:chOff x="822960" y="2121966"/>
              <a:chExt cx="5469458" cy="4876486"/>
            </a:xfrm>
          </p:grpSpPr>
          <p:cxnSp>
            <p:nvCxnSpPr>
              <p:cNvPr id="9" name="Connettore diritto 8">
                <a:extLst>
                  <a:ext uri="{FF2B5EF4-FFF2-40B4-BE49-F238E27FC236}">
                    <a16:creationId xmlns:a16="http://schemas.microsoft.com/office/drawing/2014/main" xmlns="" id="{D6AC958E-9276-46AB-A73D-4E3FFD9C1404}"/>
                  </a:ext>
                </a:extLst>
              </p:cNvPr>
              <p:cNvCxnSpPr/>
              <p:nvPr/>
            </p:nvCxnSpPr>
            <p:spPr>
              <a:xfrm>
                <a:off x="822960" y="212196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Connettore diritto 9">
                <a:extLst>
                  <a:ext uri="{FF2B5EF4-FFF2-40B4-BE49-F238E27FC236}">
                    <a16:creationId xmlns:a16="http://schemas.microsoft.com/office/drawing/2014/main" xmlns="" id="{BA812547-9853-42B7-8472-6CDAEF177DB4}"/>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grpSp>
      </p:grpSp>
      <p:pic>
        <p:nvPicPr>
          <p:cNvPr id="12" name="Immagine 11">
            <a:extLst>
              <a:ext uri="{FF2B5EF4-FFF2-40B4-BE49-F238E27FC236}">
                <a16:creationId xmlns:a16="http://schemas.microsoft.com/office/drawing/2014/main" xmlns="" id="{C2559C98-7141-42B8-A81B-3768ED1A1B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2391" y="7606240"/>
            <a:ext cx="1620027" cy="972565"/>
          </a:xfrm>
          <a:prstGeom prst="rect">
            <a:avLst/>
          </a:prstGeom>
        </p:spPr>
      </p:pic>
      <p:graphicFrame>
        <p:nvGraphicFramePr>
          <p:cNvPr id="15" name="Grafico 14">
            <a:extLst>
              <a:ext uri="{FF2B5EF4-FFF2-40B4-BE49-F238E27FC236}">
                <a16:creationId xmlns:a16="http://schemas.microsoft.com/office/drawing/2014/main" xmlns="" id="{00000000-0008-0000-0000-000011000000}"/>
              </a:ext>
            </a:extLst>
          </p:cNvPr>
          <p:cNvGraphicFramePr>
            <a:graphicFrameLocks/>
          </p:cNvGraphicFramePr>
          <p:nvPr/>
        </p:nvGraphicFramePr>
        <p:xfrm>
          <a:off x="1099150" y="2933566"/>
          <a:ext cx="5016299" cy="275737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22991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xmlns="" id="{5E1ACEDE-01AE-44B1-AE9F-42A2C439E684}"/>
              </a:ext>
            </a:extLst>
          </p:cNvPr>
          <p:cNvSpPr/>
          <p:nvPr/>
        </p:nvSpPr>
        <p:spPr>
          <a:xfrm>
            <a:off x="1112921" y="2643006"/>
            <a:ext cx="4632158" cy="2031325"/>
          </a:xfrm>
          <a:prstGeom prst="rect">
            <a:avLst/>
          </a:prstGeom>
        </p:spPr>
        <p:txBody>
          <a:bodyPr wrap="square">
            <a:spAutoFit/>
          </a:bodyPr>
          <a:lstStyle/>
          <a:p>
            <a:pPr algn="just"/>
            <a:r>
              <a:rPr lang="it-IT" dirty="0">
                <a:solidFill>
                  <a:srgbClr val="000000"/>
                </a:solidFill>
              </a:rPr>
              <a:t>Come si evince dai risultati prima indicati gli obiettivi previsti dal pacchetto economia circolare sono stati già superati. </a:t>
            </a:r>
          </a:p>
          <a:p>
            <a:pPr algn="just"/>
            <a:r>
              <a:rPr lang="it-IT" dirty="0">
                <a:solidFill>
                  <a:srgbClr val="000000"/>
                </a:solidFill>
              </a:rPr>
              <a:t>(Il 65% dei materiali di imballaggio dovrà essere riciclato entro il 2025 e il 70% entro il 2030. Nel caso della plastica </a:t>
            </a:r>
            <a:r>
              <a:rPr lang="it-IT" dirty="0"/>
              <a:t>l’obiettivo di  riciclo è fissato al 50% entro il 2025 e al 55% entro il 2030.</a:t>
            </a:r>
          </a:p>
        </p:txBody>
      </p:sp>
      <p:sp>
        <p:nvSpPr>
          <p:cNvPr id="3" name="Titolo 1">
            <a:extLst>
              <a:ext uri="{FF2B5EF4-FFF2-40B4-BE49-F238E27FC236}">
                <a16:creationId xmlns:a16="http://schemas.microsoft.com/office/drawing/2014/main" xmlns="" id="{45A314A4-6E28-401B-981C-50F0D4C4E6A4}"/>
              </a:ext>
            </a:extLst>
          </p:cNvPr>
          <p:cNvSpPr txBox="1">
            <a:spLocks/>
          </p:cNvSpPr>
          <p:nvPr/>
        </p:nvSpPr>
        <p:spPr>
          <a:xfrm>
            <a:off x="2521428" y="1317797"/>
            <a:ext cx="2856687" cy="404384"/>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it-IT" sz="1800" b="1" dirty="0">
                <a:solidFill>
                  <a:srgbClr val="0070C0"/>
                </a:solidFill>
                <a:latin typeface="+mn-lt"/>
              </a:rPr>
              <a:t>OBIETTIVO DI RICICLO</a:t>
            </a:r>
          </a:p>
        </p:txBody>
      </p:sp>
      <p:grpSp>
        <p:nvGrpSpPr>
          <p:cNvPr id="4" name="Gruppo 3">
            <a:extLst>
              <a:ext uri="{FF2B5EF4-FFF2-40B4-BE49-F238E27FC236}">
                <a16:creationId xmlns:a16="http://schemas.microsoft.com/office/drawing/2014/main" xmlns="" id="{9ABB9DCD-BB7A-4E5A-B5C4-FD15D33FEB78}"/>
              </a:ext>
            </a:extLst>
          </p:cNvPr>
          <p:cNvGrpSpPr/>
          <p:nvPr/>
        </p:nvGrpSpPr>
        <p:grpSpPr>
          <a:xfrm>
            <a:off x="622128" y="945076"/>
            <a:ext cx="5835219" cy="6386382"/>
            <a:chOff x="634161" y="612070"/>
            <a:chExt cx="5835219" cy="6386382"/>
          </a:xfrm>
        </p:grpSpPr>
        <p:pic>
          <p:nvPicPr>
            <p:cNvPr id="5" name="Immagine 4">
              <a:extLst>
                <a:ext uri="{FF2B5EF4-FFF2-40B4-BE49-F238E27FC236}">
                  <a16:creationId xmlns:a16="http://schemas.microsoft.com/office/drawing/2014/main" xmlns="" id="{8E3FD87D-347E-43AA-9708-FFC673F420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grpSp>
          <p:nvGrpSpPr>
            <p:cNvPr id="6" name="Gruppo 5">
              <a:extLst>
                <a:ext uri="{FF2B5EF4-FFF2-40B4-BE49-F238E27FC236}">
                  <a16:creationId xmlns:a16="http://schemas.microsoft.com/office/drawing/2014/main" xmlns="" id="{7009CC6C-015E-42AD-AB4F-19FA6AADFF77}"/>
                </a:ext>
              </a:extLst>
            </p:cNvPr>
            <p:cNvGrpSpPr/>
            <p:nvPr/>
          </p:nvGrpSpPr>
          <p:grpSpPr>
            <a:xfrm>
              <a:off x="634161" y="2121966"/>
              <a:ext cx="5835219" cy="4876486"/>
              <a:chOff x="634161" y="2121966"/>
              <a:chExt cx="5835219" cy="4876486"/>
            </a:xfrm>
          </p:grpSpPr>
          <p:cxnSp>
            <p:nvCxnSpPr>
              <p:cNvPr id="7" name="Connettore diritto 6">
                <a:extLst>
                  <a:ext uri="{FF2B5EF4-FFF2-40B4-BE49-F238E27FC236}">
                    <a16:creationId xmlns:a16="http://schemas.microsoft.com/office/drawing/2014/main" xmlns="" id="{91071DA4-654F-442F-930D-7BDF0E670CCF}"/>
                  </a:ext>
                </a:extLst>
              </p:cNvPr>
              <p:cNvCxnSpPr/>
              <p:nvPr/>
            </p:nvCxnSpPr>
            <p:spPr>
              <a:xfrm>
                <a:off x="822960" y="212196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Connettore diritto 7">
                <a:extLst>
                  <a:ext uri="{FF2B5EF4-FFF2-40B4-BE49-F238E27FC236}">
                    <a16:creationId xmlns:a16="http://schemas.microsoft.com/office/drawing/2014/main" xmlns="" id="{5CFC02AC-E66F-479F-A838-1CFFF5DF6748}"/>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9" name="Connettore diritto 8">
                <a:extLst>
                  <a:ext uri="{FF2B5EF4-FFF2-40B4-BE49-F238E27FC236}">
                    <a16:creationId xmlns:a16="http://schemas.microsoft.com/office/drawing/2014/main" xmlns="" id="{B139F51E-7A36-4601-A78B-1B84B00DBE6D}"/>
                  </a:ext>
                </a:extLst>
              </p:cNvPr>
              <p:cNvCxnSpPr/>
              <p:nvPr/>
            </p:nvCxnSpPr>
            <p:spPr>
              <a:xfrm>
                <a:off x="634161" y="4549140"/>
                <a:ext cx="583521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spTree>
    <p:extLst>
      <p:ext uri="{BB962C8B-B14F-4D97-AF65-F5344CB8AC3E}">
        <p14:creationId xmlns:p14="http://schemas.microsoft.com/office/powerpoint/2010/main" val="4270695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xmlns="" id="{07FD93F9-D4F1-4FAF-87A1-BEDA0193065F}"/>
              </a:ext>
            </a:extLst>
          </p:cNvPr>
          <p:cNvGrpSpPr/>
          <p:nvPr/>
        </p:nvGrpSpPr>
        <p:grpSpPr>
          <a:xfrm>
            <a:off x="511390" y="695814"/>
            <a:ext cx="5835219" cy="6386382"/>
            <a:chOff x="634161" y="612070"/>
            <a:chExt cx="5835219" cy="6386382"/>
          </a:xfrm>
        </p:grpSpPr>
        <p:pic>
          <p:nvPicPr>
            <p:cNvPr id="3" name="Immagine 2">
              <a:extLst>
                <a:ext uri="{FF2B5EF4-FFF2-40B4-BE49-F238E27FC236}">
                  <a16:creationId xmlns:a16="http://schemas.microsoft.com/office/drawing/2014/main" xmlns="" id="{AB1FB7BB-D972-412E-B11C-5E340130E6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grpSp>
          <p:nvGrpSpPr>
            <p:cNvPr id="4" name="Gruppo 3">
              <a:extLst>
                <a:ext uri="{FF2B5EF4-FFF2-40B4-BE49-F238E27FC236}">
                  <a16:creationId xmlns:a16="http://schemas.microsoft.com/office/drawing/2014/main" xmlns="" id="{38588390-AE3A-4F59-AA4A-8829D8D79A64}"/>
                </a:ext>
              </a:extLst>
            </p:cNvPr>
            <p:cNvGrpSpPr/>
            <p:nvPr/>
          </p:nvGrpSpPr>
          <p:grpSpPr>
            <a:xfrm>
              <a:off x="634161" y="2121966"/>
              <a:ext cx="5835219" cy="4876486"/>
              <a:chOff x="634161" y="2121966"/>
              <a:chExt cx="5835219" cy="4876486"/>
            </a:xfrm>
          </p:grpSpPr>
          <p:cxnSp>
            <p:nvCxnSpPr>
              <p:cNvPr id="5" name="Connettore diritto 4">
                <a:extLst>
                  <a:ext uri="{FF2B5EF4-FFF2-40B4-BE49-F238E27FC236}">
                    <a16:creationId xmlns:a16="http://schemas.microsoft.com/office/drawing/2014/main" xmlns="" id="{03F25B29-E869-419F-B165-92FEB7FA917C}"/>
                  </a:ext>
                </a:extLst>
              </p:cNvPr>
              <p:cNvCxnSpPr/>
              <p:nvPr/>
            </p:nvCxnSpPr>
            <p:spPr>
              <a:xfrm>
                <a:off x="822960" y="212196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Connettore diritto 5">
                <a:extLst>
                  <a:ext uri="{FF2B5EF4-FFF2-40B4-BE49-F238E27FC236}">
                    <a16:creationId xmlns:a16="http://schemas.microsoft.com/office/drawing/2014/main" xmlns="" id="{C621CAC4-E138-4488-A08D-F221DD30630D}"/>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7" name="Connettore diritto 6">
                <a:extLst>
                  <a:ext uri="{FF2B5EF4-FFF2-40B4-BE49-F238E27FC236}">
                    <a16:creationId xmlns:a16="http://schemas.microsoft.com/office/drawing/2014/main" xmlns="" id="{62CA3C28-8BD0-4F1F-9CAF-5F49B7DEE4C3}"/>
                  </a:ext>
                </a:extLst>
              </p:cNvPr>
              <p:cNvCxnSpPr/>
              <p:nvPr/>
            </p:nvCxnSpPr>
            <p:spPr>
              <a:xfrm>
                <a:off x="634161" y="4549140"/>
                <a:ext cx="583521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pic>
        <p:nvPicPr>
          <p:cNvPr id="8" name="Immagine 7">
            <a:extLst>
              <a:ext uri="{FF2B5EF4-FFF2-40B4-BE49-F238E27FC236}">
                <a16:creationId xmlns:a16="http://schemas.microsoft.com/office/drawing/2014/main" xmlns="" id="{8A49A1E7-5906-4BE2-BA1B-54AD189F85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2391" y="7606240"/>
            <a:ext cx="1620027" cy="972565"/>
          </a:xfrm>
          <a:prstGeom prst="rect">
            <a:avLst/>
          </a:prstGeom>
        </p:spPr>
      </p:pic>
      <p:sp>
        <p:nvSpPr>
          <p:cNvPr id="9" name="Rettangolo 8">
            <a:extLst>
              <a:ext uri="{FF2B5EF4-FFF2-40B4-BE49-F238E27FC236}">
                <a16:creationId xmlns:a16="http://schemas.microsoft.com/office/drawing/2014/main" xmlns="" id="{1F2AE230-3AB0-4EAD-BC2A-31C4E784BF73}"/>
              </a:ext>
            </a:extLst>
          </p:cNvPr>
          <p:cNvSpPr/>
          <p:nvPr/>
        </p:nvSpPr>
        <p:spPr>
          <a:xfrm>
            <a:off x="2629617" y="1187846"/>
            <a:ext cx="2725811" cy="369332"/>
          </a:xfrm>
          <a:prstGeom prst="rect">
            <a:avLst/>
          </a:prstGeom>
        </p:spPr>
        <p:txBody>
          <a:bodyPr wrap="none">
            <a:spAutoFit/>
          </a:bodyPr>
          <a:lstStyle/>
          <a:p>
            <a:r>
              <a:rPr lang="it-IT" b="1" dirty="0">
                <a:solidFill>
                  <a:srgbClr val="0070C0"/>
                </a:solidFill>
              </a:rPr>
              <a:t>ACCORDO ANCI – CO.N.I.P.</a:t>
            </a:r>
          </a:p>
        </p:txBody>
      </p:sp>
      <p:sp>
        <p:nvSpPr>
          <p:cNvPr id="11" name="Rettangolo 10">
            <a:extLst>
              <a:ext uri="{FF2B5EF4-FFF2-40B4-BE49-F238E27FC236}">
                <a16:creationId xmlns:a16="http://schemas.microsoft.com/office/drawing/2014/main" xmlns="" id="{1BD872EF-2674-4A77-9E24-F86D47481751}"/>
              </a:ext>
            </a:extLst>
          </p:cNvPr>
          <p:cNvSpPr/>
          <p:nvPr/>
        </p:nvSpPr>
        <p:spPr>
          <a:xfrm>
            <a:off x="1106907" y="2183573"/>
            <a:ext cx="4523867" cy="1200329"/>
          </a:xfrm>
          <a:prstGeom prst="rect">
            <a:avLst/>
          </a:prstGeom>
        </p:spPr>
        <p:txBody>
          <a:bodyPr wrap="square">
            <a:spAutoFit/>
          </a:bodyPr>
          <a:lstStyle/>
          <a:p>
            <a:pPr algn="just"/>
            <a:r>
              <a:rPr lang="it-IT" dirty="0"/>
              <a:t>Nel decreto direttoriale è stato richiesto al Consorzio di sottoscrivere l’accordo per la gestione dei pallet fine ciclo vita con ANCI o con CONAI.</a:t>
            </a:r>
          </a:p>
        </p:txBody>
      </p:sp>
      <p:sp>
        <p:nvSpPr>
          <p:cNvPr id="12" name="CasellaDiTesto 11">
            <a:extLst>
              <a:ext uri="{FF2B5EF4-FFF2-40B4-BE49-F238E27FC236}">
                <a16:creationId xmlns:a16="http://schemas.microsoft.com/office/drawing/2014/main" xmlns="" id="{2B61294B-6932-4AFE-AFEE-B41F8A957534}"/>
              </a:ext>
            </a:extLst>
          </p:cNvPr>
          <p:cNvSpPr txBox="1"/>
          <p:nvPr/>
        </p:nvSpPr>
        <p:spPr>
          <a:xfrm>
            <a:off x="1106908" y="3561345"/>
            <a:ext cx="4523864" cy="2031325"/>
          </a:xfrm>
          <a:prstGeom prst="rect">
            <a:avLst/>
          </a:prstGeom>
          <a:noFill/>
        </p:spPr>
        <p:txBody>
          <a:bodyPr wrap="square" rtlCol="0">
            <a:spAutoFit/>
          </a:bodyPr>
          <a:lstStyle/>
          <a:p>
            <a:pPr algn="just"/>
            <a:r>
              <a:rPr lang="it-IT" dirty="0"/>
              <a:t>In fase di definizione dell’accordo, ANCI ha chiesto la possibilità di ampliare le competenze anche alle casse nell’eventualità si presentasse la necessità di soddisfare la gestione di questa tipologia di imballaggio. L’accordo è stato stipulato in data 1.luglio 2015.</a:t>
            </a:r>
          </a:p>
        </p:txBody>
      </p:sp>
      <p:sp>
        <p:nvSpPr>
          <p:cNvPr id="13" name="CasellaDiTesto 12">
            <a:extLst>
              <a:ext uri="{FF2B5EF4-FFF2-40B4-BE49-F238E27FC236}">
                <a16:creationId xmlns:a16="http://schemas.microsoft.com/office/drawing/2014/main" xmlns="" id="{B14B1C55-3C9E-440D-93AD-6CAD87ADBCCD}"/>
              </a:ext>
            </a:extLst>
          </p:cNvPr>
          <p:cNvSpPr txBox="1"/>
          <p:nvPr/>
        </p:nvSpPr>
        <p:spPr>
          <a:xfrm>
            <a:off x="1106907" y="5647830"/>
            <a:ext cx="4523857" cy="2308324"/>
          </a:xfrm>
          <a:prstGeom prst="rect">
            <a:avLst/>
          </a:prstGeom>
          <a:noFill/>
        </p:spPr>
        <p:txBody>
          <a:bodyPr wrap="square" rtlCol="0">
            <a:spAutoFit/>
          </a:bodyPr>
          <a:lstStyle/>
          <a:p>
            <a:pPr algn="just"/>
            <a:r>
              <a:rPr lang="it-IT" dirty="0"/>
              <a:t>Il Consorzio continua a sostenere che le casse e i pallet a marchio CO.N.I.P., essendo imballaggi secondari e terziari, per loro natura non possono essere conferiti al servizio pubblico. Tuttavia a causa della poca chiarezza del criterio di assimilabilità ai rifiuti urbani è possibile che erroneamente possano essere conferiti al servizio pubblico.</a:t>
            </a:r>
          </a:p>
        </p:txBody>
      </p:sp>
    </p:spTree>
    <p:extLst>
      <p:ext uri="{BB962C8B-B14F-4D97-AF65-F5344CB8AC3E}">
        <p14:creationId xmlns:p14="http://schemas.microsoft.com/office/powerpoint/2010/main" val="1675456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xmlns="" id="{07FD93F9-D4F1-4FAF-87A1-BEDA0193065F}"/>
              </a:ext>
            </a:extLst>
          </p:cNvPr>
          <p:cNvGrpSpPr/>
          <p:nvPr/>
        </p:nvGrpSpPr>
        <p:grpSpPr>
          <a:xfrm>
            <a:off x="511390" y="695814"/>
            <a:ext cx="5835219" cy="6386382"/>
            <a:chOff x="634161" y="612070"/>
            <a:chExt cx="5835219" cy="6386382"/>
          </a:xfrm>
        </p:grpSpPr>
        <p:pic>
          <p:nvPicPr>
            <p:cNvPr id="3" name="Immagine 2">
              <a:extLst>
                <a:ext uri="{FF2B5EF4-FFF2-40B4-BE49-F238E27FC236}">
                  <a16:creationId xmlns:a16="http://schemas.microsoft.com/office/drawing/2014/main" xmlns="" id="{AB1FB7BB-D972-412E-B11C-5E340130E6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grpSp>
          <p:nvGrpSpPr>
            <p:cNvPr id="4" name="Gruppo 3">
              <a:extLst>
                <a:ext uri="{FF2B5EF4-FFF2-40B4-BE49-F238E27FC236}">
                  <a16:creationId xmlns:a16="http://schemas.microsoft.com/office/drawing/2014/main" xmlns="" id="{38588390-AE3A-4F59-AA4A-8829D8D79A64}"/>
                </a:ext>
              </a:extLst>
            </p:cNvPr>
            <p:cNvGrpSpPr/>
            <p:nvPr/>
          </p:nvGrpSpPr>
          <p:grpSpPr>
            <a:xfrm>
              <a:off x="634161" y="2121966"/>
              <a:ext cx="5835219" cy="4876486"/>
              <a:chOff x="634161" y="2121966"/>
              <a:chExt cx="5835219" cy="4876486"/>
            </a:xfrm>
          </p:grpSpPr>
          <p:cxnSp>
            <p:nvCxnSpPr>
              <p:cNvPr id="5" name="Connettore diritto 4">
                <a:extLst>
                  <a:ext uri="{FF2B5EF4-FFF2-40B4-BE49-F238E27FC236}">
                    <a16:creationId xmlns:a16="http://schemas.microsoft.com/office/drawing/2014/main" xmlns="" id="{03F25B29-E869-419F-B165-92FEB7FA917C}"/>
                  </a:ext>
                </a:extLst>
              </p:cNvPr>
              <p:cNvCxnSpPr/>
              <p:nvPr/>
            </p:nvCxnSpPr>
            <p:spPr>
              <a:xfrm>
                <a:off x="822960" y="212196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Connettore diritto 5">
                <a:extLst>
                  <a:ext uri="{FF2B5EF4-FFF2-40B4-BE49-F238E27FC236}">
                    <a16:creationId xmlns:a16="http://schemas.microsoft.com/office/drawing/2014/main" xmlns="" id="{C621CAC4-E138-4488-A08D-F221DD30630D}"/>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7" name="Connettore diritto 6">
                <a:extLst>
                  <a:ext uri="{FF2B5EF4-FFF2-40B4-BE49-F238E27FC236}">
                    <a16:creationId xmlns:a16="http://schemas.microsoft.com/office/drawing/2014/main" xmlns="" id="{62CA3C28-8BD0-4F1F-9CAF-5F49B7DEE4C3}"/>
                  </a:ext>
                </a:extLst>
              </p:cNvPr>
              <p:cNvCxnSpPr/>
              <p:nvPr/>
            </p:nvCxnSpPr>
            <p:spPr>
              <a:xfrm>
                <a:off x="634161" y="4549140"/>
                <a:ext cx="583521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pic>
        <p:nvPicPr>
          <p:cNvPr id="8" name="Immagine 7">
            <a:extLst>
              <a:ext uri="{FF2B5EF4-FFF2-40B4-BE49-F238E27FC236}">
                <a16:creationId xmlns:a16="http://schemas.microsoft.com/office/drawing/2014/main" xmlns="" id="{8A49A1E7-5906-4BE2-BA1B-54AD189F85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2391" y="7606240"/>
            <a:ext cx="1620027" cy="972565"/>
          </a:xfrm>
          <a:prstGeom prst="rect">
            <a:avLst/>
          </a:prstGeom>
        </p:spPr>
      </p:pic>
      <p:sp>
        <p:nvSpPr>
          <p:cNvPr id="11" name="Rettangolo 10">
            <a:extLst>
              <a:ext uri="{FF2B5EF4-FFF2-40B4-BE49-F238E27FC236}">
                <a16:creationId xmlns:a16="http://schemas.microsoft.com/office/drawing/2014/main" xmlns="" id="{68CE6C76-C5B0-4D73-AD23-5EB2F3B95492}"/>
              </a:ext>
            </a:extLst>
          </p:cNvPr>
          <p:cNvSpPr/>
          <p:nvPr/>
        </p:nvSpPr>
        <p:spPr>
          <a:xfrm>
            <a:off x="1092719" y="2034302"/>
            <a:ext cx="4672560" cy="923330"/>
          </a:xfrm>
          <a:prstGeom prst="rect">
            <a:avLst/>
          </a:prstGeom>
        </p:spPr>
        <p:txBody>
          <a:bodyPr wrap="square">
            <a:spAutoFit/>
          </a:bodyPr>
          <a:lstStyle/>
          <a:p>
            <a:pPr algn="just"/>
            <a:r>
              <a:rPr lang="it-IT" dirty="0"/>
              <a:t>In sintesi l’accordo prevede che venga riconosciuto ai Comuni € 20/ton e al gestore € 200/ton per il materiale raccolto.</a:t>
            </a:r>
          </a:p>
        </p:txBody>
      </p:sp>
      <p:sp>
        <p:nvSpPr>
          <p:cNvPr id="12" name="Rettangolo 11">
            <a:extLst>
              <a:ext uri="{FF2B5EF4-FFF2-40B4-BE49-F238E27FC236}">
                <a16:creationId xmlns:a16="http://schemas.microsoft.com/office/drawing/2014/main" xmlns="" id="{A5831FA7-4B33-4230-BA03-9C98C570A14F}"/>
              </a:ext>
            </a:extLst>
          </p:cNvPr>
          <p:cNvSpPr/>
          <p:nvPr/>
        </p:nvSpPr>
        <p:spPr>
          <a:xfrm>
            <a:off x="1092719" y="3134031"/>
            <a:ext cx="4672557" cy="1200329"/>
          </a:xfrm>
          <a:prstGeom prst="rect">
            <a:avLst/>
          </a:prstGeom>
        </p:spPr>
        <p:txBody>
          <a:bodyPr wrap="square">
            <a:spAutoFit/>
          </a:bodyPr>
          <a:lstStyle/>
          <a:p>
            <a:pPr algn="just"/>
            <a:r>
              <a:rPr lang="it-IT" dirty="0"/>
              <a:t>Va precisato che il corrispettivo previsto dall’accordo supera abbondantemente il prezzo di mercato (nel 2015 di circa € 30/ton, oggi di circa € 70/ton).</a:t>
            </a:r>
          </a:p>
        </p:txBody>
      </p:sp>
      <p:sp>
        <p:nvSpPr>
          <p:cNvPr id="13" name="Rettangolo 12">
            <a:extLst>
              <a:ext uri="{FF2B5EF4-FFF2-40B4-BE49-F238E27FC236}">
                <a16:creationId xmlns:a16="http://schemas.microsoft.com/office/drawing/2014/main" xmlns="" id="{CD17C5D1-36B9-43C4-8D7F-F165B98E1E2D}"/>
              </a:ext>
            </a:extLst>
          </p:cNvPr>
          <p:cNvSpPr/>
          <p:nvPr/>
        </p:nvSpPr>
        <p:spPr>
          <a:xfrm>
            <a:off x="1081724" y="6384809"/>
            <a:ext cx="4672553" cy="1477328"/>
          </a:xfrm>
          <a:prstGeom prst="rect">
            <a:avLst/>
          </a:prstGeom>
        </p:spPr>
        <p:txBody>
          <a:bodyPr wrap="square">
            <a:spAutoFit/>
          </a:bodyPr>
          <a:lstStyle/>
          <a:p>
            <a:pPr algn="just"/>
            <a:r>
              <a:rPr lang="it-IT" dirty="0"/>
              <a:t>Ciò a significare che nonostante il corrispettivo previsto fosse maggiore ai prezzi di mercato le esigue quantità presenti nella raccolta differenziata non giustificano la sottoscrizione dell’accordo stesso.</a:t>
            </a:r>
          </a:p>
        </p:txBody>
      </p:sp>
      <p:sp>
        <p:nvSpPr>
          <p:cNvPr id="14" name="CasellaDiTesto 13">
            <a:extLst>
              <a:ext uri="{FF2B5EF4-FFF2-40B4-BE49-F238E27FC236}">
                <a16:creationId xmlns:a16="http://schemas.microsoft.com/office/drawing/2014/main" xmlns="" id="{2F9455F3-A8B2-4850-A56E-D9603327EA2D}"/>
              </a:ext>
            </a:extLst>
          </p:cNvPr>
          <p:cNvSpPr txBox="1"/>
          <p:nvPr/>
        </p:nvSpPr>
        <p:spPr>
          <a:xfrm>
            <a:off x="1092719" y="4770183"/>
            <a:ext cx="4650564" cy="1477328"/>
          </a:xfrm>
          <a:prstGeom prst="rect">
            <a:avLst/>
          </a:prstGeom>
          <a:noFill/>
        </p:spPr>
        <p:txBody>
          <a:bodyPr wrap="square" rtlCol="0">
            <a:spAutoFit/>
          </a:bodyPr>
          <a:lstStyle/>
          <a:p>
            <a:pPr algn="just"/>
            <a:r>
              <a:rPr lang="it-IT" dirty="0"/>
              <a:t>Il Consorzio ha cercato di avviare attraverso il coinvolgimento delle ANCI regionali tutte quelle attività di informazione necessarie per attivare gli accordi senza ricevere risposte da parte dei soggetti interessati.</a:t>
            </a:r>
          </a:p>
        </p:txBody>
      </p:sp>
    </p:spTree>
    <p:extLst>
      <p:ext uri="{BB962C8B-B14F-4D97-AF65-F5344CB8AC3E}">
        <p14:creationId xmlns:p14="http://schemas.microsoft.com/office/powerpoint/2010/main" val="3304338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xmlns="" id="{D4D646AD-D2ED-4747-A06A-C6F43D06D0E8}"/>
              </a:ext>
            </a:extLst>
          </p:cNvPr>
          <p:cNvPicPr>
            <a:picLocks noChangeAspect="1"/>
          </p:cNvPicPr>
          <p:nvPr/>
        </p:nvPicPr>
        <p:blipFill>
          <a:blip r:embed="rId2"/>
          <a:stretch>
            <a:fillRect/>
          </a:stretch>
        </p:blipFill>
        <p:spPr>
          <a:xfrm>
            <a:off x="0" y="672505"/>
            <a:ext cx="6858000" cy="8471494"/>
          </a:xfrm>
          <a:prstGeom prst="rect">
            <a:avLst/>
          </a:prstGeom>
        </p:spPr>
      </p:pic>
    </p:spTree>
    <p:extLst>
      <p:ext uri="{BB962C8B-B14F-4D97-AF65-F5344CB8AC3E}">
        <p14:creationId xmlns:p14="http://schemas.microsoft.com/office/powerpoint/2010/main" val="3885359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xmlns="" id="{5E1ACEDE-01AE-44B1-AE9F-42A2C439E684}"/>
              </a:ext>
            </a:extLst>
          </p:cNvPr>
          <p:cNvSpPr/>
          <p:nvPr/>
        </p:nvSpPr>
        <p:spPr>
          <a:xfrm>
            <a:off x="1280808" y="2354961"/>
            <a:ext cx="4517857" cy="2308324"/>
          </a:xfrm>
          <a:prstGeom prst="rect">
            <a:avLst/>
          </a:prstGeom>
        </p:spPr>
        <p:txBody>
          <a:bodyPr wrap="square">
            <a:spAutoFit/>
          </a:bodyPr>
          <a:lstStyle/>
          <a:p>
            <a:pPr algn="just"/>
            <a:r>
              <a:rPr lang="it-IT" dirty="0">
                <a:solidFill>
                  <a:srgbClr val="000000"/>
                </a:solidFill>
              </a:rPr>
              <a:t>Come si evince dai risultati prima indicati gli obiettivi previsti dal pacchetto economia circolare sono stati già superati. </a:t>
            </a:r>
          </a:p>
          <a:p>
            <a:pPr algn="just"/>
            <a:r>
              <a:rPr lang="it-IT" dirty="0">
                <a:solidFill>
                  <a:srgbClr val="000000"/>
                </a:solidFill>
              </a:rPr>
              <a:t>(Il 65% dei materiali di imballaggio dovrà essere riciclato entro il 2025 e il 70% entro il 2030. Nel caso della plastica </a:t>
            </a:r>
            <a:r>
              <a:rPr lang="it-IT" dirty="0"/>
              <a:t>l’obiettivo di  riciclo è fissato al 50% entro il 2025 e al 55% entro il 2030.</a:t>
            </a:r>
          </a:p>
        </p:txBody>
      </p:sp>
      <p:sp>
        <p:nvSpPr>
          <p:cNvPr id="3" name="Titolo 1">
            <a:extLst>
              <a:ext uri="{FF2B5EF4-FFF2-40B4-BE49-F238E27FC236}">
                <a16:creationId xmlns:a16="http://schemas.microsoft.com/office/drawing/2014/main" xmlns="" id="{45A314A4-6E28-401B-981C-50F0D4C4E6A4}"/>
              </a:ext>
            </a:extLst>
          </p:cNvPr>
          <p:cNvSpPr txBox="1">
            <a:spLocks/>
          </p:cNvSpPr>
          <p:nvPr/>
        </p:nvSpPr>
        <p:spPr>
          <a:xfrm>
            <a:off x="2521428" y="1317797"/>
            <a:ext cx="2856687" cy="404384"/>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it-IT" sz="1800" b="1" dirty="0">
                <a:solidFill>
                  <a:srgbClr val="0070C0"/>
                </a:solidFill>
                <a:latin typeface="+mn-lt"/>
              </a:rPr>
              <a:t>OBIETTIVO DI RICICLO</a:t>
            </a:r>
          </a:p>
        </p:txBody>
      </p:sp>
      <p:grpSp>
        <p:nvGrpSpPr>
          <p:cNvPr id="4" name="Gruppo 3">
            <a:extLst>
              <a:ext uri="{FF2B5EF4-FFF2-40B4-BE49-F238E27FC236}">
                <a16:creationId xmlns:a16="http://schemas.microsoft.com/office/drawing/2014/main" xmlns="" id="{9ABB9DCD-BB7A-4E5A-B5C4-FD15D33FEB78}"/>
              </a:ext>
            </a:extLst>
          </p:cNvPr>
          <p:cNvGrpSpPr/>
          <p:nvPr/>
        </p:nvGrpSpPr>
        <p:grpSpPr>
          <a:xfrm>
            <a:off x="622128" y="945076"/>
            <a:ext cx="5835219" cy="6386382"/>
            <a:chOff x="634161" y="612070"/>
            <a:chExt cx="5835219" cy="6386382"/>
          </a:xfrm>
        </p:grpSpPr>
        <p:pic>
          <p:nvPicPr>
            <p:cNvPr id="5" name="Immagine 4">
              <a:extLst>
                <a:ext uri="{FF2B5EF4-FFF2-40B4-BE49-F238E27FC236}">
                  <a16:creationId xmlns:a16="http://schemas.microsoft.com/office/drawing/2014/main" xmlns="" id="{8E3FD87D-347E-43AA-9708-FFC673F420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grpSp>
          <p:nvGrpSpPr>
            <p:cNvPr id="6" name="Gruppo 5">
              <a:extLst>
                <a:ext uri="{FF2B5EF4-FFF2-40B4-BE49-F238E27FC236}">
                  <a16:creationId xmlns:a16="http://schemas.microsoft.com/office/drawing/2014/main" xmlns="" id="{7009CC6C-015E-42AD-AB4F-19FA6AADFF77}"/>
                </a:ext>
              </a:extLst>
            </p:cNvPr>
            <p:cNvGrpSpPr/>
            <p:nvPr/>
          </p:nvGrpSpPr>
          <p:grpSpPr>
            <a:xfrm>
              <a:off x="634161" y="2121966"/>
              <a:ext cx="5835219" cy="4876486"/>
              <a:chOff x="634161" y="2121966"/>
              <a:chExt cx="5835219" cy="4876486"/>
            </a:xfrm>
          </p:grpSpPr>
          <p:cxnSp>
            <p:nvCxnSpPr>
              <p:cNvPr id="7" name="Connettore diritto 6">
                <a:extLst>
                  <a:ext uri="{FF2B5EF4-FFF2-40B4-BE49-F238E27FC236}">
                    <a16:creationId xmlns:a16="http://schemas.microsoft.com/office/drawing/2014/main" xmlns="" id="{91071DA4-654F-442F-930D-7BDF0E670CCF}"/>
                  </a:ext>
                </a:extLst>
              </p:cNvPr>
              <p:cNvCxnSpPr/>
              <p:nvPr/>
            </p:nvCxnSpPr>
            <p:spPr>
              <a:xfrm>
                <a:off x="822960" y="212196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Connettore diritto 7">
                <a:extLst>
                  <a:ext uri="{FF2B5EF4-FFF2-40B4-BE49-F238E27FC236}">
                    <a16:creationId xmlns:a16="http://schemas.microsoft.com/office/drawing/2014/main" xmlns="" id="{5CFC02AC-E66F-479F-A838-1CFFF5DF6748}"/>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9" name="Connettore diritto 8">
                <a:extLst>
                  <a:ext uri="{FF2B5EF4-FFF2-40B4-BE49-F238E27FC236}">
                    <a16:creationId xmlns:a16="http://schemas.microsoft.com/office/drawing/2014/main" xmlns="" id="{B139F51E-7A36-4601-A78B-1B84B00DBE6D}"/>
                  </a:ext>
                </a:extLst>
              </p:cNvPr>
              <p:cNvCxnSpPr/>
              <p:nvPr/>
            </p:nvCxnSpPr>
            <p:spPr>
              <a:xfrm>
                <a:off x="634161" y="4549140"/>
                <a:ext cx="583521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spTree>
    <p:extLst>
      <p:ext uri="{BB962C8B-B14F-4D97-AF65-F5344CB8AC3E}">
        <p14:creationId xmlns:p14="http://schemas.microsoft.com/office/powerpoint/2010/main" val="808898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2">
            <a:extLst>
              <a:ext uri="{FF2B5EF4-FFF2-40B4-BE49-F238E27FC236}">
                <a16:creationId xmlns:a16="http://schemas.microsoft.com/office/drawing/2014/main" xmlns="" id="{23FBAB50-CCA8-48C8-AB0A-5087A74B15A9}"/>
              </a:ext>
            </a:extLst>
          </p:cNvPr>
          <p:cNvGrpSpPr/>
          <p:nvPr/>
        </p:nvGrpSpPr>
        <p:grpSpPr>
          <a:xfrm>
            <a:off x="634161" y="612070"/>
            <a:ext cx="5835219" cy="6386382"/>
            <a:chOff x="634161" y="612070"/>
            <a:chExt cx="5835219" cy="6386382"/>
          </a:xfrm>
        </p:grpSpPr>
        <p:pic>
          <p:nvPicPr>
            <p:cNvPr id="4" name="Immagine 3">
              <a:extLst>
                <a:ext uri="{FF2B5EF4-FFF2-40B4-BE49-F238E27FC236}">
                  <a16:creationId xmlns:a16="http://schemas.microsoft.com/office/drawing/2014/main" xmlns="" id="{760911D8-CCE4-4CC9-8D33-D5B2C0C5E9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grpSp>
          <p:nvGrpSpPr>
            <p:cNvPr id="5" name="Gruppo 4">
              <a:extLst>
                <a:ext uri="{FF2B5EF4-FFF2-40B4-BE49-F238E27FC236}">
                  <a16:creationId xmlns:a16="http://schemas.microsoft.com/office/drawing/2014/main" xmlns="" id="{D86E5A71-3F59-4DF8-82ED-E504604FF117}"/>
                </a:ext>
              </a:extLst>
            </p:cNvPr>
            <p:cNvGrpSpPr/>
            <p:nvPr/>
          </p:nvGrpSpPr>
          <p:grpSpPr>
            <a:xfrm>
              <a:off x="634161" y="2121966"/>
              <a:ext cx="5835219" cy="4876486"/>
              <a:chOff x="634161" y="2121966"/>
              <a:chExt cx="5835219" cy="4876486"/>
            </a:xfrm>
          </p:grpSpPr>
          <p:cxnSp>
            <p:nvCxnSpPr>
              <p:cNvPr id="6" name="Connettore diritto 5">
                <a:extLst>
                  <a:ext uri="{FF2B5EF4-FFF2-40B4-BE49-F238E27FC236}">
                    <a16:creationId xmlns:a16="http://schemas.microsoft.com/office/drawing/2014/main" xmlns="" id="{CB292739-5270-46B2-AF9D-23AE47309811}"/>
                  </a:ext>
                </a:extLst>
              </p:cNvPr>
              <p:cNvCxnSpPr/>
              <p:nvPr/>
            </p:nvCxnSpPr>
            <p:spPr>
              <a:xfrm>
                <a:off x="822960" y="212196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7" name="Connettore diritto 6">
                <a:extLst>
                  <a:ext uri="{FF2B5EF4-FFF2-40B4-BE49-F238E27FC236}">
                    <a16:creationId xmlns:a16="http://schemas.microsoft.com/office/drawing/2014/main" xmlns="" id="{0C128B68-F879-4E6B-B226-B750ED65F2E2}"/>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Connettore diritto 7">
                <a:extLst>
                  <a:ext uri="{FF2B5EF4-FFF2-40B4-BE49-F238E27FC236}">
                    <a16:creationId xmlns:a16="http://schemas.microsoft.com/office/drawing/2014/main" xmlns="" id="{53FC211A-76C7-4387-B370-832E13DBE739}"/>
                  </a:ext>
                </a:extLst>
              </p:cNvPr>
              <p:cNvCxnSpPr/>
              <p:nvPr/>
            </p:nvCxnSpPr>
            <p:spPr>
              <a:xfrm>
                <a:off x="634161" y="4549140"/>
                <a:ext cx="583521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sp>
        <p:nvSpPr>
          <p:cNvPr id="9" name="CasellaDiTesto 8">
            <a:extLst>
              <a:ext uri="{FF2B5EF4-FFF2-40B4-BE49-F238E27FC236}">
                <a16:creationId xmlns:a16="http://schemas.microsoft.com/office/drawing/2014/main" xmlns="" id="{1CDECF94-B9BE-4B13-BB7E-C65930BC9A01}"/>
              </a:ext>
            </a:extLst>
          </p:cNvPr>
          <p:cNvSpPr txBox="1"/>
          <p:nvPr/>
        </p:nvSpPr>
        <p:spPr>
          <a:xfrm>
            <a:off x="2767263" y="919436"/>
            <a:ext cx="2959768" cy="369332"/>
          </a:xfrm>
          <a:prstGeom prst="rect">
            <a:avLst/>
          </a:prstGeom>
          <a:noFill/>
        </p:spPr>
        <p:txBody>
          <a:bodyPr wrap="square" rtlCol="0">
            <a:spAutoFit/>
          </a:bodyPr>
          <a:lstStyle/>
          <a:p>
            <a:r>
              <a:rPr lang="it-IT" b="1" dirty="0">
                <a:solidFill>
                  <a:srgbClr val="0070C0"/>
                </a:solidFill>
              </a:rPr>
              <a:t>RISORSE FINANZIARIE</a:t>
            </a:r>
          </a:p>
        </p:txBody>
      </p:sp>
      <p:sp>
        <p:nvSpPr>
          <p:cNvPr id="10" name="Rettangolo 9">
            <a:extLst>
              <a:ext uri="{FF2B5EF4-FFF2-40B4-BE49-F238E27FC236}">
                <a16:creationId xmlns:a16="http://schemas.microsoft.com/office/drawing/2014/main" xmlns="" id="{771364EB-BCB6-41CE-B799-8182259BBD97}"/>
              </a:ext>
            </a:extLst>
          </p:cNvPr>
          <p:cNvSpPr/>
          <p:nvPr/>
        </p:nvSpPr>
        <p:spPr>
          <a:xfrm>
            <a:off x="1220651" y="2412223"/>
            <a:ext cx="4662237" cy="1200329"/>
          </a:xfrm>
          <a:prstGeom prst="rect">
            <a:avLst/>
          </a:prstGeom>
        </p:spPr>
        <p:txBody>
          <a:bodyPr wrap="square">
            <a:spAutoFit/>
          </a:bodyPr>
          <a:lstStyle/>
          <a:p>
            <a:r>
              <a:rPr lang="it-IT" dirty="0"/>
              <a:t>Il Contributo al recupero applicato dal CO.N.I.P. nell’anno 2018 è di </a:t>
            </a:r>
            <a:r>
              <a:rPr lang="it-IT" b="1" dirty="0">
                <a:solidFill>
                  <a:srgbClr val="0070C0"/>
                </a:solidFill>
              </a:rPr>
              <a:t>€ 40/t. </a:t>
            </a:r>
            <a:r>
              <a:rPr lang="it-IT" dirty="0"/>
              <a:t>Tale contributo va a determinare la maggiore entrata del Consorzio.</a:t>
            </a:r>
          </a:p>
          <a:p>
            <a:r>
              <a:rPr lang="it-IT" dirty="0"/>
              <a:t> </a:t>
            </a:r>
          </a:p>
        </p:txBody>
      </p:sp>
      <p:graphicFrame>
        <p:nvGraphicFramePr>
          <p:cNvPr id="11" name="Grafico 10">
            <a:extLst>
              <a:ext uri="{FF2B5EF4-FFF2-40B4-BE49-F238E27FC236}">
                <a16:creationId xmlns:a16="http://schemas.microsoft.com/office/drawing/2014/main" xmlns="" id="{1A324B58-1813-4234-B400-BB2FC556AC97}"/>
              </a:ext>
            </a:extLst>
          </p:cNvPr>
          <p:cNvGraphicFramePr/>
          <p:nvPr>
            <p:extLst/>
          </p:nvPr>
        </p:nvGraphicFramePr>
        <p:xfrm>
          <a:off x="1011760" y="4680283"/>
          <a:ext cx="5157537" cy="3199063"/>
        </p:xfrm>
        <a:graphic>
          <a:graphicData uri="http://schemas.openxmlformats.org/drawingml/2006/chart">
            <c:chart xmlns:c="http://schemas.openxmlformats.org/drawingml/2006/chart" xmlns:r="http://schemas.openxmlformats.org/officeDocument/2006/relationships" r:id="rId3"/>
          </a:graphicData>
        </a:graphic>
      </p:graphicFrame>
      <p:sp>
        <p:nvSpPr>
          <p:cNvPr id="12" name="CasellaDiTesto 11">
            <a:extLst>
              <a:ext uri="{FF2B5EF4-FFF2-40B4-BE49-F238E27FC236}">
                <a16:creationId xmlns:a16="http://schemas.microsoft.com/office/drawing/2014/main" xmlns="" id="{94EF9B0B-15EB-469F-8255-56B55EE1D85B}"/>
              </a:ext>
            </a:extLst>
          </p:cNvPr>
          <p:cNvSpPr txBox="1"/>
          <p:nvPr/>
        </p:nvSpPr>
        <p:spPr>
          <a:xfrm>
            <a:off x="3043989" y="4048666"/>
            <a:ext cx="998622" cy="369332"/>
          </a:xfrm>
          <a:prstGeom prst="rect">
            <a:avLst/>
          </a:prstGeom>
          <a:noFill/>
        </p:spPr>
        <p:txBody>
          <a:bodyPr wrap="square" rtlCol="0">
            <a:spAutoFit/>
          </a:bodyPr>
          <a:lstStyle/>
          <a:p>
            <a:r>
              <a:rPr lang="it-IT" b="1" dirty="0">
                <a:solidFill>
                  <a:srgbClr val="0070C0"/>
                </a:solidFill>
              </a:rPr>
              <a:t>RICAVI</a:t>
            </a:r>
          </a:p>
        </p:txBody>
      </p:sp>
      <p:pic>
        <p:nvPicPr>
          <p:cNvPr id="13" name="Immagine 12">
            <a:extLst>
              <a:ext uri="{FF2B5EF4-FFF2-40B4-BE49-F238E27FC236}">
                <a16:creationId xmlns:a16="http://schemas.microsoft.com/office/drawing/2014/main" xmlns="" id="{03D24DBB-0F3A-44D4-9192-7719EFCF79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2391" y="7738281"/>
            <a:ext cx="1620027" cy="972565"/>
          </a:xfrm>
          <a:prstGeom prst="rect">
            <a:avLst/>
          </a:prstGeom>
        </p:spPr>
      </p:pic>
    </p:spTree>
    <p:extLst>
      <p:ext uri="{BB962C8B-B14F-4D97-AF65-F5344CB8AC3E}">
        <p14:creationId xmlns:p14="http://schemas.microsoft.com/office/powerpoint/2010/main" val="1217040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2">
            <a:extLst>
              <a:ext uri="{FF2B5EF4-FFF2-40B4-BE49-F238E27FC236}">
                <a16:creationId xmlns:a16="http://schemas.microsoft.com/office/drawing/2014/main" xmlns="" id="{23FBAB50-CCA8-48C8-AB0A-5087A74B15A9}"/>
              </a:ext>
            </a:extLst>
          </p:cNvPr>
          <p:cNvGrpSpPr/>
          <p:nvPr/>
        </p:nvGrpSpPr>
        <p:grpSpPr>
          <a:xfrm>
            <a:off x="815237" y="612070"/>
            <a:ext cx="5477181" cy="6386382"/>
            <a:chOff x="815237" y="612070"/>
            <a:chExt cx="5477181" cy="6386382"/>
          </a:xfrm>
        </p:grpSpPr>
        <p:pic>
          <p:nvPicPr>
            <p:cNvPr id="4" name="Immagine 3">
              <a:extLst>
                <a:ext uri="{FF2B5EF4-FFF2-40B4-BE49-F238E27FC236}">
                  <a16:creationId xmlns:a16="http://schemas.microsoft.com/office/drawing/2014/main" xmlns="" id="{760911D8-CCE4-4CC9-8D33-D5B2C0C5E9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grpSp>
          <p:nvGrpSpPr>
            <p:cNvPr id="5" name="Gruppo 4">
              <a:extLst>
                <a:ext uri="{FF2B5EF4-FFF2-40B4-BE49-F238E27FC236}">
                  <a16:creationId xmlns:a16="http://schemas.microsoft.com/office/drawing/2014/main" xmlns="" id="{D86E5A71-3F59-4DF8-82ED-E504604FF117}"/>
                </a:ext>
              </a:extLst>
            </p:cNvPr>
            <p:cNvGrpSpPr/>
            <p:nvPr/>
          </p:nvGrpSpPr>
          <p:grpSpPr>
            <a:xfrm>
              <a:off x="822960" y="2121966"/>
              <a:ext cx="5469458" cy="4876486"/>
              <a:chOff x="822960" y="2121966"/>
              <a:chExt cx="5469458" cy="4876486"/>
            </a:xfrm>
          </p:grpSpPr>
          <p:cxnSp>
            <p:nvCxnSpPr>
              <p:cNvPr id="6" name="Connettore diritto 5">
                <a:extLst>
                  <a:ext uri="{FF2B5EF4-FFF2-40B4-BE49-F238E27FC236}">
                    <a16:creationId xmlns:a16="http://schemas.microsoft.com/office/drawing/2014/main" xmlns="" id="{CB292739-5270-46B2-AF9D-23AE47309811}"/>
                  </a:ext>
                </a:extLst>
              </p:cNvPr>
              <p:cNvCxnSpPr/>
              <p:nvPr/>
            </p:nvCxnSpPr>
            <p:spPr>
              <a:xfrm>
                <a:off x="822960" y="212196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7" name="Connettore diritto 6">
                <a:extLst>
                  <a:ext uri="{FF2B5EF4-FFF2-40B4-BE49-F238E27FC236}">
                    <a16:creationId xmlns:a16="http://schemas.microsoft.com/office/drawing/2014/main" xmlns="" id="{0C128B68-F879-4E6B-B226-B750ED65F2E2}"/>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grpSp>
      </p:grpSp>
      <p:sp>
        <p:nvSpPr>
          <p:cNvPr id="2" name="Rettangolo 1">
            <a:extLst>
              <a:ext uri="{FF2B5EF4-FFF2-40B4-BE49-F238E27FC236}">
                <a16:creationId xmlns:a16="http://schemas.microsoft.com/office/drawing/2014/main" xmlns="" id="{FFD350C5-B410-4941-B898-B9C7155D4BE8}"/>
              </a:ext>
            </a:extLst>
          </p:cNvPr>
          <p:cNvSpPr/>
          <p:nvPr/>
        </p:nvSpPr>
        <p:spPr>
          <a:xfrm>
            <a:off x="1124952" y="2149307"/>
            <a:ext cx="4662229" cy="646331"/>
          </a:xfrm>
          <a:prstGeom prst="rect">
            <a:avLst/>
          </a:prstGeom>
        </p:spPr>
        <p:txBody>
          <a:bodyPr wrap="square">
            <a:spAutoFit/>
          </a:bodyPr>
          <a:lstStyle/>
          <a:p>
            <a:r>
              <a:rPr lang="it-IT" dirty="0"/>
              <a:t>La maggiore uscita è determinata dal contributo per l’attività di raccolta ed avvio al riciclo </a:t>
            </a:r>
          </a:p>
        </p:txBody>
      </p:sp>
      <p:sp>
        <p:nvSpPr>
          <p:cNvPr id="10" name="CasellaDiTesto 9">
            <a:extLst>
              <a:ext uri="{FF2B5EF4-FFF2-40B4-BE49-F238E27FC236}">
                <a16:creationId xmlns:a16="http://schemas.microsoft.com/office/drawing/2014/main" xmlns="" id="{3365D34E-345A-4E88-8F3A-749CF1B3ED1E}"/>
              </a:ext>
            </a:extLst>
          </p:cNvPr>
          <p:cNvSpPr txBox="1"/>
          <p:nvPr/>
        </p:nvSpPr>
        <p:spPr>
          <a:xfrm>
            <a:off x="2956755" y="3348810"/>
            <a:ext cx="998622" cy="369332"/>
          </a:xfrm>
          <a:prstGeom prst="rect">
            <a:avLst/>
          </a:prstGeom>
          <a:noFill/>
        </p:spPr>
        <p:txBody>
          <a:bodyPr wrap="square" rtlCol="0">
            <a:spAutoFit/>
          </a:bodyPr>
          <a:lstStyle/>
          <a:p>
            <a:r>
              <a:rPr lang="it-IT" b="1" dirty="0">
                <a:solidFill>
                  <a:srgbClr val="0070C0"/>
                </a:solidFill>
              </a:rPr>
              <a:t>COSTI</a:t>
            </a:r>
          </a:p>
        </p:txBody>
      </p:sp>
      <p:pic>
        <p:nvPicPr>
          <p:cNvPr id="11" name="Immagine 10">
            <a:extLst>
              <a:ext uri="{FF2B5EF4-FFF2-40B4-BE49-F238E27FC236}">
                <a16:creationId xmlns:a16="http://schemas.microsoft.com/office/drawing/2014/main" xmlns="" id="{B47EE299-8702-4595-B49D-B864994F6F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2391" y="7606240"/>
            <a:ext cx="1620027" cy="972565"/>
          </a:xfrm>
          <a:prstGeom prst="rect">
            <a:avLst/>
          </a:prstGeom>
        </p:spPr>
      </p:pic>
      <p:graphicFrame>
        <p:nvGraphicFramePr>
          <p:cNvPr id="12" name="Segnaposto contenuto 5">
            <a:extLst>
              <a:ext uri="{FF2B5EF4-FFF2-40B4-BE49-F238E27FC236}">
                <a16:creationId xmlns:a16="http://schemas.microsoft.com/office/drawing/2014/main" xmlns="" id="{7CB8B2EA-61C6-4FBC-8214-FFD9B490D2E7}"/>
              </a:ext>
            </a:extLst>
          </p:cNvPr>
          <p:cNvGraphicFramePr>
            <a:graphicFrameLocks/>
          </p:cNvGraphicFramePr>
          <p:nvPr>
            <p:extLst/>
          </p:nvPr>
        </p:nvGraphicFramePr>
        <p:xfrm>
          <a:off x="1124952" y="4012919"/>
          <a:ext cx="4934321" cy="390699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78999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2">
            <a:extLst>
              <a:ext uri="{FF2B5EF4-FFF2-40B4-BE49-F238E27FC236}">
                <a16:creationId xmlns:a16="http://schemas.microsoft.com/office/drawing/2014/main" xmlns="" id="{23FBAB50-CCA8-48C8-AB0A-5087A74B15A9}"/>
              </a:ext>
            </a:extLst>
          </p:cNvPr>
          <p:cNvGrpSpPr/>
          <p:nvPr/>
        </p:nvGrpSpPr>
        <p:grpSpPr>
          <a:xfrm>
            <a:off x="815237" y="612070"/>
            <a:ext cx="5477181" cy="6386382"/>
            <a:chOff x="815237" y="612070"/>
            <a:chExt cx="5477181" cy="6386382"/>
          </a:xfrm>
        </p:grpSpPr>
        <p:pic>
          <p:nvPicPr>
            <p:cNvPr id="4" name="Immagine 3">
              <a:extLst>
                <a:ext uri="{FF2B5EF4-FFF2-40B4-BE49-F238E27FC236}">
                  <a16:creationId xmlns:a16="http://schemas.microsoft.com/office/drawing/2014/main" xmlns="" id="{760911D8-CCE4-4CC9-8D33-D5B2C0C5E9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grpSp>
          <p:nvGrpSpPr>
            <p:cNvPr id="5" name="Gruppo 4">
              <a:extLst>
                <a:ext uri="{FF2B5EF4-FFF2-40B4-BE49-F238E27FC236}">
                  <a16:creationId xmlns:a16="http://schemas.microsoft.com/office/drawing/2014/main" xmlns="" id="{D86E5A71-3F59-4DF8-82ED-E504604FF117}"/>
                </a:ext>
              </a:extLst>
            </p:cNvPr>
            <p:cNvGrpSpPr/>
            <p:nvPr/>
          </p:nvGrpSpPr>
          <p:grpSpPr>
            <a:xfrm>
              <a:off x="822960" y="2121966"/>
              <a:ext cx="5469458" cy="4876486"/>
              <a:chOff x="822960" y="2121966"/>
              <a:chExt cx="5469458" cy="4876486"/>
            </a:xfrm>
          </p:grpSpPr>
          <p:cxnSp>
            <p:nvCxnSpPr>
              <p:cNvPr id="6" name="Connettore diritto 5">
                <a:extLst>
                  <a:ext uri="{FF2B5EF4-FFF2-40B4-BE49-F238E27FC236}">
                    <a16:creationId xmlns:a16="http://schemas.microsoft.com/office/drawing/2014/main" xmlns="" id="{CB292739-5270-46B2-AF9D-23AE47309811}"/>
                  </a:ext>
                </a:extLst>
              </p:cNvPr>
              <p:cNvCxnSpPr/>
              <p:nvPr/>
            </p:nvCxnSpPr>
            <p:spPr>
              <a:xfrm>
                <a:off x="822960" y="212196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7" name="Connettore diritto 6">
                <a:extLst>
                  <a:ext uri="{FF2B5EF4-FFF2-40B4-BE49-F238E27FC236}">
                    <a16:creationId xmlns:a16="http://schemas.microsoft.com/office/drawing/2014/main" xmlns="" id="{0C128B68-F879-4E6B-B226-B750ED65F2E2}"/>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grpSp>
      </p:grpSp>
      <p:sp>
        <p:nvSpPr>
          <p:cNvPr id="9" name="CasellaDiTesto 8">
            <a:extLst>
              <a:ext uri="{FF2B5EF4-FFF2-40B4-BE49-F238E27FC236}">
                <a16:creationId xmlns:a16="http://schemas.microsoft.com/office/drawing/2014/main" xmlns="" id="{16F5980B-E917-4EA6-9BBD-1A950B1FF571}"/>
              </a:ext>
            </a:extLst>
          </p:cNvPr>
          <p:cNvSpPr txBox="1"/>
          <p:nvPr/>
        </p:nvSpPr>
        <p:spPr>
          <a:xfrm>
            <a:off x="1450690" y="2142052"/>
            <a:ext cx="4584350" cy="369332"/>
          </a:xfrm>
          <a:prstGeom prst="rect">
            <a:avLst/>
          </a:prstGeom>
          <a:noFill/>
        </p:spPr>
        <p:txBody>
          <a:bodyPr wrap="square" rtlCol="0">
            <a:spAutoFit/>
          </a:bodyPr>
          <a:lstStyle/>
          <a:p>
            <a:pPr algn="ctr"/>
            <a:r>
              <a:rPr lang="it-IT" b="1" dirty="0">
                <a:solidFill>
                  <a:srgbClr val="0070C0"/>
                </a:solidFill>
              </a:rPr>
              <a:t>VOCI DI RICAVO E COSTO TRIENNIO 2015-2017</a:t>
            </a:r>
          </a:p>
        </p:txBody>
      </p:sp>
      <p:pic>
        <p:nvPicPr>
          <p:cNvPr id="11" name="Immagine 10">
            <a:extLst>
              <a:ext uri="{FF2B5EF4-FFF2-40B4-BE49-F238E27FC236}">
                <a16:creationId xmlns:a16="http://schemas.microsoft.com/office/drawing/2014/main" xmlns="" id="{6ACCC3AB-D080-45FA-AFAC-04B7EED603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2391" y="7606240"/>
            <a:ext cx="1620027" cy="972565"/>
          </a:xfrm>
          <a:prstGeom prst="rect">
            <a:avLst/>
          </a:prstGeom>
        </p:spPr>
      </p:pic>
      <p:graphicFrame>
        <p:nvGraphicFramePr>
          <p:cNvPr id="12" name="Grafico 11">
            <a:extLst>
              <a:ext uri="{FF2B5EF4-FFF2-40B4-BE49-F238E27FC236}">
                <a16:creationId xmlns:a16="http://schemas.microsoft.com/office/drawing/2014/main" xmlns="" id="{8478F16C-3688-4FF9-BCF1-B298E84B72CD}"/>
              </a:ext>
            </a:extLst>
          </p:cNvPr>
          <p:cNvGraphicFramePr/>
          <p:nvPr>
            <p:extLst/>
          </p:nvPr>
        </p:nvGraphicFramePr>
        <p:xfrm>
          <a:off x="694865" y="3119172"/>
          <a:ext cx="5597544" cy="387928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63968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2">
            <a:extLst>
              <a:ext uri="{FF2B5EF4-FFF2-40B4-BE49-F238E27FC236}">
                <a16:creationId xmlns:a16="http://schemas.microsoft.com/office/drawing/2014/main" xmlns="" id="{23FBAB50-CCA8-48C8-AB0A-5087A74B15A9}"/>
              </a:ext>
            </a:extLst>
          </p:cNvPr>
          <p:cNvGrpSpPr/>
          <p:nvPr/>
        </p:nvGrpSpPr>
        <p:grpSpPr>
          <a:xfrm>
            <a:off x="815237" y="734770"/>
            <a:ext cx="5477181" cy="6386382"/>
            <a:chOff x="815237" y="612070"/>
            <a:chExt cx="5477181" cy="6386382"/>
          </a:xfrm>
        </p:grpSpPr>
        <p:pic>
          <p:nvPicPr>
            <p:cNvPr id="4" name="Immagine 3">
              <a:extLst>
                <a:ext uri="{FF2B5EF4-FFF2-40B4-BE49-F238E27FC236}">
                  <a16:creationId xmlns:a16="http://schemas.microsoft.com/office/drawing/2014/main" xmlns="" id="{760911D8-CCE4-4CC9-8D33-D5B2C0C5E9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grpSp>
          <p:nvGrpSpPr>
            <p:cNvPr id="5" name="Gruppo 4">
              <a:extLst>
                <a:ext uri="{FF2B5EF4-FFF2-40B4-BE49-F238E27FC236}">
                  <a16:creationId xmlns:a16="http://schemas.microsoft.com/office/drawing/2014/main" xmlns="" id="{D86E5A71-3F59-4DF8-82ED-E504604FF117}"/>
                </a:ext>
              </a:extLst>
            </p:cNvPr>
            <p:cNvGrpSpPr/>
            <p:nvPr/>
          </p:nvGrpSpPr>
          <p:grpSpPr>
            <a:xfrm>
              <a:off x="822960" y="2121966"/>
              <a:ext cx="5469458" cy="4876486"/>
              <a:chOff x="822960" y="2121966"/>
              <a:chExt cx="5469458" cy="4876486"/>
            </a:xfrm>
          </p:grpSpPr>
          <p:cxnSp>
            <p:nvCxnSpPr>
              <p:cNvPr id="6" name="Connettore diritto 5">
                <a:extLst>
                  <a:ext uri="{FF2B5EF4-FFF2-40B4-BE49-F238E27FC236}">
                    <a16:creationId xmlns:a16="http://schemas.microsoft.com/office/drawing/2014/main" xmlns="" id="{CB292739-5270-46B2-AF9D-23AE47309811}"/>
                  </a:ext>
                </a:extLst>
              </p:cNvPr>
              <p:cNvCxnSpPr/>
              <p:nvPr/>
            </p:nvCxnSpPr>
            <p:spPr>
              <a:xfrm>
                <a:off x="822960" y="212196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7" name="Connettore diritto 6">
                <a:extLst>
                  <a:ext uri="{FF2B5EF4-FFF2-40B4-BE49-F238E27FC236}">
                    <a16:creationId xmlns:a16="http://schemas.microsoft.com/office/drawing/2014/main" xmlns="" id="{0C128B68-F879-4E6B-B226-B750ED65F2E2}"/>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grpSp>
      </p:grpSp>
      <p:sp>
        <p:nvSpPr>
          <p:cNvPr id="2" name="Rettangolo 1">
            <a:extLst>
              <a:ext uri="{FF2B5EF4-FFF2-40B4-BE49-F238E27FC236}">
                <a16:creationId xmlns:a16="http://schemas.microsoft.com/office/drawing/2014/main" xmlns="" id="{66DBF893-ABF1-4D88-8CE0-A523A36E1B8F}"/>
              </a:ext>
            </a:extLst>
          </p:cNvPr>
          <p:cNvSpPr/>
          <p:nvPr/>
        </p:nvSpPr>
        <p:spPr>
          <a:xfrm>
            <a:off x="2297672" y="2058382"/>
            <a:ext cx="2792046" cy="369332"/>
          </a:xfrm>
          <a:prstGeom prst="rect">
            <a:avLst/>
          </a:prstGeom>
        </p:spPr>
        <p:txBody>
          <a:bodyPr wrap="none">
            <a:spAutoFit/>
          </a:bodyPr>
          <a:lstStyle/>
          <a:p>
            <a:pPr algn="ctr"/>
            <a:r>
              <a:rPr lang="it-IT" b="1" dirty="0">
                <a:solidFill>
                  <a:srgbClr val="0070C0"/>
                </a:solidFill>
              </a:rPr>
              <a:t>COSTI TRIENNIO 2015-2017</a:t>
            </a:r>
          </a:p>
        </p:txBody>
      </p:sp>
      <p:pic>
        <p:nvPicPr>
          <p:cNvPr id="10" name="Immagine 9">
            <a:extLst>
              <a:ext uri="{FF2B5EF4-FFF2-40B4-BE49-F238E27FC236}">
                <a16:creationId xmlns:a16="http://schemas.microsoft.com/office/drawing/2014/main" xmlns="" id="{64F42A82-CAB3-46D2-BD7E-D421242B24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2391" y="7606240"/>
            <a:ext cx="1620027" cy="972565"/>
          </a:xfrm>
          <a:prstGeom prst="rect">
            <a:avLst/>
          </a:prstGeom>
        </p:spPr>
      </p:pic>
      <p:graphicFrame>
        <p:nvGraphicFramePr>
          <p:cNvPr id="11" name="Segnaposto contenuto 5">
            <a:extLst>
              <a:ext uri="{FF2B5EF4-FFF2-40B4-BE49-F238E27FC236}">
                <a16:creationId xmlns:a16="http://schemas.microsoft.com/office/drawing/2014/main" xmlns="" id="{43EE59C9-A970-4D43-AEDA-E42B33A6398A}"/>
              </a:ext>
            </a:extLst>
          </p:cNvPr>
          <p:cNvGraphicFramePr>
            <a:graphicFrameLocks/>
          </p:cNvGraphicFramePr>
          <p:nvPr>
            <p:extLst/>
          </p:nvPr>
        </p:nvGraphicFramePr>
        <p:xfrm>
          <a:off x="1164841" y="2243048"/>
          <a:ext cx="5274275" cy="437795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37746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xmlns="" id="{07FD93F9-D4F1-4FAF-87A1-BEDA0193065F}"/>
              </a:ext>
            </a:extLst>
          </p:cNvPr>
          <p:cNvGrpSpPr/>
          <p:nvPr/>
        </p:nvGrpSpPr>
        <p:grpSpPr>
          <a:xfrm>
            <a:off x="511390" y="695814"/>
            <a:ext cx="5835219" cy="6386382"/>
            <a:chOff x="634161" y="612070"/>
            <a:chExt cx="5835219" cy="6386382"/>
          </a:xfrm>
        </p:grpSpPr>
        <p:pic>
          <p:nvPicPr>
            <p:cNvPr id="3" name="Immagine 2">
              <a:extLst>
                <a:ext uri="{FF2B5EF4-FFF2-40B4-BE49-F238E27FC236}">
                  <a16:creationId xmlns:a16="http://schemas.microsoft.com/office/drawing/2014/main" xmlns="" id="{AB1FB7BB-D972-412E-B11C-5E340130E6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grpSp>
          <p:nvGrpSpPr>
            <p:cNvPr id="4" name="Gruppo 3">
              <a:extLst>
                <a:ext uri="{FF2B5EF4-FFF2-40B4-BE49-F238E27FC236}">
                  <a16:creationId xmlns:a16="http://schemas.microsoft.com/office/drawing/2014/main" xmlns="" id="{38588390-AE3A-4F59-AA4A-8829D8D79A64}"/>
                </a:ext>
              </a:extLst>
            </p:cNvPr>
            <p:cNvGrpSpPr/>
            <p:nvPr/>
          </p:nvGrpSpPr>
          <p:grpSpPr>
            <a:xfrm>
              <a:off x="634161" y="2121966"/>
              <a:ext cx="5835219" cy="4876486"/>
              <a:chOff x="634161" y="2121966"/>
              <a:chExt cx="5835219" cy="4876486"/>
            </a:xfrm>
          </p:grpSpPr>
          <p:cxnSp>
            <p:nvCxnSpPr>
              <p:cNvPr id="5" name="Connettore diritto 4">
                <a:extLst>
                  <a:ext uri="{FF2B5EF4-FFF2-40B4-BE49-F238E27FC236}">
                    <a16:creationId xmlns:a16="http://schemas.microsoft.com/office/drawing/2014/main" xmlns="" id="{03F25B29-E869-419F-B165-92FEB7FA917C}"/>
                  </a:ext>
                </a:extLst>
              </p:cNvPr>
              <p:cNvCxnSpPr/>
              <p:nvPr/>
            </p:nvCxnSpPr>
            <p:spPr>
              <a:xfrm>
                <a:off x="822960" y="212196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Connettore diritto 5">
                <a:extLst>
                  <a:ext uri="{FF2B5EF4-FFF2-40B4-BE49-F238E27FC236}">
                    <a16:creationId xmlns:a16="http://schemas.microsoft.com/office/drawing/2014/main" xmlns="" id="{C621CAC4-E138-4488-A08D-F221DD30630D}"/>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7" name="Connettore diritto 6">
                <a:extLst>
                  <a:ext uri="{FF2B5EF4-FFF2-40B4-BE49-F238E27FC236}">
                    <a16:creationId xmlns:a16="http://schemas.microsoft.com/office/drawing/2014/main" xmlns="" id="{62CA3C28-8BD0-4F1F-9CAF-5F49B7DEE4C3}"/>
                  </a:ext>
                </a:extLst>
              </p:cNvPr>
              <p:cNvCxnSpPr/>
              <p:nvPr/>
            </p:nvCxnSpPr>
            <p:spPr>
              <a:xfrm>
                <a:off x="634161" y="4549140"/>
                <a:ext cx="583521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pic>
        <p:nvPicPr>
          <p:cNvPr id="8" name="Immagine 7">
            <a:extLst>
              <a:ext uri="{FF2B5EF4-FFF2-40B4-BE49-F238E27FC236}">
                <a16:creationId xmlns:a16="http://schemas.microsoft.com/office/drawing/2014/main" xmlns="" id="{8A49A1E7-5906-4BE2-BA1B-54AD189F85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2391" y="7606240"/>
            <a:ext cx="1620027" cy="972565"/>
          </a:xfrm>
          <a:prstGeom prst="rect">
            <a:avLst/>
          </a:prstGeom>
        </p:spPr>
      </p:pic>
      <p:sp>
        <p:nvSpPr>
          <p:cNvPr id="9" name="Rettangolo 8">
            <a:extLst>
              <a:ext uri="{FF2B5EF4-FFF2-40B4-BE49-F238E27FC236}">
                <a16:creationId xmlns:a16="http://schemas.microsoft.com/office/drawing/2014/main" xmlns="" id="{D2426CE8-A7F5-47D2-A500-E31595CADE9D}"/>
              </a:ext>
            </a:extLst>
          </p:cNvPr>
          <p:cNvSpPr/>
          <p:nvPr/>
        </p:nvSpPr>
        <p:spPr>
          <a:xfrm>
            <a:off x="2053404" y="958061"/>
            <a:ext cx="3938322" cy="646331"/>
          </a:xfrm>
          <a:prstGeom prst="rect">
            <a:avLst/>
          </a:prstGeom>
        </p:spPr>
        <p:txBody>
          <a:bodyPr wrap="square">
            <a:spAutoFit/>
          </a:bodyPr>
          <a:lstStyle/>
          <a:p>
            <a:r>
              <a:rPr lang="it-IT" b="1" dirty="0">
                <a:solidFill>
                  <a:srgbClr val="0070C0"/>
                </a:solidFill>
              </a:rPr>
              <a:t>CONTROLLI E VERIFICHE EFFETTUATI SULLA GOVERNANCE DEL CONSORZIO</a:t>
            </a:r>
          </a:p>
        </p:txBody>
      </p:sp>
      <p:sp>
        <p:nvSpPr>
          <p:cNvPr id="10" name="Rettangolo 9">
            <a:extLst>
              <a:ext uri="{FF2B5EF4-FFF2-40B4-BE49-F238E27FC236}">
                <a16:creationId xmlns:a16="http://schemas.microsoft.com/office/drawing/2014/main" xmlns="" id="{595CECBF-8C4D-44AC-8EF5-0428988808C5}"/>
              </a:ext>
            </a:extLst>
          </p:cNvPr>
          <p:cNvSpPr/>
          <p:nvPr/>
        </p:nvSpPr>
        <p:spPr>
          <a:xfrm>
            <a:off x="1008403" y="2403635"/>
            <a:ext cx="4564273" cy="2031325"/>
          </a:xfrm>
          <a:prstGeom prst="rect">
            <a:avLst/>
          </a:prstGeom>
        </p:spPr>
        <p:txBody>
          <a:bodyPr wrap="square">
            <a:spAutoFit/>
          </a:bodyPr>
          <a:lstStyle/>
          <a:p>
            <a:pPr algn="just">
              <a:spcAft>
                <a:spcPts val="0"/>
              </a:spcAft>
            </a:pPr>
            <a:r>
              <a:rPr lang="it-IT" dirty="0">
                <a:ea typeface="Times New Roman" panose="02020603050405020304" pitchFamily="18" charset="0"/>
                <a:cs typeface="Times New Roman" panose="02020603050405020304" pitchFamily="18" charset="0"/>
              </a:rPr>
              <a:t>Il modello definito nello statuto consortile prevede i seguenti organi:</a:t>
            </a:r>
          </a:p>
          <a:p>
            <a:pPr algn="just">
              <a:spcAft>
                <a:spcPts val="0"/>
              </a:spcAft>
            </a:pPr>
            <a:r>
              <a:rPr lang="it-IT" dirty="0">
                <a:ea typeface="Times New Roman" panose="02020603050405020304" pitchFamily="18" charset="0"/>
                <a:cs typeface="Times New Roman" panose="02020603050405020304" pitchFamily="18" charset="0"/>
              </a:rPr>
              <a:t>a) l'Assemblea;</a:t>
            </a:r>
          </a:p>
          <a:p>
            <a:pPr algn="just">
              <a:spcAft>
                <a:spcPts val="0"/>
              </a:spcAft>
            </a:pPr>
            <a:r>
              <a:rPr lang="it-IT" dirty="0">
                <a:ea typeface="Times New Roman" panose="02020603050405020304" pitchFamily="18" charset="0"/>
                <a:cs typeface="Times New Roman" panose="02020603050405020304" pitchFamily="18" charset="0"/>
              </a:rPr>
              <a:t>b) il Consiglio di Amministrazione;</a:t>
            </a:r>
          </a:p>
          <a:p>
            <a:pPr algn="just">
              <a:spcAft>
                <a:spcPts val="0"/>
              </a:spcAft>
            </a:pPr>
            <a:r>
              <a:rPr lang="it-IT" dirty="0">
                <a:ea typeface="Times New Roman" panose="02020603050405020304" pitchFamily="18" charset="0"/>
                <a:cs typeface="Times New Roman" panose="02020603050405020304" pitchFamily="18" charset="0"/>
              </a:rPr>
              <a:t>c) il Presidente e i Vice Presidenti;</a:t>
            </a:r>
          </a:p>
          <a:p>
            <a:pPr algn="just">
              <a:spcAft>
                <a:spcPts val="0"/>
              </a:spcAft>
            </a:pPr>
            <a:r>
              <a:rPr lang="it-IT" dirty="0">
                <a:ea typeface="Times New Roman" panose="02020603050405020304" pitchFamily="18" charset="0"/>
                <a:cs typeface="Times New Roman" panose="02020603050405020304" pitchFamily="18" charset="0"/>
              </a:rPr>
              <a:t>d) il Revisore contabile o il Collegio dei revisori contabili.</a:t>
            </a:r>
          </a:p>
        </p:txBody>
      </p:sp>
      <p:sp>
        <p:nvSpPr>
          <p:cNvPr id="11" name="Rettangolo 10">
            <a:extLst>
              <a:ext uri="{FF2B5EF4-FFF2-40B4-BE49-F238E27FC236}">
                <a16:creationId xmlns:a16="http://schemas.microsoft.com/office/drawing/2014/main" xmlns="" id="{AE622996-E2ED-4A0F-869B-DDBDE6C91ACF}"/>
              </a:ext>
            </a:extLst>
          </p:cNvPr>
          <p:cNvSpPr/>
          <p:nvPr/>
        </p:nvSpPr>
        <p:spPr>
          <a:xfrm>
            <a:off x="1008404" y="4792909"/>
            <a:ext cx="4564272" cy="1200329"/>
          </a:xfrm>
          <a:prstGeom prst="rect">
            <a:avLst/>
          </a:prstGeom>
        </p:spPr>
        <p:txBody>
          <a:bodyPr wrap="square">
            <a:spAutoFit/>
          </a:bodyPr>
          <a:lstStyle/>
          <a:p>
            <a:pPr algn="just"/>
            <a:r>
              <a:rPr lang="it-IT" dirty="0"/>
              <a:t>L’Assemblea ordinaria ha affidato il controllo legale dei conti ad un Revisore contabile scelto tra i professionisti iscritti nell’apposito registro istituito dal Ministero della Giustizia.</a:t>
            </a:r>
            <a:endParaRPr lang="it-IT" dirty="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3891678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xmlns="" id="{07FD93F9-D4F1-4FAF-87A1-BEDA0193065F}"/>
              </a:ext>
            </a:extLst>
          </p:cNvPr>
          <p:cNvGrpSpPr/>
          <p:nvPr/>
        </p:nvGrpSpPr>
        <p:grpSpPr>
          <a:xfrm>
            <a:off x="692466" y="695814"/>
            <a:ext cx="5477181" cy="6386382"/>
            <a:chOff x="815237" y="612070"/>
            <a:chExt cx="5477181" cy="6386382"/>
          </a:xfrm>
        </p:grpSpPr>
        <p:pic>
          <p:nvPicPr>
            <p:cNvPr id="3" name="Immagine 2">
              <a:extLst>
                <a:ext uri="{FF2B5EF4-FFF2-40B4-BE49-F238E27FC236}">
                  <a16:creationId xmlns:a16="http://schemas.microsoft.com/office/drawing/2014/main" xmlns="" id="{AB1FB7BB-D972-412E-B11C-5E340130E6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grpSp>
          <p:nvGrpSpPr>
            <p:cNvPr id="4" name="Gruppo 3">
              <a:extLst>
                <a:ext uri="{FF2B5EF4-FFF2-40B4-BE49-F238E27FC236}">
                  <a16:creationId xmlns:a16="http://schemas.microsoft.com/office/drawing/2014/main" xmlns="" id="{38588390-AE3A-4F59-AA4A-8829D8D79A64}"/>
                </a:ext>
              </a:extLst>
            </p:cNvPr>
            <p:cNvGrpSpPr/>
            <p:nvPr/>
          </p:nvGrpSpPr>
          <p:grpSpPr>
            <a:xfrm>
              <a:off x="822960" y="2146030"/>
              <a:ext cx="5469458" cy="4852422"/>
              <a:chOff x="822960" y="2146030"/>
              <a:chExt cx="5469458" cy="4852422"/>
            </a:xfrm>
          </p:grpSpPr>
          <p:cxnSp>
            <p:nvCxnSpPr>
              <p:cNvPr id="5" name="Connettore diritto 4">
                <a:extLst>
                  <a:ext uri="{FF2B5EF4-FFF2-40B4-BE49-F238E27FC236}">
                    <a16:creationId xmlns:a16="http://schemas.microsoft.com/office/drawing/2014/main" xmlns="" id="{03F25B29-E869-419F-B165-92FEB7FA917C}"/>
                  </a:ext>
                </a:extLst>
              </p:cNvPr>
              <p:cNvCxnSpPr>
                <a:cxnSpLocks/>
              </p:cNvCxnSpPr>
              <p:nvPr/>
            </p:nvCxnSpPr>
            <p:spPr>
              <a:xfrm>
                <a:off x="822960" y="2146030"/>
                <a:ext cx="0" cy="3978521"/>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Connettore diritto 5">
                <a:extLst>
                  <a:ext uri="{FF2B5EF4-FFF2-40B4-BE49-F238E27FC236}">
                    <a16:creationId xmlns:a16="http://schemas.microsoft.com/office/drawing/2014/main" xmlns="" id="{C621CAC4-E138-4488-A08D-F221DD30630D}"/>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grpSp>
      </p:grpSp>
      <p:pic>
        <p:nvPicPr>
          <p:cNvPr id="8" name="Immagine 7">
            <a:extLst>
              <a:ext uri="{FF2B5EF4-FFF2-40B4-BE49-F238E27FC236}">
                <a16:creationId xmlns:a16="http://schemas.microsoft.com/office/drawing/2014/main" xmlns="" id="{8A49A1E7-5906-4BE2-BA1B-54AD189F85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2391" y="7606240"/>
            <a:ext cx="1620027" cy="972565"/>
          </a:xfrm>
          <a:prstGeom prst="rect">
            <a:avLst/>
          </a:prstGeom>
        </p:spPr>
      </p:pic>
      <p:sp>
        <p:nvSpPr>
          <p:cNvPr id="9" name="Rettangolo 8">
            <a:extLst>
              <a:ext uri="{FF2B5EF4-FFF2-40B4-BE49-F238E27FC236}">
                <a16:creationId xmlns:a16="http://schemas.microsoft.com/office/drawing/2014/main" xmlns="" id="{FFB2ED75-1925-41D0-A642-792FF29DCA51}"/>
              </a:ext>
            </a:extLst>
          </p:cNvPr>
          <p:cNvSpPr/>
          <p:nvPr/>
        </p:nvSpPr>
        <p:spPr>
          <a:xfrm>
            <a:off x="1106909" y="2033050"/>
            <a:ext cx="4644181" cy="3693319"/>
          </a:xfrm>
          <a:prstGeom prst="rect">
            <a:avLst/>
          </a:prstGeom>
        </p:spPr>
        <p:txBody>
          <a:bodyPr wrap="square">
            <a:spAutoFit/>
          </a:bodyPr>
          <a:lstStyle/>
          <a:p>
            <a:r>
              <a:rPr lang="it-IT" dirty="0"/>
              <a:t>Il Revisore contabile:</a:t>
            </a:r>
          </a:p>
          <a:p>
            <a:r>
              <a:rPr lang="it-IT" dirty="0"/>
              <a:t>a. controlla la gestione del Consorzio;</a:t>
            </a:r>
          </a:p>
          <a:p>
            <a:pPr algn="just"/>
            <a:r>
              <a:rPr lang="it-IT" dirty="0"/>
              <a:t>b. vigila sull'osservanza della legge, dello statuto e dei regolamenti, sulla corrispondenza del bilancio consuntivo al bilancio preventivo, nonché alle scritture contabili ed ai libri consortili;</a:t>
            </a:r>
          </a:p>
          <a:p>
            <a:r>
              <a:rPr lang="it-IT" dirty="0"/>
              <a:t>c. accerta la regolare tenuta della contabilità;</a:t>
            </a:r>
          </a:p>
          <a:p>
            <a:pPr algn="just"/>
            <a:r>
              <a:rPr lang="it-IT" dirty="0"/>
              <a:t>d. redige annualmente la relazione di competenza e commento del bilancio consuntivo.</a:t>
            </a:r>
          </a:p>
          <a:p>
            <a:pPr algn="just"/>
            <a:r>
              <a:rPr lang="it-IT" dirty="0">
                <a:ea typeface="Times New Roman" panose="02020603050405020304" pitchFamily="18" charset="0"/>
                <a:cs typeface="Calibri" panose="020F0502020204030204" pitchFamily="34" charset="0"/>
              </a:rPr>
              <a:t>Inoltre, il Consorzio si è dotato di un codice etico.</a:t>
            </a:r>
            <a:endParaRPr lang="it-IT" dirty="0"/>
          </a:p>
        </p:txBody>
      </p:sp>
      <p:sp>
        <p:nvSpPr>
          <p:cNvPr id="10" name="CasellaDiTesto 9">
            <a:extLst>
              <a:ext uri="{FF2B5EF4-FFF2-40B4-BE49-F238E27FC236}">
                <a16:creationId xmlns:a16="http://schemas.microsoft.com/office/drawing/2014/main" xmlns="" id="{A6D930BB-85C6-4A48-9BA3-9FC327350EF4}"/>
              </a:ext>
            </a:extLst>
          </p:cNvPr>
          <p:cNvSpPr txBox="1"/>
          <p:nvPr/>
        </p:nvSpPr>
        <p:spPr>
          <a:xfrm>
            <a:off x="1106910" y="5910621"/>
            <a:ext cx="4784830" cy="1200329"/>
          </a:xfrm>
          <a:prstGeom prst="rect">
            <a:avLst/>
          </a:prstGeom>
          <a:noFill/>
        </p:spPr>
        <p:txBody>
          <a:bodyPr wrap="square" rtlCol="0">
            <a:spAutoFit/>
          </a:bodyPr>
          <a:lstStyle/>
          <a:p>
            <a:pPr algn="just"/>
            <a:r>
              <a:rPr lang="it-IT" dirty="0"/>
              <a:t>Si evidenzia infine che il Consorzio si è dotato delle seguenti certificazioni:</a:t>
            </a:r>
          </a:p>
          <a:p>
            <a:r>
              <a:rPr lang="it-IT" dirty="0"/>
              <a:t>Certificato n. 806     UNI EN ISO 9001:2015</a:t>
            </a:r>
          </a:p>
          <a:p>
            <a:r>
              <a:rPr lang="it-IT" dirty="0"/>
              <a:t>Certificato n. 167      UNI EN ISO 14001:2015</a:t>
            </a:r>
          </a:p>
        </p:txBody>
      </p:sp>
      <p:cxnSp>
        <p:nvCxnSpPr>
          <p:cNvPr id="11" name="Connettore diritto 10">
            <a:extLst>
              <a:ext uri="{FF2B5EF4-FFF2-40B4-BE49-F238E27FC236}">
                <a16:creationId xmlns:a16="http://schemas.microsoft.com/office/drawing/2014/main" xmlns="" id="{8AE3A5B7-A9C1-44DD-ACC5-2C5144E2888E}"/>
              </a:ext>
            </a:extLst>
          </p:cNvPr>
          <p:cNvCxnSpPr/>
          <p:nvPr/>
        </p:nvCxnSpPr>
        <p:spPr>
          <a:xfrm>
            <a:off x="559520" y="5726369"/>
            <a:ext cx="583521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9151763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xmlns="" id="{AB1FB7BB-D972-412E-B11C-5E340130E6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466" y="695814"/>
            <a:ext cx="1053765" cy="984065"/>
          </a:xfrm>
          <a:prstGeom prst="rect">
            <a:avLst/>
          </a:prstGeom>
        </p:spPr>
      </p:pic>
      <p:cxnSp>
        <p:nvCxnSpPr>
          <p:cNvPr id="5" name="Connettore diritto 4">
            <a:extLst>
              <a:ext uri="{FF2B5EF4-FFF2-40B4-BE49-F238E27FC236}">
                <a16:creationId xmlns:a16="http://schemas.microsoft.com/office/drawing/2014/main" xmlns="" id="{03F25B29-E869-419F-B165-92FEB7FA917C}"/>
              </a:ext>
            </a:extLst>
          </p:cNvPr>
          <p:cNvCxnSpPr/>
          <p:nvPr/>
        </p:nvCxnSpPr>
        <p:spPr>
          <a:xfrm>
            <a:off x="706855" y="2446341"/>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Connettore diritto 5">
            <a:extLst>
              <a:ext uri="{FF2B5EF4-FFF2-40B4-BE49-F238E27FC236}">
                <a16:creationId xmlns:a16="http://schemas.microsoft.com/office/drawing/2014/main" xmlns="" id="{C621CAC4-E138-4488-A08D-F221DD30630D}"/>
              </a:ext>
            </a:extLst>
          </p:cNvPr>
          <p:cNvCxnSpPr/>
          <p:nvPr/>
        </p:nvCxnSpPr>
        <p:spPr>
          <a:xfrm>
            <a:off x="6169647" y="373419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7" name="Connettore diritto 6">
            <a:extLst>
              <a:ext uri="{FF2B5EF4-FFF2-40B4-BE49-F238E27FC236}">
                <a16:creationId xmlns:a16="http://schemas.microsoft.com/office/drawing/2014/main" xmlns="" id="{62CA3C28-8BD0-4F1F-9CAF-5F49B7DEE4C3}"/>
              </a:ext>
            </a:extLst>
          </p:cNvPr>
          <p:cNvCxnSpPr/>
          <p:nvPr/>
        </p:nvCxnSpPr>
        <p:spPr>
          <a:xfrm>
            <a:off x="511390" y="4572000"/>
            <a:ext cx="583521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Immagine 7">
            <a:extLst>
              <a:ext uri="{FF2B5EF4-FFF2-40B4-BE49-F238E27FC236}">
                <a16:creationId xmlns:a16="http://schemas.microsoft.com/office/drawing/2014/main" xmlns="" id="{8A49A1E7-5906-4BE2-BA1B-54AD189F85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2391" y="7606240"/>
            <a:ext cx="1620027" cy="972565"/>
          </a:xfrm>
          <a:prstGeom prst="rect">
            <a:avLst/>
          </a:prstGeom>
        </p:spPr>
      </p:pic>
      <p:sp>
        <p:nvSpPr>
          <p:cNvPr id="9" name="CasellaDiTesto 8">
            <a:extLst>
              <a:ext uri="{FF2B5EF4-FFF2-40B4-BE49-F238E27FC236}">
                <a16:creationId xmlns:a16="http://schemas.microsoft.com/office/drawing/2014/main" xmlns="" id="{13F31CC5-DC75-4CDB-9504-87021846AD73}"/>
              </a:ext>
            </a:extLst>
          </p:cNvPr>
          <p:cNvSpPr txBox="1"/>
          <p:nvPr/>
        </p:nvSpPr>
        <p:spPr>
          <a:xfrm>
            <a:off x="2177717" y="1013198"/>
            <a:ext cx="4379494" cy="923330"/>
          </a:xfrm>
          <a:prstGeom prst="rect">
            <a:avLst/>
          </a:prstGeom>
          <a:noFill/>
        </p:spPr>
        <p:txBody>
          <a:bodyPr wrap="square" rtlCol="0">
            <a:spAutoFit/>
          </a:bodyPr>
          <a:lstStyle/>
          <a:p>
            <a:r>
              <a:rPr lang="it-IT" b="1" dirty="0">
                <a:solidFill>
                  <a:srgbClr val="0070C0"/>
                </a:solidFill>
              </a:rPr>
              <a:t>CONTROLLI E VERIFICA SUL RAGGIUNGIMENTO SUGLI OBBIETTIVI DI RICICLO</a:t>
            </a:r>
          </a:p>
        </p:txBody>
      </p:sp>
      <p:sp>
        <p:nvSpPr>
          <p:cNvPr id="10" name="Rettangolo 9">
            <a:extLst>
              <a:ext uri="{FF2B5EF4-FFF2-40B4-BE49-F238E27FC236}">
                <a16:creationId xmlns:a16="http://schemas.microsoft.com/office/drawing/2014/main" xmlns="" id="{35F8D011-1FFD-4702-B29D-BB2A6F6B1EC9}"/>
              </a:ext>
            </a:extLst>
          </p:cNvPr>
          <p:cNvSpPr/>
          <p:nvPr/>
        </p:nvSpPr>
        <p:spPr>
          <a:xfrm>
            <a:off x="1060669" y="2054391"/>
            <a:ext cx="4680281" cy="2308324"/>
          </a:xfrm>
          <a:prstGeom prst="rect">
            <a:avLst/>
          </a:prstGeom>
        </p:spPr>
        <p:txBody>
          <a:bodyPr wrap="square">
            <a:spAutoFit/>
          </a:bodyPr>
          <a:lstStyle/>
          <a:p>
            <a:pPr algn="just">
              <a:spcAft>
                <a:spcPts val="0"/>
              </a:spcAft>
            </a:pPr>
            <a:r>
              <a:rPr lang="it-IT" dirty="0">
                <a:ea typeface="Times New Roman" panose="02020603050405020304" pitchFamily="18" charset="0"/>
              </a:rPr>
              <a:t>I Consorziati hanno l’obbligo di comunicare trimestralmente le quantità di immesso sul territorio italiano e di riciclo.</a:t>
            </a:r>
          </a:p>
          <a:p>
            <a:pPr algn="just">
              <a:spcAft>
                <a:spcPts val="0"/>
              </a:spcAft>
            </a:pPr>
            <a:r>
              <a:rPr lang="it-IT" dirty="0">
                <a:ea typeface="Times New Roman" panose="02020603050405020304" pitchFamily="18" charset="0"/>
              </a:rPr>
              <a:t>I controlli da parte del Consorzio vengono fatti due volte l’anno su tutti i Consorziati che determinano il raggiungimento dell’obiettivo.</a:t>
            </a:r>
          </a:p>
          <a:p>
            <a:pPr algn="just">
              <a:spcAft>
                <a:spcPts val="0"/>
              </a:spcAft>
            </a:pPr>
            <a:r>
              <a:rPr lang="it-IT" dirty="0">
                <a:ea typeface="Times New Roman" panose="02020603050405020304" pitchFamily="18" charset="0"/>
              </a:rPr>
              <a:t>I controlli riguardano il controllo di atti, documenti contabili ed amministrativi. </a:t>
            </a:r>
          </a:p>
        </p:txBody>
      </p:sp>
      <p:sp>
        <p:nvSpPr>
          <p:cNvPr id="11" name="Rettangolo 10">
            <a:extLst>
              <a:ext uri="{FF2B5EF4-FFF2-40B4-BE49-F238E27FC236}">
                <a16:creationId xmlns:a16="http://schemas.microsoft.com/office/drawing/2014/main" xmlns="" id="{4089F2E5-4446-4298-AEB9-67D89C875E4C}"/>
              </a:ext>
            </a:extLst>
          </p:cNvPr>
          <p:cNvSpPr/>
          <p:nvPr/>
        </p:nvSpPr>
        <p:spPr>
          <a:xfrm>
            <a:off x="1060670" y="4572000"/>
            <a:ext cx="4680280" cy="2862322"/>
          </a:xfrm>
          <a:prstGeom prst="rect">
            <a:avLst/>
          </a:prstGeom>
        </p:spPr>
        <p:txBody>
          <a:bodyPr wrap="square">
            <a:spAutoFit/>
          </a:bodyPr>
          <a:lstStyle/>
          <a:p>
            <a:pPr algn="just">
              <a:spcAft>
                <a:spcPts val="0"/>
              </a:spcAft>
            </a:pPr>
            <a:r>
              <a:rPr lang="it-IT" dirty="0">
                <a:ea typeface="Times New Roman" panose="02020603050405020304" pitchFamily="18" charset="0"/>
              </a:rPr>
              <a:t>Entro il 31 maggio di ogni anno vengono inviati al Ministero dell’Ambiente e al CONAI: la relazione sulla gestione relativa all’anno precedente e il programma specifico di prevenzione per il triennio comprensivi de risultati conseguiti nella raccolta e riciclo, il bilancio consuntivo e l’elenco completo delle aziende Consorziate. A settembre il Consorzio trasmette un piano specifico di prevenzione e gestione relativo all’anno solare successivo. </a:t>
            </a:r>
          </a:p>
        </p:txBody>
      </p:sp>
    </p:spTree>
    <p:extLst>
      <p:ext uri="{BB962C8B-B14F-4D97-AF65-F5344CB8AC3E}">
        <p14:creationId xmlns:p14="http://schemas.microsoft.com/office/powerpoint/2010/main" val="6193492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xmlns="" id="{07FD93F9-D4F1-4FAF-87A1-BEDA0193065F}"/>
              </a:ext>
            </a:extLst>
          </p:cNvPr>
          <p:cNvGrpSpPr/>
          <p:nvPr/>
        </p:nvGrpSpPr>
        <p:grpSpPr>
          <a:xfrm>
            <a:off x="511390" y="695814"/>
            <a:ext cx="5835219" cy="6386382"/>
            <a:chOff x="634161" y="612070"/>
            <a:chExt cx="5835219" cy="6386382"/>
          </a:xfrm>
        </p:grpSpPr>
        <p:pic>
          <p:nvPicPr>
            <p:cNvPr id="3" name="Immagine 2">
              <a:extLst>
                <a:ext uri="{FF2B5EF4-FFF2-40B4-BE49-F238E27FC236}">
                  <a16:creationId xmlns:a16="http://schemas.microsoft.com/office/drawing/2014/main" xmlns="" id="{AB1FB7BB-D972-412E-B11C-5E340130E6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37" y="612070"/>
              <a:ext cx="1053765" cy="984065"/>
            </a:xfrm>
            <a:prstGeom prst="rect">
              <a:avLst/>
            </a:prstGeom>
          </p:spPr>
        </p:pic>
        <p:grpSp>
          <p:nvGrpSpPr>
            <p:cNvPr id="4" name="Gruppo 3">
              <a:extLst>
                <a:ext uri="{FF2B5EF4-FFF2-40B4-BE49-F238E27FC236}">
                  <a16:creationId xmlns:a16="http://schemas.microsoft.com/office/drawing/2014/main" xmlns="" id="{38588390-AE3A-4F59-AA4A-8829D8D79A64}"/>
                </a:ext>
              </a:extLst>
            </p:cNvPr>
            <p:cNvGrpSpPr/>
            <p:nvPr/>
          </p:nvGrpSpPr>
          <p:grpSpPr>
            <a:xfrm>
              <a:off x="634161" y="2121966"/>
              <a:ext cx="5835219" cy="4876486"/>
              <a:chOff x="634161" y="2121966"/>
              <a:chExt cx="5835219" cy="4876486"/>
            </a:xfrm>
          </p:grpSpPr>
          <p:cxnSp>
            <p:nvCxnSpPr>
              <p:cNvPr id="5" name="Connettore diritto 4">
                <a:extLst>
                  <a:ext uri="{FF2B5EF4-FFF2-40B4-BE49-F238E27FC236}">
                    <a16:creationId xmlns:a16="http://schemas.microsoft.com/office/drawing/2014/main" xmlns="" id="{03F25B29-E869-419F-B165-92FEB7FA917C}"/>
                  </a:ext>
                </a:extLst>
              </p:cNvPr>
              <p:cNvCxnSpPr/>
              <p:nvPr/>
            </p:nvCxnSpPr>
            <p:spPr>
              <a:xfrm>
                <a:off x="822960" y="2121966"/>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Connettore diritto 5">
                <a:extLst>
                  <a:ext uri="{FF2B5EF4-FFF2-40B4-BE49-F238E27FC236}">
                    <a16:creationId xmlns:a16="http://schemas.microsoft.com/office/drawing/2014/main" xmlns="" id="{C621CAC4-E138-4488-A08D-F221DD30630D}"/>
                  </a:ext>
                </a:extLst>
              </p:cNvPr>
              <p:cNvCxnSpPr/>
              <p:nvPr/>
            </p:nvCxnSpPr>
            <p:spPr>
              <a:xfrm>
                <a:off x="6292418" y="3650452"/>
                <a:ext cx="0" cy="334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7" name="Connettore diritto 6">
                <a:extLst>
                  <a:ext uri="{FF2B5EF4-FFF2-40B4-BE49-F238E27FC236}">
                    <a16:creationId xmlns:a16="http://schemas.microsoft.com/office/drawing/2014/main" xmlns="" id="{62CA3C28-8BD0-4F1F-9CAF-5F49B7DEE4C3}"/>
                  </a:ext>
                </a:extLst>
              </p:cNvPr>
              <p:cNvCxnSpPr/>
              <p:nvPr/>
            </p:nvCxnSpPr>
            <p:spPr>
              <a:xfrm>
                <a:off x="634161" y="4549140"/>
                <a:ext cx="583521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pic>
        <p:nvPicPr>
          <p:cNvPr id="8" name="Immagine 7">
            <a:extLst>
              <a:ext uri="{FF2B5EF4-FFF2-40B4-BE49-F238E27FC236}">
                <a16:creationId xmlns:a16="http://schemas.microsoft.com/office/drawing/2014/main" xmlns="" id="{8A49A1E7-5906-4BE2-BA1B-54AD189F85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2391" y="7606240"/>
            <a:ext cx="1620027" cy="972565"/>
          </a:xfrm>
          <a:prstGeom prst="rect">
            <a:avLst/>
          </a:prstGeom>
        </p:spPr>
      </p:pic>
      <p:sp>
        <p:nvSpPr>
          <p:cNvPr id="9" name="Rettangolo 8">
            <a:extLst>
              <a:ext uri="{FF2B5EF4-FFF2-40B4-BE49-F238E27FC236}">
                <a16:creationId xmlns:a16="http://schemas.microsoft.com/office/drawing/2014/main" xmlns="" id="{1F2AE230-3AB0-4EAD-BC2A-31C4E784BF73}"/>
              </a:ext>
            </a:extLst>
          </p:cNvPr>
          <p:cNvSpPr/>
          <p:nvPr/>
        </p:nvSpPr>
        <p:spPr>
          <a:xfrm>
            <a:off x="3277055" y="1003180"/>
            <a:ext cx="1197251" cy="369332"/>
          </a:xfrm>
          <a:prstGeom prst="rect">
            <a:avLst/>
          </a:prstGeom>
        </p:spPr>
        <p:txBody>
          <a:bodyPr wrap="none">
            <a:spAutoFit/>
          </a:bodyPr>
          <a:lstStyle/>
          <a:p>
            <a:r>
              <a:rPr lang="it-IT" b="1" dirty="0">
                <a:solidFill>
                  <a:srgbClr val="0070C0"/>
                </a:solidFill>
              </a:rPr>
              <a:t>CRITICITA’ </a:t>
            </a:r>
          </a:p>
        </p:txBody>
      </p:sp>
      <p:sp>
        <p:nvSpPr>
          <p:cNvPr id="10" name="CasellaDiTesto 9">
            <a:extLst>
              <a:ext uri="{FF2B5EF4-FFF2-40B4-BE49-F238E27FC236}">
                <a16:creationId xmlns:a16="http://schemas.microsoft.com/office/drawing/2014/main" xmlns="" id="{C4DC0A94-52BB-43FE-94CD-36AEC5B084F8}"/>
              </a:ext>
            </a:extLst>
          </p:cNvPr>
          <p:cNvSpPr txBox="1"/>
          <p:nvPr/>
        </p:nvSpPr>
        <p:spPr>
          <a:xfrm>
            <a:off x="1219348" y="2203923"/>
            <a:ext cx="4591904" cy="2308324"/>
          </a:xfrm>
          <a:prstGeom prst="rect">
            <a:avLst/>
          </a:prstGeom>
          <a:noFill/>
        </p:spPr>
        <p:txBody>
          <a:bodyPr wrap="square" rtlCol="0">
            <a:spAutoFit/>
          </a:bodyPr>
          <a:lstStyle/>
          <a:p>
            <a:pPr algn="just"/>
            <a:r>
              <a:rPr lang="it-IT" dirty="0"/>
              <a:t>Necessità di maggiori controlli sull’uso improprio di imballaggi fine ciclo vita.</a:t>
            </a:r>
          </a:p>
          <a:p>
            <a:r>
              <a:rPr lang="it-IT" dirty="0"/>
              <a:t> </a:t>
            </a:r>
          </a:p>
          <a:p>
            <a:pPr algn="just"/>
            <a:r>
              <a:rPr lang="it-IT" dirty="0"/>
              <a:t>Necessità di ampliare il criterio di «imballaggi propri» a quello di «imballaggi similari».</a:t>
            </a:r>
          </a:p>
          <a:p>
            <a:endParaRPr lang="it-IT" dirty="0"/>
          </a:p>
          <a:p>
            <a:pPr algn="just"/>
            <a:r>
              <a:rPr lang="it-IT" dirty="0"/>
              <a:t>Necessità di un maggiore chiarezza a livello legislativo dei ruoli.</a:t>
            </a:r>
          </a:p>
        </p:txBody>
      </p:sp>
    </p:spTree>
    <p:extLst>
      <p:ext uri="{BB962C8B-B14F-4D97-AF65-F5344CB8AC3E}">
        <p14:creationId xmlns:p14="http://schemas.microsoft.com/office/powerpoint/2010/main" val="1723578209"/>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147</TotalTime>
  <Words>1370</Words>
  <Application>Microsoft Office PowerPoint</Application>
  <PresentationFormat>Presentazione su schermo (4:3)</PresentationFormat>
  <Paragraphs>108</Paragraphs>
  <Slides>24</Slides>
  <Notes>0</Notes>
  <HiddenSlides>0</HiddenSlides>
  <MMClips>0</MMClips>
  <ScaleCrop>false</ScaleCrop>
  <HeadingPairs>
    <vt:vector size="4" baseType="variant">
      <vt:variant>
        <vt:lpstr>Tema</vt:lpstr>
      </vt:variant>
      <vt:variant>
        <vt:i4>1</vt:i4>
      </vt:variant>
      <vt:variant>
        <vt:lpstr>Titoli diapositive</vt:lpstr>
      </vt:variant>
      <vt:variant>
        <vt:i4>24</vt:i4>
      </vt:variant>
    </vt:vector>
  </HeadingPairs>
  <TitlesOfParts>
    <vt:vector size="25"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Cosimo</dc:creator>
  <cp:lastModifiedBy>Utente_locale</cp:lastModifiedBy>
  <cp:revision>3</cp:revision>
  <dcterms:created xsi:type="dcterms:W3CDTF">2019-02-11T11:37:21Z</dcterms:created>
  <dcterms:modified xsi:type="dcterms:W3CDTF">2019-02-12T09:23:29Z</dcterms:modified>
</cp:coreProperties>
</file>