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61" r:id="rId2"/>
    <p:sldId id="306" r:id="rId3"/>
    <p:sldId id="323" r:id="rId4"/>
    <p:sldId id="324" r:id="rId5"/>
    <p:sldId id="326" r:id="rId6"/>
    <p:sldId id="325" r:id="rId7"/>
    <p:sldId id="328" r:id="rId8"/>
    <p:sldId id="329" r:id="rId9"/>
    <p:sldId id="327" r:id="rId10"/>
    <p:sldId id="330" r:id="rId11"/>
    <p:sldId id="332" r:id="rId12"/>
    <p:sldId id="331" r:id="rId13"/>
    <p:sldId id="333" r:id="rId14"/>
    <p:sldId id="334" r:id="rId15"/>
  </p:sldIdLst>
  <p:sldSz cx="9144000" cy="6858000" type="screen4x3"/>
  <p:notesSz cx="6797675" cy="98726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iziana.sarmati" initials="t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FFCC"/>
    <a:srgbClr val="000099"/>
    <a:srgbClr val="70AD47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8ED2BB-9FBA-4F66-96D1-DE9B25BD4585}" v="123" dt="2019-02-08T12:14:08.3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45" autoAdjust="0"/>
    <p:restoredTop sz="94632" autoAdjust="0"/>
  </p:normalViewPr>
  <p:slideViewPr>
    <p:cSldViewPr>
      <p:cViewPr varScale="1">
        <p:scale>
          <a:sx n="102" d="100"/>
          <a:sy n="102" d="100"/>
        </p:scale>
        <p:origin x="38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75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 Iannone Gmail" userId="e68729eaef254423" providerId="LiveId" clId="{008ED2BB-9FBA-4F66-96D1-DE9B25BD4585}"/>
    <pc:docChg chg="undo custSel addSld delSld modSld sldOrd">
      <pc:chgData name="Carlo Iannone Gmail" userId="e68729eaef254423" providerId="LiveId" clId="{008ED2BB-9FBA-4F66-96D1-DE9B25BD4585}" dt="2019-02-08T12:15:10.537" v="2992" actId="2696"/>
      <pc:docMkLst>
        <pc:docMk/>
      </pc:docMkLst>
      <pc:sldChg chg="modSp">
        <pc:chgData name="Carlo Iannone Gmail" userId="e68729eaef254423" providerId="LiveId" clId="{008ED2BB-9FBA-4F66-96D1-DE9B25BD4585}" dt="2019-02-08T10:43:58.347" v="327" actId="1076"/>
        <pc:sldMkLst>
          <pc:docMk/>
          <pc:sldMk cId="52149751" sldId="261"/>
        </pc:sldMkLst>
        <pc:spChg chg="mod">
          <ac:chgData name="Carlo Iannone Gmail" userId="e68729eaef254423" providerId="LiveId" clId="{008ED2BB-9FBA-4F66-96D1-DE9B25BD4585}" dt="2019-02-08T10:43:58.347" v="327" actId="1076"/>
          <ac:spMkLst>
            <pc:docMk/>
            <pc:sldMk cId="52149751" sldId="261"/>
            <ac:spMk id="5" creationId="{00000000-0000-0000-0000-000000000000}"/>
          </ac:spMkLst>
        </pc:spChg>
      </pc:sldChg>
      <pc:sldChg chg="del">
        <pc:chgData name="Carlo Iannone Gmail" userId="e68729eaef254423" providerId="LiveId" clId="{008ED2BB-9FBA-4F66-96D1-DE9B25BD4585}" dt="2019-02-08T11:24:04.247" v="1554" actId="2696"/>
        <pc:sldMkLst>
          <pc:docMk/>
          <pc:sldMk cId="219042376" sldId="262"/>
        </pc:sldMkLst>
      </pc:sldChg>
      <pc:sldChg chg="addSp delSp modSp ord">
        <pc:chgData name="Carlo Iannone Gmail" userId="e68729eaef254423" providerId="LiveId" clId="{008ED2BB-9FBA-4F66-96D1-DE9B25BD4585}" dt="2019-02-08T12:11:03.258" v="2932" actId="14100"/>
        <pc:sldMkLst>
          <pc:docMk/>
          <pc:sldMk cId="658517316" sldId="290"/>
        </pc:sldMkLst>
        <pc:spChg chg="mod">
          <ac:chgData name="Carlo Iannone Gmail" userId="e68729eaef254423" providerId="LiveId" clId="{008ED2BB-9FBA-4F66-96D1-DE9B25BD4585}" dt="2019-02-08T12:11:03.258" v="2932" actId="14100"/>
          <ac:spMkLst>
            <pc:docMk/>
            <pc:sldMk cId="658517316" sldId="290"/>
            <ac:spMk id="3" creationId="{00000000-0000-0000-0000-000000000000}"/>
          </ac:spMkLst>
        </pc:spChg>
        <pc:spChg chg="add del mod">
          <ac:chgData name="Carlo Iannone Gmail" userId="e68729eaef254423" providerId="LiveId" clId="{008ED2BB-9FBA-4F66-96D1-DE9B25BD4585}" dt="2019-02-08T11:58:21.842" v="2761" actId="478"/>
          <ac:spMkLst>
            <pc:docMk/>
            <pc:sldMk cId="658517316" sldId="290"/>
            <ac:spMk id="4" creationId="{8616F88B-451A-4EE2-9440-B5ABE7E00435}"/>
          </ac:spMkLst>
        </pc:spChg>
        <pc:spChg chg="add mod">
          <ac:chgData name="Carlo Iannone Gmail" userId="e68729eaef254423" providerId="LiveId" clId="{008ED2BB-9FBA-4F66-96D1-DE9B25BD4585}" dt="2019-02-08T12:00:20.368" v="2834" actId="20577"/>
          <ac:spMkLst>
            <pc:docMk/>
            <pc:sldMk cId="658517316" sldId="290"/>
            <ac:spMk id="6" creationId="{6B83D661-984C-4A4C-B7EB-9CA2DA0AA2B6}"/>
          </ac:spMkLst>
        </pc:spChg>
        <pc:spChg chg="add del">
          <ac:chgData name="Carlo Iannone Gmail" userId="e68729eaef254423" providerId="LiveId" clId="{008ED2BB-9FBA-4F66-96D1-DE9B25BD4585}" dt="2019-02-08T11:59:08.351" v="2789" actId="478"/>
          <ac:spMkLst>
            <pc:docMk/>
            <pc:sldMk cId="658517316" sldId="290"/>
            <ac:spMk id="7" creationId="{A79439A8-F3B7-4BA9-9C67-2801B3AF23F2}"/>
          </ac:spMkLst>
        </pc:spChg>
        <pc:spChg chg="add del mod">
          <ac:chgData name="Carlo Iannone Gmail" userId="e68729eaef254423" providerId="LiveId" clId="{008ED2BB-9FBA-4F66-96D1-DE9B25BD4585}" dt="2019-02-08T11:59:06.023" v="2788" actId="478"/>
          <ac:spMkLst>
            <pc:docMk/>
            <pc:sldMk cId="658517316" sldId="290"/>
            <ac:spMk id="8" creationId="{FA2238B1-7856-4828-BDF4-1E1D49C8B113}"/>
          </ac:spMkLst>
        </pc:spChg>
        <pc:spChg chg="add del mod">
          <ac:chgData name="Carlo Iannone Gmail" userId="e68729eaef254423" providerId="LiveId" clId="{008ED2BB-9FBA-4F66-96D1-DE9B25BD4585}" dt="2019-02-08T11:59:11.116" v="2790" actId="478"/>
          <ac:spMkLst>
            <pc:docMk/>
            <pc:sldMk cId="658517316" sldId="290"/>
            <ac:spMk id="10" creationId="{C7208D03-0CE0-4827-8996-B36D6A81790D}"/>
          </ac:spMkLst>
        </pc:spChg>
        <pc:spChg chg="del mod">
          <ac:chgData name="Carlo Iannone Gmail" userId="e68729eaef254423" providerId="LiveId" clId="{008ED2BB-9FBA-4F66-96D1-DE9B25BD4585}" dt="2019-02-08T11:58:18.921" v="2759" actId="478"/>
          <ac:spMkLst>
            <pc:docMk/>
            <pc:sldMk cId="658517316" sldId="290"/>
            <ac:spMk id="32770" creationId="{00000000-0000-0000-0000-000000000000}"/>
          </ac:spMkLst>
        </pc:spChg>
      </pc:sldChg>
      <pc:sldChg chg="addSp modSp">
        <pc:chgData name="Carlo Iannone Gmail" userId="e68729eaef254423" providerId="LiveId" clId="{008ED2BB-9FBA-4F66-96D1-DE9B25BD4585}" dt="2019-02-08T12:13:33.260" v="2985" actId="11529"/>
        <pc:sldMkLst>
          <pc:docMk/>
          <pc:sldMk cId="2705186695" sldId="296"/>
        </pc:sldMkLst>
        <pc:spChg chg="add mod ord">
          <ac:chgData name="Carlo Iannone Gmail" userId="e68729eaef254423" providerId="LiveId" clId="{008ED2BB-9FBA-4F66-96D1-DE9B25BD4585}" dt="2019-02-08T12:13:21.376" v="2984" actId="14100"/>
          <ac:spMkLst>
            <pc:docMk/>
            <pc:sldMk cId="2705186695" sldId="296"/>
            <ac:spMk id="2" creationId="{EFC81670-B196-49B6-9924-25A39FAEBCBA}"/>
          </ac:spMkLst>
        </pc:spChg>
        <pc:spChg chg="add mod">
          <ac:chgData name="Carlo Iannone Gmail" userId="e68729eaef254423" providerId="LiveId" clId="{008ED2BB-9FBA-4F66-96D1-DE9B25BD4585}" dt="2019-02-08T12:00:38.973" v="2839" actId="20577"/>
          <ac:spMkLst>
            <pc:docMk/>
            <pc:sldMk cId="2705186695" sldId="296"/>
            <ac:spMk id="3" creationId="{BC422801-68A1-4650-838F-402FB965FD58}"/>
          </ac:spMkLst>
        </pc:spChg>
        <pc:spChg chg="mod">
          <ac:chgData name="Carlo Iannone Gmail" userId="e68729eaef254423" providerId="LiveId" clId="{008ED2BB-9FBA-4F66-96D1-DE9B25BD4585}" dt="2019-02-08T12:13:17.658" v="2983" actId="14100"/>
          <ac:spMkLst>
            <pc:docMk/>
            <pc:sldMk cId="2705186695" sldId="296"/>
            <ac:spMk id="4" creationId="{00000000-0000-0000-0000-000000000000}"/>
          </ac:spMkLst>
        </pc:spChg>
        <pc:spChg chg="add mod">
          <ac:chgData name="Carlo Iannone Gmail" userId="e68729eaef254423" providerId="LiveId" clId="{008ED2BB-9FBA-4F66-96D1-DE9B25BD4585}" dt="2019-02-08T12:13:33.260" v="2985" actId="11529"/>
          <ac:spMkLst>
            <pc:docMk/>
            <pc:sldMk cId="2705186695" sldId="296"/>
            <ac:spMk id="5" creationId="{6E6D2D11-A86B-42A6-9E7A-36A8D6D6AFC6}"/>
          </ac:spMkLst>
        </pc:spChg>
      </pc:sldChg>
      <pc:sldChg chg="addSp modSp del ord">
        <pc:chgData name="Carlo Iannone Gmail" userId="e68729eaef254423" providerId="LiveId" clId="{008ED2BB-9FBA-4F66-96D1-DE9B25BD4585}" dt="2019-02-08T11:49:08.812" v="2472" actId="2696"/>
        <pc:sldMkLst>
          <pc:docMk/>
          <pc:sldMk cId="830317686" sldId="298"/>
        </pc:sldMkLst>
        <pc:spChg chg="add mod">
          <ac:chgData name="Carlo Iannone Gmail" userId="e68729eaef254423" providerId="LiveId" clId="{008ED2BB-9FBA-4F66-96D1-DE9B25BD4585}" dt="2019-02-08T10:43:01.343" v="290"/>
          <ac:spMkLst>
            <pc:docMk/>
            <pc:sldMk cId="830317686" sldId="298"/>
            <ac:spMk id="3" creationId="{2C128DF0-D5E8-407C-8906-584E65F9E8D3}"/>
          </ac:spMkLst>
        </pc:spChg>
        <pc:spChg chg="mod">
          <ac:chgData name="Carlo Iannone Gmail" userId="e68729eaef254423" providerId="LiveId" clId="{008ED2BB-9FBA-4F66-96D1-DE9B25BD4585}" dt="2019-02-08T11:43:05.902" v="2064"/>
          <ac:spMkLst>
            <pc:docMk/>
            <pc:sldMk cId="830317686" sldId="298"/>
            <ac:spMk id="4" creationId="{00000000-0000-0000-0000-000000000000}"/>
          </ac:spMkLst>
        </pc:spChg>
      </pc:sldChg>
      <pc:sldChg chg="addSp delSp modSp">
        <pc:chgData name="Carlo Iannone Gmail" userId="e68729eaef254423" providerId="LiveId" clId="{008ED2BB-9FBA-4F66-96D1-DE9B25BD4585}" dt="2019-02-08T12:09:43.273" v="2910" actId="108"/>
        <pc:sldMkLst>
          <pc:docMk/>
          <pc:sldMk cId="689937385" sldId="299"/>
        </pc:sldMkLst>
        <pc:spChg chg="add del mod">
          <ac:chgData name="Carlo Iannone Gmail" userId="e68729eaef254423" providerId="LiveId" clId="{008ED2BB-9FBA-4F66-96D1-DE9B25BD4585}" dt="2019-02-08T11:56:53.031" v="2656" actId="478"/>
          <ac:spMkLst>
            <pc:docMk/>
            <pc:sldMk cId="689937385" sldId="299"/>
            <ac:spMk id="3" creationId="{0EBA8D43-ABBE-4A49-8A73-B3B43D39DBB1}"/>
          </ac:spMkLst>
        </pc:spChg>
        <pc:spChg chg="mod">
          <ac:chgData name="Carlo Iannone Gmail" userId="e68729eaef254423" providerId="LiveId" clId="{008ED2BB-9FBA-4F66-96D1-DE9B25BD4585}" dt="2019-02-08T12:09:43.273" v="2910" actId="108"/>
          <ac:spMkLst>
            <pc:docMk/>
            <pc:sldMk cId="689937385" sldId="299"/>
            <ac:spMk id="4" creationId="{00000000-0000-0000-0000-000000000000}"/>
          </ac:spMkLst>
        </pc:spChg>
        <pc:spChg chg="add del mod">
          <ac:chgData name="Carlo Iannone Gmail" userId="e68729eaef254423" providerId="LiveId" clId="{008ED2BB-9FBA-4F66-96D1-DE9B25BD4585}" dt="2019-02-08T11:56:56.311" v="2658" actId="478"/>
          <ac:spMkLst>
            <pc:docMk/>
            <pc:sldMk cId="689937385" sldId="299"/>
            <ac:spMk id="5" creationId="{DD300AE9-729A-4F69-91C0-0214BC5768D1}"/>
          </ac:spMkLst>
        </pc:spChg>
        <pc:spChg chg="add mod">
          <ac:chgData name="Carlo Iannone Gmail" userId="e68729eaef254423" providerId="LiveId" clId="{008ED2BB-9FBA-4F66-96D1-DE9B25BD4585}" dt="2019-02-08T12:00:28.507" v="2836" actId="20577"/>
          <ac:spMkLst>
            <pc:docMk/>
            <pc:sldMk cId="689937385" sldId="299"/>
            <ac:spMk id="6" creationId="{F4AA28DD-9A78-446B-9EC0-A1F61B48B790}"/>
          </ac:spMkLst>
        </pc:spChg>
      </pc:sldChg>
      <pc:sldChg chg="addSp modSp">
        <pc:chgData name="Carlo Iannone Gmail" userId="e68729eaef254423" providerId="LiveId" clId="{008ED2BB-9FBA-4F66-96D1-DE9B25BD4585}" dt="2019-02-08T12:09:51.256" v="2912" actId="108"/>
        <pc:sldMkLst>
          <pc:docMk/>
          <pc:sldMk cId="3061059836" sldId="301"/>
        </pc:sldMkLst>
        <pc:spChg chg="add mod">
          <ac:chgData name="Carlo Iannone Gmail" userId="e68729eaef254423" providerId="LiveId" clId="{008ED2BB-9FBA-4F66-96D1-DE9B25BD4585}" dt="2019-02-08T12:00:33.865" v="2838" actId="20577"/>
          <ac:spMkLst>
            <pc:docMk/>
            <pc:sldMk cId="3061059836" sldId="301"/>
            <ac:spMk id="3" creationId="{83897390-C597-49E4-BB35-49E28D3D3C56}"/>
          </ac:spMkLst>
        </pc:spChg>
        <pc:spChg chg="mod">
          <ac:chgData name="Carlo Iannone Gmail" userId="e68729eaef254423" providerId="LiveId" clId="{008ED2BB-9FBA-4F66-96D1-DE9B25BD4585}" dt="2019-02-08T12:09:51.256" v="2912" actId="108"/>
          <ac:spMkLst>
            <pc:docMk/>
            <pc:sldMk cId="3061059836" sldId="301"/>
            <ac:spMk id="4" creationId="{00000000-0000-0000-0000-000000000000}"/>
          </ac:spMkLst>
        </pc:spChg>
      </pc:sldChg>
      <pc:sldChg chg="addSp delSp modSp">
        <pc:chgData name="Carlo Iannone Gmail" userId="e68729eaef254423" providerId="LiveId" clId="{008ED2BB-9FBA-4F66-96D1-DE9B25BD4585}" dt="2019-02-08T12:14:39.840" v="2991" actId="113"/>
        <pc:sldMkLst>
          <pc:docMk/>
          <pc:sldMk cId="3118576023" sldId="303"/>
        </pc:sldMkLst>
        <pc:spChg chg="add mod">
          <ac:chgData name="Carlo Iannone Gmail" userId="e68729eaef254423" providerId="LiveId" clId="{008ED2BB-9FBA-4F66-96D1-DE9B25BD4585}" dt="2019-02-08T10:42:06.477" v="281"/>
          <ac:spMkLst>
            <pc:docMk/>
            <pc:sldMk cId="3118576023" sldId="303"/>
            <ac:spMk id="3" creationId="{B43602DC-64D3-49B7-8477-87F6E9F2AC31}"/>
          </ac:spMkLst>
        </pc:spChg>
        <pc:spChg chg="del mod">
          <ac:chgData name="Carlo Iannone Gmail" userId="e68729eaef254423" providerId="LiveId" clId="{008ED2BB-9FBA-4F66-96D1-DE9B25BD4585}" dt="2019-02-08T11:07:25.477" v="905" actId="478"/>
          <ac:spMkLst>
            <pc:docMk/>
            <pc:sldMk cId="3118576023" sldId="303"/>
            <ac:spMk id="4" creationId="{00000000-0000-0000-0000-000000000000}"/>
          </ac:spMkLst>
        </pc:spChg>
        <pc:graphicFrameChg chg="add mod modGraphic">
          <ac:chgData name="Carlo Iannone Gmail" userId="e68729eaef254423" providerId="LiveId" clId="{008ED2BB-9FBA-4F66-96D1-DE9B25BD4585}" dt="2019-02-08T12:14:39.840" v="2991" actId="113"/>
          <ac:graphicFrameMkLst>
            <pc:docMk/>
            <pc:sldMk cId="3118576023" sldId="303"/>
            <ac:graphicFrameMk id="2" creationId="{B677863C-01FC-486C-9967-2FEA0CB24474}"/>
          </ac:graphicFrameMkLst>
        </pc:graphicFrameChg>
      </pc:sldChg>
      <pc:sldChg chg="addSp delSp modSp">
        <pc:chgData name="Carlo Iannone Gmail" userId="e68729eaef254423" providerId="LiveId" clId="{008ED2BB-9FBA-4F66-96D1-DE9B25BD4585}" dt="2019-02-08T11:23:01.495" v="1550" actId="114"/>
        <pc:sldMkLst>
          <pc:docMk/>
          <pc:sldMk cId="3131798392" sldId="304"/>
        </pc:sldMkLst>
        <pc:spChg chg="add del mod">
          <ac:chgData name="Carlo Iannone Gmail" userId="e68729eaef254423" providerId="LiveId" clId="{008ED2BB-9FBA-4F66-96D1-DE9B25BD4585}" dt="2019-02-08T11:12:57.026" v="1056" actId="478"/>
          <ac:spMkLst>
            <pc:docMk/>
            <pc:sldMk cId="3131798392" sldId="304"/>
            <ac:spMk id="2" creationId="{B4DBC4CA-7BBB-45F0-93F0-8CDB20737C85}"/>
          </ac:spMkLst>
        </pc:spChg>
        <pc:spChg chg="add mod">
          <ac:chgData name="Carlo Iannone Gmail" userId="e68729eaef254423" providerId="LiveId" clId="{008ED2BB-9FBA-4F66-96D1-DE9B25BD4585}" dt="2019-02-08T10:41:11.482" v="271" actId="27636"/>
          <ac:spMkLst>
            <pc:docMk/>
            <pc:sldMk cId="3131798392" sldId="304"/>
            <ac:spMk id="3" creationId="{6046FB01-2399-49C5-8A2F-23BE6AF4E4A0}"/>
          </ac:spMkLst>
        </pc:spChg>
        <pc:spChg chg="del mod">
          <ac:chgData name="Carlo Iannone Gmail" userId="e68729eaef254423" providerId="LiveId" clId="{008ED2BB-9FBA-4F66-96D1-DE9B25BD4585}" dt="2019-02-08T11:15:53.494" v="1171" actId="478"/>
          <ac:spMkLst>
            <pc:docMk/>
            <pc:sldMk cId="3131798392" sldId="304"/>
            <ac:spMk id="4" creationId="{00000000-0000-0000-0000-000000000000}"/>
          </ac:spMkLst>
        </pc:spChg>
        <pc:graphicFrameChg chg="add mod modGraphic">
          <ac:chgData name="Carlo Iannone Gmail" userId="e68729eaef254423" providerId="LiveId" clId="{008ED2BB-9FBA-4F66-96D1-DE9B25BD4585}" dt="2019-02-08T11:23:01.495" v="1550" actId="114"/>
          <ac:graphicFrameMkLst>
            <pc:docMk/>
            <pc:sldMk cId="3131798392" sldId="304"/>
            <ac:graphicFrameMk id="5" creationId="{B2F8CC9F-533B-4449-B4C0-A86D7710F101}"/>
          </ac:graphicFrameMkLst>
        </pc:graphicFrameChg>
      </pc:sldChg>
      <pc:sldChg chg="addSp modSp del">
        <pc:chgData name="Carlo Iannone Gmail" userId="e68729eaef254423" providerId="LiveId" clId="{008ED2BB-9FBA-4F66-96D1-DE9B25BD4585}" dt="2019-02-08T11:23:25.630" v="1552" actId="2696"/>
        <pc:sldMkLst>
          <pc:docMk/>
          <pc:sldMk cId="2648397462" sldId="305"/>
        </pc:sldMkLst>
        <pc:spChg chg="add mod">
          <ac:chgData name="Carlo Iannone Gmail" userId="e68729eaef254423" providerId="LiveId" clId="{008ED2BB-9FBA-4F66-96D1-DE9B25BD4585}" dt="2019-02-08T10:41:42.310" v="279" actId="27636"/>
          <ac:spMkLst>
            <pc:docMk/>
            <pc:sldMk cId="2648397462" sldId="305"/>
            <ac:spMk id="3" creationId="{39CE7BA9-C899-421C-8606-B4DDA259E85E}"/>
          </ac:spMkLst>
        </pc:spChg>
        <pc:spChg chg="mod">
          <ac:chgData name="Carlo Iannone Gmail" userId="e68729eaef254423" providerId="LiveId" clId="{008ED2BB-9FBA-4F66-96D1-DE9B25BD4585}" dt="2019-02-08T11:16:15.567" v="1173"/>
          <ac:spMkLst>
            <pc:docMk/>
            <pc:sldMk cId="2648397462" sldId="305"/>
            <ac:spMk id="4" creationId="{00000000-0000-0000-0000-000000000000}"/>
          </ac:spMkLst>
        </pc:spChg>
      </pc:sldChg>
      <pc:sldChg chg="modSp">
        <pc:chgData name="Carlo Iannone Gmail" userId="e68729eaef254423" providerId="LiveId" clId="{008ED2BB-9FBA-4F66-96D1-DE9B25BD4585}" dt="2019-02-08T10:44:07.251" v="328" actId="108"/>
        <pc:sldMkLst>
          <pc:docMk/>
          <pc:sldMk cId="1555233164" sldId="306"/>
        </pc:sldMkLst>
        <pc:spChg chg="mod">
          <ac:chgData name="Carlo Iannone Gmail" userId="e68729eaef254423" providerId="LiveId" clId="{008ED2BB-9FBA-4F66-96D1-DE9B25BD4585}" dt="2019-02-08T10:44:07.251" v="328" actId="108"/>
          <ac:spMkLst>
            <pc:docMk/>
            <pc:sldMk cId="1555233164" sldId="306"/>
            <ac:spMk id="2" creationId="{00000000-0000-0000-0000-000000000000}"/>
          </ac:spMkLst>
        </pc:spChg>
      </pc:sldChg>
      <pc:sldChg chg="del ord">
        <pc:chgData name="Carlo Iannone Gmail" userId="e68729eaef254423" providerId="LiveId" clId="{008ED2BB-9FBA-4F66-96D1-DE9B25BD4585}" dt="2019-02-08T11:53:14.471" v="2587" actId="2696"/>
        <pc:sldMkLst>
          <pc:docMk/>
          <pc:sldMk cId="2279937672" sldId="307"/>
        </pc:sldMkLst>
      </pc:sldChg>
      <pc:sldChg chg="modSp">
        <pc:chgData name="Carlo Iannone Gmail" userId="e68729eaef254423" providerId="LiveId" clId="{008ED2BB-9FBA-4F66-96D1-DE9B25BD4585}" dt="2019-02-08T11:51:29.176" v="2576" actId="108"/>
        <pc:sldMkLst>
          <pc:docMk/>
          <pc:sldMk cId="988650794" sldId="308"/>
        </pc:sldMkLst>
        <pc:spChg chg="mod">
          <ac:chgData name="Carlo Iannone Gmail" userId="e68729eaef254423" providerId="LiveId" clId="{008ED2BB-9FBA-4F66-96D1-DE9B25BD4585}" dt="2019-02-08T11:51:29.176" v="2576" actId="108"/>
          <ac:spMkLst>
            <pc:docMk/>
            <pc:sldMk cId="988650794" sldId="308"/>
            <ac:spMk id="2" creationId="{00000000-0000-0000-0000-000000000000}"/>
          </ac:spMkLst>
        </pc:spChg>
      </pc:sldChg>
      <pc:sldChg chg="addSp delSp modSp add del">
        <pc:chgData name="Carlo Iannone Gmail" userId="e68729eaef254423" providerId="LiveId" clId="{008ED2BB-9FBA-4F66-96D1-DE9B25BD4585}" dt="2019-02-08T12:15:10.537" v="2992" actId="2696"/>
        <pc:sldMkLst>
          <pc:docMk/>
          <pc:sldMk cId="390730175" sldId="309"/>
        </pc:sldMkLst>
        <pc:spChg chg="del">
          <ac:chgData name="Carlo Iannone Gmail" userId="e68729eaef254423" providerId="LiveId" clId="{008ED2BB-9FBA-4F66-96D1-DE9B25BD4585}" dt="2019-02-08T10:34:10.161" v="3" actId="478"/>
          <ac:spMkLst>
            <pc:docMk/>
            <pc:sldMk cId="390730175" sldId="309"/>
            <ac:spMk id="3" creationId="{00000000-0000-0000-0000-000000000000}"/>
          </ac:spMkLst>
        </pc:spChg>
        <pc:spChg chg="add del mod">
          <ac:chgData name="Carlo Iannone Gmail" userId="e68729eaef254423" providerId="LiveId" clId="{008ED2BB-9FBA-4F66-96D1-DE9B25BD4585}" dt="2019-02-08T10:34:12.254" v="4" actId="478"/>
          <ac:spMkLst>
            <pc:docMk/>
            <pc:sldMk cId="390730175" sldId="309"/>
            <ac:spMk id="4" creationId="{C56332E8-A75F-49CA-87B8-C2A69879F3B4}"/>
          </ac:spMkLst>
        </pc:spChg>
        <pc:spChg chg="add del mod">
          <ac:chgData name="Carlo Iannone Gmail" userId="e68729eaef254423" providerId="LiveId" clId="{008ED2BB-9FBA-4F66-96D1-DE9B25BD4585}" dt="2019-02-08T10:34:32.827" v="8" actId="478"/>
          <ac:spMkLst>
            <pc:docMk/>
            <pc:sldMk cId="390730175" sldId="309"/>
            <ac:spMk id="7" creationId="{93AEE9AC-2E34-4870-AB2A-A5BD7A2E4B2D}"/>
          </ac:spMkLst>
        </pc:spChg>
        <pc:spChg chg="add mod">
          <ac:chgData name="Carlo Iannone Gmail" userId="e68729eaef254423" providerId="LiveId" clId="{008ED2BB-9FBA-4F66-96D1-DE9B25BD4585}" dt="2019-02-08T10:38:19.227" v="231" actId="1076"/>
          <ac:spMkLst>
            <pc:docMk/>
            <pc:sldMk cId="390730175" sldId="309"/>
            <ac:spMk id="8" creationId="{897127B4-8B09-484E-884B-38E5E7F1003F}"/>
          </ac:spMkLst>
        </pc:spChg>
        <pc:spChg chg="del">
          <ac:chgData name="Carlo Iannone Gmail" userId="e68729eaef254423" providerId="LiveId" clId="{008ED2BB-9FBA-4F66-96D1-DE9B25BD4585}" dt="2019-02-08T10:34:30.469" v="7" actId="478"/>
          <ac:spMkLst>
            <pc:docMk/>
            <pc:sldMk cId="390730175" sldId="309"/>
            <ac:spMk id="32770" creationId="{00000000-0000-0000-0000-000000000000}"/>
          </ac:spMkLst>
        </pc:spChg>
        <pc:picChg chg="add mod">
          <ac:chgData name="Carlo Iannone Gmail" userId="e68729eaef254423" providerId="LiveId" clId="{008ED2BB-9FBA-4F66-96D1-DE9B25BD4585}" dt="2019-02-08T10:34:36.483" v="9" actId="1076"/>
          <ac:picMkLst>
            <pc:docMk/>
            <pc:sldMk cId="390730175" sldId="309"/>
            <ac:picMk id="5" creationId="{27C041C6-23B7-480D-9B52-E63F58A5AB20}"/>
          </ac:picMkLst>
        </pc:picChg>
      </pc:sldChg>
      <pc:sldChg chg="modSp add ord">
        <pc:chgData name="Carlo Iannone Gmail" userId="e68729eaef254423" providerId="LiveId" clId="{008ED2BB-9FBA-4F66-96D1-DE9B25BD4585}" dt="2019-02-08T12:13:45.695" v="2987" actId="1076"/>
        <pc:sldMkLst>
          <pc:docMk/>
          <pc:sldMk cId="1043253754" sldId="310"/>
        </pc:sldMkLst>
        <pc:spChg chg="mod">
          <ac:chgData name="Carlo Iannone Gmail" userId="e68729eaef254423" providerId="LiveId" clId="{008ED2BB-9FBA-4F66-96D1-DE9B25BD4585}" dt="2019-02-08T12:00:42.925" v="2840" actId="20577"/>
          <ac:spMkLst>
            <pc:docMk/>
            <pc:sldMk cId="1043253754" sldId="310"/>
            <ac:spMk id="3" creationId="{BC422801-68A1-4650-838F-402FB965FD58}"/>
          </ac:spMkLst>
        </pc:spChg>
        <pc:spChg chg="mod">
          <ac:chgData name="Carlo Iannone Gmail" userId="e68729eaef254423" providerId="LiveId" clId="{008ED2BB-9FBA-4F66-96D1-DE9B25BD4585}" dt="2019-02-08T12:13:45.695" v="2987" actId="1076"/>
          <ac:spMkLst>
            <pc:docMk/>
            <pc:sldMk cId="1043253754" sldId="310"/>
            <ac:spMk id="4" creationId="{00000000-0000-0000-0000-000000000000}"/>
          </ac:spMkLst>
        </pc:spChg>
      </pc:sldChg>
      <pc:sldChg chg="modSp add">
        <pc:chgData name="Carlo Iannone Gmail" userId="e68729eaef254423" providerId="LiveId" clId="{008ED2BB-9FBA-4F66-96D1-DE9B25BD4585}" dt="2019-02-08T12:09:48.085" v="2911" actId="108"/>
        <pc:sldMkLst>
          <pc:docMk/>
          <pc:sldMk cId="2725104035" sldId="311"/>
        </pc:sldMkLst>
        <pc:spChg chg="mod">
          <ac:chgData name="Carlo Iannone Gmail" userId="e68729eaef254423" providerId="LiveId" clId="{008ED2BB-9FBA-4F66-96D1-DE9B25BD4585}" dt="2019-02-08T12:00:31.272" v="2837" actId="20577"/>
          <ac:spMkLst>
            <pc:docMk/>
            <pc:sldMk cId="2725104035" sldId="311"/>
            <ac:spMk id="3" creationId="{83897390-C597-49E4-BB35-49E28D3D3C56}"/>
          </ac:spMkLst>
        </pc:spChg>
        <pc:spChg chg="mod">
          <ac:chgData name="Carlo Iannone Gmail" userId="e68729eaef254423" providerId="LiveId" clId="{008ED2BB-9FBA-4F66-96D1-DE9B25BD4585}" dt="2019-02-08T12:09:48.085" v="2911" actId="108"/>
          <ac:spMkLst>
            <pc:docMk/>
            <pc:sldMk cId="2725104035" sldId="311"/>
            <ac:spMk id="4" creationId="{00000000-0000-0000-0000-000000000000}"/>
          </ac:spMkLst>
        </pc:spChg>
      </pc:sldChg>
      <pc:sldChg chg="addSp delSp modSp add">
        <pc:chgData name="Carlo Iannone Gmail" userId="e68729eaef254423" providerId="LiveId" clId="{008ED2BB-9FBA-4F66-96D1-DE9B25BD4585}" dt="2019-02-08T12:14:14.377" v="2990" actId="167"/>
        <pc:sldMkLst>
          <pc:docMk/>
          <pc:sldMk cId="2231709679" sldId="312"/>
        </pc:sldMkLst>
        <pc:spChg chg="del">
          <ac:chgData name="Carlo Iannone Gmail" userId="e68729eaef254423" providerId="LiveId" clId="{008ED2BB-9FBA-4F66-96D1-DE9B25BD4585}" dt="2019-02-08T11:47:35.488" v="2372" actId="478"/>
          <ac:spMkLst>
            <pc:docMk/>
            <pc:sldMk cId="2231709679" sldId="312"/>
            <ac:spMk id="3" creationId="{0EBA8D43-ABBE-4A49-8A73-B3B43D39DBB1}"/>
          </ac:spMkLst>
        </pc:spChg>
        <pc:spChg chg="mod">
          <ac:chgData name="Carlo Iannone Gmail" userId="e68729eaef254423" providerId="LiveId" clId="{008ED2BB-9FBA-4F66-96D1-DE9B25BD4585}" dt="2019-02-08T12:09:38.156" v="2909" actId="255"/>
          <ac:spMkLst>
            <pc:docMk/>
            <pc:sldMk cId="2231709679" sldId="312"/>
            <ac:spMk id="4" creationId="{00000000-0000-0000-0000-000000000000}"/>
          </ac:spMkLst>
        </pc:spChg>
        <pc:spChg chg="add del mod">
          <ac:chgData name="Carlo Iannone Gmail" userId="e68729eaef254423" providerId="LiveId" clId="{008ED2BB-9FBA-4F66-96D1-DE9B25BD4585}" dt="2019-02-08T11:47:39.830" v="2375" actId="478"/>
          <ac:spMkLst>
            <pc:docMk/>
            <pc:sldMk cId="2231709679" sldId="312"/>
            <ac:spMk id="5" creationId="{834A9742-94D7-404C-A76C-20160517B885}"/>
          </ac:spMkLst>
        </pc:spChg>
        <pc:spChg chg="add del mod">
          <ac:chgData name="Carlo Iannone Gmail" userId="e68729eaef254423" providerId="LiveId" clId="{008ED2BB-9FBA-4F66-96D1-DE9B25BD4585}" dt="2019-02-08T11:49:25.418" v="2475" actId="478"/>
          <ac:spMkLst>
            <pc:docMk/>
            <pc:sldMk cId="2231709679" sldId="312"/>
            <ac:spMk id="6" creationId="{9480E845-87FF-49AB-89EA-6DDF7AEF5C96}"/>
          </ac:spMkLst>
        </pc:spChg>
        <pc:spChg chg="add del">
          <ac:chgData name="Carlo Iannone Gmail" userId="e68729eaef254423" providerId="LiveId" clId="{008ED2BB-9FBA-4F66-96D1-DE9B25BD4585}" dt="2019-02-08T11:57:01.014" v="2659" actId="478"/>
          <ac:spMkLst>
            <pc:docMk/>
            <pc:sldMk cId="2231709679" sldId="312"/>
            <ac:spMk id="7" creationId="{B9719962-AD33-416E-A672-D148D2C60AE3}"/>
          </ac:spMkLst>
        </pc:spChg>
        <pc:spChg chg="add del mod">
          <ac:chgData name="Carlo Iannone Gmail" userId="e68729eaef254423" providerId="LiveId" clId="{008ED2BB-9FBA-4F66-96D1-DE9B25BD4585}" dt="2019-02-08T11:57:03.888" v="2660" actId="478"/>
          <ac:spMkLst>
            <pc:docMk/>
            <pc:sldMk cId="2231709679" sldId="312"/>
            <ac:spMk id="9" creationId="{C070A601-75C1-4013-9BAD-AEB1EBFA9525}"/>
          </ac:spMkLst>
        </pc:spChg>
        <pc:spChg chg="add mod">
          <ac:chgData name="Carlo Iannone Gmail" userId="e68729eaef254423" providerId="LiveId" clId="{008ED2BB-9FBA-4F66-96D1-DE9B25BD4585}" dt="2019-02-08T12:00:25.273" v="2835" actId="20577"/>
          <ac:spMkLst>
            <pc:docMk/>
            <pc:sldMk cId="2231709679" sldId="312"/>
            <ac:spMk id="10" creationId="{52F244CB-4988-4884-BF24-8CD0A3010A3D}"/>
          </ac:spMkLst>
        </pc:spChg>
        <pc:spChg chg="add mod ord">
          <ac:chgData name="Carlo Iannone Gmail" userId="e68729eaef254423" providerId="LiveId" clId="{008ED2BB-9FBA-4F66-96D1-DE9B25BD4585}" dt="2019-02-08T12:14:14.377" v="2990" actId="167"/>
          <ac:spMkLst>
            <pc:docMk/>
            <pc:sldMk cId="2231709679" sldId="312"/>
            <ac:spMk id="11" creationId="{C578646E-8EE2-4D29-AC03-C38394FF713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rgs.rgs.tesoro.it\IGB\01-Struttura\03-Uffici\16\Conti%20PA\Conti%20PA%202018\RICHIESTE%20VARIE\Audizione%20BM%2027022019%20su%20art.%2022-bis%20legge%20196\Tabelle%20PA%20Sottosettori%20e%20enti%20consolidati%20per%20invi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Foglio_di_lavoro_di_Microsoft_Excel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Foglio_di_lavoro_di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483719368915744E-2"/>
          <c:y val="7.1641718454724473E-2"/>
          <c:w val="0.9704598858677409"/>
          <c:h val="0.7402611249820539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'Spese consolidata x SS (2)'!$A$5</c:f>
              <c:strCache>
                <c:ptCount val="1"/>
                <c:pt idx="0">
                  <c:v>Stato al netto di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'Spese consolidata x SS (2)'!$B$4:$K$4</c:f>
              <c:numCache>
                <c:formatCode>@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'Spese consolidata x SS (2)'!$B$5:$K$5</c:f>
              <c:numCache>
                <c:formatCode>_-* #,##0_-;\-* #,##0_-;_-* "-"??_-;_-@_-</c:formatCode>
                <c:ptCount val="10"/>
                <c:pt idx="0">
                  <c:v>166.98400000000001</c:v>
                </c:pt>
                <c:pt idx="1">
                  <c:v>175.8347</c:v>
                </c:pt>
                <c:pt idx="2">
                  <c:v>161.60683</c:v>
                </c:pt>
                <c:pt idx="3">
                  <c:v>157.16632000000001</c:v>
                </c:pt>
                <c:pt idx="4">
                  <c:v>153.92989999999998</c:v>
                </c:pt>
                <c:pt idx="5">
                  <c:v>153.78424999999999</c:v>
                </c:pt>
                <c:pt idx="6">
                  <c:v>152.41399999999999</c:v>
                </c:pt>
                <c:pt idx="7">
                  <c:v>153.17099999999999</c:v>
                </c:pt>
                <c:pt idx="8">
                  <c:v>156.26200000000003</c:v>
                </c:pt>
                <c:pt idx="9">
                  <c:v>156.65799999999999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A2-486D-9FA4-F0A6C1A9A66D}"/>
            </c:ext>
          </c:extLst>
        </c:ser>
        <c:ser>
          <c:idx val="1"/>
          <c:order val="1"/>
          <c:tx>
            <c:strRef>
              <c:f>'Spese consolidata x SS (2)'!$A$6</c:f>
              <c:strCache>
                <c:ptCount val="1"/>
                <c:pt idx="0">
                  <c:v>    -oper. straord. c/capitale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'Spese consolidata x SS (2)'!$B$4:$K$4</c:f>
              <c:numCache>
                <c:formatCode>@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'Spese consolidata x SS (2)'!$B$6:$K$6</c:f>
              <c:numCache>
                <c:formatCode>_-* #,##0_-;\-* #,##0_-;_-* "-"??_-;_-@_-</c:formatCode>
                <c:ptCount val="10"/>
                <c:pt idx="0">
                  <c:v>3.7669999999999999</c:v>
                </c:pt>
                <c:pt idx="1">
                  <c:v>8.7073</c:v>
                </c:pt>
                <c:pt idx="2">
                  <c:v>11.70417</c:v>
                </c:pt>
                <c:pt idx="3">
                  <c:v>13.14368</c:v>
                </c:pt>
                <c:pt idx="4">
                  <c:v>14.3531</c:v>
                </c:pt>
                <c:pt idx="5">
                  <c:v>12.367749999999999</c:v>
                </c:pt>
                <c:pt idx="6">
                  <c:v>17.257999999999999</c:v>
                </c:pt>
                <c:pt idx="7">
                  <c:v>20.347000000000001</c:v>
                </c:pt>
                <c:pt idx="8">
                  <c:v>14.385999999999999</c:v>
                </c:pt>
                <c:pt idx="9">
                  <c:v>26.085999999999999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A2-486D-9FA4-F0A6C1A9A66D}"/>
            </c:ext>
          </c:extLst>
        </c:ser>
        <c:ser>
          <c:idx val="2"/>
          <c:order val="2"/>
          <c:tx>
            <c:strRef>
              <c:f>'Spese consolidata x SS (2)'!$A$7</c:f>
              <c:strCache>
                <c:ptCount val="1"/>
                <c:pt idx="0">
                  <c:v>   -interessi passivi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'Spese consolidata x SS (2)'!$B$4:$K$4</c:f>
              <c:numCache>
                <c:formatCode>@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'Spese consolidata x SS (2)'!$B$7:$K$7</c:f>
              <c:numCache>
                <c:formatCode>_-* #,##0_-;\-* #,##0_-;_-* "-"??_-;_-@_-</c:formatCode>
                <c:ptCount val="10"/>
                <c:pt idx="0">
                  <c:v>75.302999999999997</c:v>
                </c:pt>
                <c:pt idx="1">
                  <c:v>65.745999999999995</c:v>
                </c:pt>
                <c:pt idx="2">
                  <c:v>65.861999999999995</c:v>
                </c:pt>
                <c:pt idx="3">
                  <c:v>72.774000000000001</c:v>
                </c:pt>
                <c:pt idx="4">
                  <c:v>80.379000000000005</c:v>
                </c:pt>
                <c:pt idx="5">
                  <c:v>74.843000000000004</c:v>
                </c:pt>
                <c:pt idx="6">
                  <c:v>71.924000000000007</c:v>
                </c:pt>
                <c:pt idx="7">
                  <c:v>66.274000000000001</c:v>
                </c:pt>
                <c:pt idx="8">
                  <c:v>64.778999999999996</c:v>
                </c:pt>
                <c:pt idx="9">
                  <c:v>63.753999999999998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A2-486D-9FA4-F0A6C1A9A66D}"/>
            </c:ext>
          </c:extLst>
        </c:ser>
        <c:ser>
          <c:idx val="3"/>
          <c:order val="3"/>
          <c:tx>
            <c:strRef>
              <c:f>'Spese consolidata x SS (2)'!$A$8</c:f>
              <c:strCache>
                <c:ptCount val="1"/>
                <c:pt idx="0">
                  <c:v>   -bonus 80 euro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'Spese consolidata x SS (2)'!$B$4:$K$4</c:f>
              <c:numCache>
                <c:formatCode>@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'Spese consolidata x SS (2)'!$B$8:$K$8</c:f>
              <c:numCache>
                <c:formatCode>General</c:formatCode>
                <c:ptCount val="10"/>
                <c:pt idx="6" formatCode="_-* #,##0_-;\-* #,##0_-;_-* &quot;-&quot;??_-;_-@_-">
                  <c:v>5.8</c:v>
                </c:pt>
                <c:pt idx="7" formatCode="_-* #,##0_-;\-* #,##0_-;_-* &quot;-&quot;??_-;_-@_-">
                  <c:v>9.2249999999999996</c:v>
                </c:pt>
                <c:pt idx="8" formatCode="_-* #,##0_-;\-* #,##0_-;_-* &quot;-&quot;??_-;_-@_-">
                  <c:v>9.5269999999999992</c:v>
                </c:pt>
                <c:pt idx="9" formatCode="_-* #,##0_-;\-* #,##0_-;_-* &quot;-&quot;??_-;_-@_-">
                  <c:v>9.5120000000000005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A2-486D-9FA4-F0A6C1A9A66D}"/>
            </c:ext>
          </c:extLst>
        </c:ser>
        <c:ser>
          <c:idx val="4"/>
          <c:order val="4"/>
          <c:tx>
            <c:strRef>
              <c:f>'Spese consolidata x SS (2)'!$A$9</c:f>
              <c:strCache>
                <c:ptCount val="1"/>
                <c:pt idx="0">
                  <c:v>   -prestazioni assistenziali (inclusi migranti)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AA2-486D-9FA4-F0A6C1A9A6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'Spese consolidata x SS (2)'!$B$4:$K$4</c:f>
              <c:numCache>
                <c:formatCode>@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'Spese consolidata x SS (2)'!$B$9:$K$9</c:f>
              <c:numCache>
                <c:formatCode>General</c:formatCode>
                <c:ptCount val="10"/>
                <c:pt idx="6" formatCode="_-* #,##0_-;\-* #,##0_-;_-* &quot;-&quot;??_-;_-@_-">
                  <c:v>0.73</c:v>
                </c:pt>
                <c:pt idx="7" formatCode="_-* #,##0_-;\-* #,##0_-;_-* &quot;-&quot;??_-;_-@_-">
                  <c:v>1.032</c:v>
                </c:pt>
                <c:pt idx="8" formatCode="_-* #,##0_-;\-* #,##0_-;_-* &quot;-&quot;??_-;_-@_-">
                  <c:v>1.5960000000000001</c:v>
                </c:pt>
                <c:pt idx="9" formatCode="_-* #,##0_-;\-* #,##0_-;_-* &quot;-&quot;??_-;_-@_-">
                  <c:v>2.375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AA2-486D-9FA4-F0A6C1A9A66D}"/>
            </c:ext>
          </c:extLst>
        </c:ser>
        <c:ser>
          <c:idx val="5"/>
          <c:order val="5"/>
          <c:tx>
            <c:strRef>
              <c:f>'Spese consolidata x SS (2)'!$A$10</c:f>
              <c:strCache>
                <c:ptCount val="1"/>
                <c:pt idx="0">
                  <c:v>Altre Amministrazioni centrali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'Spese consolidata x SS (2)'!$B$4:$K$4</c:f>
              <c:numCache>
                <c:formatCode>@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'Spese consolidata x SS (2)'!$B$10:$K$10</c:f>
              <c:numCache>
                <c:formatCode>_-* #,##0_-;\-* #,##0_-;_-* "-"??_-;_-@_-</c:formatCode>
                <c:ptCount val="10"/>
                <c:pt idx="0">
                  <c:v>15.152999999999992</c:v>
                </c:pt>
                <c:pt idx="1">
                  <c:v>15.036000000000001</c:v>
                </c:pt>
                <c:pt idx="2">
                  <c:v>17.130999999999972</c:v>
                </c:pt>
                <c:pt idx="3">
                  <c:v>20.908000000000015</c:v>
                </c:pt>
                <c:pt idx="4">
                  <c:v>22.172000000000025</c:v>
                </c:pt>
                <c:pt idx="5">
                  <c:v>23.211999999999989</c:v>
                </c:pt>
                <c:pt idx="6">
                  <c:v>25.183999999999997</c:v>
                </c:pt>
                <c:pt idx="7">
                  <c:v>24.825000000000017</c:v>
                </c:pt>
                <c:pt idx="8">
                  <c:v>28.076999999999998</c:v>
                </c:pt>
                <c:pt idx="9">
                  <c:v>25.109000000000037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AA2-486D-9FA4-F0A6C1A9A66D}"/>
            </c:ext>
          </c:extLst>
        </c:ser>
        <c:ser>
          <c:idx val="6"/>
          <c:order val="6"/>
          <c:tx>
            <c:strRef>
              <c:f>'Spese consolidata x SS (2)'!$A$11</c:f>
              <c:strCache>
                <c:ptCount val="1"/>
                <c:pt idx="0">
                  <c:v> Amministrazioni locali 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'Spese consolidata x SS (2)'!$B$4:$K$4</c:f>
              <c:numCache>
                <c:formatCode>@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'Spese consolidata x SS (2)'!$B$11:$K$11</c:f>
              <c:numCache>
                <c:formatCode>_-* #,##0_-;\-* #,##0_-;_-* "-"??_-;_-@_-</c:formatCode>
                <c:ptCount val="10"/>
                <c:pt idx="0">
                  <c:v>240.49600000000001</c:v>
                </c:pt>
                <c:pt idx="1">
                  <c:v>246.51599999999999</c:v>
                </c:pt>
                <c:pt idx="2">
                  <c:v>243.57900000000001</c:v>
                </c:pt>
                <c:pt idx="3">
                  <c:v>238.25800000000001</c:v>
                </c:pt>
                <c:pt idx="4">
                  <c:v>235.261</c:v>
                </c:pt>
                <c:pt idx="5">
                  <c:v>234.45599999999999</c:v>
                </c:pt>
                <c:pt idx="6">
                  <c:v>231.398</c:v>
                </c:pt>
                <c:pt idx="7">
                  <c:v>229.881</c:v>
                </c:pt>
                <c:pt idx="8">
                  <c:v>228.179</c:v>
                </c:pt>
                <c:pt idx="9">
                  <c:v>226.46100000000001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AA2-486D-9FA4-F0A6C1A9A66D}"/>
            </c:ext>
          </c:extLst>
        </c:ser>
        <c:ser>
          <c:idx val="7"/>
          <c:order val="7"/>
          <c:tx>
            <c:strRef>
              <c:f>'Spese consolidata x SS (2)'!$A$12</c:f>
              <c:strCache>
                <c:ptCount val="1"/>
                <c:pt idx="0">
                  <c:v> Enti di previdenza 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'Spese consolidata x SS (2)'!$B$4:$K$4</c:f>
              <c:numCache>
                <c:formatCode>@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'Spese consolidata x SS (2)'!$B$12:$K$12</c:f>
              <c:numCache>
                <c:formatCode>_-* #,##0_-;\-* #,##0_-;_-* "-"??_-;_-@_-</c:formatCode>
                <c:ptCount val="10"/>
                <c:pt idx="0">
                  <c:v>278.96100000000001</c:v>
                </c:pt>
                <c:pt idx="1">
                  <c:v>292.82100000000003</c:v>
                </c:pt>
                <c:pt idx="2">
                  <c:v>300.61099999999999</c:v>
                </c:pt>
                <c:pt idx="3">
                  <c:v>306.31200000000001</c:v>
                </c:pt>
                <c:pt idx="4">
                  <c:v>313.24200000000002</c:v>
                </c:pt>
                <c:pt idx="5">
                  <c:v>320.71800000000002</c:v>
                </c:pt>
                <c:pt idx="6">
                  <c:v>320.79399999999998</c:v>
                </c:pt>
                <c:pt idx="7">
                  <c:v>325.67</c:v>
                </c:pt>
                <c:pt idx="8">
                  <c:v>326.07600000000002</c:v>
                </c:pt>
                <c:pt idx="9">
                  <c:v>330.80799999999999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AA2-486D-9FA4-F0A6C1A9A66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786997887"/>
        <c:axId val="1786998719"/>
      </c:barChart>
      <c:catAx>
        <c:axId val="17869978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786998719"/>
        <c:crosses val="autoZero"/>
        <c:auto val="1"/>
        <c:lblAlgn val="ctr"/>
        <c:lblOffset val="100"/>
        <c:noMultiLvlLbl val="0"/>
      </c:catAx>
      <c:valAx>
        <c:axId val="1786998719"/>
        <c:scaling>
          <c:orientation val="minMax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17869978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2.8128447690262289E-2"/>
          <c:y val="0.87305102080423191"/>
          <c:w val="0.96254135906727667"/>
          <c:h val="0.125093821769269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'Per slide'!$B$38</c:f>
              <c:strCache>
                <c:ptCount val="1"/>
                <c:pt idx="0">
                  <c:v>Servizi generali delle PA netto interessi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'Per slide'!$C$37:$L$37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'Per slide'!$C$38:$L$38</c:f>
              <c:numCache>
                <c:formatCode>0.0%</c:formatCode>
                <c:ptCount val="10"/>
                <c:pt idx="0">
                  <c:v>3.9541689407620914E-2</c:v>
                </c:pt>
                <c:pt idx="1">
                  <c:v>4.1610975242013321E-2</c:v>
                </c:pt>
                <c:pt idx="2">
                  <c:v>4.0376699618482725E-2</c:v>
                </c:pt>
                <c:pt idx="3">
                  <c:v>3.8938286785001358E-2</c:v>
                </c:pt>
                <c:pt idx="4">
                  <c:v>4.2180298958943506E-2</c:v>
                </c:pt>
                <c:pt idx="5">
                  <c:v>4.2724067338689144E-2</c:v>
                </c:pt>
                <c:pt idx="6">
                  <c:v>4.416746740959826E-2</c:v>
                </c:pt>
                <c:pt idx="7">
                  <c:v>4.3381534634952895E-2</c:v>
                </c:pt>
                <c:pt idx="8">
                  <c:v>4.0004140263315058E-2</c:v>
                </c:pt>
                <c:pt idx="9">
                  <c:v>4.3890433052002242E-2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13-420A-8414-CD9EECC80B2E}"/>
            </c:ext>
          </c:extLst>
        </c:ser>
        <c:ser>
          <c:idx val="1"/>
          <c:order val="1"/>
          <c:tx>
            <c:strRef>
              <c:f>'Per slide'!$B$39</c:f>
              <c:strCache>
                <c:ptCount val="1"/>
                <c:pt idx="0">
                  <c:v>Interessi passivi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numRef>
              <c:f>'Per slide'!$C$37:$L$37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'Per slide'!$C$39:$L$39</c:f>
              <c:numCache>
                <c:formatCode>0.0%</c:formatCode>
                <c:ptCount val="10"/>
                <c:pt idx="0">
                  <c:v>4.9297528145070907E-2</c:v>
                </c:pt>
                <c:pt idx="1">
                  <c:v>4.415916984804228E-2</c:v>
                </c:pt>
                <c:pt idx="2">
                  <c:v>4.2901450875015464E-2</c:v>
                </c:pt>
                <c:pt idx="3">
                  <c:v>4.6667316859514807E-2</c:v>
                </c:pt>
                <c:pt idx="4">
                  <c:v>5.1799301416692235E-2</c:v>
                </c:pt>
                <c:pt idx="5">
                  <c:v>4.836410540177917E-2</c:v>
                </c:pt>
                <c:pt idx="6">
                  <c:v>4.5861236018239181E-2</c:v>
                </c:pt>
                <c:pt idx="7">
                  <c:v>4.1197022865767111E-2</c:v>
                </c:pt>
                <c:pt idx="8">
                  <c:v>3.9236629186512821E-2</c:v>
                </c:pt>
                <c:pt idx="9">
                  <c:v>3.7980711955010987E-2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13-420A-8414-CD9EECC80B2E}"/>
            </c:ext>
          </c:extLst>
        </c:ser>
        <c:ser>
          <c:idx val="2"/>
          <c:order val="2"/>
          <c:tx>
            <c:strRef>
              <c:f>'Per slide'!$B$40</c:f>
              <c:strCache>
                <c:ptCount val="1"/>
                <c:pt idx="0">
                  <c:v>Difesa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'Per slide'!$C$37:$L$37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'Per slide'!$C$40:$L$40</c:f>
              <c:numCache>
                <c:formatCode>0.0%</c:formatCode>
                <c:ptCount val="10"/>
                <c:pt idx="0">
                  <c:v>1.2610354386371651E-2</c:v>
                </c:pt>
                <c:pt idx="1">
                  <c:v>1.4262387624013885E-2</c:v>
                </c:pt>
                <c:pt idx="2">
                  <c:v>1.3213965969145184E-2</c:v>
                </c:pt>
                <c:pt idx="3">
                  <c:v>1.3345035176064142E-2</c:v>
                </c:pt>
                <c:pt idx="4">
                  <c:v>1.2719547005606643E-2</c:v>
                </c:pt>
                <c:pt idx="5">
                  <c:v>1.184034068073452E-2</c:v>
                </c:pt>
                <c:pt idx="6">
                  <c:v>1.2043823164391372E-2</c:v>
                </c:pt>
                <c:pt idx="7">
                  <c:v>1.1962456662349295E-2</c:v>
                </c:pt>
                <c:pt idx="8">
                  <c:v>1.2967025371126432E-2</c:v>
                </c:pt>
                <c:pt idx="9">
                  <c:v>1.2942370363971918E-2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13-420A-8414-CD9EECC80B2E}"/>
            </c:ext>
          </c:extLst>
        </c:ser>
        <c:ser>
          <c:idx val="3"/>
          <c:order val="3"/>
          <c:tx>
            <c:strRef>
              <c:f>'Per slide'!$B$41</c:f>
              <c:strCache>
                <c:ptCount val="1"/>
                <c:pt idx="0">
                  <c:v>Ordine pubblico e sicurezza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'Per slide'!$C$37:$L$37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'Per slide'!$C$41:$L$41</c:f>
              <c:numCache>
                <c:formatCode>0.0%</c:formatCode>
                <c:ptCount val="10"/>
                <c:pt idx="0">
                  <c:v>1.8182143463704455E-2</c:v>
                </c:pt>
                <c:pt idx="1">
                  <c:v>2.0440869455697876E-2</c:v>
                </c:pt>
                <c:pt idx="2">
                  <c:v>2.0216084055332626E-2</c:v>
                </c:pt>
                <c:pt idx="3">
                  <c:v>1.9817853583125458E-2</c:v>
                </c:pt>
                <c:pt idx="4">
                  <c:v>1.950764443535315E-2</c:v>
                </c:pt>
                <c:pt idx="5">
                  <c:v>1.9472776720365851E-2</c:v>
                </c:pt>
                <c:pt idx="6">
                  <c:v>1.8932349882897513E-2</c:v>
                </c:pt>
                <c:pt idx="7">
                  <c:v>1.8806533851095108E-2</c:v>
                </c:pt>
                <c:pt idx="8">
                  <c:v>1.8504420423499934E-2</c:v>
                </c:pt>
                <c:pt idx="9">
                  <c:v>1.8428891892510787E-2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13-420A-8414-CD9EECC80B2E}"/>
            </c:ext>
          </c:extLst>
        </c:ser>
        <c:ser>
          <c:idx val="4"/>
          <c:order val="4"/>
          <c:tx>
            <c:strRef>
              <c:f>'Per slide'!$B$42</c:f>
              <c:strCache>
                <c:ptCount val="1"/>
                <c:pt idx="0">
                  <c:v>Affari economici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'Per slide'!$C$37:$L$37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'Per slide'!$C$42:$L$42</c:f>
              <c:numCache>
                <c:formatCode>0.0%</c:formatCode>
                <c:ptCount val="10"/>
                <c:pt idx="0">
                  <c:v>4.018133618535738E-2</c:v>
                </c:pt>
                <c:pt idx="1">
                  <c:v>4.6678118707594855E-2</c:v>
                </c:pt>
                <c:pt idx="2">
                  <c:v>4.1638140384521301E-2</c:v>
                </c:pt>
                <c:pt idx="3">
                  <c:v>4.1757281951242987E-2</c:v>
                </c:pt>
                <c:pt idx="4">
                  <c:v>4.0854416354411706E-2</c:v>
                </c:pt>
                <c:pt idx="5">
                  <c:v>4.0877500180574698E-2</c:v>
                </c:pt>
                <c:pt idx="6">
                  <c:v>4.0861936462774827E-2</c:v>
                </c:pt>
                <c:pt idx="7">
                  <c:v>4.0853214973027428E-2</c:v>
                </c:pt>
                <c:pt idx="8">
                  <c:v>3.9000913509212851E-2</c:v>
                </c:pt>
                <c:pt idx="9">
                  <c:v>3.5746450123756886E-2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613-420A-8414-CD9EECC80B2E}"/>
            </c:ext>
          </c:extLst>
        </c:ser>
        <c:ser>
          <c:idx val="5"/>
          <c:order val="5"/>
          <c:tx>
            <c:strRef>
              <c:f>'Per slide'!$B$43</c:f>
              <c:strCache>
                <c:ptCount val="1"/>
                <c:pt idx="0">
                  <c:v>Protezione dell'ambiente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'Per slide'!$C$37:$L$37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'Per slide'!$C$43:$L$43</c:f>
              <c:numCache>
                <c:formatCode>0.0%</c:formatCode>
                <c:ptCount val="10"/>
                <c:pt idx="0">
                  <c:v>8.1089320913239147E-3</c:v>
                </c:pt>
                <c:pt idx="1">
                  <c:v>8.8169567855313404E-3</c:v>
                </c:pt>
                <c:pt idx="2">
                  <c:v>8.5982395297767647E-3</c:v>
                </c:pt>
                <c:pt idx="3">
                  <c:v>8.8276809202822246E-3</c:v>
                </c:pt>
                <c:pt idx="4">
                  <c:v>9.0344735675787925E-3</c:v>
                </c:pt>
                <c:pt idx="5">
                  <c:v>9.6709514544785664E-3</c:v>
                </c:pt>
                <c:pt idx="6">
                  <c:v>9.4350372222145491E-3</c:v>
                </c:pt>
                <c:pt idx="7">
                  <c:v>9.3021825627173996E-3</c:v>
                </c:pt>
                <c:pt idx="8">
                  <c:v>9.0830133447149138E-3</c:v>
                </c:pt>
                <c:pt idx="9">
                  <c:v>9.0454559815925581E-3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613-420A-8414-CD9EECC80B2E}"/>
            </c:ext>
          </c:extLst>
        </c:ser>
        <c:ser>
          <c:idx val="6"/>
          <c:order val="6"/>
          <c:tx>
            <c:strRef>
              <c:f>'Per slide'!$B$44</c:f>
              <c:strCache>
                <c:ptCount val="1"/>
                <c:pt idx="0">
                  <c:v>Abitazioni e assetto del territorio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'Per slide'!$C$37:$L$37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'Per slide'!$C$44:$L$44</c:f>
              <c:numCache>
                <c:formatCode>0.0%</c:formatCode>
                <c:ptCount val="10"/>
                <c:pt idx="0">
                  <c:v>6.9601411830328419E-3</c:v>
                </c:pt>
                <c:pt idx="1">
                  <c:v>7.9681943606189996E-3</c:v>
                </c:pt>
                <c:pt idx="2">
                  <c:v>7.6777118561409076E-3</c:v>
                </c:pt>
                <c:pt idx="3">
                  <c:v>6.9192407351641371E-3</c:v>
                </c:pt>
                <c:pt idx="4">
                  <c:v>7.7290463748981107E-3</c:v>
                </c:pt>
                <c:pt idx="5">
                  <c:v>7.0086042052497719E-3</c:v>
                </c:pt>
                <c:pt idx="6">
                  <c:v>6.297834935805738E-3</c:v>
                </c:pt>
                <c:pt idx="7">
                  <c:v>6.5432452825985874E-3</c:v>
                </c:pt>
                <c:pt idx="8">
                  <c:v>5.9186354222370251E-3</c:v>
                </c:pt>
                <c:pt idx="9">
                  <c:v>5.6940632347114084E-3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613-420A-8414-CD9EECC80B2E}"/>
            </c:ext>
          </c:extLst>
        </c:ser>
        <c:ser>
          <c:idx val="7"/>
          <c:order val="7"/>
          <c:tx>
            <c:strRef>
              <c:f>'Per slide'!$B$45</c:f>
              <c:strCache>
                <c:ptCount val="1"/>
                <c:pt idx="0">
                  <c:v>Sanità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numRef>
              <c:f>'Per slide'!$C$37:$L$37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'Per slide'!$C$45:$L$45</c:f>
              <c:numCache>
                <c:formatCode>0.0%</c:formatCode>
                <c:ptCount val="10"/>
                <c:pt idx="0">
                  <c:v>7.0322546176493E-2</c:v>
                </c:pt>
                <c:pt idx="1">
                  <c:v>7.4783281071396299E-2</c:v>
                </c:pt>
                <c:pt idx="2">
                  <c:v>7.4244265165568771E-2</c:v>
                </c:pt>
                <c:pt idx="3">
                  <c:v>7.1480092770346129E-2</c:v>
                </c:pt>
                <c:pt idx="4">
                  <c:v>7.181213253867158E-2</c:v>
                </c:pt>
                <c:pt idx="5">
                  <c:v>7.1776183845547459E-2</c:v>
                </c:pt>
                <c:pt idx="6">
                  <c:v>7.1587157990691E-2</c:v>
                </c:pt>
                <c:pt idx="7">
                  <c:v>7.0225183274423952E-2</c:v>
                </c:pt>
                <c:pt idx="8">
                  <c:v>6.9144054413807124E-2</c:v>
                </c:pt>
                <c:pt idx="9">
                  <c:v>6.8281801056201769E-2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613-420A-8414-CD9EECC80B2E}"/>
            </c:ext>
          </c:extLst>
        </c:ser>
        <c:ser>
          <c:idx val="8"/>
          <c:order val="8"/>
          <c:tx>
            <c:strRef>
              <c:f>'Per slide'!$B$46</c:f>
              <c:strCache>
                <c:ptCount val="1"/>
                <c:pt idx="0">
                  <c:v>Attività ricreative, culturali e di culto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'Per slide'!$C$37:$L$37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'Per slide'!$C$46:$L$46</c:f>
              <c:numCache>
                <c:formatCode>0.0%</c:formatCode>
                <c:ptCount val="10"/>
                <c:pt idx="0">
                  <c:v>8.3503313541861447E-3</c:v>
                </c:pt>
                <c:pt idx="1">
                  <c:v>8.901515139473919E-3</c:v>
                </c:pt>
                <c:pt idx="2">
                  <c:v>7.7419057291161905E-3</c:v>
                </c:pt>
                <c:pt idx="3">
                  <c:v>7.4255117474722639E-3</c:v>
                </c:pt>
                <c:pt idx="4">
                  <c:v>7.0131069601088473E-3</c:v>
                </c:pt>
                <c:pt idx="5">
                  <c:v>7.5190120697437753E-3</c:v>
                </c:pt>
                <c:pt idx="6">
                  <c:v>7.2036034418463324E-3</c:v>
                </c:pt>
                <c:pt idx="7">
                  <c:v>7.5601418667582201E-3</c:v>
                </c:pt>
                <c:pt idx="8">
                  <c:v>8.4823319175005782E-3</c:v>
                </c:pt>
                <c:pt idx="9">
                  <c:v>8.1874623359630642E-3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613-420A-8414-CD9EECC80B2E}"/>
            </c:ext>
          </c:extLst>
        </c:ser>
        <c:ser>
          <c:idx val="9"/>
          <c:order val="9"/>
          <c:tx>
            <c:strRef>
              <c:f>'Per slide'!$B$47</c:f>
              <c:strCache>
                <c:ptCount val="1"/>
                <c:pt idx="0">
                  <c:v>Istruzione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'Per slide'!$C$37:$L$37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'Per slide'!$C$47:$L$47</c:f>
              <c:numCache>
                <c:formatCode>0.0%</c:formatCode>
                <c:ptCount val="10"/>
                <c:pt idx="0">
                  <c:v>4.3668759038686868E-2</c:v>
                </c:pt>
                <c:pt idx="1">
                  <c:v>4.5815369186541638E-2</c:v>
                </c:pt>
                <c:pt idx="2">
                  <c:v>4.3710418322801071E-2</c:v>
                </c:pt>
                <c:pt idx="3">
                  <c:v>4.0816802628016798E-2</c:v>
                </c:pt>
                <c:pt idx="4">
                  <c:v>4.0515972267420416E-2</c:v>
                </c:pt>
                <c:pt idx="5">
                  <c:v>4.1005881157480391E-2</c:v>
                </c:pt>
                <c:pt idx="6">
                  <c:v>4.0199103825611017E-2</c:v>
                </c:pt>
                <c:pt idx="7">
                  <c:v>3.9473746332968018E-2</c:v>
                </c:pt>
                <c:pt idx="8">
                  <c:v>3.8453672015867933E-2</c:v>
                </c:pt>
                <c:pt idx="9">
                  <c:v>3.8301879846685809E-2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613-420A-8414-CD9EECC80B2E}"/>
            </c:ext>
          </c:extLst>
        </c:ser>
        <c:ser>
          <c:idx val="10"/>
          <c:order val="10"/>
          <c:tx>
            <c:strRef>
              <c:f>'Per slide'!$B$48</c:f>
              <c:strCache>
                <c:ptCount val="1"/>
                <c:pt idx="0">
                  <c:v>Protezione sociale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'Per slide'!$C$37:$L$37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'Per slide'!$C$48:$L$48</c:f>
              <c:numCache>
                <c:formatCode>0.0%</c:formatCode>
                <c:ptCount val="10"/>
                <c:pt idx="0">
                  <c:v>0.18108008157089406</c:v>
                </c:pt>
                <c:pt idx="1">
                  <c:v>0.19814819747974144</c:v>
                </c:pt>
                <c:pt idx="2">
                  <c:v>0.19858218794532551</c:v>
                </c:pt>
                <c:pt idx="3">
                  <c:v>0.19779440499079401</c:v>
                </c:pt>
                <c:pt idx="4">
                  <c:v>0.20470908375251431</c:v>
                </c:pt>
                <c:pt idx="5">
                  <c:v>0.21038588392577309</c:v>
                </c:pt>
                <c:pt idx="6">
                  <c:v>0.21240548931476794</c:v>
                </c:pt>
                <c:pt idx="7">
                  <c:v>0.21334732453903413</c:v>
                </c:pt>
                <c:pt idx="8">
                  <c:v>0.2097410879589354</c:v>
                </c:pt>
                <c:pt idx="9">
                  <c:v>0.20891217710380186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613-420A-8414-CD9EECC80B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7892287"/>
        <c:axId val="1617893119"/>
      </c:barChart>
      <c:catAx>
        <c:axId val="1617892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17893119"/>
        <c:crosses val="autoZero"/>
        <c:auto val="1"/>
        <c:lblAlgn val="ctr"/>
        <c:lblOffset val="100"/>
        <c:noMultiLvlLbl val="0"/>
      </c:catAx>
      <c:valAx>
        <c:axId val="1617893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178922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765371196646559E-2"/>
          <c:y val="0.85030453678015294"/>
          <c:w val="0.96446925760670688"/>
          <c:h val="0.133402184197443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0401386101247149"/>
          <c:y val="6.0377331865774835E-3"/>
          <c:w val="0.5894480183441122"/>
          <c:h val="0.8440885615104563"/>
        </c:manualLayout>
      </c:layout>
      <c:pie3DChart>
        <c:varyColors val="1"/>
        <c:ser>
          <c:idx val="1"/>
          <c:order val="0"/>
          <c:tx>
            <c:strRef>
              <c:f>'Per slide AC'!$L$26</c:f>
              <c:strCache>
                <c:ptCount val="1"/>
                <c:pt idx="0">
                  <c:v>2017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041-47E1-B6C5-7828CD19E459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041-47E1-B6C5-7828CD19E45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041-47E1-B6C5-7828CD19E459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041-47E1-B6C5-7828CD19E459}"/>
              </c:ext>
            </c:extLst>
          </c:dPt>
          <c:dPt>
            <c:idx val="4"/>
            <c:bubble3D val="0"/>
            <c:spPr>
              <a:solidFill>
                <a:srgbClr val="00206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041-47E1-B6C5-7828CD19E45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041-47E1-B6C5-7828CD19E45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2041-47E1-B6C5-7828CD19E45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2041-47E1-B6C5-7828CD19E45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2041-47E1-B6C5-7828CD19E459}"/>
              </c:ext>
            </c:extLst>
          </c:dPt>
          <c:dPt>
            <c:idx val="9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2041-47E1-B6C5-7828CD19E459}"/>
              </c:ext>
            </c:extLst>
          </c:dPt>
          <c:dPt>
            <c:idx val="1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2041-47E1-B6C5-7828CD19E459}"/>
              </c:ext>
            </c:extLst>
          </c:dPt>
          <c:dLbls>
            <c:dLbl>
              <c:idx val="0"/>
              <c:layout>
                <c:manualLayout>
                  <c:x val="1.5890213073311666E-2"/>
                  <c:y val="-1.929260450160775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41-47E1-B6C5-7828CD19E459}"/>
                </c:ext>
              </c:extLst>
            </c:dLbl>
            <c:dLbl>
              <c:idx val="2"/>
              <c:layout>
                <c:manualLayout>
                  <c:x val="1.5890213073311558E-2"/>
                  <c:y val="-6.430868167202572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41-47E1-B6C5-7828CD19E459}"/>
                </c:ext>
              </c:extLst>
            </c:dLbl>
            <c:dLbl>
              <c:idx val="3"/>
              <c:layout>
                <c:manualLayout>
                  <c:x val="0"/>
                  <c:y val="1.714898177920685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041-47E1-B6C5-7828CD19E459}"/>
                </c:ext>
              </c:extLst>
            </c:dLbl>
            <c:dLbl>
              <c:idx val="4"/>
              <c:layout>
                <c:manualLayout>
                  <c:x val="0"/>
                  <c:y val="1.500535905680600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041-47E1-B6C5-7828CD19E459}"/>
                </c:ext>
              </c:extLst>
            </c:dLbl>
            <c:dLbl>
              <c:idx val="5"/>
              <c:layout>
                <c:manualLayout>
                  <c:x val="2.1668472372697724E-2"/>
                  <c:y val="3.858520900321551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041-47E1-B6C5-7828CD19E459}"/>
                </c:ext>
              </c:extLst>
            </c:dLbl>
            <c:dLbl>
              <c:idx val="6"/>
              <c:layout>
                <c:manualLayout>
                  <c:x val="-4.3336944745395586E-3"/>
                  <c:y val="1.92926045016077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041-47E1-B6C5-7828CD19E459}"/>
                </c:ext>
              </c:extLst>
            </c:dLbl>
            <c:dLbl>
              <c:idx val="7"/>
              <c:layout>
                <c:manualLayout>
                  <c:x val="-8.6673889490790895E-3"/>
                  <c:y val="1.286173633440506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041-47E1-B6C5-7828CD19E459}"/>
                </c:ext>
              </c:extLst>
            </c:dLbl>
            <c:dLbl>
              <c:idx val="8"/>
              <c:layout>
                <c:manualLayout>
                  <c:x val="-1.5890213073311666E-2"/>
                  <c:y val="7.8598591843724714E-1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041-47E1-B6C5-7828CD19E459}"/>
                </c:ext>
              </c:extLst>
            </c:dLbl>
            <c:dLbl>
              <c:idx val="9"/>
              <c:layout>
                <c:manualLayout>
                  <c:x val="-6.6208456293061719E-18"/>
                  <c:y val="-2.357984994640943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041-47E1-B6C5-7828CD19E459}"/>
                </c:ext>
              </c:extLst>
            </c:dLbl>
            <c:dLbl>
              <c:idx val="10"/>
              <c:layout>
                <c:manualLayout>
                  <c:x val="2.8891296496930037E-3"/>
                  <c:y val="-1.500535905680600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041-47E1-B6C5-7828CD19E4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'Per slide AC'!$B$27:$B$37</c:f>
              <c:strCache>
                <c:ptCount val="11"/>
                <c:pt idx="0">
                  <c:v>Servizi generali delle PA netto interessi</c:v>
                </c:pt>
                <c:pt idx="1">
                  <c:v>Interessi passivi</c:v>
                </c:pt>
                <c:pt idx="2">
                  <c:v>Difesa</c:v>
                </c:pt>
                <c:pt idx="3">
                  <c:v>Ordine pubblico e sicurezza</c:v>
                </c:pt>
                <c:pt idx="4">
                  <c:v>Affari economici</c:v>
                </c:pt>
                <c:pt idx="5">
                  <c:v>Protezione dell'ambiente</c:v>
                </c:pt>
                <c:pt idx="6">
                  <c:v>Abitazioni e assetto del territorio</c:v>
                </c:pt>
                <c:pt idx="7">
                  <c:v>Sanità</c:v>
                </c:pt>
                <c:pt idx="8">
                  <c:v>Attività ricreative, culturali e di culto</c:v>
                </c:pt>
                <c:pt idx="9">
                  <c:v>Istruzione</c:v>
                </c:pt>
                <c:pt idx="10">
                  <c:v>Protezione sociale</c:v>
                </c:pt>
              </c:strCache>
            </c:strRef>
          </c:cat>
          <c:val>
            <c:numRef>
              <c:f>'Per slide AC'!$L$27:$L$37</c:f>
              <c:numCache>
                <c:formatCode>0%</c:formatCode>
                <c:ptCount val="11"/>
                <c:pt idx="0">
                  <c:v>0.173929606975809</c:v>
                </c:pt>
                <c:pt idx="1">
                  <c:v>0.22488659371979655</c:v>
                </c:pt>
                <c:pt idx="2">
                  <c:v>7.8749462069743981E-2</c:v>
                </c:pt>
                <c:pt idx="3">
                  <c:v>9.830190409673574E-2</c:v>
                </c:pt>
                <c:pt idx="4">
                  <c:v>0.12869408170896032</c:v>
                </c:pt>
                <c:pt idx="5">
                  <c:v>5.15354822324282E-3</c:v>
                </c:pt>
                <c:pt idx="6">
                  <c:v>3.5133018688226205E-3</c:v>
                </c:pt>
                <c:pt idx="7">
                  <c:v>6.9842747994666556E-3</c:v>
                </c:pt>
                <c:pt idx="8">
                  <c:v>3.1729066576364935E-2</c:v>
                </c:pt>
                <c:pt idx="9">
                  <c:v>0.18240244943455594</c:v>
                </c:pt>
                <c:pt idx="10">
                  <c:v>6.5655710526501446E-2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2041-47E1-B6C5-7828CD19E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8.6251636846047825E-3"/>
          <c:y val="0.61240721925888297"/>
          <c:w val="0.98120780654052231"/>
          <c:h val="0.170093274630993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B5E5A-59A2-45DD-914D-85A56410675A}" type="datetimeFigureOut">
              <a:rPr lang="it-IT" smtClean="0"/>
              <a:t>27/02/2019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378477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1098" y="9378477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42EE6D-A70E-484C-923E-D4CFCF34A0F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7464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3633"/>
          </a:xfrm>
          <a:prstGeom prst="rect">
            <a:avLst/>
          </a:prstGeom>
        </p:spPr>
        <p:txBody>
          <a:bodyPr vert="horz" lIns="90663" tIns="45331" rIns="90663" bIns="45331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3633"/>
          </a:xfrm>
          <a:prstGeom prst="rect">
            <a:avLst/>
          </a:prstGeom>
        </p:spPr>
        <p:txBody>
          <a:bodyPr vert="horz" lIns="90663" tIns="45331" rIns="90663" bIns="45331" rtlCol="0"/>
          <a:lstStyle>
            <a:lvl1pPr algn="r">
              <a:defRPr sz="1200"/>
            </a:lvl1pPr>
          </a:lstStyle>
          <a:p>
            <a:fld id="{3DAEB3E5-7795-46D1-BFAB-4F0D76A3F979}" type="datetimeFigureOut">
              <a:rPr lang="it-IT" smtClean="0"/>
              <a:pPr/>
              <a:t>27/02/2019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63" tIns="45331" rIns="90663" bIns="45331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689518"/>
            <a:ext cx="5438140" cy="4442698"/>
          </a:xfrm>
          <a:prstGeom prst="rect">
            <a:avLst/>
          </a:prstGeom>
        </p:spPr>
        <p:txBody>
          <a:bodyPr vert="horz" lIns="90663" tIns="45331" rIns="90663" bIns="45331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2" y="9377316"/>
            <a:ext cx="2945659" cy="493633"/>
          </a:xfrm>
          <a:prstGeom prst="rect">
            <a:avLst/>
          </a:prstGeom>
        </p:spPr>
        <p:txBody>
          <a:bodyPr vert="horz" lIns="90663" tIns="45331" rIns="90663" bIns="45331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5" y="9377316"/>
            <a:ext cx="2945659" cy="493633"/>
          </a:xfrm>
          <a:prstGeom prst="rect">
            <a:avLst/>
          </a:prstGeom>
        </p:spPr>
        <p:txBody>
          <a:bodyPr vert="horz" lIns="90663" tIns="45331" rIns="90663" bIns="45331" rtlCol="0" anchor="b"/>
          <a:lstStyle>
            <a:lvl1pPr algn="r">
              <a:defRPr sz="1200"/>
            </a:lvl1pPr>
          </a:lstStyle>
          <a:p>
            <a:fld id="{596D5E4A-6036-49BB-B326-42B92D7CE9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9207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19672" y="2276872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magin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2879725"/>
            <a:ext cx="226377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950" y="6218238"/>
            <a:ext cx="1816100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48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uppo 6"/>
          <p:cNvGrpSpPr/>
          <p:nvPr userDrawn="1"/>
        </p:nvGrpSpPr>
        <p:grpSpPr>
          <a:xfrm>
            <a:off x="660053" y="6300788"/>
            <a:ext cx="1463675" cy="398462"/>
            <a:chOff x="360363" y="6300788"/>
            <a:chExt cx="1463675" cy="398462"/>
          </a:xfrm>
        </p:grpSpPr>
        <p:pic>
          <p:nvPicPr>
            <p:cNvPr id="8" name="Immagine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363" y="6300788"/>
              <a:ext cx="350837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Immagine 8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675" y="6300788"/>
              <a:ext cx="995363" cy="395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1198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5" name="Gruppo 4"/>
          <p:cNvGrpSpPr/>
          <p:nvPr userDrawn="1"/>
        </p:nvGrpSpPr>
        <p:grpSpPr>
          <a:xfrm>
            <a:off x="660053" y="6300788"/>
            <a:ext cx="1463675" cy="398462"/>
            <a:chOff x="360363" y="6300788"/>
            <a:chExt cx="1463675" cy="398462"/>
          </a:xfrm>
        </p:grpSpPr>
        <p:pic>
          <p:nvPicPr>
            <p:cNvPr id="6" name="Immagine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363" y="6300788"/>
              <a:ext cx="350837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Immagine 6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675" y="6300788"/>
              <a:ext cx="995363" cy="395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99520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72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>
          <a:xfrm>
            <a:off x="2610694" y="836712"/>
            <a:ext cx="5904656" cy="136815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it-IT" b="1" dirty="0"/>
              <a:t>AUDIZIONE COMMISSIONE BILANCIO DELLA CAMERA DEI DEPUTATI</a:t>
            </a:r>
            <a:endParaRPr lang="it-IT" dirty="0"/>
          </a:p>
          <a:p>
            <a:pPr>
              <a:lnSpc>
                <a:spcPct val="150000"/>
              </a:lnSpc>
            </a:pPr>
            <a:endParaRPr lang="it-IT" sz="2200" b="1" dirty="0" smtClean="0"/>
          </a:p>
          <a:p>
            <a:pPr algn="just">
              <a:lnSpc>
                <a:spcPct val="150000"/>
              </a:lnSpc>
            </a:pPr>
            <a:r>
              <a:rPr lang="it-IT" sz="2200" b="1" dirty="0" smtClean="0"/>
              <a:t>Indagine </a:t>
            </a:r>
            <a:r>
              <a:rPr lang="it-IT" sz="2200" b="1" dirty="0"/>
              <a:t>conoscitiva sui risultati della prima attuazione dell’articolo 22-bis della legge n. 196 del 2009, in materia di programmazione finanziaria e accordi tra </a:t>
            </a:r>
            <a:r>
              <a:rPr lang="it-IT" sz="2200" b="1" dirty="0" smtClean="0"/>
              <a:t>Ministeri</a:t>
            </a:r>
          </a:p>
          <a:p>
            <a:pPr>
              <a:lnSpc>
                <a:spcPct val="150000"/>
              </a:lnSpc>
            </a:pPr>
            <a:endParaRPr lang="it-IT" sz="1400" b="1" dirty="0" smtClean="0"/>
          </a:p>
          <a:p>
            <a:r>
              <a:rPr lang="it-IT" sz="2200" dirty="0"/>
              <a:t>Biagio Mazzotta</a:t>
            </a:r>
          </a:p>
          <a:p>
            <a:r>
              <a:rPr lang="it-IT" sz="2200" i="1" dirty="0"/>
              <a:t>Ispettore Generale Capo del Bilancio</a:t>
            </a:r>
            <a:endParaRPr lang="it-IT" sz="2200" dirty="0"/>
          </a:p>
          <a:p>
            <a:pPr>
              <a:lnSpc>
                <a:spcPct val="150000"/>
              </a:lnSpc>
            </a:pPr>
            <a:endParaRPr lang="it-IT" sz="3600" dirty="0">
              <a:solidFill>
                <a:srgbClr val="0000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49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7886700" cy="1325563"/>
          </a:xfr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it-IT" sz="3600" dirty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quadro di riferimento </a:t>
            </a:r>
            <a:r>
              <a:rPr lang="it-IT" sz="3600" dirty="0" smtClean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della spesa delle Amministrazioni pubbliche</a:t>
            </a:r>
            <a:br>
              <a:rPr lang="it-IT" sz="3600" dirty="0" smtClean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t-IT" sz="3600" dirty="0" smtClean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anni 2008-2017</a:t>
            </a:r>
            <a:br>
              <a:rPr lang="it-IT" sz="3600" dirty="0" smtClean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it-IT" sz="3600" dirty="0">
              <a:solidFill>
                <a:srgbClr val="0000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233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684584" y="365129"/>
            <a:ext cx="10225136" cy="1325563"/>
          </a:xfrm>
        </p:spPr>
        <p:txBody>
          <a:bodyPr>
            <a:normAutofit/>
          </a:bodyPr>
          <a:lstStyle/>
          <a:p>
            <a:pPr algn="ctr"/>
            <a: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amministrazioni pubbliche: spesa totale, spesa primaria, voci economiche</a:t>
            </a:r>
            <a:b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(milioni di euro)</a:t>
            </a:r>
            <a:endParaRPr lang="it-IT" sz="1800" b="1" dirty="0">
              <a:solidFill>
                <a:srgbClr val="000099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539150"/>
            <a:ext cx="8712968" cy="426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661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504" y="365129"/>
            <a:ext cx="8928992" cy="1325563"/>
          </a:xfrm>
        </p:spPr>
        <p:txBody>
          <a:bodyPr>
            <a:normAutofit/>
          </a:bodyPr>
          <a:lstStyle/>
          <a:p>
            <a:pPr algn="ctr"/>
            <a:r>
              <a:rPr lang="it-IT" sz="1800" b="1" dirty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amministrazioni pubbliche:</a:t>
            </a:r>
            <a:br>
              <a:rPr lang="it-IT" sz="1800" b="1" dirty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t-IT" sz="1800" b="1" dirty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incidenza % delle voci economiche sul totale della spesa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204864"/>
            <a:ext cx="8549384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197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504" y="365129"/>
            <a:ext cx="8928992" cy="1325563"/>
          </a:xfrm>
        </p:spPr>
        <p:txBody>
          <a:bodyPr>
            <a:normAutofit/>
          </a:bodyPr>
          <a:lstStyle/>
          <a:p>
            <a:pPr algn="ctr"/>
            <a:r>
              <a:rPr lang="it-IT" sz="1800" b="1" dirty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amministrazioni pubbliche:</a:t>
            </a:r>
            <a:br>
              <a:rPr lang="it-IT" sz="1800" b="1" dirty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t-IT" sz="1800" b="1" dirty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tassi di crescita delle voci economiche componenti la spesa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6024692"/>
              </p:ext>
            </p:extLst>
          </p:nvPr>
        </p:nvGraphicFramePr>
        <p:xfrm>
          <a:off x="257175" y="1628774"/>
          <a:ext cx="8629650" cy="4032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Foglio di lavoro" r:id="rId3" imgW="8629760" imgH="3600450" progId="Excel.Sheet.12">
                  <p:embed/>
                </p:oleObj>
              </mc:Choice>
              <mc:Fallback>
                <p:oleObj name="Foglio di lavoro" r:id="rId3" imgW="8629760" imgH="36004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7175" y="1628774"/>
                        <a:ext cx="8629650" cy="40324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4544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504" y="365129"/>
            <a:ext cx="8928992" cy="1325563"/>
          </a:xfrm>
        </p:spPr>
        <p:txBody>
          <a:bodyPr>
            <a:normAutofit/>
          </a:bodyPr>
          <a:lstStyle/>
          <a:p>
            <a:pPr algn="ctr"/>
            <a:r>
              <a:rPr lang="it-IT" sz="1800" b="1" dirty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amministrazioni pubbliche:</a:t>
            </a:r>
            <a:br>
              <a:rPr lang="it-IT" sz="1800" b="1" dirty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t-IT" sz="1800" b="1" dirty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incidenza % delle voci economiche sul PIL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20" y="1988840"/>
            <a:ext cx="8513552" cy="390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057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504" y="365129"/>
            <a:ext cx="8928992" cy="1325563"/>
          </a:xfrm>
        </p:spPr>
        <p:txBody>
          <a:bodyPr>
            <a:normAutofit/>
          </a:bodyPr>
          <a:lstStyle/>
          <a:p>
            <a:pPr algn="ctr"/>
            <a:r>
              <a:rPr lang="it-IT" sz="1800" b="1" dirty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comparto Stato: spesa totale, spesa primaria, voci economiche</a:t>
            </a:r>
            <a:br>
              <a:rPr lang="it-IT" sz="1800" b="1" dirty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t-IT" sz="1800" b="1" dirty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(milioni di euro)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252132"/>
              </p:ext>
            </p:extLst>
          </p:nvPr>
        </p:nvGraphicFramePr>
        <p:xfrm>
          <a:off x="628650" y="1772808"/>
          <a:ext cx="7886701" cy="3691795"/>
        </p:xfrm>
        <a:graphic>
          <a:graphicData uri="http://schemas.openxmlformats.org/drawingml/2006/table">
            <a:tbl>
              <a:tblPr/>
              <a:tblGrid>
                <a:gridCol w="3049181">
                  <a:extLst>
                    <a:ext uri="{9D8B030D-6E8A-4147-A177-3AD203B41FA5}">
                      <a16:colId xmlns:a16="http://schemas.microsoft.com/office/drawing/2014/main" val="375220800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1718171979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3622038161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2212826954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2072901629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1302680815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3092649665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3182650319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1699925018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1881634323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4183878185"/>
                    </a:ext>
                  </a:extLst>
                </a:gridCol>
              </a:tblGrid>
              <a:tr h="16559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Voci economiche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2008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2009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454918"/>
                  </a:ext>
                </a:extLst>
              </a:tr>
              <a:tr h="165595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Redditi da lavoro dipendente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90.668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92.578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92.548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91.342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90.128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89.891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90.028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89.635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91.591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92.515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1292905"/>
                  </a:ext>
                </a:extLst>
              </a:tr>
              <a:tr h="165595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Acquisto di beni e servizi prodotti da produttori market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619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657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755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636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644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589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1.218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1.448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1.984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2.758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9814639"/>
                  </a:ext>
                </a:extLst>
              </a:tr>
              <a:tr h="165595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Consumi intermedi 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16.690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17.149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17.263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16.391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15.125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17.013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16.503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16.865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16.908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17.785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7073854"/>
                  </a:ext>
                </a:extLst>
              </a:tr>
              <a:tr h="165595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Altre imposte sulla produzione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5.299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5.193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5.220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5.024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4.921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4.964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4.917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5.012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5.178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5.214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5970547"/>
                  </a:ext>
                </a:extLst>
              </a:tr>
              <a:tr h="165595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Contributi 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6.464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7.547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7.398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5.430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4.946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5.306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4.768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3.820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4.083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4.448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4982600"/>
                  </a:ext>
                </a:extLst>
              </a:tr>
              <a:tr h="165595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Interessi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75.155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65.686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65.778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72.688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80.312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74.793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71.871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66.259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64.754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63.685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5439076"/>
                  </a:ext>
                </a:extLst>
              </a:tr>
              <a:tr h="165595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Altri redditi da capitale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3932979"/>
                  </a:ext>
                </a:extLst>
              </a:tr>
              <a:tr h="165595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Imposte correnti sul reddito, sul patrimonio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3816271"/>
                  </a:ext>
                </a:extLst>
              </a:tr>
              <a:tr h="165595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Prestazioni sociali diverse dai trasferimenti sociali in natura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4.232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5.635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3.730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3.964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3.962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4.141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10.336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13.852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14.194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14.515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3828543"/>
                  </a:ext>
                </a:extLst>
              </a:tr>
              <a:tr h="165595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Premi netti di assicurazione contro i danni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29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30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30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31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31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30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28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28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28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28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0918835"/>
                  </a:ext>
                </a:extLst>
              </a:tr>
              <a:tr h="165595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Aiuti internazionali correnti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1.879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1.583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1.580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1.791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1.553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1.978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2.070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1.890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1.517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1.701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4016160"/>
                  </a:ext>
                </a:extLst>
              </a:tr>
              <a:tr h="165595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Trasferimenti correnti diversi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2.439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2.759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2.520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2.545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2.733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2.672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2.205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2.889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2.824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2.766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376946"/>
                  </a:ext>
                </a:extLst>
              </a:tr>
              <a:tr h="165595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Risorse proprie dell'UE basate su IVA e RNL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13.496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13.913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13.664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14.336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14.980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15.748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14.898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13.737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14.945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12.100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082926"/>
                  </a:ext>
                </a:extLst>
              </a:tr>
              <a:tr h="175336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Totale uscite correnti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216.970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212.730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210.486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214.178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219.335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217.125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218.842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215.435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218.008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217.515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727150"/>
                  </a:ext>
                </a:extLst>
              </a:tr>
              <a:tr h="175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Investimenti lordi 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16.178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20.418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17.258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17.168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13.983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12.239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13.142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12.001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13.246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13.110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242690"/>
                  </a:ext>
                </a:extLst>
              </a:tr>
              <a:tr h="165595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Acquisizioni meno cessioni di attività non finanziarie non prodotte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  -  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56913"/>
                  </a:ext>
                </a:extLst>
              </a:tr>
              <a:tr h="165595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Contributi agli investimenti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12.426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13.727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10.471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10.550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10.501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7.505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7.464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10.166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9.710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10.239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811947"/>
                  </a:ext>
                </a:extLst>
              </a:tr>
              <a:tr h="165595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Altri trasferimenti in c/capitale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479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3.411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   958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1.187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4.843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4.126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8.676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12.447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  5.586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17.521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7867907"/>
                  </a:ext>
                </a:extLst>
              </a:tr>
              <a:tr h="175336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Totale uscite in conto capitale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29.084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37.558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28.687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28.906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29.327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23.870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29.284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34.614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28.542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  40.870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1372983"/>
                  </a:ext>
                </a:extLst>
              </a:tr>
              <a:tr h="175336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Totale uscite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246.054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250.288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239.173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243.084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248.662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240.995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248.126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250.049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246.550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258.385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2972586"/>
                  </a:ext>
                </a:extLst>
              </a:tr>
              <a:tr h="175336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Totale spesa primaria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170.899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184.602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173.395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170.396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168.350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166.202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176.255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183.790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181.796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     194.700 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168413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628650" y="5661248"/>
            <a:ext cx="7886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/>
              <a:t>Il comparto Stato comprende il bilancio dello Stato, gli organi costituzionali e di rilevanza costituzionale, la PCM, le agenzie fiscali</a:t>
            </a:r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4176152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504" y="365129"/>
            <a:ext cx="8928992" cy="1325563"/>
          </a:xfrm>
        </p:spPr>
        <p:txBody>
          <a:bodyPr>
            <a:normAutofit/>
          </a:bodyPr>
          <a:lstStyle/>
          <a:p>
            <a:pPr algn="ctr"/>
            <a:r>
              <a:rPr lang="it-IT" sz="1800" b="1" dirty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comparto Stato:</a:t>
            </a:r>
            <a:br>
              <a:rPr lang="it-IT" sz="1800" b="1" dirty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t-IT" sz="1800" b="1" dirty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incidenza % delle voci economiche sul PIL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851493"/>
              </p:ext>
            </p:extLst>
          </p:nvPr>
        </p:nvGraphicFramePr>
        <p:xfrm>
          <a:off x="628650" y="1690694"/>
          <a:ext cx="7886701" cy="3766186"/>
        </p:xfrm>
        <a:graphic>
          <a:graphicData uri="http://schemas.openxmlformats.org/drawingml/2006/table">
            <a:tbl>
              <a:tblPr/>
              <a:tblGrid>
                <a:gridCol w="3049181">
                  <a:extLst>
                    <a:ext uri="{9D8B030D-6E8A-4147-A177-3AD203B41FA5}">
                      <a16:colId xmlns:a16="http://schemas.microsoft.com/office/drawing/2014/main" val="1764908559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4236953757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2432079787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1386507907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2763702365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2734923823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3923760112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732577687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1018276177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861763809"/>
                    </a:ext>
                  </a:extLst>
                </a:gridCol>
                <a:gridCol w="483752">
                  <a:extLst>
                    <a:ext uri="{9D8B030D-6E8A-4147-A177-3AD203B41FA5}">
                      <a16:colId xmlns:a16="http://schemas.microsoft.com/office/drawing/2014/main" val="3883456746"/>
                    </a:ext>
                  </a:extLst>
                </a:gridCol>
              </a:tblGrid>
              <a:tr h="169828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Voci economiche / PIL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2008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2009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176574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Redditi da lavoro dipendente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5,6%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5,9%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5,8%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5,6%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5,6%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5,6%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5,6%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5,4%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5,4%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5,4%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6838942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Acquisto di beni e servizi prodotti da produttori market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4545967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Consumi intermedi 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3853993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Altre imposte sulla produzione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7572184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Contributi 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5710722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Interessi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4,6%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4,2%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4,1%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4,4%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5,0%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4,7%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4,4%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4,0%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3,8%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3,7%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7053703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Altri redditi da capitale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617570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Imposte correnti sul reddito, sul patrimonio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4640647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Prestazioni sociali diverse dai trasferimenti sociali in natura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0,6%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469409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Premi netti di assicurazione contro i danni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5664549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Aiuti internazionali correnti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555645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Trasferimenti correnti diversi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2484767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Risorse proprie dell'UE basate su IVA e RNL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0,7%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9543150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Totale uscite correnti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13,3%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13,5%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13,1%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13,1%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13,6%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13,5%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13,5%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13,0%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12,9%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12,6%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219898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Investimenti lordi 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0,7%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594642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Acquisizioni meno cessioni di attività non finanziarie non prodotte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1882137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Contributi agli investimenti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0,7%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0,6%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0,7%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0,6%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0,6%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0,6%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8928819"/>
                  </a:ext>
                </a:extLst>
              </a:tr>
              <a:tr h="169828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Altri trasferimenti in c/capitale</a:t>
                      </a:r>
                    </a:p>
                  </a:txBody>
                  <a:tcPr marL="7722" marR="7722" marT="7722" marB="0" anchor="b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2692105"/>
                  </a:ext>
                </a:extLst>
              </a:tr>
              <a:tr h="179818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Totale uscite in conto capitale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2,4%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2,1%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1,7%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2,4%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789306"/>
                  </a:ext>
                </a:extLst>
              </a:tr>
              <a:tr h="179818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Totale uscite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7526945"/>
                  </a:ext>
                </a:extLst>
              </a:tr>
              <a:tr h="179818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Totale spesa primaria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10,5%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11,7%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10,8%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10,4%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10,4%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10,4%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10,9%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11,1%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10,8%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11,3%</a:t>
                      </a:r>
                    </a:p>
                  </a:txBody>
                  <a:tcPr marL="7722" marR="7722" marT="7722" marB="0" anchor="ctr">
                    <a:lnL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E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1359426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628650" y="5661248"/>
            <a:ext cx="7886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/>
              <a:t>Il comparto Stato comprende il bilancio dello Stato, gli organi costituzionali e di rilevanza costituzionale, la PCM, le agenzie fiscali</a:t>
            </a:r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687382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504" y="365129"/>
            <a:ext cx="8928992" cy="1325563"/>
          </a:xfrm>
        </p:spPr>
        <p:txBody>
          <a:bodyPr>
            <a:normAutofit/>
          </a:bodyPr>
          <a:lstStyle/>
          <a:p>
            <a:pPr algn="ctr"/>
            <a: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amministrazioni pubbliche:</a:t>
            </a:r>
            <a:b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contributo dei </a:t>
            </a:r>
            <a:r>
              <a:rPr lang="it-IT" sz="1800" b="1" dirty="0" err="1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sottosettori</a:t>
            </a:r>
            <a: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alla spesa consolidata</a:t>
            </a:r>
            <a:endParaRPr lang="it-IT" sz="1800" b="1" dirty="0">
              <a:solidFill>
                <a:srgbClr val="000099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2196526"/>
              </p:ext>
            </p:extLst>
          </p:nvPr>
        </p:nvGraphicFramePr>
        <p:xfrm>
          <a:off x="-157162" y="1290637"/>
          <a:ext cx="9458325" cy="4276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60473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504" y="365129"/>
            <a:ext cx="8928992" cy="1325563"/>
          </a:xfrm>
        </p:spPr>
        <p:txBody>
          <a:bodyPr>
            <a:normAutofit/>
          </a:bodyPr>
          <a:lstStyle/>
          <a:p>
            <a:pPr algn="ctr"/>
            <a: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amministrazioni pubbliche:</a:t>
            </a:r>
            <a:b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funzioni della spesa</a:t>
            </a:r>
            <a:endParaRPr lang="it-IT" sz="1800" b="1" dirty="0">
              <a:solidFill>
                <a:srgbClr val="000099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836064"/>
              </p:ext>
            </p:extLst>
          </p:nvPr>
        </p:nvGraphicFramePr>
        <p:xfrm>
          <a:off x="628648" y="2276872"/>
          <a:ext cx="7886705" cy="2731927"/>
        </p:xfrm>
        <a:graphic>
          <a:graphicData uri="http://schemas.openxmlformats.org/drawingml/2006/table">
            <a:tbl>
              <a:tblPr/>
              <a:tblGrid>
                <a:gridCol w="2486495">
                  <a:extLst>
                    <a:ext uri="{9D8B030D-6E8A-4147-A177-3AD203B41FA5}">
                      <a16:colId xmlns:a16="http://schemas.microsoft.com/office/drawing/2014/main" val="1127467757"/>
                    </a:ext>
                  </a:extLst>
                </a:gridCol>
                <a:gridCol w="540021">
                  <a:extLst>
                    <a:ext uri="{9D8B030D-6E8A-4147-A177-3AD203B41FA5}">
                      <a16:colId xmlns:a16="http://schemas.microsoft.com/office/drawing/2014/main" val="3266774495"/>
                    </a:ext>
                  </a:extLst>
                </a:gridCol>
                <a:gridCol w="540021">
                  <a:extLst>
                    <a:ext uri="{9D8B030D-6E8A-4147-A177-3AD203B41FA5}">
                      <a16:colId xmlns:a16="http://schemas.microsoft.com/office/drawing/2014/main" val="1887206725"/>
                    </a:ext>
                  </a:extLst>
                </a:gridCol>
                <a:gridCol w="540021">
                  <a:extLst>
                    <a:ext uri="{9D8B030D-6E8A-4147-A177-3AD203B41FA5}">
                      <a16:colId xmlns:a16="http://schemas.microsoft.com/office/drawing/2014/main" val="3505717120"/>
                    </a:ext>
                  </a:extLst>
                </a:gridCol>
                <a:gridCol w="540021">
                  <a:extLst>
                    <a:ext uri="{9D8B030D-6E8A-4147-A177-3AD203B41FA5}">
                      <a16:colId xmlns:a16="http://schemas.microsoft.com/office/drawing/2014/main" val="2765706506"/>
                    </a:ext>
                  </a:extLst>
                </a:gridCol>
                <a:gridCol w="540021">
                  <a:extLst>
                    <a:ext uri="{9D8B030D-6E8A-4147-A177-3AD203B41FA5}">
                      <a16:colId xmlns:a16="http://schemas.microsoft.com/office/drawing/2014/main" val="2513607476"/>
                    </a:ext>
                  </a:extLst>
                </a:gridCol>
                <a:gridCol w="540021">
                  <a:extLst>
                    <a:ext uri="{9D8B030D-6E8A-4147-A177-3AD203B41FA5}">
                      <a16:colId xmlns:a16="http://schemas.microsoft.com/office/drawing/2014/main" val="3254831813"/>
                    </a:ext>
                  </a:extLst>
                </a:gridCol>
                <a:gridCol w="540021">
                  <a:extLst>
                    <a:ext uri="{9D8B030D-6E8A-4147-A177-3AD203B41FA5}">
                      <a16:colId xmlns:a16="http://schemas.microsoft.com/office/drawing/2014/main" val="2525286204"/>
                    </a:ext>
                  </a:extLst>
                </a:gridCol>
                <a:gridCol w="540021">
                  <a:extLst>
                    <a:ext uri="{9D8B030D-6E8A-4147-A177-3AD203B41FA5}">
                      <a16:colId xmlns:a16="http://schemas.microsoft.com/office/drawing/2014/main" val="2965222200"/>
                    </a:ext>
                  </a:extLst>
                </a:gridCol>
                <a:gridCol w="540021">
                  <a:extLst>
                    <a:ext uri="{9D8B030D-6E8A-4147-A177-3AD203B41FA5}">
                      <a16:colId xmlns:a16="http://schemas.microsoft.com/office/drawing/2014/main" val="2823195355"/>
                    </a:ext>
                  </a:extLst>
                </a:gridCol>
                <a:gridCol w="540021">
                  <a:extLst>
                    <a:ext uri="{9D8B030D-6E8A-4147-A177-3AD203B41FA5}">
                      <a16:colId xmlns:a16="http://schemas.microsoft.com/office/drawing/2014/main" val="1232936502"/>
                    </a:ext>
                  </a:extLst>
                </a:gridCol>
              </a:tblGrid>
              <a:tr h="381883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Funzione di spesa - Classificazione COFOG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2008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2009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2010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2011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2012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2013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2014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2015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2016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2017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07375"/>
                  </a:ext>
                </a:extLst>
              </a:tr>
              <a:tr h="195837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Servizi generali delle amministrazioni pubbliche</a:t>
                      </a:r>
                    </a:p>
                  </a:txBody>
                  <a:tcPr marL="7222" marR="7222" marT="72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144.999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134.906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133.621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140.176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151.614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146.160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146.011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139.731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133.897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141.224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3587254"/>
                  </a:ext>
                </a:extLst>
              </a:tr>
              <a:tr h="195837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1" u="none" strike="noStrike">
                          <a:effectLst/>
                          <a:latin typeface="Verdana" panose="020B0604030504040204" pitchFamily="34" charset="0"/>
                        </a:rPr>
                        <a:t>   - di cui interessi passivi</a:t>
                      </a:r>
                    </a:p>
                  </a:txBody>
                  <a:tcPr marL="7222" marR="7222" marT="72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80.461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69.457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68.836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76.416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83.566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77.605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74.379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68.061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66.300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65.515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1167874"/>
                  </a:ext>
                </a:extLst>
              </a:tr>
              <a:tr h="195837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Difesa</a:t>
                      </a:r>
                    </a:p>
                  </a:txBody>
                  <a:tcPr marL="7222" marR="7222" marT="72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20.582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22.433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21.202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21.852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20.520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18.999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19.533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19.763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21.911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22.325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378561"/>
                  </a:ext>
                </a:extLst>
              </a:tr>
              <a:tr h="195837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Ordine pubblico e sicurezza</a:t>
                      </a:r>
                    </a:p>
                  </a:txBody>
                  <a:tcPr marL="7222" marR="7222" marT="72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29.676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32.151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32.437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32.451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31.471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31.246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30.705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31.070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31.268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31.789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3501938"/>
                  </a:ext>
                </a:extLst>
              </a:tr>
              <a:tr h="195837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Affari economici</a:t>
                      </a:r>
                    </a:p>
                  </a:txBody>
                  <a:tcPr marL="7222" marR="7222" marT="72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65.582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73.419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66.809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68.376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65.909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65.592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66.271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67.493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65.902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61.661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496938"/>
                  </a:ext>
                </a:extLst>
              </a:tr>
              <a:tr h="195837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Protezione dell'ambiente</a:t>
                      </a:r>
                    </a:p>
                  </a:txBody>
                  <a:tcPr marL="7222" marR="7222" marT="72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13.235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13.868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13.796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14.455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14.575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15.518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15.302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15.368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15.348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15.603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6626847"/>
                  </a:ext>
                </a:extLst>
              </a:tr>
              <a:tr h="195837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Abitazioni e assetto del territorio</a:t>
                      </a:r>
                    </a:p>
                  </a:txBody>
                  <a:tcPr marL="7222" marR="7222" marT="72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11.360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12.533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12.319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11.330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12.469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11.246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10.214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10.810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10.001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9.822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1707227"/>
                  </a:ext>
                </a:extLst>
              </a:tr>
              <a:tr h="195837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Sanità</a:t>
                      </a:r>
                    </a:p>
                  </a:txBody>
                  <a:tcPr marL="7222" marR="7222" marT="72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114.777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117.625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119.126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117.046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115.852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115.172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116.102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116.018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116.836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117.783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0636593"/>
                  </a:ext>
                </a:extLst>
              </a:tr>
              <a:tr h="195837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Attività ricreative, culturali e di culto</a:t>
                      </a:r>
                    </a:p>
                  </a:txBody>
                  <a:tcPr marL="7222" marR="7222" marT="72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13.629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14.001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12.422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12.159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11.314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12.065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11.683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12.490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14.333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14.123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4827471"/>
                  </a:ext>
                </a:extLst>
              </a:tr>
              <a:tr h="195837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Istruzione</a:t>
                      </a:r>
                    </a:p>
                  </a:txBody>
                  <a:tcPr marL="7222" marR="7222" marT="72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71.274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72.062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70.134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66.836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65.363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65.798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65.196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65.214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64.977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66.069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2008612"/>
                  </a:ext>
                </a:extLst>
              </a:tr>
              <a:tr h="195837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Protezione sociale</a:t>
                      </a:r>
                    </a:p>
                  </a:txBody>
                  <a:tcPr marL="7222" marR="7222" marT="72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295.550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311.663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318.628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323.881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330.250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337.585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344.485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352.468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354.410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360.364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536713"/>
                  </a:ext>
                </a:extLst>
              </a:tr>
              <a:tr h="195837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Totale settore amministrazioni pubbliche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780.664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804.661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800.494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808.562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819.337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819.381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825.502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830.425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828.882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effectLst/>
                          <a:latin typeface="Calibri" panose="020F0502020204030204" pitchFamily="34" charset="0"/>
                        </a:rPr>
                        <a:t>       840.763 </a:t>
                      </a: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6996941"/>
                  </a:ext>
                </a:extLst>
              </a:tr>
            </a:tbl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628650" y="5661248"/>
            <a:ext cx="7886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/>
              <a:t>Nota bene: La spesa delle amministrazioni pubbliche è consolidata</a:t>
            </a:r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3459916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504" y="203388"/>
            <a:ext cx="8928992" cy="1325563"/>
          </a:xfrm>
        </p:spPr>
        <p:txBody>
          <a:bodyPr>
            <a:normAutofit/>
          </a:bodyPr>
          <a:lstStyle/>
          <a:p>
            <a:pPr algn="ctr"/>
            <a: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amministrazioni pubbliche:</a:t>
            </a:r>
            <a:b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funzioni della spesa</a:t>
            </a:r>
            <a:endParaRPr lang="it-IT" sz="1800" b="1" dirty="0">
              <a:solidFill>
                <a:srgbClr val="000099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5947303"/>
              </p:ext>
            </p:extLst>
          </p:nvPr>
        </p:nvGraphicFramePr>
        <p:xfrm>
          <a:off x="0" y="1090612"/>
          <a:ext cx="9144000" cy="4676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599823" y="5938760"/>
            <a:ext cx="7886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/>
              <a:t>Nota bene: I servizi generali sono stati rappresentati al netto degli interessi passivi cui è stata data separata evidenza</a:t>
            </a:r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684629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504" y="365129"/>
            <a:ext cx="8928992" cy="1325563"/>
          </a:xfrm>
        </p:spPr>
        <p:txBody>
          <a:bodyPr>
            <a:normAutofit/>
          </a:bodyPr>
          <a:lstStyle/>
          <a:p>
            <a:pPr algn="ctr"/>
            <a: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amministrazioni centrali:</a:t>
            </a:r>
            <a:b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funzioni della spesa</a:t>
            </a:r>
            <a:endParaRPr lang="it-IT" sz="1800" b="1" dirty="0">
              <a:solidFill>
                <a:srgbClr val="000099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858165"/>
              </p:ext>
            </p:extLst>
          </p:nvPr>
        </p:nvGraphicFramePr>
        <p:xfrm>
          <a:off x="628651" y="2132862"/>
          <a:ext cx="7886697" cy="2882025"/>
        </p:xfrm>
        <a:graphic>
          <a:graphicData uri="http://schemas.openxmlformats.org/drawingml/2006/table">
            <a:tbl>
              <a:tblPr/>
              <a:tblGrid>
                <a:gridCol w="2474967">
                  <a:extLst>
                    <a:ext uri="{9D8B030D-6E8A-4147-A177-3AD203B41FA5}">
                      <a16:colId xmlns:a16="http://schemas.microsoft.com/office/drawing/2014/main" val="3293773312"/>
                    </a:ext>
                  </a:extLst>
                </a:gridCol>
                <a:gridCol w="541173">
                  <a:extLst>
                    <a:ext uri="{9D8B030D-6E8A-4147-A177-3AD203B41FA5}">
                      <a16:colId xmlns:a16="http://schemas.microsoft.com/office/drawing/2014/main" val="3862117075"/>
                    </a:ext>
                  </a:extLst>
                </a:gridCol>
                <a:gridCol w="541173">
                  <a:extLst>
                    <a:ext uri="{9D8B030D-6E8A-4147-A177-3AD203B41FA5}">
                      <a16:colId xmlns:a16="http://schemas.microsoft.com/office/drawing/2014/main" val="4204357008"/>
                    </a:ext>
                  </a:extLst>
                </a:gridCol>
                <a:gridCol w="541173">
                  <a:extLst>
                    <a:ext uri="{9D8B030D-6E8A-4147-A177-3AD203B41FA5}">
                      <a16:colId xmlns:a16="http://schemas.microsoft.com/office/drawing/2014/main" val="826602653"/>
                    </a:ext>
                  </a:extLst>
                </a:gridCol>
                <a:gridCol w="541173">
                  <a:extLst>
                    <a:ext uri="{9D8B030D-6E8A-4147-A177-3AD203B41FA5}">
                      <a16:colId xmlns:a16="http://schemas.microsoft.com/office/drawing/2014/main" val="810780333"/>
                    </a:ext>
                  </a:extLst>
                </a:gridCol>
                <a:gridCol w="541173">
                  <a:extLst>
                    <a:ext uri="{9D8B030D-6E8A-4147-A177-3AD203B41FA5}">
                      <a16:colId xmlns:a16="http://schemas.microsoft.com/office/drawing/2014/main" val="1018337591"/>
                    </a:ext>
                  </a:extLst>
                </a:gridCol>
                <a:gridCol w="541173">
                  <a:extLst>
                    <a:ext uri="{9D8B030D-6E8A-4147-A177-3AD203B41FA5}">
                      <a16:colId xmlns:a16="http://schemas.microsoft.com/office/drawing/2014/main" val="1647924577"/>
                    </a:ext>
                  </a:extLst>
                </a:gridCol>
                <a:gridCol w="541173">
                  <a:extLst>
                    <a:ext uri="{9D8B030D-6E8A-4147-A177-3AD203B41FA5}">
                      <a16:colId xmlns:a16="http://schemas.microsoft.com/office/drawing/2014/main" val="2203647952"/>
                    </a:ext>
                  </a:extLst>
                </a:gridCol>
                <a:gridCol w="541173">
                  <a:extLst>
                    <a:ext uri="{9D8B030D-6E8A-4147-A177-3AD203B41FA5}">
                      <a16:colId xmlns:a16="http://schemas.microsoft.com/office/drawing/2014/main" val="1089457596"/>
                    </a:ext>
                  </a:extLst>
                </a:gridCol>
                <a:gridCol w="541173">
                  <a:extLst>
                    <a:ext uri="{9D8B030D-6E8A-4147-A177-3AD203B41FA5}">
                      <a16:colId xmlns:a16="http://schemas.microsoft.com/office/drawing/2014/main" val="3375293517"/>
                    </a:ext>
                  </a:extLst>
                </a:gridCol>
                <a:gridCol w="541173">
                  <a:extLst>
                    <a:ext uri="{9D8B030D-6E8A-4147-A177-3AD203B41FA5}">
                      <a16:colId xmlns:a16="http://schemas.microsoft.com/office/drawing/2014/main" val="552744371"/>
                    </a:ext>
                  </a:extLst>
                </a:gridCol>
              </a:tblGrid>
              <a:tr h="411717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Funzione di spesa - Classificazione COFOG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2008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2009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2010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2011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2012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2013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2014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2015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2016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2017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486677"/>
                  </a:ext>
                </a:extLst>
              </a:tr>
              <a:tr h="205859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Servizi generali delle PA netto interessi</a:t>
                      </a:r>
                    </a:p>
                  </a:txBody>
                  <a:tcPr marL="7240" marR="7240" marT="72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36.361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36.486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36.758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37.106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40.551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40.961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43.380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44.290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40.654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49.308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8241775"/>
                  </a:ext>
                </a:extLst>
              </a:tr>
              <a:tr h="205859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1" u="none" strike="noStrike">
                          <a:effectLst/>
                          <a:latin typeface="Verdana" panose="020B0604030504040204" pitchFamily="34" charset="0"/>
                        </a:rPr>
                        <a:t>Interessi passivi</a:t>
                      </a:r>
                    </a:p>
                  </a:txBody>
                  <a:tcPr marL="7240" marR="7240" marT="72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75.303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65.746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65.862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72.774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80.379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74.843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71.924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66.274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64.779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1" u="none" strike="noStrike">
                          <a:effectLst/>
                          <a:latin typeface="Calibri" panose="020F0502020204030204" pitchFamily="34" charset="0"/>
                        </a:rPr>
                        <a:t>         63.754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7324989"/>
                  </a:ext>
                </a:extLst>
              </a:tr>
              <a:tr h="205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Difesa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20.582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22.433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21.202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21.852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20.520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18.999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19.533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19.763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21.911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22.325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1297036"/>
                  </a:ext>
                </a:extLst>
              </a:tr>
              <a:tr h="205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Ordine pubblico e sicurezza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25.462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27.826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28.056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28.141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27.175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27.012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26.726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27.092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27.325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27.868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904278"/>
                  </a:ext>
                </a:extLst>
              </a:tr>
              <a:tr h="205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Affari economici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31.743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37.499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32.936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35.155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34.935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35.165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37.146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38.602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38.500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36.484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326889"/>
                  </a:ext>
                </a:extLst>
              </a:tr>
              <a:tr h="205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Protezione dell'ambiente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2.869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2.802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2.315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2.261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2.254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1.867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1.739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1.610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1.595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1.461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3944075"/>
                  </a:ext>
                </a:extLst>
              </a:tr>
              <a:tr h="205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Abitazioni e assetto del territorio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1.255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1.169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2.228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1.895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2.390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1.403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1.466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1.471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1.033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   996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2915609"/>
                  </a:ext>
                </a:extLst>
              </a:tr>
              <a:tr h="205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Sanità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3.364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3.711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3.554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3.443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2.352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2.414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2.417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2.237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2.001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1.980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8583011"/>
                  </a:ext>
                </a:extLst>
              </a:tr>
              <a:tr h="205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Attività ricreative, culturali e di culto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6.620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6.862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5.830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5.913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5.682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6.493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6.704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7.115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9.077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8.995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429229"/>
                  </a:ext>
                </a:extLst>
              </a:tr>
              <a:tr h="205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Istruzione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51.820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53.105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52.036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49.605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48.966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49.318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49.753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50.099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50.355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51.710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8678768"/>
                  </a:ext>
                </a:extLst>
              </a:tr>
              <a:tr h="205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Verdana" panose="020B0604030504040204" pitchFamily="34" charset="0"/>
                        </a:rPr>
                        <a:t>Protezione sociale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5.828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7.685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5.527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5.847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5.630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   5.732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12.522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16.321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17.397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effectLst/>
                          <a:latin typeface="Calibri" panose="020F0502020204030204" pitchFamily="34" charset="0"/>
                        </a:rPr>
                        <a:t>         18.613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784166"/>
                  </a:ext>
                </a:extLst>
              </a:tr>
              <a:tr h="205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effectLst/>
                          <a:latin typeface="Verdana" panose="020B0604030504040204" pitchFamily="34" charset="0"/>
                        </a:rPr>
                        <a:t>Totale settore amministrazioni centrali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effectLst/>
                          <a:latin typeface="Calibri" panose="020F0502020204030204" pitchFamily="34" charset="0"/>
                        </a:rPr>
                        <a:t>       261.207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effectLst/>
                          <a:latin typeface="Calibri" panose="020F0502020204030204" pitchFamily="34" charset="0"/>
                        </a:rPr>
                        <a:t>       265.324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effectLst/>
                          <a:latin typeface="Calibri" panose="020F0502020204030204" pitchFamily="34" charset="0"/>
                        </a:rPr>
                        <a:t>       256.304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effectLst/>
                          <a:latin typeface="Calibri" panose="020F0502020204030204" pitchFamily="34" charset="0"/>
                        </a:rPr>
                        <a:t>       263.992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effectLst/>
                          <a:latin typeface="Calibri" panose="020F0502020204030204" pitchFamily="34" charset="0"/>
                        </a:rPr>
                        <a:t>       270.834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effectLst/>
                          <a:latin typeface="Calibri" panose="020F0502020204030204" pitchFamily="34" charset="0"/>
                        </a:rPr>
                        <a:t>       264.207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effectLst/>
                          <a:latin typeface="Calibri" panose="020F0502020204030204" pitchFamily="34" charset="0"/>
                        </a:rPr>
                        <a:t>       273.310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effectLst/>
                          <a:latin typeface="Calibri" panose="020F0502020204030204" pitchFamily="34" charset="0"/>
                        </a:rPr>
                        <a:t>       274.874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effectLst/>
                          <a:latin typeface="Calibri" panose="020F0502020204030204" pitchFamily="34" charset="0"/>
                        </a:rPr>
                        <a:t>       274.627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 dirty="0">
                          <a:effectLst/>
                          <a:latin typeface="Calibri" panose="020F0502020204030204" pitchFamily="34" charset="0"/>
                        </a:rPr>
                        <a:t>       283.494 </a:t>
                      </a:r>
                    </a:p>
                  </a:txBody>
                  <a:tcPr marL="7240" marR="7240" marT="7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4488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8728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504" y="365129"/>
            <a:ext cx="8928992" cy="1325563"/>
          </a:xfrm>
        </p:spPr>
        <p:txBody>
          <a:bodyPr>
            <a:normAutofit/>
          </a:bodyPr>
          <a:lstStyle/>
          <a:p>
            <a:pPr algn="ctr"/>
            <a: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amministrazioni centrali:</a:t>
            </a:r>
            <a:b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t-IT" sz="18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funzioni della spesa 2017</a:t>
            </a:r>
            <a:r>
              <a:rPr lang="it-IT" sz="25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it-IT" sz="2500" b="1" dirty="0" smtClean="0">
                <a:solidFill>
                  <a:srgbClr val="000099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it-IT" sz="2500" b="1" dirty="0">
              <a:solidFill>
                <a:srgbClr val="000099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2538620"/>
              </p:ext>
            </p:extLst>
          </p:nvPr>
        </p:nvGraphicFramePr>
        <p:xfrm>
          <a:off x="200025" y="836712"/>
          <a:ext cx="8743950" cy="708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347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697985"/>
          </a:xfrm>
        </p:spPr>
        <p:txBody>
          <a:bodyPr>
            <a:normAutofit/>
          </a:bodyPr>
          <a:lstStyle/>
          <a:p>
            <a:r>
              <a:rPr lang="it-IT" sz="1400" b="1" dirty="0"/>
              <a:t>Bilancio dello stato di previsione per categorie economiche 2019-2021 - stanziamenti di competenza milioni di euro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C0E36-6995-4536-A96E-7FF684D19F7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175503"/>
              </p:ext>
            </p:extLst>
          </p:nvPr>
        </p:nvGraphicFramePr>
        <p:xfrm>
          <a:off x="1691680" y="692696"/>
          <a:ext cx="5832648" cy="6028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Foglio di lavoro" r:id="rId3" imgW="7896134" imgH="9953462" progId="Excel.Sheet.12">
                  <p:embed/>
                </p:oleObj>
              </mc:Choice>
              <mc:Fallback>
                <p:oleObj name="Foglio di lavoro" r:id="rId3" imgW="7896134" imgH="995346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1680" y="692696"/>
                        <a:ext cx="5832648" cy="6028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255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10649</TotalTime>
  <Words>1853</Words>
  <Application>Microsoft Office PowerPoint</Application>
  <PresentationFormat>Presentazione su schermo (4:3)</PresentationFormat>
  <Paragraphs>806</Paragraphs>
  <Slides>14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Tahoma</vt:lpstr>
      <vt:lpstr>Verdana</vt:lpstr>
      <vt:lpstr>1_Tema di Office</vt:lpstr>
      <vt:lpstr>Foglio di lavoro</vt:lpstr>
      <vt:lpstr>Presentazione standard di PowerPoint</vt:lpstr>
      <vt:lpstr>Il quadro di riferimento della spesa delle Amministrazioni pubbliche anni 2008-2017 </vt:lpstr>
      <vt:lpstr>Le amministrazioni pubbliche: spesa totale, spesa primaria, voci economiche (milioni di euro)</vt:lpstr>
      <vt:lpstr>Le amministrazioni pubbliche: incidenza % delle voci economiche sul totale della spesa</vt:lpstr>
      <vt:lpstr>Le amministrazioni pubbliche: tassi di crescita delle voci economiche componenti la spesa</vt:lpstr>
      <vt:lpstr>Le amministrazioni pubbliche: incidenza % delle voci economiche sul PIL</vt:lpstr>
      <vt:lpstr>Il comparto Stato: spesa totale, spesa primaria, voci economiche (milioni di euro)</vt:lpstr>
      <vt:lpstr>Il comparto Stato: incidenza % delle voci economiche sul PIL</vt:lpstr>
      <vt:lpstr>Le amministrazioni pubbliche: contributo dei sottosettori alla spesa consolidata</vt:lpstr>
      <vt:lpstr>Le amministrazioni pubbliche: le funzioni della spesa</vt:lpstr>
      <vt:lpstr>Le amministrazioni pubbliche: le funzioni della spesa</vt:lpstr>
      <vt:lpstr>Le amministrazioni centrali: le funzioni della spesa</vt:lpstr>
      <vt:lpstr>Le amministrazioni centrali: le funzioni della spesa 2017 </vt:lpstr>
      <vt:lpstr>Bilancio dello stato di previsione per categorie economiche 2019-2021 - stanziamenti di competenza milioni di euro</vt:lpstr>
    </vt:vector>
  </TitlesOfParts>
  <Company>Ministero Economia e Finanze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GCimminella</dc:creator>
  <cp:lastModifiedBy>Cdd</cp:lastModifiedBy>
  <cp:revision>400</cp:revision>
  <cp:lastPrinted>2019-02-27T11:13:11Z</cp:lastPrinted>
  <dcterms:created xsi:type="dcterms:W3CDTF">2018-09-10T13:39:09Z</dcterms:created>
  <dcterms:modified xsi:type="dcterms:W3CDTF">2019-02-27T13:01:20Z</dcterms:modified>
</cp:coreProperties>
</file>