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276" r:id="rId3"/>
    <p:sldId id="278" r:id="rId4"/>
    <p:sldId id="258" r:id="rId5"/>
    <p:sldId id="259" r:id="rId6"/>
    <p:sldId id="287" r:id="rId7"/>
    <p:sldId id="262" r:id="rId8"/>
    <p:sldId id="303" r:id="rId9"/>
    <p:sldId id="264" r:id="rId10"/>
    <p:sldId id="265" r:id="rId11"/>
    <p:sldId id="305" r:id="rId12"/>
    <p:sldId id="306" r:id="rId13"/>
    <p:sldId id="307" r:id="rId14"/>
    <p:sldId id="304" r:id="rId15"/>
    <p:sldId id="312" r:id="rId16"/>
    <p:sldId id="310" r:id="rId17"/>
    <p:sldId id="308" r:id="rId18"/>
    <p:sldId id="319" r:id="rId19"/>
    <p:sldId id="321" r:id="rId20"/>
    <p:sldId id="318" r:id="rId21"/>
    <p:sldId id="322" r:id="rId22"/>
  </p:sldIdLst>
  <p:sldSz cx="9144000" cy="6858000" type="screen4x3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6361"/>
    <a:srgbClr val="0D3594"/>
    <a:srgbClr val="00437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97" autoAdjust="0"/>
    <p:restoredTop sz="94660"/>
  </p:normalViewPr>
  <p:slideViewPr>
    <p:cSldViewPr showGuides="1">
      <p:cViewPr varScale="1">
        <p:scale>
          <a:sx n="71" d="100"/>
          <a:sy n="71" d="100"/>
        </p:scale>
        <p:origin x="53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UFFICIO\ESM%20Lega\member_country_data-2019-12-6T12-25-1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UFFICIO\ESM%20Lega\member_country_data-2019-12-6T12-25-1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UFFICIO\ESM%20Lega\scatte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UFFICIO\ESM%20Lega\scatte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'member_country_data-2019-12-6T1'!$E$1</c:f>
              <c:strCache>
                <c:ptCount val="1"/>
                <c:pt idx="0">
                  <c:v>Capitale versato</c:v>
                </c:pt>
              </c:strCache>
            </c:strRef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3F-45F3-832E-77C8AE79B484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3F-45F3-832E-77C8AE79B484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3F-45F3-832E-77C8AE79B4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'member_country_data-2019-12-6T1'!$A$2:$A$13</c:f>
              <c:strCache>
                <c:ptCount val="12"/>
                <c:pt idx="0">
                  <c:v>Germania</c:v>
                </c:pt>
                <c:pt idx="1">
                  <c:v>Francia</c:v>
                </c:pt>
                <c:pt idx="2">
                  <c:v>Italia</c:v>
                </c:pt>
                <c:pt idx="3">
                  <c:v>Spagna</c:v>
                </c:pt>
                <c:pt idx="4">
                  <c:v>Paesi Bassi</c:v>
                </c:pt>
                <c:pt idx="5">
                  <c:v>Belgio</c:v>
                </c:pt>
                <c:pt idx="6">
                  <c:v>Grecia</c:v>
                </c:pt>
                <c:pt idx="7">
                  <c:v>Austria</c:v>
                </c:pt>
                <c:pt idx="8">
                  <c:v>Portogallo</c:v>
                </c:pt>
                <c:pt idx="9">
                  <c:v>Finlandia</c:v>
                </c:pt>
                <c:pt idx="10">
                  <c:v>Irlanda</c:v>
                </c:pt>
                <c:pt idx="11">
                  <c:v>Altri</c:v>
                </c:pt>
              </c:strCache>
            </c:strRef>
          </c:cat>
          <c:val>
            <c:numRef>
              <c:f>'member_country_data-2019-12-6T1'!$E$2:$E$13</c:f>
              <c:numCache>
                <c:formatCode>#,##0</c:formatCode>
                <c:ptCount val="12"/>
                <c:pt idx="0">
                  <c:v>21717120</c:v>
                </c:pt>
                <c:pt idx="1">
                  <c:v>16308720</c:v>
                </c:pt>
                <c:pt idx="2">
                  <c:v>14330960</c:v>
                </c:pt>
                <c:pt idx="3">
                  <c:v>9522960</c:v>
                </c:pt>
                <c:pt idx="4">
                  <c:v>4573600</c:v>
                </c:pt>
                <c:pt idx="5">
                  <c:v>2781680</c:v>
                </c:pt>
                <c:pt idx="6">
                  <c:v>2253360</c:v>
                </c:pt>
                <c:pt idx="7">
                  <c:v>2226720</c:v>
                </c:pt>
                <c:pt idx="8">
                  <c:v>2007360</c:v>
                </c:pt>
                <c:pt idx="9">
                  <c:v>1437920</c:v>
                </c:pt>
                <c:pt idx="10">
                  <c:v>1273760</c:v>
                </c:pt>
                <c:pt idx="11">
                  <c:v>2048800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3F-45F3-832E-77C8AE79B484}"/>
            </c:ext>
          </c:extLst>
        </c:ser>
        <c:ser>
          <c:idx val="1"/>
          <c:order val="1"/>
          <c:tx>
            <c:strRef>
              <c:f>'member_country_data-2019-12-6T1'!$F$1</c:f>
              <c:strCache>
                <c:ptCount val="1"/>
                <c:pt idx="0">
                  <c:v>Callable shares</c:v>
                </c:pt>
              </c:strCache>
            </c:strRef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3F-45F3-832E-77C8AE79B484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3F-45F3-832E-77C8AE79B484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3F-45F3-832E-77C8AE79B4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6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'member_country_data-2019-12-6T1'!$A$2:$A$13</c:f>
              <c:strCache>
                <c:ptCount val="12"/>
                <c:pt idx="0">
                  <c:v>Germania</c:v>
                </c:pt>
                <c:pt idx="1">
                  <c:v>Francia</c:v>
                </c:pt>
                <c:pt idx="2">
                  <c:v>Italia</c:v>
                </c:pt>
                <c:pt idx="3">
                  <c:v>Spagna</c:v>
                </c:pt>
                <c:pt idx="4">
                  <c:v>Paesi Bassi</c:v>
                </c:pt>
                <c:pt idx="5">
                  <c:v>Belgio</c:v>
                </c:pt>
                <c:pt idx="6">
                  <c:v>Grecia</c:v>
                </c:pt>
                <c:pt idx="7">
                  <c:v>Austria</c:v>
                </c:pt>
                <c:pt idx="8">
                  <c:v>Portogallo</c:v>
                </c:pt>
                <c:pt idx="9">
                  <c:v>Finlandia</c:v>
                </c:pt>
                <c:pt idx="10">
                  <c:v>Irlanda</c:v>
                </c:pt>
                <c:pt idx="11">
                  <c:v>Altri</c:v>
                </c:pt>
              </c:strCache>
            </c:strRef>
          </c:cat>
          <c:val>
            <c:numRef>
              <c:f>'member_country_data-2019-12-6T1'!$F$2:$F$13</c:f>
              <c:numCache>
                <c:formatCode>#,##0</c:formatCode>
                <c:ptCount val="12"/>
                <c:pt idx="0">
                  <c:v>168223480</c:v>
                </c:pt>
                <c:pt idx="1">
                  <c:v>126329580</c:v>
                </c:pt>
                <c:pt idx="2">
                  <c:v>111009640</c:v>
                </c:pt>
                <c:pt idx="3">
                  <c:v>73765840</c:v>
                </c:pt>
                <c:pt idx="4">
                  <c:v>35427900</c:v>
                </c:pt>
                <c:pt idx="5">
                  <c:v>21546820</c:v>
                </c:pt>
                <c:pt idx="6">
                  <c:v>17454440</c:v>
                </c:pt>
                <c:pt idx="7">
                  <c:v>17248580</c:v>
                </c:pt>
                <c:pt idx="8">
                  <c:v>15549240</c:v>
                </c:pt>
                <c:pt idx="9">
                  <c:v>11138880</c:v>
                </c:pt>
                <c:pt idx="10">
                  <c:v>9866640</c:v>
                </c:pt>
                <c:pt idx="11">
                  <c:v>16754700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23F-45F3-832E-77C8AE79B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487360"/>
        <c:axId val="37488896"/>
      </c:barChart>
      <c:catAx>
        <c:axId val="37487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it-IT"/>
          </a:p>
        </c:txPr>
        <c:crossAx val="37488896"/>
        <c:crosses val="autoZero"/>
        <c:auto val="1"/>
        <c:lblAlgn val="ctr"/>
        <c:lblOffset val="100"/>
        <c:noMultiLvlLbl val="0"/>
      </c:catAx>
      <c:valAx>
        <c:axId val="37488896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it-IT"/>
          </a:p>
        </c:txPr>
        <c:crossAx val="37487360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203482400898099E-2"/>
                <c:y val="0.41553426955651201"/>
              </c:manualLayout>
            </c:layout>
            <c:tx>
              <c:rich>
                <a:bodyPr/>
                <a:lstStyle/>
                <a:p>
                  <a:pPr>
                    <a:defRPr sz="1200"/>
                  </a:pPr>
                  <a:r>
                    <a:rPr lang="en-US" sz="1200"/>
                    <a:t>Miliardi di €</a:t>
                  </a:r>
                </a:p>
              </c:rich>
            </c:tx>
          </c:dispUnitsLbl>
        </c:dispUnits>
      </c:valAx>
    </c:plotArea>
    <c:legend>
      <c:legendPos val="t"/>
      <c:overlay val="0"/>
      <c:txPr>
        <a:bodyPr/>
        <a:lstStyle/>
        <a:p>
          <a:pPr>
            <a:defRPr sz="1400"/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-5.9274893201111199E-2"/>
                  <c:y val="7.8526942864879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36-4B76-BBD1-0220A8B0D330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36-4B76-BBD1-0220A8B0D330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36-4B76-BBD1-0220A8B0D330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Foglio1!$E$19:$E$21</c:f>
              <c:strCache>
                <c:ptCount val="3"/>
                <c:pt idx="0">
                  <c:v>Grecia 
(2015-2018)</c:v>
                </c:pt>
                <c:pt idx="1">
                  <c:v>Spagna
(2012-2013)</c:v>
                </c:pt>
                <c:pt idx="2">
                  <c:v>Cipro
(2013-2016)</c:v>
                </c:pt>
              </c:strCache>
            </c:strRef>
          </c:cat>
          <c:val>
            <c:numRef>
              <c:f>Foglio1!$F$19:$F$21</c:f>
              <c:numCache>
                <c:formatCode>General</c:formatCode>
                <c:ptCount val="3"/>
                <c:pt idx="0">
                  <c:v>61.65</c:v>
                </c:pt>
                <c:pt idx="1">
                  <c:v>41.33</c:v>
                </c:pt>
                <c:pt idx="2">
                  <c:v>6.28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36-4B76-BBD1-0220A8B0D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532416"/>
        <c:axId val="37533952"/>
      </c:barChart>
      <c:catAx>
        <c:axId val="375324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accent1">
                    <a:lumMod val="75000"/>
                  </a:schemeClr>
                </a:solidFill>
              </a:defRPr>
            </a:pPr>
            <a:endParaRPr lang="it-IT"/>
          </a:p>
        </c:txPr>
        <c:crossAx val="37533952"/>
        <c:crosses val="autoZero"/>
        <c:auto val="1"/>
        <c:lblAlgn val="ctr"/>
        <c:lblOffset val="100"/>
        <c:noMultiLvlLbl val="0"/>
      </c:catAx>
      <c:valAx>
        <c:axId val="375339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r>
                  <a:rPr lang="en-US" dirty="0" err="1">
                    <a:solidFill>
                      <a:schemeClr val="accent1">
                        <a:lumMod val="75000"/>
                      </a:schemeClr>
                    </a:solidFill>
                  </a:rPr>
                  <a:t>Miliardi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 di €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7532416"/>
        <c:crosses val="autoZero"/>
        <c:crossBetween val="between"/>
        <c:majorUnit val="5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2Y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data!$C$2:$C$162</c:f>
              <c:numCache>
                <c:formatCode>_-* #,##0.00\ _€_-;\-* #,##0.00\ _€_-;_-* "-"??\ _€_-;_-@_-</c:formatCode>
                <c:ptCount val="161"/>
                <c:pt idx="0">
                  <c:v>1.966142857142857</c:v>
                </c:pt>
                <c:pt idx="1">
                  <c:v>1.6581250000000001</c:v>
                </c:pt>
                <c:pt idx="2">
                  <c:v>1.8129999999999999</c:v>
                </c:pt>
                <c:pt idx="3">
                  <c:v>1.505625</c:v>
                </c:pt>
                <c:pt idx="4">
                  <c:v>1.835</c:v>
                </c:pt>
                <c:pt idx="5">
                  <c:v>1.5927500000000001</c:v>
                </c:pt>
                <c:pt idx="6">
                  <c:v>1.365</c:v>
                </c:pt>
                <c:pt idx="7">
                  <c:v>1.363</c:v>
                </c:pt>
                <c:pt idx="8">
                  <c:v>1.5193749999999999</c:v>
                </c:pt>
                <c:pt idx="9">
                  <c:v>1.7666666666666671</c:v>
                </c:pt>
                <c:pt idx="10">
                  <c:v>1.290714285714285</c:v>
                </c:pt>
                <c:pt idx="11">
                  <c:v>1.4557142857142851</c:v>
                </c:pt>
                <c:pt idx="12">
                  <c:v>1.281428571428572</c:v>
                </c:pt>
                <c:pt idx="13">
                  <c:v>1.1100000000000001</c:v>
                </c:pt>
                <c:pt idx="14">
                  <c:v>2.059166666666667</c:v>
                </c:pt>
                <c:pt idx="15">
                  <c:v>1.4671428571428571</c:v>
                </c:pt>
                <c:pt idx="16">
                  <c:v>1.731428571428572</c:v>
                </c:pt>
                <c:pt idx="17">
                  <c:v>1.1850000000000001</c:v>
                </c:pt>
                <c:pt idx="18">
                  <c:v>1.7542857142857149</c:v>
                </c:pt>
                <c:pt idx="19">
                  <c:v>1.609285714285714</c:v>
                </c:pt>
                <c:pt idx="20">
                  <c:v>1.7392857142857141</c:v>
                </c:pt>
                <c:pt idx="21">
                  <c:v>1.197857142857143</c:v>
                </c:pt>
                <c:pt idx="22">
                  <c:v>3.6091666666666669</c:v>
                </c:pt>
                <c:pt idx="23">
                  <c:v>1.533571428571429</c:v>
                </c:pt>
                <c:pt idx="24">
                  <c:v>1.025714285714286</c:v>
                </c:pt>
                <c:pt idx="25">
                  <c:v>1.1468750000000001</c:v>
                </c:pt>
                <c:pt idx="26">
                  <c:v>0.96142857142857197</c:v>
                </c:pt>
                <c:pt idx="27">
                  <c:v>0.86124999999999996</c:v>
                </c:pt>
                <c:pt idx="28">
                  <c:v>1.2185714285714291</c:v>
                </c:pt>
                <c:pt idx="29">
                  <c:v>1.1581250000000001</c:v>
                </c:pt>
                <c:pt idx="30">
                  <c:v>1.380714285714286</c:v>
                </c:pt>
                <c:pt idx="31">
                  <c:v>1.000714285714285</c:v>
                </c:pt>
                <c:pt idx="32">
                  <c:v>1.2664285714285719</c:v>
                </c:pt>
                <c:pt idx="33">
                  <c:v>1.6556249999999999</c:v>
                </c:pt>
                <c:pt idx="34">
                  <c:v>1.291428571428572</c:v>
                </c:pt>
                <c:pt idx="35">
                  <c:v>1.485625</c:v>
                </c:pt>
                <c:pt idx="36">
                  <c:v>1.4792857142857141</c:v>
                </c:pt>
                <c:pt idx="37">
                  <c:v>1.8641428571428571</c:v>
                </c:pt>
                <c:pt idx="38">
                  <c:v>1.3635999999999999</c:v>
                </c:pt>
                <c:pt idx="39">
                  <c:v>1.9</c:v>
                </c:pt>
                <c:pt idx="40">
                  <c:v>1.4524999999999999</c:v>
                </c:pt>
                <c:pt idx="41">
                  <c:v>1.518</c:v>
                </c:pt>
                <c:pt idx="42">
                  <c:v>1.336428571428572</c:v>
                </c:pt>
                <c:pt idx="43">
                  <c:v>1.4364285714285721</c:v>
                </c:pt>
                <c:pt idx="44">
                  <c:v>1.7316666666666669</c:v>
                </c:pt>
                <c:pt idx="45">
                  <c:v>1.595833333333333</c:v>
                </c:pt>
                <c:pt idx="46">
                  <c:v>1.177142857142857</c:v>
                </c:pt>
                <c:pt idx="47">
                  <c:v>1.8833333333333331</c:v>
                </c:pt>
                <c:pt idx="48">
                  <c:v>1.345</c:v>
                </c:pt>
                <c:pt idx="49">
                  <c:v>1.357142857142857</c:v>
                </c:pt>
                <c:pt idx="50">
                  <c:v>1.371666666666667</c:v>
                </c:pt>
                <c:pt idx="51">
                  <c:v>1.8140000000000001</c:v>
                </c:pt>
                <c:pt idx="52">
                  <c:v>1.1335</c:v>
                </c:pt>
                <c:pt idx="53">
                  <c:v>0.91500000000000004</c:v>
                </c:pt>
                <c:pt idx="54">
                  <c:v>1.750833333333333</c:v>
                </c:pt>
                <c:pt idx="55">
                  <c:v>1.477428571428572</c:v>
                </c:pt>
                <c:pt idx="56">
                  <c:v>1.5625</c:v>
                </c:pt>
                <c:pt idx="57">
                  <c:v>1.5504</c:v>
                </c:pt>
                <c:pt idx="58">
                  <c:v>1.602857142857143</c:v>
                </c:pt>
                <c:pt idx="59">
                  <c:v>1.1758333333333331</c:v>
                </c:pt>
                <c:pt idx="60">
                  <c:v>1.9075</c:v>
                </c:pt>
                <c:pt idx="61">
                  <c:v>1.1314285714285719</c:v>
                </c:pt>
                <c:pt idx="62">
                  <c:v>1.4510000000000001</c:v>
                </c:pt>
                <c:pt idx="63">
                  <c:v>1.5649999999999999</c:v>
                </c:pt>
                <c:pt idx="64">
                  <c:v>0.90916666666666701</c:v>
                </c:pt>
                <c:pt idx="65">
                  <c:v>1.196</c:v>
                </c:pt>
                <c:pt idx="66">
                  <c:v>1.899</c:v>
                </c:pt>
                <c:pt idx="67">
                  <c:v>1.5636000000000001</c:v>
                </c:pt>
                <c:pt idx="68">
                  <c:v>1.45</c:v>
                </c:pt>
                <c:pt idx="69">
                  <c:v>1.534</c:v>
                </c:pt>
                <c:pt idx="70">
                  <c:v>1.5488</c:v>
                </c:pt>
                <c:pt idx="71">
                  <c:v>1.5189999999999999</c:v>
                </c:pt>
                <c:pt idx="72">
                  <c:v>1.6708000000000001</c:v>
                </c:pt>
                <c:pt idx="73">
                  <c:v>1.2476</c:v>
                </c:pt>
                <c:pt idx="74">
                  <c:v>1.6892</c:v>
                </c:pt>
                <c:pt idx="75">
                  <c:v>1.6930000000000001</c:v>
                </c:pt>
                <c:pt idx="76">
                  <c:v>1.6843999999999999</c:v>
                </c:pt>
                <c:pt idx="77">
                  <c:v>1.61</c:v>
                </c:pt>
                <c:pt idx="78">
                  <c:v>1.248</c:v>
                </c:pt>
                <c:pt idx="79">
                  <c:v>1.524</c:v>
                </c:pt>
                <c:pt idx="80">
                  <c:v>1.504</c:v>
                </c:pt>
                <c:pt idx="81">
                  <c:v>1.8280000000000001</c:v>
                </c:pt>
                <c:pt idx="82">
                  <c:v>1.7210000000000001</c:v>
                </c:pt>
                <c:pt idx="83">
                  <c:v>1.631</c:v>
                </c:pt>
                <c:pt idx="84">
                  <c:v>1.6666000000000001</c:v>
                </c:pt>
                <c:pt idx="85">
                  <c:v>1.4785999999999999</c:v>
                </c:pt>
                <c:pt idx="86">
                  <c:v>1.3714</c:v>
                </c:pt>
                <c:pt idx="87">
                  <c:v>1.91</c:v>
                </c:pt>
                <c:pt idx="88">
                  <c:v>1.7454000000000001</c:v>
                </c:pt>
                <c:pt idx="89">
                  <c:v>1.448</c:v>
                </c:pt>
                <c:pt idx="90">
                  <c:v>1.9782500000000001</c:v>
                </c:pt>
                <c:pt idx="91">
                  <c:v>1.7576000000000001</c:v>
                </c:pt>
                <c:pt idx="92">
                  <c:v>2.125</c:v>
                </c:pt>
                <c:pt idx="93">
                  <c:v>1.5149999999999999</c:v>
                </c:pt>
                <c:pt idx="94">
                  <c:v>1.5326</c:v>
                </c:pt>
                <c:pt idx="95">
                  <c:v>1.6025</c:v>
                </c:pt>
                <c:pt idx="96">
                  <c:v>2.015499999999999</c:v>
                </c:pt>
                <c:pt idx="97">
                  <c:v>1.6454</c:v>
                </c:pt>
                <c:pt idx="98">
                  <c:v>1.8947499999999999</c:v>
                </c:pt>
                <c:pt idx="99">
                  <c:v>1.39025</c:v>
                </c:pt>
                <c:pt idx="100">
                  <c:v>1.2567999999999999</c:v>
                </c:pt>
                <c:pt idx="101">
                  <c:v>1.51325</c:v>
                </c:pt>
                <c:pt idx="102">
                  <c:v>1.5136000000000001</c:v>
                </c:pt>
                <c:pt idx="103">
                  <c:v>1.5226</c:v>
                </c:pt>
                <c:pt idx="104">
                  <c:v>1.7774000000000001</c:v>
                </c:pt>
                <c:pt idx="105">
                  <c:v>1.7324999999999999</c:v>
                </c:pt>
                <c:pt idx="106">
                  <c:v>1.2916000000000001</c:v>
                </c:pt>
                <c:pt idx="107">
                  <c:v>1.5294000000000001</c:v>
                </c:pt>
                <c:pt idx="108">
                  <c:v>1.5526666666666671</c:v>
                </c:pt>
                <c:pt idx="109">
                  <c:v>1.1497999999999999</c:v>
                </c:pt>
                <c:pt idx="110">
                  <c:v>2.0262500000000001</c:v>
                </c:pt>
                <c:pt idx="111">
                  <c:v>1.51525</c:v>
                </c:pt>
                <c:pt idx="112">
                  <c:v>0.87319999999999998</c:v>
                </c:pt>
                <c:pt idx="113">
                  <c:v>1.5243333333333331</c:v>
                </c:pt>
                <c:pt idx="114">
                  <c:v>1.0052000000000001</c:v>
                </c:pt>
                <c:pt idx="115">
                  <c:v>1.7254</c:v>
                </c:pt>
                <c:pt idx="116">
                  <c:v>1.6372500000000001</c:v>
                </c:pt>
                <c:pt idx="117">
                  <c:v>1.4424999999999999</c:v>
                </c:pt>
                <c:pt idx="118">
                  <c:v>1.7108000000000001</c:v>
                </c:pt>
                <c:pt idx="119">
                  <c:v>1.2874000000000001</c:v>
                </c:pt>
                <c:pt idx="120">
                  <c:v>1.37225</c:v>
                </c:pt>
                <c:pt idx="121">
                  <c:v>1.3196000000000001</c:v>
                </c:pt>
                <c:pt idx="122">
                  <c:v>1.7549999999999999</c:v>
                </c:pt>
                <c:pt idx="123">
                  <c:v>1.55</c:v>
                </c:pt>
                <c:pt idx="124">
                  <c:v>0.96540000000000004</c:v>
                </c:pt>
                <c:pt idx="125">
                  <c:v>1.587</c:v>
                </c:pt>
                <c:pt idx="126">
                  <c:v>1.0144</c:v>
                </c:pt>
                <c:pt idx="127">
                  <c:v>1.4585999999999999</c:v>
                </c:pt>
                <c:pt idx="128">
                  <c:v>0.79825000000000002</c:v>
                </c:pt>
                <c:pt idx="129">
                  <c:v>0.94399999999999995</c:v>
                </c:pt>
                <c:pt idx="130">
                  <c:v>0.93300000000000005</c:v>
                </c:pt>
                <c:pt idx="131">
                  <c:v>1.6955</c:v>
                </c:pt>
                <c:pt idx="132">
                  <c:v>1.631</c:v>
                </c:pt>
                <c:pt idx="133">
                  <c:v>0.93300000000000005</c:v>
                </c:pt>
                <c:pt idx="134">
                  <c:v>1.4592499999999999</c:v>
                </c:pt>
                <c:pt idx="135">
                  <c:v>1.05575</c:v>
                </c:pt>
                <c:pt idx="136">
                  <c:v>1.2287999999999999</c:v>
                </c:pt>
                <c:pt idx="137">
                  <c:v>1.3763333333333341</c:v>
                </c:pt>
                <c:pt idx="138">
                  <c:v>0.86399999999999999</c:v>
                </c:pt>
                <c:pt idx="139">
                  <c:v>0.995</c:v>
                </c:pt>
                <c:pt idx="140">
                  <c:v>1.14375</c:v>
                </c:pt>
                <c:pt idx="141">
                  <c:v>2.0932499999999989</c:v>
                </c:pt>
                <c:pt idx="142">
                  <c:v>0.78820000000000001</c:v>
                </c:pt>
                <c:pt idx="143">
                  <c:v>0.92949999999999999</c:v>
                </c:pt>
                <c:pt idx="144">
                  <c:v>1.974</c:v>
                </c:pt>
                <c:pt idx="145">
                  <c:v>1.2682500000000001</c:v>
                </c:pt>
                <c:pt idx="146">
                  <c:v>1.8787499999999999</c:v>
                </c:pt>
                <c:pt idx="147">
                  <c:v>1.8085</c:v>
                </c:pt>
                <c:pt idx="148">
                  <c:v>1.47725</c:v>
                </c:pt>
                <c:pt idx="149">
                  <c:v>1.5206666666666671</c:v>
                </c:pt>
                <c:pt idx="150">
                  <c:v>1.2430000000000001</c:v>
                </c:pt>
                <c:pt idx="151">
                  <c:v>1.2764</c:v>
                </c:pt>
                <c:pt idx="152">
                  <c:v>1.415999999999999</c:v>
                </c:pt>
                <c:pt idx="153">
                  <c:v>1.3002499999999999</c:v>
                </c:pt>
                <c:pt idx="154">
                  <c:v>1.246</c:v>
                </c:pt>
                <c:pt idx="155">
                  <c:v>0.88160000000000005</c:v>
                </c:pt>
                <c:pt idx="156">
                  <c:v>0.86224999999999996</c:v>
                </c:pt>
                <c:pt idx="157">
                  <c:v>0.94240000000000002</c:v>
                </c:pt>
                <c:pt idx="158">
                  <c:v>1.228</c:v>
                </c:pt>
                <c:pt idx="159">
                  <c:v>1.46475</c:v>
                </c:pt>
                <c:pt idx="160">
                  <c:v>1.4936</c:v>
                </c:pt>
              </c:numCache>
            </c:numRef>
          </c:xVal>
          <c:yVal>
            <c:numRef>
              <c:f>data!$D$2:$D$162</c:f>
              <c:numCache>
                <c:formatCode>0.00</c:formatCode>
                <c:ptCount val="161"/>
                <c:pt idx="0">
                  <c:v>0.13214285714285701</c:v>
                </c:pt>
                <c:pt idx="1">
                  <c:v>0.13187499999999999</c:v>
                </c:pt>
                <c:pt idx="2">
                  <c:v>0.17914285714285699</c:v>
                </c:pt>
                <c:pt idx="3">
                  <c:v>0.1135</c:v>
                </c:pt>
                <c:pt idx="4">
                  <c:v>0.127</c:v>
                </c:pt>
                <c:pt idx="5">
                  <c:v>0.12757499999999999</c:v>
                </c:pt>
                <c:pt idx="6">
                  <c:v>0.11714285714285699</c:v>
                </c:pt>
                <c:pt idx="7">
                  <c:v>0.14142857142857099</c:v>
                </c:pt>
                <c:pt idx="8">
                  <c:v>0.18475</c:v>
                </c:pt>
                <c:pt idx="9">
                  <c:v>0.14555555555555599</c:v>
                </c:pt>
                <c:pt idx="10">
                  <c:v>0.14571428571428599</c:v>
                </c:pt>
                <c:pt idx="11">
                  <c:v>0.17107142857142901</c:v>
                </c:pt>
                <c:pt idx="12">
                  <c:v>0.20442857142857099</c:v>
                </c:pt>
                <c:pt idx="13">
                  <c:v>0.226388888888889</c:v>
                </c:pt>
                <c:pt idx="14">
                  <c:v>0.16916666666666699</c:v>
                </c:pt>
                <c:pt idx="15">
                  <c:v>0.186071428571429</c:v>
                </c:pt>
                <c:pt idx="16">
                  <c:v>0.130714285714286</c:v>
                </c:pt>
                <c:pt idx="17">
                  <c:v>0.14000000000000001</c:v>
                </c:pt>
                <c:pt idx="18">
                  <c:v>9.0714285714285706E-2</c:v>
                </c:pt>
                <c:pt idx="19">
                  <c:v>0.14142857142857099</c:v>
                </c:pt>
                <c:pt idx="20">
                  <c:v>0.111142857142857</c:v>
                </c:pt>
                <c:pt idx="21">
                  <c:v>0.155714285714286</c:v>
                </c:pt>
                <c:pt idx="22">
                  <c:v>8.7666666666666698E-2</c:v>
                </c:pt>
                <c:pt idx="23">
                  <c:v>8.3285714285714296E-2</c:v>
                </c:pt>
                <c:pt idx="24">
                  <c:v>0.16339285714285701</c:v>
                </c:pt>
                <c:pt idx="25">
                  <c:v>0.175125</c:v>
                </c:pt>
                <c:pt idx="26">
                  <c:v>0.19571428571428601</c:v>
                </c:pt>
                <c:pt idx="27">
                  <c:v>0.40500000000000003</c:v>
                </c:pt>
                <c:pt idx="28">
                  <c:v>0.16</c:v>
                </c:pt>
                <c:pt idx="29">
                  <c:v>0.19093750000000001</c:v>
                </c:pt>
                <c:pt idx="30">
                  <c:v>0.19735714285714301</c:v>
                </c:pt>
                <c:pt idx="31">
                  <c:v>0.18071428571428599</c:v>
                </c:pt>
                <c:pt idx="32">
                  <c:v>0.2</c:v>
                </c:pt>
                <c:pt idx="33">
                  <c:v>0.20937500000000001</c:v>
                </c:pt>
                <c:pt idx="34">
                  <c:v>0.14760714285714299</c:v>
                </c:pt>
                <c:pt idx="35">
                  <c:v>0.21</c:v>
                </c:pt>
                <c:pt idx="36">
                  <c:v>0.20285714285714301</c:v>
                </c:pt>
                <c:pt idx="37">
                  <c:v>0.184464285714286</c:v>
                </c:pt>
                <c:pt idx="38">
                  <c:v>0.186</c:v>
                </c:pt>
                <c:pt idx="39">
                  <c:v>0.13625000000000001</c:v>
                </c:pt>
                <c:pt idx="40">
                  <c:v>0.16612499999999999</c:v>
                </c:pt>
                <c:pt idx="41">
                  <c:v>0.16900000000000001</c:v>
                </c:pt>
                <c:pt idx="42">
                  <c:v>0.155714285714286</c:v>
                </c:pt>
                <c:pt idx="43">
                  <c:v>0.103928571428571</c:v>
                </c:pt>
                <c:pt idx="44">
                  <c:v>0.160833333333333</c:v>
                </c:pt>
                <c:pt idx="45">
                  <c:v>0.130833333333333</c:v>
                </c:pt>
                <c:pt idx="46">
                  <c:v>0.16914285714285701</c:v>
                </c:pt>
                <c:pt idx="47">
                  <c:v>0.22916666666666699</c:v>
                </c:pt>
                <c:pt idx="48">
                  <c:v>0.176666666666667</c:v>
                </c:pt>
                <c:pt idx="49">
                  <c:v>0.16</c:v>
                </c:pt>
                <c:pt idx="50">
                  <c:v>0.19350000000000001</c:v>
                </c:pt>
                <c:pt idx="51">
                  <c:v>0.1759</c:v>
                </c:pt>
                <c:pt idx="52">
                  <c:v>0.17898333333333299</c:v>
                </c:pt>
                <c:pt idx="53">
                  <c:v>0.19900000000000001</c:v>
                </c:pt>
                <c:pt idx="54">
                  <c:v>0.18133333333333301</c:v>
                </c:pt>
                <c:pt idx="55">
                  <c:v>0.19400000000000001</c:v>
                </c:pt>
                <c:pt idx="56">
                  <c:v>0.17458333333333301</c:v>
                </c:pt>
                <c:pt idx="57">
                  <c:v>0.16170000000000001</c:v>
                </c:pt>
                <c:pt idx="58">
                  <c:v>0.16314285714285701</c:v>
                </c:pt>
                <c:pt idx="59">
                  <c:v>0.17583333333333301</c:v>
                </c:pt>
                <c:pt idx="60">
                  <c:v>0.155</c:v>
                </c:pt>
                <c:pt idx="61">
                  <c:v>0.19785714285714301</c:v>
                </c:pt>
                <c:pt idx="62">
                  <c:v>0.17510000000000001</c:v>
                </c:pt>
                <c:pt idx="63">
                  <c:v>0.19400000000000001</c:v>
                </c:pt>
                <c:pt idx="64">
                  <c:v>0.19750000000000001</c:v>
                </c:pt>
                <c:pt idx="65">
                  <c:v>0.16400000000000001</c:v>
                </c:pt>
                <c:pt idx="66">
                  <c:v>0.1401</c:v>
                </c:pt>
                <c:pt idx="67">
                  <c:v>0.14360000000000001</c:v>
                </c:pt>
                <c:pt idx="68">
                  <c:v>0.1784</c:v>
                </c:pt>
                <c:pt idx="69">
                  <c:v>0.1588</c:v>
                </c:pt>
                <c:pt idx="70">
                  <c:v>8.8999999999999996E-2</c:v>
                </c:pt>
                <c:pt idx="71">
                  <c:v>0.19900000000000001</c:v>
                </c:pt>
                <c:pt idx="72">
                  <c:v>0.16539999999999999</c:v>
                </c:pt>
                <c:pt idx="73">
                  <c:v>0.1835</c:v>
                </c:pt>
                <c:pt idx="74">
                  <c:v>0.18312</c:v>
                </c:pt>
                <c:pt idx="75">
                  <c:v>0.16220000000000001</c:v>
                </c:pt>
                <c:pt idx="76">
                  <c:v>0.13547999999999999</c:v>
                </c:pt>
                <c:pt idx="77">
                  <c:v>0.172125</c:v>
                </c:pt>
                <c:pt idx="78">
                  <c:v>0.17050000000000001</c:v>
                </c:pt>
                <c:pt idx="79">
                  <c:v>0.13980000000000001</c:v>
                </c:pt>
                <c:pt idx="80">
                  <c:v>0.13700000000000001</c:v>
                </c:pt>
                <c:pt idx="81">
                  <c:v>0.15604999999999999</c:v>
                </c:pt>
                <c:pt idx="82">
                  <c:v>0.15429999999999999</c:v>
                </c:pt>
                <c:pt idx="83">
                  <c:v>0.1923</c:v>
                </c:pt>
                <c:pt idx="84">
                  <c:v>0.17968999999999999</c:v>
                </c:pt>
                <c:pt idx="85">
                  <c:v>0.18154999999999999</c:v>
                </c:pt>
                <c:pt idx="86">
                  <c:v>0.15598000000000001</c:v>
                </c:pt>
                <c:pt idx="87">
                  <c:v>0.15190000000000001</c:v>
                </c:pt>
                <c:pt idx="88">
                  <c:v>0.19356000000000001</c:v>
                </c:pt>
                <c:pt idx="89">
                  <c:v>0.124</c:v>
                </c:pt>
                <c:pt idx="90">
                  <c:v>0.1193625</c:v>
                </c:pt>
                <c:pt idx="91">
                  <c:v>0.18085999999999999</c:v>
                </c:pt>
                <c:pt idx="92">
                  <c:v>0.170625</c:v>
                </c:pt>
                <c:pt idx="93">
                  <c:v>0.11375</c:v>
                </c:pt>
                <c:pt idx="94">
                  <c:v>0.16836000000000001</c:v>
                </c:pt>
                <c:pt idx="95">
                  <c:v>0.14449999999999999</c:v>
                </c:pt>
                <c:pt idx="96">
                  <c:v>0.18604999999999999</c:v>
                </c:pt>
                <c:pt idx="97">
                  <c:v>0.19159999999999999</c:v>
                </c:pt>
                <c:pt idx="98">
                  <c:v>0.16470000000000001</c:v>
                </c:pt>
                <c:pt idx="99">
                  <c:v>0.176625</c:v>
                </c:pt>
                <c:pt idx="100">
                  <c:v>0.16919999999999999</c:v>
                </c:pt>
                <c:pt idx="101">
                  <c:v>0.19175</c:v>
                </c:pt>
                <c:pt idx="102">
                  <c:v>0.19040000000000001</c:v>
                </c:pt>
                <c:pt idx="103">
                  <c:v>0.19411</c:v>
                </c:pt>
                <c:pt idx="104">
                  <c:v>0.18193000000000001</c:v>
                </c:pt>
                <c:pt idx="105">
                  <c:v>0.17749999999999999</c:v>
                </c:pt>
                <c:pt idx="106">
                  <c:v>0.21054</c:v>
                </c:pt>
                <c:pt idx="107">
                  <c:v>0.19003999999999999</c:v>
                </c:pt>
                <c:pt idx="108">
                  <c:v>0.18591666666666701</c:v>
                </c:pt>
                <c:pt idx="109">
                  <c:v>0.18010000000000001</c:v>
                </c:pt>
                <c:pt idx="110">
                  <c:v>0.17</c:v>
                </c:pt>
                <c:pt idx="111">
                  <c:v>0.15975</c:v>
                </c:pt>
                <c:pt idx="112">
                  <c:v>0.18679999999999999</c:v>
                </c:pt>
                <c:pt idx="113">
                  <c:v>0.15766666666666701</c:v>
                </c:pt>
                <c:pt idx="114">
                  <c:v>0.19142000000000001</c:v>
                </c:pt>
                <c:pt idx="115">
                  <c:v>0.20324</c:v>
                </c:pt>
                <c:pt idx="116">
                  <c:v>0.18862499999999999</c:v>
                </c:pt>
                <c:pt idx="117">
                  <c:v>0.19125</c:v>
                </c:pt>
                <c:pt idx="118">
                  <c:v>0.2092</c:v>
                </c:pt>
                <c:pt idx="119">
                  <c:v>0.18360000000000001</c:v>
                </c:pt>
                <c:pt idx="120">
                  <c:v>0.14047499999999999</c:v>
                </c:pt>
                <c:pt idx="121">
                  <c:v>0.20680000000000001</c:v>
                </c:pt>
                <c:pt idx="122">
                  <c:v>0.22193750000000001</c:v>
                </c:pt>
                <c:pt idx="123">
                  <c:v>0.20218749999999999</c:v>
                </c:pt>
                <c:pt idx="124">
                  <c:v>0.2316</c:v>
                </c:pt>
                <c:pt idx="125">
                  <c:v>0.122133333333333</c:v>
                </c:pt>
                <c:pt idx="126">
                  <c:v>0.19420000000000001</c:v>
                </c:pt>
                <c:pt idx="127">
                  <c:v>0.17105000000000001</c:v>
                </c:pt>
                <c:pt idx="128">
                  <c:v>0.27675</c:v>
                </c:pt>
                <c:pt idx="129">
                  <c:v>0.19450000000000001</c:v>
                </c:pt>
                <c:pt idx="130">
                  <c:v>0.20699999999999999</c:v>
                </c:pt>
                <c:pt idx="131">
                  <c:v>0.20695</c:v>
                </c:pt>
                <c:pt idx="132">
                  <c:v>0.19525000000000001</c:v>
                </c:pt>
                <c:pt idx="133">
                  <c:v>0.19400000000000001</c:v>
                </c:pt>
                <c:pt idx="134">
                  <c:v>0.202075</c:v>
                </c:pt>
                <c:pt idx="135">
                  <c:v>0.19489999999999999</c:v>
                </c:pt>
                <c:pt idx="136">
                  <c:v>0.19794999999999999</c:v>
                </c:pt>
                <c:pt idx="137">
                  <c:v>0.19613333333333299</c:v>
                </c:pt>
                <c:pt idx="138">
                  <c:v>0.19350000000000001</c:v>
                </c:pt>
                <c:pt idx="139">
                  <c:v>0.20180000000000001</c:v>
                </c:pt>
                <c:pt idx="140">
                  <c:v>0.19</c:v>
                </c:pt>
                <c:pt idx="141">
                  <c:v>0.20050000000000001</c:v>
                </c:pt>
                <c:pt idx="142">
                  <c:v>0.2288</c:v>
                </c:pt>
                <c:pt idx="143">
                  <c:v>0.19550000000000001</c:v>
                </c:pt>
                <c:pt idx="144">
                  <c:v>0.198816666666667</c:v>
                </c:pt>
                <c:pt idx="145">
                  <c:v>0.20356250000000001</c:v>
                </c:pt>
                <c:pt idx="146">
                  <c:v>0.22450000000000001</c:v>
                </c:pt>
                <c:pt idx="147">
                  <c:v>0.24279999999999999</c:v>
                </c:pt>
                <c:pt idx="148">
                  <c:v>0.21340000000000001</c:v>
                </c:pt>
                <c:pt idx="149">
                  <c:v>0.196533333333333</c:v>
                </c:pt>
                <c:pt idx="150">
                  <c:v>0.20480000000000001</c:v>
                </c:pt>
                <c:pt idx="151">
                  <c:v>0.19919999999999999</c:v>
                </c:pt>
                <c:pt idx="152">
                  <c:v>0.21149999999999999</c:v>
                </c:pt>
                <c:pt idx="153">
                  <c:v>0.219275</c:v>
                </c:pt>
                <c:pt idx="154">
                  <c:v>0.21825</c:v>
                </c:pt>
                <c:pt idx="155">
                  <c:v>0.2029</c:v>
                </c:pt>
                <c:pt idx="156">
                  <c:v>0.18149999999999999</c:v>
                </c:pt>
                <c:pt idx="157">
                  <c:v>0.20960000000000001</c:v>
                </c:pt>
                <c:pt idx="158">
                  <c:v>0.199875</c:v>
                </c:pt>
                <c:pt idx="159">
                  <c:v>0.208625</c:v>
                </c:pt>
                <c:pt idx="160">
                  <c:v>0.19846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4FF-493A-B5BF-D44D6B14ACA7}"/>
            </c:ext>
          </c:extLst>
        </c:ser>
        <c:ser>
          <c:idx val="1"/>
          <c:order val="1"/>
          <c:tx>
            <c:v>5Y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data!$C$163:$C$456</c:f>
              <c:numCache>
                <c:formatCode>_-* #,##0.00\ _€_-;\-* #,##0.00\ _€_-;_-* "-"??\ _€_-;_-@_-</c:formatCode>
                <c:ptCount val="294"/>
                <c:pt idx="0">
                  <c:v>1.8914285714285719</c:v>
                </c:pt>
                <c:pt idx="1">
                  <c:v>1.6621999999999999</c:v>
                </c:pt>
                <c:pt idx="2">
                  <c:v>1.391</c:v>
                </c:pt>
                <c:pt idx="3">
                  <c:v>1.3342857142857141</c:v>
                </c:pt>
                <c:pt idx="4">
                  <c:v>1.2669999999999999</c:v>
                </c:pt>
                <c:pt idx="5">
                  <c:v>1.3844000000000001</c:v>
                </c:pt>
                <c:pt idx="6">
                  <c:v>1.233125</c:v>
                </c:pt>
                <c:pt idx="7">
                  <c:v>1.1716666666666671</c:v>
                </c:pt>
                <c:pt idx="8">
                  <c:v>1.4490000000000001</c:v>
                </c:pt>
                <c:pt idx="9">
                  <c:v>1.05125</c:v>
                </c:pt>
                <c:pt idx="10">
                  <c:v>1.486</c:v>
                </c:pt>
                <c:pt idx="11">
                  <c:v>2.0499999999999998</c:v>
                </c:pt>
                <c:pt idx="12">
                  <c:v>2.0041666666666669</c:v>
                </c:pt>
                <c:pt idx="13">
                  <c:v>1.581</c:v>
                </c:pt>
                <c:pt idx="14">
                  <c:v>2.0840000000000001</c:v>
                </c:pt>
                <c:pt idx="15">
                  <c:v>1.729166666666667</c:v>
                </c:pt>
                <c:pt idx="16">
                  <c:v>1.5751999999999999</c:v>
                </c:pt>
                <c:pt idx="17">
                  <c:v>1.8029999999999999</c:v>
                </c:pt>
                <c:pt idx="18">
                  <c:v>0.80785714285714305</c:v>
                </c:pt>
                <c:pt idx="19">
                  <c:v>1.3839999999999999</c:v>
                </c:pt>
                <c:pt idx="20">
                  <c:v>1.0640000000000001</c:v>
                </c:pt>
                <c:pt idx="21">
                  <c:v>0.96785714285714297</c:v>
                </c:pt>
                <c:pt idx="22">
                  <c:v>1.514</c:v>
                </c:pt>
                <c:pt idx="23">
                  <c:v>1.66</c:v>
                </c:pt>
                <c:pt idx="24">
                  <c:v>1.036</c:v>
                </c:pt>
                <c:pt idx="25">
                  <c:v>1.293166666666667</c:v>
                </c:pt>
                <c:pt idx="26">
                  <c:v>1.1383333333333341</c:v>
                </c:pt>
                <c:pt idx="27">
                  <c:v>1.1814285714285719</c:v>
                </c:pt>
                <c:pt idx="28">
                  <c:v>1.484</c:v>
                </c:pt>
                <c:pt idx="29">
                  <c:v>1.4341999999999999</c:v>
                </c:pt>
                <c:pt idx="30">
                  <c:v>1.2575000000000001</c:v>
                </c:pt>
                <c:pt idx="31">
                  <c:v>1.105833333333333</c:v>
                </c:pt>
                <c:pt idx="32">
                  <c:v>1.5012000000000001</c:v>
                </c:pt>
                <c:pt idx="33">
                  <c:v>1.267857142857143</c:v>
                </c:pt>
                <c:pt idx="34">
                  <c:v>0.874285714285714</c:v>
                </c:pt>
                <c:pt idx="35">
                  <c:v>1.44</c:v>
                </c:pt>
                <c:pt idx="36">
                  <c:v>1.2816666666666661</c:v>
                </c:pt>
                <c:pt idx="37">
                  <c:v>1.2729999999999999</c:v>
                </c:pt>
                <c:pt idx="38">
                  <c:v>0.91</c:v>
                </c:pt>
                <c:pt idx="39">
                  <c:v>1.065833333333333</c:v>
                </c:pt>
                <c:pt idx="40">
                  <c:v>1.4</c:v>
                </c:pt>
                <c:pt idx="41">
                  <c:v>1.5780000000000001</c:v>
                </c:pt>
                <c:pt idx="42">
                  <c:v>1.4983333333333331</c:v>
                </c:pt>
                <c:pt idx="43">
                  <c:v>1.513666666666666</c:v>
                </c:pt>
                <c:pt idx="44">
                  <c:v>0.90749999999999997</c:v>
                </c:pt>
                <c:pt idx="45">
                  <c:v>0.85250000000000004</c:v>
                </c:pt>
                <c:pt idx="46">
                  <c:v>1.2150000000000001</c:v>
                </c:pt>
                <c:pt idx="47">
                  <c:v>1.734</c:v>
                </c:pt>
                <c:pt idx="48">
                  <c:v>2.2417500000000001</c:v>
                </c:pt>
                <c:pt idx="49">
                  <c:v>1.4677500000000001</c:v>
                </c:pt>
                <c:pt idx="50">
                  <c:v>1.4975000000000001</c:v>
                </c:pt>
                <c:pt idx="51">
                  <c:v>1.47875</c:v>
                </c:pt>
                <c:pt idx="52">
                  <c:v>1.1577999999999999</c:v>
                </c:pt>
                <c:pt idx="53">
                  <c:v>1.2442</c:v>
                </c:pt>
                <c:pt idx="54">
                  <c:v>2.2519999999999998</c:v>
                </c:pt>
                <c:pt idx="55">
                  <c:v>2.157249999999999</c:v>
                </c:pt>
                <c:pt idx="56">
                  <c:v>1.0948</c:v>
                </c:pt>
                <c:pt idx="57">
                  <c:v>1.7395</c:v>
                </c:pt>
                <c:pt idx="58">
                  <c:v>1.2195</c:v>
                </c:pt>
                <c:pt idx="59">
                  <c:v>1.6223333333333341</c:v>
                </c:pt>
                <c:pt idx="60">
                  <c:v>1.4792000000000001</c:v>
                </c:pt>
                <c:pt idx="61">
                  <c:v>1.5674999999999999</c:v>
                </c:pt>
                <c:pt idx="62">
                  <c:v>1.5169999999999999</c:v>
                </c:pt>
                <c:pt idx="63">
                  <c:v>1.54325</c:v>
                </c:pt>
                <c:pt idx="64">
                  <c:v>1.7016</c:v>
                </c:pt>
                <c:pt idx="65">
                  <c:v>1.6719999999999999</c:v>
                </c:pt>
                <c:pt idx="66">
                  <c:v>1.62775</c:v>
                </c:pt>
                <c:pt idx="67">
                  <c:v>1.33725</c:v>
                </c:pt>
                <c:pt idx="68">
                  <c:v>1.2058</c:v>
                </c:pt>
                <c:pt idx="69">
                  <c:v>1.6445000000000001</c:v>
                </c:pt>
                <c:pt idx="70">
                  <c:v>1.87575</c:v>
                </c:pt>
                <c:pt idx="71">
                  <c:v>1.3142499999999999</c:v>
                </c:pt>
                <c:pt idx="72">
                  <c:v>1.38</c:v>
                </c:pt>
                <c:pt idx="73">
                  <c:v>1.3567499999999999</c:v>
                </c:pt>
                <c:pt idx="74">
                  <c:v>1.1465000000000001</c:v>
                </c:pt>
                <c:pt idx="75">
                  <c:v>1.5309999999999999</c:v>
                </c:pt>
                <c:pt idx="76">
                  <c:v>0.83960000000000001</c:v>
                </c:pt>
                <c:pt idx="77">
                  <c:v>1.2055</c:v>
                </c:pt>
                <c:pt idx="78">
                  <c:v>1.6597500000000001</c:v>
                </c:pt>
                <c:pt idx="79">
                  <c:v>1.307666666666667</c:v>
                </c:pt>
                <c:pt idx="80">
                  <c:v>0.99919999999999998</c:v>
                </c:pt>
                <c:pt idx="81">
                  <c:v>0.98599999999999999</c:v>
                </c:pt>
                <c:pt idx="82">
                  <c:v>1.05725</c:v>
                </c:pt>
                <c:pt idx="83">
                  <c:v>1.2863333333333331</c:v>
                </c:pt>
                <c:pt idx="84">
                  <c:v>0.90339999999999998</c:v>
                </c:pt>
                <c:pt idx="85">
                  <c:v>1.61625</c:v>
                </c:pt>
                <c:pt idx="86">
                  <c:v>1.3534999999999999</c:v>
                </c:pt>
                <c:pt idx="87">
                  <c:v>0.91225000000000001</c:v>
                </c:pt>
                <c:pt idx="88">
                  <c:v>1.252</c:v>
                </c:pt>
                <c:pt idx="89">
                  <c:v>0.66300000000000003</c:v>
                </c:pt>
                <c:pt idx="90">
                  <c:v>1.0834999999999999</c:v>
                </c:pt>
                <c:pt idx="91">
                  <c:v>1.0102500000000001</c:v>
                </c:pt>
                <c:pt idx="92">
                  <c:v>1.2666666666666671</c:v>
                </c:pt>
                <c:pt idx="93">
                  <c:v>1.101</c:v>
                </c:pt>
                <c:pt idx="94">
                  <c:v>0.94899999999999995</c:v>
                </c:pt>
                <c:pt idx="95">
                  <c:v>1.3745000000000001</c:v>
                </c:pt>
                <c:pt idx="96">
                  <c:v>0.88800000000000001</c:v>
                </c:pt>
                <c:pt idx="97">
                  <c:v>1.11225</c:v>
                </c:pt>
                <c:pt idx="98">
                  <c:v>1.2124999999999999</c:v>
                </c:pt>
                <c:pt idx="99">
                  <c:v>0.69720000000000004</c:v>
                </c:pt>
                <c:pt idx="100">
                  <c:v>1.06775</c:v>
                </c:pt>
                <c:pt idx="101">
                  <c:v>1.359</c:v>
                </c:pt>
                <c:pt idx="102">
                  <c:v>1.4833333333333329</c:v>
                </c:pt>
                <c:pt idx="103">
                  <c:v>1.7313333333333341</c:v>
                </c:pt>
                <c:pt idx="104">
                  <c:v>1.06525</c:v>
                </c:pt>
                <c:pt idx="105">
                  <c:v>0.85</c:v>
                </c:pt>
                <c:pt idx="106">
                  <c:v>0.98475000000000001</c:v>
                </c:pt>
                <c:pt idx="107">
                  <c:v>1.135666666666667</c:v>
                </c:pt>
                <c:pt idx="108">
                  <c:v>1.254666666666667</c:v>
                </c:pt>
                <c:pt idx="109">
                  <c:v>1.1294999999999999</c:v>
                </c:pt>
                <c:pt idx="110">
                  <c:v>0.77475000000000005</c:v>
                </c:pt>
                <c:pt idx="111">
                  <c:v>1.312333333333334</c:v>
                </c:pt>
                <c:pt idx="112">
                  <c:v>1.506666666666667</c:v>
                </c:pt>
                <c:pt idx="113">
                  <c:v>1.172333333333333</c:v>
                </c:pt>
                <c:pt idx="114">
                  <c:v>1.0615000000000001</c:v>
                </c:pt>
                <c:pt idx="115">
                  <c:v>1.0475000000000001</c:v>
                </c:pt>
                <c:pt idx="116">
                  <c:v>1.357666666666667</c:v>
                </c:pt>
                <c:pt idx="117">
                  <c:v>1.0329999999999999</c:v>
                </c:pt>
                <c:pt idx="118">
                  <c:v>1.276</c:v>
                </c:pt>
                <c:pt idx="119">
                  <c:v>0.90900000000000003</c:v>
                </c:pt>
                <c:pt idx="120">
                  <c:v>1.6696666666666671</c:v>
                </c:pt>
                <c:pt idx="121">
                  <c:v>1.5463333333333329</c:v>
                </c:pt>
                <c:pt idx="122">
                  <c:v>0.99166666666666703</c:v>
                </c:pt>
                <c:pt idx="123">
                  <c:v>1.255666666666666</c:v>
                </c:pt>
                <c:pt idx="124">
                  <c:v>0.96274999999999999</c:v>
                </c:pt>
                <c:pt idx="125">
                  <c:v>1.248</c:v>
                </c:pt>
                <c:pt idx="126">
                  <c:v>1.16675</c:v>
                </c:pt>
                <c:pt idx="127">
                  <c:v>1.486</c:v>
                </c:pt>
                <c:pt idx="128">
                  <c:v>1.2896666666666661</c:v>
                </c:pt>
                <c:pt idx="129">
                  <c:v>1.803333333333333</c:v>
                </c:pt>
                <c:pt idx="130">
                  <c:v>1.19475</c:v>
                </c:pt>
                <c:pt idx="131">
                  <c:v>0.78149999999999997</c:v>
                </c:pt>
                <c:pt idx="132">
                  <c:v>1.5216666666666661</c:v>
                </c:pt>
                <c:pt idx="133">
                  <c:v>1.955666666666666</c:v>
                </c:pt>
                <c:pt idx="134">
                  <c:v>1.42</c:v>
                </c:pt>
                <c:pt idx="135">
                  <c:v>1.577333333333333</c:v>
                </c:pt>
                <c:pt idx="136">
                  <c:v>1.1890000000000001</c:v>
                </c:pt>
                <c:pt idx="137">
                  <c:v>1.4041428571428569</c:v>
                </c:pt>
                <c:pt idx="138">
                  <c:v>1.370625</c:v>
                </c:pt>
                <c:pt idx="139">
                  <c:v>1.399714285714285</c:v>
                </c:pt>
                <c:pt idx="140">
                  <c:v>1.6153333333333331</c:v>
                </c:pt>
                <c:pt idx="141">
                  <c:v>0.995</c:v>
                </c:pt>
                <c:pt idx="142">
                  <c:v>1.095</c:v>
                </c:pt>
                <c:pt idx="143">
                  <c:v>1.4442857142857151</c:v>
                </c:pt>
                <c:pt idx="144">
                  <c:v>1.1325000000000001</c:v>
                </c:pt>
                <c:pt idx="145">
                  <c:v>1.171875</c:v>
                </c:pt>
                <c:pt idx="146">
                  <c:v>1.429</c:v>
                </c:pt>
                <c:pt idx="147">
                  <c:v>1.24</c:v>
                </c:pt>
                <c:pt idx="148">
                  <c:v>1.480714285714285</c:v>
                </c:pt>
                <c:pt idx="149">
                  <c:v>1.468333333333333</c:v>
                </c:pt>
                <c:pt idx="150">
                  <c:v>1.527428571428572</c:v>
                </c:pt>
                <c:pt idx="151">
                  <c:v>1.6408333333333329</c:v>
                </c:pt>
                <c:pt idx="152">
                  <c:v>1.625</c:v>
                </c:pt>
                <c:pt idx="153">
                  <c:v>1.6821428571428569</c:v>
                </c:pt>
                <c:pt idx="154">
                  <c:v>0.98285714285714298</c:v>
                </c:pt>
                <c:pt idx="155">
                  <c:v>1.4891666666666661</c:v>
                </c:pt>
                <c:pt idx="156">
                  <c:v>0.88</c:v>
                </c:pt>
                <c:pt idx="157">
                  <c:v>0.70928571428571396</c:v>
                </c:pt>
                <c:pt idx="158">
                  <c:v>1.425666666666666</c:v>
                </c:pt>
                <c:pt idx="159">
                  <c:v>0.93600000000000005</c:v>
                </c:pt>
                <c:pt idx="160">
                  <c:v>0.87283333333333302</c:v>
                </c:pt>
                <c:pt idx="161">
                  <c:v>0.82699999999999996</c:v>
                </c:pt>
                <c:pt idx="162">
                  <c:v>1.5726</c:v>
                </c:pt>
                <c:pt idx="163">
                  <c:v>1.4328571428571431</c:v>
                </c:pt>
                <c:pt idx="164">
                  <c:v>1.0549999999999999</c:v>
                </c:pt>
                <c:pt idx="165">
                  <c:v>1.4824999999999999</c:v>
                </c:pt>
                <c:pt idx="166">
                  <c:v>1.2834000000000001</c:v>
                </c:pt>
                <c:pt idx="167">
                  <c:v>1.145833333333333</c:v>
                </c:pt>
                <c:pt idx="168">
                  <c:v>1.2725</c:v>
                </c:pt>
                <c:pt idx="169">
                  <c:v>1.446</c:v>
                </c:pt>
                <c:pt idx="170">
                  <c:v>1.6659999999999999</c:v>
                </c:pt>
                <c:pt idx="171">
                  <c:v>1.4026666666666661</c:v>
                </c:pt>
                <c:pt idx="172">
                  <c:v>1.0708333333333331</c:v>
                </c:pt>
                <c:pt idx="173">
                  <c:v>1.2854000000000001</c:v>
                </c:pt>
                <c:pt idx="174">
                  <c:v>1.1046</c:v>
                </c:pt>
                <c:pt idx="175">
                  <c:v>1.309333333333333</c:v>
                </c:pt>
                <c:pt idx="176">
                  <c:v>1.5878000000000001</c:v>
                </c:pt>
                <c:pt idx="177">
                  <c:v>1.1919999999999999</c:v>
                </c:pt>
                <c:pt idx="178">
                  <c:v>0.94450000000000001</c:v>
                </c:pt>
                <c:pt idx="179">
                  <c:v>1.258</c:v>
                </c:pt>
                <c:pt idx="180">
                  <c:v>1.623</c:v>
                </c:pt>
                <c:pt idx="181">
                  <c:v>1.82775</c:v>
                </c:pt>
                <c:pt idx="182">
                  <c:v>1.160666666666667</c:v>
                </c:pt>
                <c:pt idx="183">
                  <c:v>1.415</c:v>
                </c:pt>
                <c:pt idx="184">
                  <c:v>1.3225</c:v>
                </c:pt>
                <c:pt idx="185">
                  <c:v>0.96</c:v>
                </c:pt>
                <c:pt idx="186">
                  <c:v>1.166666666666667</c:v>
                </c:pt>
                <c:pt idx="187">
                  <c:v>1.268</c:v>
                </c:pt>
                <c:pt idx="188">
                  <c:v>0.91</c:v>
                </c:pt>
                <c:pt idx="189">
                  <c:v>0.648166666666667</c:v>
                </c:pt>
                <c:pt idx="190">
                  <c:v>1.0284</c:v>
                </c:pt>
                <c:pt idx="191">
                  <c:v>1.1366000000000001</c:v>
                </c:pt>
                <c:pt idx="192">
                  <c:v>1.17275</c:v>
                </c:pt>
                <c:pt idx="193">
                  <c:v>0.82179999999999997</c:v>
                </c:pt>
                <c:pt idx="194">
                  <c:v>1.2256</c:v>
                </c:pt>
                <c:pt idx="195">
                  <c:v>1.1614</c:v>
                </c:pt>
                <c:pt idx="196">
                  <c:v>1.2782</c:v>
                </c:pt>
                <c:pt idx="197">
                  <c:v>1.5654999999999999</c:v>
                </c:pt>
                <c:pt idx="198">
                  <c:v>0.78600000000000003</c:v>
                </c:pt>
                <c:pt idx="199">
                  <c:v>0.79020000000000001</c:v>
                </c:pt>
                <c:pt idx="200">
                  <c:v>1.2649999999999999</c:v>
                </c:pt>
                <c:pt idx="201">
                  <c:v>1.2270000000000001</c:v>
                </c:pt>
                <c:pt idx="202">
                  <c:v>1.3362000000000001</c:v>
                </c:pt>
                <c:pt idx="203">
                  <c:v>1.0064</c:v>
                </c:pt>
                <c:pt idx="204">
                  <c:v>1.3605</c:v>
                </c:pt>
                <c:pt idx="205">
                  <c:v>1.3080000000000001</c:v>
                </c:pt>
                <c:pt idx="206">
                  <c:v>1.3031999999999999</c:v>
                </c:pt>
                <c:pt idx="207">
                  <c:v>1.2285999999999999</c:v>
                </c:pt>
                <c:pt idx="208">
                  <c:v>1.2605</c:v>
                </c:pt>
                <c:pt idx="209">
                  <c:v>1.0742499999999999</c:v>
                </c:pt>
                <c:pt idx="210">
                  <c:v>1.0546</c:v>
                </c:pt>
                <c:pt idx="211">
                  <c:v>1.0673999999999999</c:v>
                </c:pt>
                <c:pt idx="212">
                  <c:v>1.42075</c:v>
                </c:pt>
                <c:pt idx="213">
                  <c:v>1.4804999999999999</c:v>
                </c:pt>
                <c:pt idx="214">
                  <c:v>1.5104</c:v>
                </c:pt>
                <c:pt idx="215">
                  <c:v>0.86619999999999997</c:v>
                </c:pt>
                <c:pt idx="216">
                  <c:v>1.29775</c:v>
                </c:pt>
                <c:pt idx="217">
                  <c:v>1.1407499999999999</c:v>
                </c:pt>
                <c:pt idx="218">
                  <c:v>0.84640000000000004</c:v>
                </c:pt>
                <c:pt idx="219">
                  <c:v>1.0014000000000001</c:v>
                </c:pt>
                <c:pt idx="220">
                  <c:v>1.30775</c:v>
                </c:pt>
                <c:pt idx="221">
                  <c:v>1.3307500000000001</c:v>
                </c:pt>
                <c:pt idx="222">
                  <c:v>1.133</c:v>
                </c:pt>
                <c:pt idx="223">
                  <c:v>0.93259999999999998</c:v>
                </c:pt>
                <c:pt idx="224">
                  <c:v>0.97650000000000003</c:v>
                </c:pt>
                <c:pt idx="225">
                  <c:v>0.91749999999999998</c:v>
                </c:pt>
                <c:pt idx="226">
                  <c:v>1.1093999999999999</c:v>
                </c:pt>
                <c:pt idx="227">
                  <c:v>1.2</c:v>
                </c:pt>
                <c:pt idx="228">
                  <c:v>1.952</c:v>
                </c:pt>
                <c:pt idx="229">
                  <c:v>1.19275</c:v>
                </c:pt>
                <c:pt idx="230">
                  <c:v>1.1103333333333341</c:v>
                </c:pt>
                <c:pt idx="231">
                  <c:v>1.452666666666667</c:v>
                </c:pt>
                <c:pt idx="232">
                  <c:v>0.89980000000000004</c:v>
                </c:pt>
                <c:pt idx="233">
                  <c:v>1.095</c:v>
                </c:pt>
                <c:pt idx="234">
                  <c:v>0.93825000000000003</c:v>
                </c:pt>
                <c:pt idx="235">
                  <c:v>0.92325000000000002</c:v>
                </c:pt>
                <c:pt idx="236">
                  <c:v>0.99</c:v>
                </c:pt>
                <c:pt idx="237">
                  <c:v>0.78900000000000003</c:v>
                </c:pt>
                <c:pt idx="238">
                  <c:v>0.8458</c:v>
                </c:pt>
                <c:pt idx="239">
                  <c:v>0.98660000000000003</c:v>
                </c:pt>
                <c:pt idx="240">
                  <c:v>1.11225</c:v>
                </c:pt>
                <c:pt idx="241">
                  <c:v>1.1094999999999999</c:v>
                </c:pt>
                <c:pt idx="242">
                  <c:v>1.0307500000000001</c:v>
                </c:pt>
                <c:pt idx="243">
                  <c:v>0.91400000000000003</c:v>
                </c:pt>
                <c:pt idx="244">
                  <c:v>0.95660000000000001</c:v>
                </c:pt>
                <c:pt idx="245">
                  <c:v>1.1322000000000001</c:v>
                </c:pt>
                <c:pt idx="246">
                  <c:v>0.79020000000000001</c:v>
                </c:pt>
                <c:pt idx="247">
                  <c:v>1.1412500000000001</c:v>
                </c:pt>
                <c:pt idx="248">
                  <c:v>1.256</c:v>
                </c:pt>
                <c:pt idx="249">
                  <c:v>1.702333333333333</c:v>
                </c:pt>
                <c:pt idx="250">
                  <c:v>1.4268000000000001</c:v>
                </c:pt>
                <c:pt idx="251">
                  <c:v>1.7833333333333341</c:v>
                </c:pt>
                <c:pt idx="252">
                  <c:v>1.119666666666667</c:v>
                </c:pt>
                <c:pt idx="253">
                  <c:v>1.242666666666667</c:v>
                </c:pt>
                <c:pt idx="254">
                  <c:v>1.151</c:v>
                </c:pt>
                <c:pt idx="255">
                  <c:v>1.216</c:v>
                </c:pt>
                <c:pt idx="256">
                  <c:v>1.2330000000000001</c:v>
                </c:pt>
                <c:pt idx="257">
                  <c:v>1.1813333333333329</c:v>
                </c:pt>
                <c:pt idx="258">
                  <c:v>1.1315999999999999</c:v>
                </c:pt>
                <c:pt idx="259">
                  <c:v>1.2233333333333329</c:v>
                </c:pt>
                <c:pt idx="260">
                  <c:v>1.0286666666666671</c:v>
                </c:pt>
                <c:pt idx="261">
                  <c:v>1.2823333333333331</c:v>
                </c:pt>
                <c:pt idx="262">
                  <c:v>1.2509999999999999</c:v>
                </c:pt>
                <c:pt idx="263">
                  <c:v>1.3446666666666669</c:v>
                </c:pt>
                <c:pt idx="264">
                  <c:v>0.99</c:v>
                </c:pt>
                <c:pt idx="265">
                  <c:v>0.91500000000000004</c:v>
                </c:pt>
                <c:pt idx="266">
                  <c:v>0.91220000000000001</c:v>
                </c:pt>
                <c:pt idx="267">
                  <c:v>1.252</c:v>
                </c:pt>
                <c:pt idx="268">
                  <c:v>0.95499999999999996</c:v>
                </c:pt>
                <c:pt idx="269">
                  <c:v>1.0423333333333329</c:v>
                </c:pt>
                <c:pt idx="270">
                  <c:v>1.1639999999999999</c:v>
                </c:pt>
                <c:pt idx="271">
                  <c:v>2.2080000000000002</c:v>
                </c:pt>
                <c:pt idx="272">
                  <c:v>0.83250000000000002</c:v>
                </c:pt>
                <c:pt idx="273">
                  <c:v>1.2962499999999999</c:v>
                </c:pt>
                <c:pt idx="274">
                  <c:v>1.419666666666666</c:v>
                </c:pt>
                <c:pt idx="275">
                  <c:v>0.99566666666666703</c:v>
                </c:pt>
                <c:pt idx="276">
                  <c:v>2.0603333333333338</c:v>
                </c:pt>
                <c:pt idx="277">
                  <c:v>0.90633333333333299</c:v>
                </c:pt>
                <c:pt idx="278">
                  <c:v>1.125666666666667</c:v>
                </c:pt>
                <c:pt idx="279">
                  <c:v>1.3815</c:v>
                </c:pt>
                <c:pt idx="280">
                  <c:v>1.2842499999999999</c:v>
                </c:pt>
                <c:pt idx="281">
                  <c:v>1.204666666666667</c:v>
                </c:pt>
                <c:pt idx="282">
                  <c:v>2.005666666666666</c:v>
                </c:pt>
                <c:pt idx="283">
                  <c:v>2.1033333333333339</c:v>
                </c:pt>
                <c:pt idx="284">
                  <c:v>1.594333333333334</c:v>
                </c:pt>
                <c:pt idx="285">
                  <c:v>1.428333333333333</c:v>
                </c:pt>
                <c:pt idx="286">
                  <c:v>1.4066666666666661</c:v>
                </c:pt>
                <c:pt idx="287">
                  <c:v>0.98299999999999998</c:v>
                </c:pt>
                <c:pt idx="288">
                  <c:v>1.5586666666666671</c:v>
                </c:pt>
                <c:pt idx="289">
                  <c:v>1.4970000000000001</c:v>
                </c:pt>
                <c:pt idx="290">
                  <c:v>1.9379999999999991</c:v>
                </c:pt>
                <c:pt idx="291">
                  <c:v>1.9419999999999991</c:v>
                </c:pt>
                <c:pt idx="292">
                  <c:v>1.6240000000000001</c:v>
                </c:pt>
                <c:pt idx="293">
                  <c:v>1.5363333333333331</c:v>
                </c:pt>
              </c:numCache>
            </c:numRef>
          </c:xVal>
          <c:yVal>
            <c:numRef>
              <c:f>data!$D$163:$D$456</c:f>
              <c:numCache>
                <c:formatCode>0.00</c:formatCode>
                <c:ptCount val="294"/>
                <c:pt idx="0">
                  <c:v>0.17299999999999999</c:v>
                </c:pt>
                <c:pt idx="1">
                  <c:v>0.12916</c:v>
                </c:pt>
                <c:pt idx="2">
                  <c:v>0.20300000000000001</c:v>
                </c:pt>
                <c:pt idx="3">
                  <c:v>0.16310714285714301</c:v>
                </c:pt>
                <c:pt idx="4">
                  <c:v>0.16980000000000001</c:v>
                </c:pt>
                <c:pt idx="5">
                  <c:v>0.16564000000000001</c:v>
                </c:pt>
                <c:pt idx="6">
                  <c:v>0.19375000000000001</c:v>
                </c:pt>
                <c:pt idx="7">
                  <c:v>0.20937500000000001</c:v>
                </c:pt>
                <c:pt idx="8">
                  <c:v>0.18</c:v>
                </c:pt>
                <c:pt idx="9">
                  <c:v>0.15887499999999999</c:v>
                </c:pt>
                <c:pt idx="10">
                  <c:v>0.10199999999999999</c:v>
                </c:pt>
                <c:pt idx="11">
                  <c:v>5.8000000000000003E-2</c:v>
                </c:pt>
                <c:pt idx="12">
                  <c:v>0.16566666666666699</c:v>
                </c:pt>
                <c:pt idx="13">
                  <c:v>0.1678</c:v>
                </c:pt>
                <c:pt idx="14">
                  <c:v>7.9200000000000007E-2</c:v>
                </c:pt>
                <c:pt idx="15">
                  <c:v>9.3333333333333296E-2</c:v>
                </c:pt>
                <c:pt idx="16">
                  <c:v>9.8400000000000001E-2</c:v>
                </c:pt>
                <c:pt idx="17">
                  <c:v>0.1004</c:v>
                </c:pt>
                <c:pt idx="18">
                  <c:v>0.23857142857142899</c:v>
                </c:pt>
                <c:pt idx="19">
                  <c:v>0.18140000000000001</c:v>
                </c:pt>
                <c:pt idx="20">
                  <c:v>0.1913</c:v>
                </c:pt>
                <c:pt idx="21">
                  <c:v>0.19678571428571401</c:v>
                </c:pt>
                <c:pt idx="22">
                  <c:v>0.18890000000000001</c:v>
                </c:pt>
                <c:pt idx="23">
                  <c:v>0.14449999999999999</c:v>
                </c:pt>
                <c:pt idx="24">
                  <c:v>0.183857142857143</c:v>
                </c:pt>
                <c:pt idx="25">
                  <c:v>0.18916666666666701</c:v>
                </c:pt>
                <c:pt idx="26">
                  <c:v>0.19083333333333299</c:v>
                </c:pt>
                <c:pt idx="27">
                  <c:v>0.20278571428571401</c:v>
                </c:pt>
                <c:pt idx="28">
                  <c:v>0.1704</c:v>
                </c:pt>
                <c:pt idx="29">
                  <c:v>0.17899999999999999</c:v>
                </c:pt>
                <c:pt idx="30">
                  <c:v>0.17520833333333299</c:v>
                </c:pt>
                <c:pt idx="31">
                  <c:v>0.196333333333333</c:v>
                </c:pt>
                <c:pt idx="32">
                  <c:v>0.19689999999999999</c:v>
                </c:pt>
                <c:pt idx="33">
                  <c:v>0.18</c:v>
                </c:pt>
                <c:pt idx="34">
                  <c:v>0.222142857142857</c:v>
                </c:pt>
                <c:pt idx="35">
                  <c:v>0.19400000000000001</c:v>
                </c:pt>
                <c:pt idx="36">
                  <c:v>0.214166666666667</c:v>
                </c:pt>
                <c:pt idx="37">
                  <c:v>0.17915</c:v>
                </c:pt>
                <c:pt idx="38">
                  <c:v>0.17399999999999999</c:v>
                </c:pt>
                <c:pt idx="39">
                  <c:v>0.17499999999999999</c:v>
                </c:pt>
                <c:pt idx="40">
                  <c:v>0.21079999999999999</c:v>
                </c:pt>
                <c:pt idx="41">
                  <c:v>0.17249999999999999</c:v>
                </c:pt>
                <c:pt idx="42">
                  <c:v>0.210416666666667</c:v>
                </c:pt>
                <c:pt idx="43">
                  <c:v>0.182425</c:v>
                </c:pt>
                <c:pt idx="44">
                  <c:v>0.195833333333333</c:v>
                </c:pt>
                <c:pt idx="45">
                  <c:v>0.16666666666666699</c:v>
                </c:pt>
                <c:pt idx="46">
                  <c:v>0.2</c:v>
                </c:pt>
                <c:pt idx="47">
                  <c:v>0.182</c:v>
                </c:pt>
                <c:pt idx="48">
                  <c:v>0.211675</c:v>
                </c:pt>
                <c:pt idx="49">
                  <c:v>0.17680000000000001</c:v>
                </c:pt>
                <c:pt idx="50">
                  <c:v>0.17199999999999999</c:v>
                </c:pt>
                <c:pt idx="51">
                  <c:v>0.15833749999999999</c:v>
                </c:pt>
                <c:pt idx="52">
                  <c:v>0.19359999999999999</c:v>
                </c:pt>
                <c:pt idx="53">
                  <c:v>0.20449999999999999</c:v>
                </c:pt>
                <c:pt idx="54">
                  <c:v>0.17657500000000001</c:v>
                </c:pt>
                <c:pt idx="55">
                  <c:v>0.16139999999999999</c:v>
                </c:pt>
                <c:pt idx="56">
                  <c:v>0.2056</c:v>
                </c:pt>
                <c:pt idx="57">
                  <c:v>0.22189999999999999</c:v>
                </c:pt>
                <c:pt idx="58">
                  <c:v>0.1774</c:v>
                </c:pt>
                <c:pt idx="59">
                  <c:v>0.16439999999999999</c:v>
                </c:pt>
                <c:pt idx="60">
                  <c:v>0.18276000000000001</c:v>
                </c:pt>
                <c:pt idx="61">
                  <c:v>0.18275</c:v>
                </c:pt>
                <c:pt idx="62">
                  <c:v>0.2157</c:v>
                </c:pt>
                <c:pt idx="63">
                  <c:v>0.1779625</c:v>
                </c:pt>
                <c:pt idx="64">
                  <c:v>0.19070000000000001</c:v>
                </c:pt>
                <c:pt idx="65">
                  <c:v>0.1615</c:v>
                </c:pt>
                <c:pt idx="66">
                  <c:v>0.158775</c:v>
                </c:pt>
                <c:pt idx="67">
                  <c:v>0.16902500000000001</c:v>
                </c:pt>
                <c:pt idx="68">
                  <c:v>0.19220000000000001</c:v>
                </c:pt>
                <c:pt idx="69">
                  <c:v>0.163325</c:v>
                </c:pt>
                <c:pt idx="70">
                  <c:v>0.182975</c:v>
                </c:pt>
                <c:pt idx="71">
                  <c:v>0.1786375</c:v>
                </c:pt>
                <c:pt idx="72">
                  <c:v>0.17915</c:v>
                </c:pt>
                <c:pt idx="73">
                  <c:v>0.18028749999999999</c:v>
                </c:pt>
                <c:pt idx="74">
                  <c:v>0.183475</c:v>
                </c:pt>
                <c:pt idx="75">
                  <c:v>0.19393333333333301</c:v>
                </c:pt>
                <c:pt idx="76">
                  <c:v>0.19939999999999999</c:v>
                </c:pt>
                <c:pt idx="77">
                  <c:v>0.1864625</c:v>
                </c:pt>
                <c:pt idx="78">
                  <c:v>0.182725</c:v>
                </c:pt>
                <c:pt idx="79">
                  <c:v>0.16966666666666699</c:v>
                </c:pt>
                <c:pt idx="80">
                  <c:v>0.20000999999999999</c:v>
                </c:pt>
                <c:pt idx="81">
                  <c:v>0.19025</c:v>
                </c:pt>
                <c:pt idx="82">
                  <c:v>0.20275000000000001</c:v>
                </c:pt>
                <c:pt idx="83">
                  <c:v>0.17524999999999999</c:v>
                </c:pt>
                <c:pt idx="84">
                  <c:v>0.19159999999999999</c:v>
                </c:pt>
                <c:pt idx="85">
                  <c:v>0.17978749999999999</c:v>
                </c:pt>
                <c:pt idx="86">
                  <c:v>0.15212500000000001</c:v>
                </c:pt>
                <c:pt idx="87">
                  <c:v>0.18149999999999999</c:v>
                </c:pt>
                <c:pt idx="88">
                  <c:v>0.20300000000000001</c:v>
                </c:pt>
                <c:pt idx="89">
                  <c:v>0.35899999999999999</c:v>
                </c:pt>
                <c:pt idx="90">
                  <c:v>0.1837375</c:v>
                </c:pt>
                <c:pt idx="91">
                  <c:v>0.21882499999999999</c:v>
                </c:pt>
                <c:pt idx="92">
                  <c:v>0.18766666666666701</c:v>
                </c:pt>
                <c:pt idx="93">
                  <c:v>0.15233333333333299</c:v>
                </c:pt>
                <c:pt idx="94">
                  <c:v>0.20574999999999999</c:v>
                </c:pt>
                <c:pt idx="95">
                  <c:v>0.17322499999999999</c:v>
                </c:pt>
                <c:pt idx="96">
                  <c:v>0.19337499999999999</c:v>
                </c:pt>
                <c:pt idx="97">
                  <c:v>0.18875</c:v>
                </c:pt>
                <c:pt idx="98">
                  <c:v>0.18887499999999999</c:v>
                </c:pt>
                <c:pt idx="99">
                  <c:v>0.32279999999999998</c:v>
                </c:pt>
                <c:pt idx="100">
                  <c:v>0.2146875</c:v>
                </c:pt>
                <c:pt idx="101">
                  <c:v>0.19273750000000001</c:v>
                </c:pt>
                <c:pt idx="102">
                  <c:v>0.200833333333333</c:v>
                </c:pt>
                <c:pt idx="103">
                  <c:v>0.16643333333333299</c:v>
                </c:pt>
                <c:pt idx="104">
                  <c:v>0.18934999999999999</c:v>
                </c:pt>
                <c:pt idx="105">
                  <c:v>0.21124999999999999</c:v>
                </c:pt>
                <c:pt idx="106">
                  <c:v>0.19425000000000001</c:v>
                </c:pt>
                <c:pt idx="107">
                  <c:v>0.1908</c:v>
                </c:pt>
                <c:pt idx="108">
                  <c:v>0.19536666666666699</c:v>
                </c:pt>
                <c:pt idx="109">
                  <c:v>0.1950875</c:v>
                </c:pt>
                <c:pt idx="110">
                  <c:v>0.24525</c:v>
                </c:pt>
                <c:pt idx="111">
                  <c:v>0.18806666666666699</c:v>
                </c:pt>
                <c:pt idx="112">
                  <c:v>0.20153333333333301</c:v>
                </c:pt>
                <c:pt idx="113">
                  <c:v>0.17780000000000001</c:v>
                </c:pt>
                <c:pt idx="114">
                  <c:v>0.19901250000000001</c:v>
                </c:pt>
                <c:pt idx="115">
                  <c:v>0.19375000000000001</c:v>
                </c:pt>
                <c:pt idx="116">
                  <c:v>0.18079999999999999</c:v>
                </c:pt>
                <c:pt idx="117">
                  <c:v>0.174666666666667</c:v>
                </c:pt>
                <c:pt idx="118">
                  <c:v>0.19925000000000001</c:v>
                </c:pt>
                <c:pt idx="119">
                  <c:v>0.19975000000000001</c:v>
                </c:pt>
                <c:pt idx="120">
                  <c:v>0.16513333333333299</c:v>
                </c:pt>
                <c:pt idx="121">
                  <c:v>0.19191666666666701</c:v>
                </c:pt>
                <c:pt idx="122">
                  <c:v>0.19158333333333299</c:v>
                </c:pt>
                <c:pt idx="123">
                  <c:v>0.1842</c:v>
                </c:pt>
                <c:pt idx="124">
                  <c:v>0.20014999999999999</c:v>
                </c:pt>
                <c:pt idx="125">
                  <c:v>0.20960000000000001</c:v>
                </c:pt>
                <c:pt idx="126">
                  <c:v>0.19785</c:v>
                </c:pt>
                <c:pt idx="127">
                  <c:v>0.1734</c:v>
                </c:pt>
                <c:pt idx="128">
                  <c:v>0.206633333333333</c:v>
                </c:pt>
                <c:pt idx="129">
                  <c:v>0.15433333333333299</c:v>
                </c:pt>
                <c:pt idx="130">
                  <c:v>0.208375</c:v>
                </c:pt>
                <c:pt idx="131">
                  <c:v>0.33850000000000002</c:v>
                </c:pt>
                <c:pt idx="132">
                  <c:v>0.21558333333333299</c:v>
                </c:pt>
                <c:pt idx="133">
                  <c:v>0.22570000000000001</c:v>
                </c:pt>
                <c:pt idx="134">
                  <c:v>0.178666666666667</c:v>
                </c:pt>
                <c:pt idx="135">
                  <c:v>0.19159999999999999</c:v>
                </c:pt>
                <c:pt idx="136">
                  <c:v>0.174125</c:v>
                </c:pt>
                <c:pt idx="137">
                  <c:v>0.160321428571429</c:v>
                </c:pt>
                <c:pt idx="138">
                  <c:v>0.16125</c:v>
                </c:pt>
                <c:pt idx="139">
                  <c:v>0.11807142857142899</c:v>
                </c:pt>
                <c:pt idx="140">
                  <c:v>0.118166666666667</c:v>
                </c:pt>
                <c:pt idx="141">
                  <c:v>0.18962499999999999</c:v>
                </c:pt>
                <c:pt idx="142">
                  <c:v>0.2235</c:v>
                </c:pt>
                <c:pt idx="143">
                  <c:v>0.14060714285714301</c:v>
                </c:pt>
                <c:pt idx="144">
                  <c:v>0.19012499999999999</c:v>
                </c:pt>
                <c:pt idx="145">
                  <c:v>0.15403125000000001</c:v>
                </c:pt>
                <c:pt idx="146">
                  <c:v>0.16742857142857101</c:v>
                </c:pt>
                <c:pt idx="147">
                  <c:v>0.213035714285714</c:v>
                </c:pt>
                <c:pt idx="148">
                  <c:v>0.17214285714285699</c:v>
                </c:pt>
                <c:pt idx="149">
                  <c:v>0.169833333333333</c:v>
                </c:pt>
                <c:pt idx="150">
                  <c:v>0.105771428571429</c:v>
                </c:pt>
                <c:pt idx="151">
                  <c:v>0.108083333333333</c:v>
                </c:pt>
                <c:pt idx="152">
                  <c:v>0.14041666666666699</c:v>
                </c:pt>
                <c:pt idx="153">
                  <c:v>0.14571428571428599</c:v>
                </c:pt>
                <c:pt idx="154">
                  <c:v>0.183571428571429</c:v>
                </c:pt>
                <c:pt idx="155">
                  <c:v>0.14808333333333301</c:v>
                </c:pt>
                <c:pt idx="156">
                  <c:v>0.29499999999999998</c:v>
                </c:pt>
                <c:pt idx="157">
                  <c:v>0.34071428571428602</c:v>
                </c:pt>
                <c:pt idx="158">
                  <c:v>0.19183333333333299</c:v>
                </c:pt>
                <c:pt idx="159">
                  <c:v>0.29971428571428599</c:v>
                </c:pt>
                <c:pt idx="160">
                  <c:v>0.32366666666666699</c:v>
                </c:pt>
                <c:pt idx="161">
                  <c:v>0.29849999999999999</c:v>
                </c:pt>
                <c:pt idx="162">
                  <c:v>0.23899999999999999</c:v>
                </c:pt>
                <c:pt idx="163">
                  <c:v>0.20464285714285699</c:v>
                </c:pt>
                <c:pt idx="164">
                  <c:v>0.16616666666666699</c:v>
                </c:pt>
                <c:pt idx="165">
                  <c:v>0.191566666666667</c:v>
                </c:pt>
                <c:pt idx="166">
                  <c:v>0.17199999999999999</c:v>
                </c:pt>
                <c:pt idx="167">
                  <c:v>0.170833333333333</c:v>
                </c:pt>
                <c:pt idx="168">
                  <c:v>0.18583333333333299</c:v>
                </c:pt>
                <c:pt idx="169">
                  <c:v>0.15334999999999999</c:v>
                </c:pt>
                <c:pt idx="170">
                  <c:v>0.18149999999999999</c:v>
                </c:pt>
                <c:pt idx="171">
                  <c:v>0.15720833333333301</c:v>
                </c:pt>
                <c:pt idx="172">
                  <c:v>0.237666666666667</c:v>
                </c:pt>
                <c:pt idx="173">
                  <c:v>0.18759999999999999</c:v>
                </c:pt>
                <c:pt idx="174">
                  <c:v>0.19639999999999999</c:v>
                </c:pt>
                <c:pt idx="175">
                  <c:v>0.16505</c:v>
                </c:pt>
                <c:pt idx="176">
                  <c:v>0.12094000000000001</c:v>
                </c:pt>
                <c:pt idx="177">
                  <c:v>0.1638</c:v>
                </c:pt>
                <c:pt idx="178">
                  <c:v>0.20599999999999999</c:v>
                </c:pt>
                <c:pt idx="179">
                  <c:v>0.21679999999999999</c:v>
                </c:pt>
                <c:pt idx="180">
                  <c:v>0.15662499999999999</c:v>
                </c:pt>
                <c:pt idx="181">
                  <c:v>0.15229999999999999</c:v>
                </c:pt>
                <c:pt idx="182">
                  <c:v>0.18718333333333301</c:v>
                </c:pt>
                <c:pt idx="183">
                  <c:v>0.16675000000000001</c:v>
                </c:pt>
                <c:pt idx="184">
                  <c:v>0.14949999999999999</c:v>
                </c:pt>
                <c:pt idx="185">
                  <c:v>0.17156250000000001</c:v>
                </c:pt>
                <c:pt idx="186">
                  <c:v>0.19041666666666701</c:v>
                </c:pt>
                <c:pt idx="187">
                  <c:v>0.16250000000000001</c:v>
                </c:pt>
                <c:pt idx="188">
                  <c:v>0.185</c:v>
                </c:pt>
                <c:pt idx="189">
                  <c:v>0.392666666666667</c:v>
                </c:pt>
                <c:pt idx="190">
                  <c:v>0.18859999999999999</c:v>
                </c:pt>
                <c:pt idx="191">
                  <c:v>0.18143000000000001</c:v>
                </c:pt>
                <c:pt idx="192">
                  <c:v>0.18545</c:v>
                </c:pt>
                <c:pt idx="193">
                  <c:v>0.22600000000000001</c:v>
                </c:pt>
                <c:pt idx="194">
                  <c:v>0.17863000000000001</c:v>
                </c:pt>
                <c:pt idx="195">
                  <c:v>0.19159999999999999</c:v>
                </c:pt>
                <c:pt idx="196">
                  <c:v>0.16943</c:v>
                </c:pt>
                <c:pt idx="197">
                  <c:v>0.15004999999999999</c:v>
                </c:pt>
                <c:pt idx="198">
                  <c:v>0.27800000000000002</c:v>
                </c:pt>
                <c:pt idx="199">
                  <c:v>0.36180000000000001</c:v>
                </c:pt>
                <c:pt idx="200">
                  <c:v>0.16775000000000001</c:v>
                </c:pt>
                <c:pt idx="201">
                  <c:v>0.1867</c:v>
                </c:pt>
                <c:pt idx="202">
                  <c:v>0.19864999999999999</c:v>
                </c:pt>
                <c:pt idx="203">
                  <c:v>0.19192000000000001</c:v>
                </c:pt>
                <c:pt idx="204">
                  <c:v>0.1605625</c:v>
                </c:pt>
                <c:pt idx="205">
                  <c:v>0.16270000000000001</c:v>
                </c:pt>
                <c:pt idx="206">
                  <c:v>0.17527999999999999</c:v>
                </c:pt>
                <c:pt idx="207">
                  <c:v>0.19803999999999999</c:v>
                </c:pt>
                <c:pt idx="208">
                  <c:v>0.2024</c:v>
                </c:pt>
                <c:pt idx="209">
                  <c:v>0.192275</c:v>
                </c:pt>
                <c:pt idx="210">
                  <c:v>0.18473000000000001</c:v>
                </c:pt>
                <c:pt idx="211">
                  <c:v>0.18873999999999999</c:v>
                </c:pt>
                <c:pt idx="212">
                  <c:v>0.14674999999999999</c:v>
                </c:pt>
                <c:pt idx="213">
                  <c:v>0.10942499999999999</c:v>
                </c:pt>
                <c:pt idx="214">
                  <c:v>0.16503999999999999</c:v>
                </c:pt>
                <c:pt idx="215">
                  <c:v>0.24079999999999999</c:v>
                </c:pt>
                <c:pt idx="216">
                  <c:v>0.184475</c:v>
                </c:pt>
                <c:pt idx="217">
                  <c:v>0.14757500000000001</c:v>
                </c:pt>
                <c:pt idx="218">
                  <c:v>0.24560000000000001</c:v>
                </c:pt>
                <c:pt idx="219">
                  <c:v>0.17846000000000001</c:v>
                </c:pt>
                <c:pt idx="220">
                  <c:v>0.17474999999999999</c:v>
                </c:pt>
                <c:pt idx="221">
                  <c:v>0.176125</c:v>
                </c:pt>
                <c:pt idx="222">
                  <c:v>0.17</c:v>
                </c:pt>
                <c:pt idx="223">
                  <c:v>0.1784</c:v>
                </c:pt>
                <c:pt idx="224">
                  <c:v>0.1839375</c:v>
                </c:pt>
                <c:pt idx="225">
                  <c:v>0.18762499999999999</c:v>
                </c:pt>
                <c:pt idx="226">
                  <c:v>0.17560000000000001</c:v>
                </c:pt>
                <c:pt idx="227">
                  <c:v>0.16625000000000001</c:v>
                </c:pt>
                <c:pt idx="228">
                  <c:v>0.1754125</c:v>
                </c:pt>
                <c:pt idx="229">
                  <c:v>0.18225</c:v>
                </c:pt>
                <c:pt idx="230">
                  <c:v>0.151666666666667</c:v>
                </c:pt>
                <c:pt idx="231">
                  <c:v>0.16900000000000001</c:v>
                </c:pt>
                <c:pt idx="232">
                  <c:v>0.1827</c:v>
                </c:pt>
                <c:pt idx="233">
                  <c:v>0.18807499999999999</c:v>
                </c:pt>
                <c:pt idx="234">
                  <c:v>0.193</c:v>
                </c:pt>
                <c:pt idx="235">
                  <c:v>0.18675</c:v>
                </c:pt>
                <c:pt idx="236">
                  <c:v>0.181666666666667</c:v>
                </c:pt>
                <c:pt idx="237">
                  <c:v>0.30766666666666698</c:v>
                </c:pt>
                <c:pt idx="238">
                  <c:v>0.22919999999999999</c:v>
                </c:pt>
                <c:pt idx="239">
                  <c:v>0.1905</c:v>
                </c:pt>
                <c:pt idx="240">
                  <c:v>0.18537500000000001</c:v>
                </c:pt>
                <c:pt idx="241">
                  <c:v>0.20050000000000001</c:v>
                </c:pt>
                <c:pt idx="242">
                  <c:v>0.18987499999999999</c:v>
                </c:pt>
                <c:pt idx="243">
                  <c:v>0.18537500000000001</c:v>
                </c:pt>
                <c:pt idx="244">
                  <c:v>0.19239999999999999</c:v>
                </c:pt>
                <c:pt idx="245">
                  <c:v>0.19888</c:v>
                </c:pt>
                <c:pt idx="246">
                  <c:v>0.29980000000000001</c:v>
                </c:pt>
                <c:pt idx="247">
                  <c:v>0.18412500000000001</c:v>
                </c:pt>
                <c:pt idx="248">
                  <c:v>0.16466666666666699</c:v>
                </c:pt>
                <c:pt idx="249">
                  <c:v>0.16193333333333301</c:v>
                </c:pt>
                <c:pt idx="250">
                  <c:v>0.19646</c:v>
                </c:pt>
                <c:pt idx="251">
                  <c:v>0.17219999999999999</c:v>
                </c:pt>
                <c:pt idx="252">
                  <c:v>0.16866666666666699</c:v>
                </c:pt>
                <c:pt idx="253">
                  <c:v>0.15989999999999999</c:v>
                </c:pt>
                <c:pt idx="254">
                  <c:v>0.18834999999999999</c:v>
                </c:pt>
                <c:pt idx="255">
                  <c:v>0.1895</c:v>
                </c:pt>
                <c:pt idx="256">
                  <c:v>0.18341666666666701</c:v>
                </c:pt>
                <c:pt idx="257">
                  <c:v>0.19020000000000001</c:v>
                </c:pt>
                <c:pt idx="258">
                  <c:v>0.19808000000000001</c:v>
                </c:pt>
                <c:pt idx="259">
                  <c:v>0.1948</c:v>
                </c:pt>
                <c:pt idx="260">
                  <c:v>0.18996666666666701</c:v>
                </c:pt>
                <c:pt idx="261">
                  <c:v>0.18458333333333299</c:v>
                </c:pt>
                <c:pt idx="262">
                  <c:v>0.19548333333333301</c:v>
                </c:pt>
                <c:pt idx="263">
                  <c:v>0.20496666666666699</c:v>
                </c:pt>
                <c:pt idx="264">
                  <c:v>0.17499999999999999</c:v>
                </c:pt>
                <c:pt idx="265">
                  <c:v>0.19</c:v>
                </c:pt>
                <c:pt idx="266">
                  <c:v>0.19481000000000001</c:v>
                </c:pt>
                <c:pt idx="267">
                  <c:v>0.16926666666666701</c:v>
                </c:pt>
                <c:pt idx="268">
                  <c:v>0.19575000000000001</c:v>
                </c:pt>
                <c:pt idx="269">
                  <c:v>0.1845</c:v>
                </c:pt>
                <c:pt idx="270">
                  <c:v>0.18140000000000001</c:v>
                </c:pt>
                <c:pt idx="271">
                  <c:v>0.20519999999999999</c:v>
                </c:pt>
                <c:pt idx="272">
                  <c:v>0.23250000000000001</c:v>
                </c:pt>
                <c:pt idx="273">
                  <c:v>0.20293749999999999</c:v>
                </c:pt>
                <c:pt idx="274">
                  <c:v>0.20885000000000001</c:v>
                </c:pt>
                <c:pt idx="275">
                  <c:v>0.192083333333333</c:v>
                </c:pt>
                <c:pt idx="276">
                  <c:v>0.19120000000000001</c:v>
                </c:pt>
                <c:pt idx="277">
                  <c:v>0.19700000000000001</c:v>
                </c:pt>
                <c:pt idx="278">
                  <c:v>0.201066666666667</c:v>
                </c:pt>
                <c:pt idx="279">
                  <c:v>0.1585</c:v>
                </c:pt>
                <c:pt idx="280">
                  <c:v>0.20531250000000001</c:v>
                </c:pt>
                <c:pt idx="281">
                  <c:v>0.22189999999999999</c:v>
                </c:pt>
                <c:pt idx="282">
                  <c:v>0.19166666666666701</c:v>
                </c:pt>
                <c:pt idx="283">
                  <c:v>0.18893333333333301</c:v>
                </c:pt>
                <c:pt idx="284">
                  <c:v>0.18340000000000001</c:v>
                </c:pt>
                <c:pt idx="285">
                  <c:v>0.187766666666667</c:v>
                </c:pt>
                <c:pt idx="286">
                  <c:v>0.149966666666667</c:v>
                </c:pt>
                <c:pt idx="287">
                  <c:v>0.21135000000000001</c:v>
                </c:pt>
                <c:pt idx="288">
                  <c:v>0.218466666666667</c:v>
                </c:pt>
                <c:pt idx="289">
                  <c:v>0.22146666666666701</c:v>
                </c:pt>
                <c:pt idx="290">
                  <c:v>0.206133333333333</c:v>
                </c:pt>
                <c:pt idx="291">
                  <c:v>0.16535</c:v>
                </c:pt>
                <c:pt idx="292">
                  <c:v>0.18859999999999999</c:v>
                </c:pt>
                <c:pt idx="293">
                  <c:v>0.17521666666666699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4FF-493A-B5BF-D44D6B14ACA7}"/>
            </c:ext>
          </c:extLst>
        </c:ser>
        <c:ser>
          <c:idx val="2"/>
          <c:order val="2"/>
          <c:tx>
            <c:v>10Y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data!$C$299:$C$456</c:f>
              <c:numCache>
                <c:formatCode>_-* #,##0.00\ _€_-;\-* #,##0.00\ _€_-;_-* "-"??\ _€_-;_-@_-</c:formatCode>
                <c:ptCount val="158"/>
                <c:pt idx="0">
                  <c:v>1.1890000000000001</c:v>
                </c:pt>
                <c:pt idx="1">
                  <c:v>1.4041428571428569</c:v>
                </c:pt>
                <c:pt idx="2">
                  <c:v>1.370625</c:v>
                </c:pt>
                <c:pt idx="3">
                  <c:v>1.399714285714285</c:v>
                </c:pt>
                <c:pt idx="4">
                  <c:v>1.6153333333333331</c:v>
                </c:pt>
                <c:pt idx="5">
                  <c:v>0.995</c:v>
                </c:pt>
                <c:pt idx="6">
                  <c:v>1.095</c:v>
                </c:pt>
                <c:pt idx="7">
                  <c:v>1.4442857142857151</c:v>
                </c:pt>
                <c:pt idx="8">
                  <c:v>1.1325000000000001</c:v>
                </c:pt>
                <c:pt idx="9">
                  <c:v>1.171875</c:v>
                </c:pt>
                <c:pt idx="10">
                  <c:v>1.429</c:v>
                </c:pt>
                <c:pt idx="11">
                  <c:v>1.24</c:v>
                </c:pt>
                <c:pt idx="12">
                  <c:v>1.480714285714285</c:v>
                </c:pt>
                <c:pt idx="13">
                  <c:v>1.468333333333333</c:v>
                </c:pt>
                <c:pt idx="14">
                  <c:v>1.527428571428572</c:v>
                </c:pt>
                <c:pt idx="15">
                  <c:v>1.6408333333333329</c:v>
                </c:pt>
                <c:pt idx="16">
                  <c:v>1.625</c:v>
                </c:pt>
                <c:pt idx="17">
                  <c:v>1.6821428571428569</c:v>
                </c:pt>
                <c:pt idx="18">
                  <c:v>0.98285714285714298</c:v>
                </c:pt>
                <c:pt idx="19">
                  <c:v>1.4891666666666661</c:v>
                </c:pt>
                <c:pt idx="20">
                  <c:v>0.88</c:v>
                </c:pt>
                <c:pt idx="21">
                  <c:v>0.70928571428571396</c:v>
                </c:pt>
                <c:pt idx="22">
                  <c:v>1.425666666666666</c:v>
                </c:pt>
                <c:pt idx="23">
                  <c:v>0.93600000000000005</c:v>
                </c:pt>
                <c:pt idx="24">
                  <c:v>0.87283333333333302</c:v>
                </c:pt>
                <c:pt idx="25">
                  <c:v>0.82699999999999996</c:v>
                </c:pt>
                <c:pt idx="26">
                  <c:v>1.5726</c:v>
                </c:pt>
                <c:pt idx="27">
                  <c:v>1.4328571428571431</c:v>
                </c:pt>
                <c:pt idx="28">
                  <c:v>1.0549999999999999</c:v>
                </c:pt>
                <c:pt idx="29">
                  <c:v>1.4824999999999999</c:v>
                </c:pt>
                <c:pt idx="30">
                  <c:v>1.2834000000000001</c:v>
                </c:pt>
                <c:pt idx="31">
                  <c:v>1.145833333333333</c:v>
                </c:pt>
                <c:pt idx="32">
                  <c:v>1.2725</c:v>
                </c:pt>
                <c:pt idx="33">
                  <c:v>1.446</c:v>
                </c:pt>
                <c:pt idx="34">
                  <c:v>1.6659999999999999</c:v>
                </c:pt>
                <c:pt idx="35">
                  <c:v>1.4026666666666661</c:v>
                </c:pt>
                <c:pt idx="36">
                  <c:v>1.0708333333333331</c:v>
                </c:pt>
                <c:pt idx="37">
                  <c:v>1.2854000000000001</c:v>
                </c:pt>
                <c:pt idx="38">
                  <c:v>1.1046</c:v>
                </c:pt>
                <c:pt idx="39">
                  <c:v>1.309333333333333</c:v>
                </c:pt>
                <c:pt idx="40">
                  <c:v>1.5878000000000001</c:v>
                </c:pt>
                <c:pt idx="41">
                  <c:v>1.1919999999999999</c:v>
                </c:pt>
                <c:pt idx="42">
                  <c:v>0.94450000000000001</c:v>
                </c:pt>
                <c:pt idx="43">
                  <c:v>1.258</c:v>
                </c:pt>
                <c:pt idx="44">
                  <c:v>1.623</c:v>
                </c:pt>
                <c:pt idx="45">
                  <c:v>1.82775</c:v>
                </c:pt>
                <c:pt idx="46">
                  <c:v>1.160666666666667</c:v>
                </c:pt>
                <c:pt idx="47">
                  <c:v>1.415</c:v>
                </c:pt>
                <c:pt idx="48">
                  <c:v>1.3225</c:v>
                </c:pt>
                <c:pt idx="49">
                  <c:v>0.96</c:v>
                </c:pt>
                <c:pt idx="50">
                  <c:v>1.166666666666667</c:v>
                </c:pt>
                <c:pt idx="51">
                  <c:v>1.268</c:v>
                </c:pt>
                <c:pt idx="52">
                  <c:v>0.91</c:v>
                </c:pt>
                <c:pt idx="53">
                  <c:v>0.648166666666667</c:v>
                </c:pt>
                <c:pt idx="54">
                  <c:v>1.0284</c:v>
                </c:pt>
                <c:pt idx="55">
                  <c:v>1.1366000000000001</c:v>
                </c:pt>
                <c:pt idx="56">
                  <c:v>1.17275</c:v>
                </c:pt>
                <c:pt idx="57">
                  <c:v>0.82179999999999997</c:v>
                </c:pt>
                <c:pt idx="58">
                  <c:v>1.2256</c:v>
                </c:pt>
                <c:pt idx="59">
                  <c:v>1.1614</c:v>
                </c:pt>
                <c:pt idx="60">
                  <c:v>1.2782</c:v>
                </c:pt>
                <c:pt idx="61">
                  <c:v>1.5654999999999999</c:v>
                </c:pt>
                <c:pt idx="62">
                  <c:v>0.78600000000000003</c:v>
                </c:pt>
                <c:pt idx="63">
                  <c:v>0.79020000000000001</c:v>
                </c:pt>
                <c:pt idx="64">
                  <c:v>1.2649999999999999</c:v>
                </c:pt>
                <c:pt idx="65">
                  <c:v>1.2270000000000001</c:v>
                </c:pt>
                <c:pt idx="66">
                  <c:v>1.3362000000000001</c:v>
                </c:pt>
                <c:pt idx="67">
                  <c:v>1.0064</c:v>
                </c:pt>
                <c:pt idx="68">
                  <c:v>1.3605</c:v>
                </c:pt>
                <c:pt idx="69">
                  <c:v>1.3080000000000001</c:v>
                </c:pt>
                <c:pt idx="70">
                  <c:v>1.3031999999999999</c:v>
                </c:pt>
                <c:pt idx="71">
                  <c:v>1.2285999999999999</c:v>
                </c:pt>
                <c:pt idx="72">
                  <c:v>1.2605</c:v>
                </c:pt>
                <c:pt idx="73">
                  <c:v>1.0742499999999999</c:v>
                </c:pt>
                <c:pt idx="74">
                  <c:v>1.0546</c:v>
                </c:pt>
                <c:pt idx="75">
                  <c:v>1.0673999999999999</c:v>
                </c:pt>
                <c:pt idx="76">
                  <c:v>1.42075</c:v>
                </c:pt>
                <c:pt idx="77">
                  <c:v>1.4804999999999999</c:v>
                </c:pt>
                <c:pt idx="78">
                  <c:v>1.5104</c:v>
                </c:pt>
                <c:pt idx="79">
                  <c:v>0.86619999999999997</c:v>
                </c:pt>
                <c:pt idx="80">
                  <c:v>1.29775</c:v>
                </c:pt>
                <c:pt idx="81">
                  <c:v>1.1407499999999999</c:v>
                </c:pt>
                <c:pt idx="82">
                  <c:v>0.84640000000000004</c:v>
                </c:pt>
                <c:pt idx="83">
                  <c:v>1.0014000000000001</c:v>
                </c:pt>
                <c:pt idx="84">
                  <c:v>1.30775</c:v>
                </c:pt>
                <c:pt idx="85">
                  <c:v>1.3307500000000001</c:v>
                </c:pt>
                <c:pt idx="86">
                  <c:v>1.133</c:v>
                </c:pt>
                <c:pt idx="87">
                  <c:v>0.93259999999999998</c:v>
                </c:pt>
                <c:pt idx="88">
                  <c:v>0.97650000000000003</c:v>
                </c:pt>
                <c:pt idx="89">
                  <c:v>0.91749999999999998</c:v>
                </c:pt>
                <c:pt idx="90">
                  <c:v>1.1093999999999999</c:v>
                </c:pt>
                <c:pt idx="91">
                  <c:v>1.2</c:v>
                </c:pt>
                <c:pt idx="92">
                  <c:v>1.952</c:v>
                </c:pt>
                <c:pt idx="93">
                  <c:v>1.19275</c:v>
                </c:pt>
                <c:pt idx="94">
                  <c:v>1.1103333333333341</c:v>
                </c:pt>
                <c:pt idx="95">
                  <c:v>1.452666666666667</c:v>
                </c:pt>
                <c:pt idx="96">
                  <c:v>0.89980000000000004</c:v>
                </c:pt>
                <c:pt idx="97">
                  <c:v>1.095</c:v>
                </c:pt>
                <c:pt idx="98">
                  <c:v>0.93825000000000003</c:v>
                </c:pt>
                <c:pt idx="99">
                  <c:v>0.92325000000000002</c:v>
                </c:pt>
                <c:pt idx="100">
                  <c:v>0.99</c:v>
                </c:pt>
                <c:pt idx="101">
                  <c:v>0.78900000000000003</c:v>
                </c:pt>
                <c:pt idx="102">
                  <c:v>0.8458</c:v>
                </c:pt>
                <c:pt idx="103">
                  <c:v>0.98660000000000003</c:v>
                </c:pt>
                <c:pt idx="104">
                  <c:v>1.11225</c:v>
                </c:pt>
                <c:pt idx="105">
                  <c:v>1.1094999999999999</c:v>
                </c:pt>
                <c:pt idx="106">
                  <c:v>1.0307500000000001</c:v>
                </c:pt>
                <c:pt idx="107">
                  <c:v>0.91400000000000003</c:v>
                </c:pt>
                <c:pt idx="108">
                  <c:v>0.95660000000000001</c:v>
                </c:pt>
                <c:pt idx="109">
                  <c:v>1.1322000000000001</c:v>
                </c:pt>
                <c:pt idx="110">
                  <c:v>0.79020000000000001</c:v>
                </c:pt>
                <c:pt idx="111">
                  <c:v>1.1412500000000001</c:v>
                </c:pt>
                <c:pt idx="112">
                  <c:v>1.256</c:v>
                </c:pt>
                <c:pt idx="113">
                  <c:v>1.702333333333333</c:v>
                </c:pt>
                <c:pt idx="114">
                  <c:v>1.4268000000000001</c:v>
                </c:pt>
                <c:pt idx="115">
                  <c:v>1.7833333333333341</c:v>
                </c:pt>
                <c:pt idx="116">
                  <c:v>1.119666666666667</c:v>
                </c:pt>
                <c:pt idx="117">
                  <c:v>1.242666666666667</c:v>
                </c:pt>
                <c:pt idx="118">
                  <c:v>1.151</c:v>
                </c:pt>
                <c:pt idx="119">
                  <c:v>1.216</c:v>
                </c:pt>
                <c:pt idx="120">
                  <c:v>1.2330000000000001</c:v>
                </c:pt>
                <c:pt idx="121">
                  <c:v>1.1813333333333329</c:v>
                </c:pt>
                <c:pt idx="122">
                  <c:v>1.1315999999999999</c:v>
                </c:pt>
                <c:pt idx="123">
                  <c:v>1.2233333333333329</c:v>
                </c:pt>
                <c:pt idx="124">
                  <c:v>1.0286666666666671</c:v>
                </c:pt>
                <c:pt idx="125">
                  <c:v>1.2823333333333331</c:v>
                </c:pt>
                <c:pt idx="126">
                  <c:v>1.2509999999999999</c:v>
                </c:pt>
                <c:pt idx="127">
                  <c:v>1.3446666666666669</c:v>
                </c:pt>
                <c:pt idx="128">
                  <c:v>0.99</c:v>
                </c:pt>
                <c:pt idx="129">
                  <c:v>0.91500000000000004</c:v>
                </c:pt>
                <c:pt idx="130">
                  <c:v>0.91220000000000001</c:v>
                </c:pt>
                <c:pt idx="131">
                  <c:v>1.252</c:v>
                </c:pt>
                <c:pt idx="132">
                  <c:v>0.95499999999999996</c:v>
                </c:pt>
                <c:pt idx="133">
                  <c:v>1.0423333333333329</c:v>
                </c:pt>
                <c:pt idx="134">
                  <c:v>1.1639999999999999</c:v>
                </c:pt>
                <c:pt idx="135">
                  <c:v>2.2080000000000002</c:v>
                </c:pt>
                <c:pt idx="136">
                  <c:v>0.83250000000000002</c:v>
                </c:pt>
                <c:pt idx="137">
                  <c:v>1.2962499999999999</c:v>
                </c:pt>
                <c:pt idx="138">
                  <c:v>1.419666666666666</c:v>
                </c:pt>
                <c:pt idx="139">
                  <c:v>0.99566666666666703</c:v>
                </c:pt>
                <c:pt idx="140">
                  <c:v>2.0603333333333338</c:v>
                </c:pt>
                <c:pt idx="141">
                  <c:v>0.90633333333333299</c:v>
                </c:pt>
                <c:pt idx="142">
                  <c:v>1.125666666666667</c:v>
                </c:pt>
                <c:pt idx="143">
                  <c:v>1.3815</c:v>
                </c:pt>
                <c:pt idx="144">
                  <c:v>1.2842499999999999</c:v>
                </c:pt>
                <c:pt idx="145">
                  <c:v>1.204666666666667</c:v>
                </c:pt>
                <c:pt idx="146">
                  <c:v>2.005666666666666</c:v>
                </c:pt>
                <c:pt idx="147">
                  <c:v>2.1033333333333339</c:v>
                </c:pt>
                <c:pt idx="148">
                  <c:v>1.594333333333334</c:v>
                </c:pt>
                <c:pt idx="149">
                  <c:v>1.428333333333333</c:v>
                </c:pt>
                <c:pt idx="150">
                  <c:v>1.4066666666666661</c:v>
                </c:pt>
                <c:pt idx="151">
                  <c:v>0.98299999999999998</c:v>
                </c:pt>
                <c:pt idx="152">
                  <c:v>1.5586666666666671</c:v>
                </c:pt>
                <c:pt idx="153">
                  <c:v>1.4970000000000001</c:v>
                </c:pt>
                <c:pt idx="154">
                  <c:v>1.9379999999999991</c:v>
                </c:pt>
                <c:pt idx="155">
                  <c:v>1.9419999999999991</c:v>
                </c:pt>
                <c:pt idx="156">
                  <c:v>1.6240000000000001</c:v>
                </c:pt>
                <c:pt idx="157">
                  <c:v>1.5363333333333331</c:v>
                </c:pt>
              </c:numCache>
            </c:numRef>
          </c:xVal>
          <c:yVal>
            <c:numRef>
              <c:f>data!$D$299:$D$456</c:f>
              <c:numCache>
                <c:formatCode>0.00</c:formatCode>
                <c:ptCount val="158"/>
                <c:pt idx="0">
                  <c:v>0.174125</c:v>
                </c:pt>
                <c:pt idx="1">
                  <c:v>0.160321428571429</c:v>
                </c:pt>
                <c:pt idx="2">
                  <c:v>0.16125</c:v>
                </c:pt>
                <c:pt idx="3">
                  <c:v>0.11807142857142899</c:v>
                </c:pt>
                <c:pt idx="4">
                  <c:v>0.118166666666667</c:v>
                </c:pt>
                <c:pt idx="5">
                  <c:v>0.18962499999999999</c:v>
                </c:pt>
                <c:pt idx="6">
                  <c:v>0.2235</c:v>
                </c:pt>
                <c:pt idx="7">
                  <c:v>0.14060714285714301</c:v>
                </c:pt>
                <c:pt idx="8">
                  <c:v>0.19012499999999999</c:v>
                </c:pt>
                <c:pt idx="9">
                  <c:v>0.15403125000000001</c:v>
                </c:pt>
                <c:pt idx="10">
                  <c:v>0.16742857142857101</c:v>
                </c:pt>
                <c:pt idx="11">
                  <c:v>0.213035714285714</c:v>
                </c:pt>
                <c:pt idx="12">
                  <c:v>0.17214285714285699</c:v>
                </c:pt>
                <c:pt idx="13">
                  <c:v>0.169833333333333</c:v>
                </c:pt>
                <c:pt idx="14">
                  <c:v>0.105771428571429</c:v>
                </c:pt>
                <c:pt idx="15">
                  <c:v>0.108083333333333</c:v>
                </c:pt>
                <c:pt idx="16">
                  <c:v>0.14041666666666699</c:v>
                </c:pt>
                <c:pt idx="17">
                  <c:v>0.14571428571428599</c:v>
                </c:pt>
                <c:pt idx="18">
                  <c:v>0.183571428571429</c:v>
                </c:pt>
                <c:pt idx="19">
                  <c:v>0.14808333333333301</c:v>
                </c:pt>
                <c:pt idx="20">
                  <c:v>0.29499999999999998</c:v>
                </c:pt>
                <c:pt idx="21">
                  <c:v>0.34071428571428602</c:v>
                </c:pt>
                <c:pt idx="22">
                  <c:v>0.19183333333333299</c:v>
                </c:pt>
                <c:pt idx="23">
                  <c:v>0.29971428571428599</c:v>
                </c:pt>
                <c:pt idx="24">
                  <c:v>0.32366666666666699</c:v>
                </c:pt>
                <c:pt idx="25">
                  <c:v>0.29849999999999999</c:v>
                </c:pt>
                <c:pt idx="26">
                  <c:v>0.23899999999999999</c:v>
                </c:pt>
                <c:pt idx="27">
                  <c:v>0.20464285714285699</c:v>
                </c:pt>
                <c:pt idx="28">
                  <c:v>0.16616666666666699</c:v>
                </c:pt>
                <c:pt idx="29">
                  <c:v>0.191566666666667</c:v>
                </c:pt>
                <c:pt idx="30">
                  <c:v>0.17199999999999999</c:v>
                </c:pt>
                <c:pt idx="31">
                  <c:v>0.170833333333333</c:v>
                </c:pt>
                <c:pt idx="32">
                  <c:v>0.18583333333333299</c:v>
                </c:pt>
                <c:pt idx="33">
                  <c:v>0.15334999999999999</c:v>
                </c:pt>
                <c:pt idx="34">
                  <c:v>0.18149999999999999</c:v>
                </c:pt>
                <c:pt idx="35">
                  <c:v>0.15720833333333301</c:v>
                </c:pt>
                <c:pt idx="36">
                  <c:v>0.237666666666667</c:v>
                </c:pt>
                <c:pt idx="37">
                  <c:v>0.18759999999999999</c:v>
                </c:pt>
                <c:pt idx="38">
                  <c:v>0.19639999999999999</c:v>
                </c:pt>
                <c:pt idx="39">
                  <c:v>0.16505</c:v>
                </c:pt>
                <c:pt idx="40">
                  <c:v>0.12094000000000001</c:v>
                </c:pt>
                <c:pt idx="41">
                  <c:v>0.1638</c:v>
                </c:pt>
                <c:pt idx="42">
                  <c:v>0.20599999999999999</c:v>
                </c:pt>
                <c:pt idx="43">
                  <c:v>0.21679999999999999</c:v>
                </c:pt>
                <c:pt idx="44">
                  <c:v>0.15662499999999999</c:v>
                </c:pt>
                <c:pt idx="45">
                  <c:v>0.15229999999999999</c:v>
                </c:pt>
                <c:pt idx="46">
                  <c:v>0.18718333333333301</c:v>
                </c:pt>
                <c:pt idx="47">
                  <c:v>0.16675000000000001</c:v>
                </c:pt>
                <c:pt idx="48">
                  <c:v>0.14949999999999999</c:v>
                </c:pt>
                <c:pt idx="49">
                  <c:v>0.17156250000000001</c:v>
                </c:pt>
                <c:pt idx="50">
                  <c:v>0.19041666666666701</c:v>
                </c:pt>
                <c:pt idx="51">
                  <c:v>0.16250000000000001</c:v>
                </c:pt>
                <c:pt idx="52">
                  <c:v>0.185</c:v>
                </c:pt>
                <c:pt idx="53">
                  <c:v>0.392666666666667</c:v>
                </c:pt>
                <c:pt idx="54">
                  <c:v>0.18859999999999999</c:v>
                </c:pt>
                <c:pt idx="55">
                  <c:v>0.18143000000000001</c:v>
                </c:pt>
                <c:pt idx="56">
                  <c:v>0.18545</c:v>
                </c:pt>
                <c:pt idx="57">
                  <c:v>0.22600000000000001</c:v>
                </c:pt>
                <c:pt idx="58">
                  <c:v>0.17863000000000001</c:v>
                </c:pt>
                <c:pt idx="59">
                  <c:v>0.19159999999999999</c:v>
                </c:pt>
                <c:pt idx="60">
                  <c:v>0.16943</c:v>
                </c:pt>
                <c:pt idx="61">
                  <c:v>0.15004999999999999</c:v>
                </c:pt>
                <c:pt idx="62">
                  <c:v>0.27800000000000002</c:v>
                </c:pt>
                <c:pt idx="63">
                  <c:v>0.36180000000000001</c:v>
                </c:pt>
                <c:pt idx="64">
                  <c:v>0.16775000000000001</c:v>
                </c:pt>
                <c:pt idx="65">
                  <c:v>0.1867</c:v>
                </c:pt>
                <c:pt idx="66">
                  <c:v>0.19864999999999999</c:v>
                </c:pt>
                <c:pt idx="67">
                  <c:v>0.19192000000000001</c:v>
                </c:pt>
                <c:pt idx="68">
                  <c:v>0.1605625</c:v>
                </c:pt>
                <c:pt idx="69">
                  <c:v>0.16270000000000001</c:v>
                </c:pt>
                <c:pt idx="70">
                  <c:v>0.17527999999999999</c:v>
                </c:pt>
                <c:pt idx="71">
                  <c:v>0.19803999999999999</c:v>
                </c:pt>
                <c:pt idx="72">
                  <c:v>0.2024</c:v>
                </c:pt>
                <c:pt idx="73">
                  <c:v>0.192275</c:v>
                </c:pt>
                <c:pt idx="74">
                  <c:v>0.18473000000000001</c:v>
                </c:pt>
                <c:pt idx="75">
                  <c:v>0.18873999999999999</c:v>
                </c:pt>
                <c:pt idx="76">
                  <c:v>0.14674999999999999</c:v>
                </c:pt>
                <c:pt idx="77">
                  <c:v>0.10942499999999999</c:v>
                </c:pt>
                <c:pt idx="78">
                  <c:v>0.16503999999999999</c:v>
                </c:pt>
                <c:pt idx="79">
                  <c:v>0.24079999999999999</c:v>
                </c:pt>
                <c:pt idx="80">
                  <c:v>0.184475</c:v>
                </c:pt>
                <c:pt idx="81">
                  <c:v>0.14757500000000001</c:v>
                </c:pt>
                <c:pt idx="82">
                  <c:v>0.24560000000000001</c:v>
                </c:pt>
                <c:pt idx="83">
                  <c:v>0.17846000000000001</c:v>
                </c:pt>
                <c:pt idx="84">
                  <c:v>0.17474999999999999</c:v>
                </c:pt>
                <c:pt idx="85">
                  <c:v>0.176125</c:v>
                </c:pt>
                <c:pt idx="86">
                  <c:v>0.17</c:v>
                </c:pt>
                <c:pt idx="87">
                  <c:v>0.1784</c:v>
                </c:pt>
                <c:pt idx="88">
                  <c:v>0.1839375</c:v>
                </c:pt>
                <c:pt idx="89">
                  <c:v>0.18762499999999999</c:v>
                </c:pt>
                <c:pt idx="90">
                  <c:v>0.17560000000000001</c:v>
                </c:pt>
                <c:pt idx="91">
                  <c:v>0.16625000000000001</c:v>
                </c:pt>
                <c:pt idx="92">
                  <c:v>0.1754125</c:v>
                </c:pt>
                <c:pt idx="93">
                  <c:v>0.18225</c:v>
                </c:pt>
                <c:pt idx="94">
                  <c:v>0.151666666666667</c:v>
                </c:pt>
                <c:pt idx="95">
                  <c:v>0.16900000000000001</c:v>
                </c:pt>
                <c:pt idx="96">
                  <c:v>0.1827</c:v>
                </c:pt>
                <c:pt idx="97">
                  <c:v>0.18807499999999999</c:v>
                </c:pt>
                <c:pt idx="98">
                  <c:v>0.193</c:v>
                </c:pt>
                <c:pt idx="99">
                  <c:v>0.18675</c:v>
                </c:pt>
                <c:pt idx="100">
                  <c:v>0.181666666666667</c:v>
                </c:pt>
                <c:pt idx="101">
                  <c:v>0.30766666666666698</c:v>
                </c:pt>
                <c:pt idx="102">
                  <c:v>0.22919999999999999</c:v>
                </c:pt>
                <c:pt idx="103">
                  <c:v>0.1905</c:v>
                </c:pt>
                <c:pt idx="104">
                  <c:v>0.18537500000000001</c:v>
                </c:pt>
                <c:pt idx="105">
                  <c:v>0.20050000000000001</c:v>
                </c:pt>
                <c:pt idx="106">
                  <c:v>0.18987499999999999</c:v>
                </c:pt>
                <c:pt idx="107">
                  <c:v>0.18537500000000001</c:v>
                </c:pt>
                <c:pt idx="108">
                  <c:v>0.19239999999999999</c:v>
                </c:pt>
                <c:pt idx="109">
                  <c:v>0.19888</c:v>
                </c:pt>
                <c:pt idx="110">
                  <c:v>0.29980000000000001</c:v>
                </c:pt>
                <c:pt idx="111">
                  <c:v>0.18412500000000001</c:v>
                </c:pt>
                <c:pt idx="112">
                  <c:v>0.16466666666666699</c:v>
                </c:pt>
                <c:pt idx="113">
                  <c:v>0.16193333333333301</c:v>
                </c:pt>
                <c:pt idx="114">
                  <c:v>0.19646</c:v>
                </c:pt>
                <c:pt idx="115">
                  <c:v>0.17219999999999999</c:v>
                </c:pt>
                <c:pt idx="116">
                  <c:v>0.16866666666666699</c:v>
                </c:pt>
                <c:pt idx="117">
                  <c:v>0.15989999999999999</c:v>
                </c:pt>
                <c:pt idx="118">
                  <c:v>0.18834999999999999</c:v>
                </c:pt>
                <c:pt idx="119">
                  <c:v>0.1895</c:v>
                </c:pt>
                <c:pt idx="120">
                  <c:v>0.18341666666666701</c:v>
                </c:pt>
                <c:pt idx="121">
                  <c:v>0.19020000000000001</c:v>
                </c:pt>
                <c:pt idx="122">
                  <c:v>0.19808000000000001</c:v>
                </c:pt>
                <c:pt idx="123">
                  <c:v>0.1948</c:v>
                </c:pt>
                <c:pt idx="124">
                  <c:v>0.18996666666666701</c:v>
                </c:pt>
                <c:pt idx="125">
                  <c:v>0.18458333333333299</c:v>
                </c:pt>
                <c:pt idx="126">
                  <c:v>0.19548333333333301</c:v>
                </c:pt>
                <c:pt idx="127">
                  <c:v>0.20496666666666699</c:v>
                </c:pt>
                <c:pt idx="128">
                  <c:v>0.17499999999999999</c:v>
                </c:pt>
                <c:pt idx="129">
                  <c:v>0.19</c:v>
                </c:pt>
                <c:pt idx="130">
                  <c:v>0.19481000000000001</c:v>
                </c:pt>
                <c:pt idx="131">
                  <c:v>0.16926666666666701</c:v>
                </c:pt>
                <c:pt idx="132">
                  <c:v>0.19575000000000001</c:v>
                </c:pt>
                <c:pt idx="133">
                  <c:v>0.1845</c:v>
                </c:pt>
                <c:pt idx="134">
                  <c:v>0.18140000000000001</c:v>
                </c:pt>
                <c:pt idx="135">
                  <c:v>0.20519999999999999</c:v>
                </c:pt>
                <c:pt idx="136">
                  <c:v>0.23250000000000001</c:v>
                </c:pt>
                <c:pt idx="137">
                  <c:v>0.20293749999999999</c:v>
                </c:pt>
                <c:pt idx="138">
                  <c:v>0.20885000000000001</c:v>
                </c:pt>
                <c:pt idx="139">
                  <c:v>0.192083333333333</c:v>
                </c:pt>
                <c:pt idx="140">
                  <c:v>0.19120000000000001</c:v>
                </c:pt>
                <c:pt idx="141">
                  <c:v>0.19700000000000001</c:v>
                </c:pt>
                <c:pt idx="142">
                  <c:v>0.201066666666667</c:v>
                </c:pt>
                <c:pt idx="143">
                  <c:v>0.1585</c:v>
                </c:pt>
                <c:pt idx="144">
                  <c:v>0.20531250000000001</c:v>
                </c:pt>
                <c:pt idx="145">
                  <c:v>0.22189999999999999</c:v>
                </c:pt>
                <c:pt idx="146">
                  <c:v>0.19166666666666701</c:v>
                </c:pt>
                <c:pt idx="147">
                  <c:v>0.18893333333333301</c:v>
                </c:pt>
                <c:pt idx="148">
                  <c:v>0.18340000000000001</c:v>
                </c:pt>
                <c:pt idx="149">
                  <c:v>0.187766666666667</c:v>
                </c:pt>
                <c:pt idx="150">
                  <c:v>0.149966666666667</c:v>
                </c:pt>
                <c:pt idx="151">
                  <c:v>0.21135000000000001</c:v>
                </c:pt>
                <c:pt idx="152">
                  <c:v>0.218466666666667</c:v>
                </c:pt>
                <c:pt idx="153">
                  <c:v>0.22146666666666701</c:v>
                </c:pt>
                <c:pt idx="154">
                  <c:v>0.206133333333333</c:v>
                </c:pt>
                <c:pt idx="155">
                  <c:v>0.16535</c:v>
                </c:pt>
                <c:pt idx="156">
                  <c:v>0.18859999999999999</c:v>
                </c:pt>
                <c:pt idx="157">
                  <c:v>0.17521666666666699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4FF-493A-B5BF-D44D6B14ACA7}"/>
            </c:ext>
          </c:extLst>
        </c:ser>
        <c:ser>
          <c:idx val="3"/>
          <c:order val="3"/>
          <c:tx>
            <c:v>30Y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data!$C$457:$C$528</c:f>
              <c:numCache>
                <c:formatCode>_-* #,##0.00\ _€_-;\-* #,##0.00\ _€_-;_-* "-"??\ _€_-;_-@_-</c:formatCode>
                <c:ptCount val="72"/>
                <c:pt idx="0">
                  <c:v>1.551833333333333</c:v>
                </c:pt>
                <c:pt idx="1">
                  <c:v>1.323</c:v>
                </c:pt>
                <c:pt idx="2">
                  <c:v>1.1879999999999999</c:v>
                </c:pt>
                <c:pt idx="3">
                  <c:v>1.253666666666666</c:v>
                </c:pt>
                <c:pt idx="4">
                  <c:v>0.980833333333333</c:v>
                </c:pt>
                <c:pt idx="5">
                  <c:v>2.0840000000000001</c:v>
                </c:pt>
                <c:pt idx="6">
                  <c:v>1.7215</c:v>
                </c:pt>
                <c:pt idx="7">
                  <c:v>0.98499999999999999</c:v>
                </c:pt>
                <c:pt idx="8">
                  <c:v>1.7975000000000001</c:v>
                </c:pt>
                <c:pt idx="9">
                  <c:v>1.3045</c:v>
                </c:pt>
                <c:pt idx="10">
                  <c:v>1.2843333333333331</c:v>
                </c:pt>
                <c:pt idx="11">
                  <c:v>0.917333333333333</c:v>
                </c:pt>
                <c:pt idx="12">
                  <c:v>0.94099999999999995</c:v>
                </c:pt>
                <c:pt idx="13">
                  <c:v>0.98599999999999999</c:v>
                </c:pt>
                <c:pt idx="14">
                  <c:v>1.256</c:v>
                </c:pt>
                <c:pt idx="15">
                  <c:v>1.0760000000000001</c:v>
                </c:pt>
                <c:pt idx="16">
                  <c:v>0.88849999999999996</c:v>
                </c:pt>
                <c:pt idx="17">
                  <c:v>1.680666666666667</c:v>
                </c:pt>
                <c:pt idx="18">
                  <c:v>0.91566666666666596</c:v>
                </c:pt>
                <c:pt idx="19">
                  <c:v>1.1223333333333341</c:v>
                </c:pt>
                <c:pt idx="20">
                  <c:v>2.2955000000000001</c:v>
                </c:pt>
                <c:pt idx="21">
                  <c:v>1.468</c:v>
                </c:pt>
                <c:pt idx="22">
                  <c:v>1.2989999999999999</c:v>
                </c:pt>
                <c:pt idx="23">
                  <c:v>1.292</c:v>
                </c:pt>
                <c:pt idx="24">
                  <c:v>1.1274999999999999</c:v>
                </c:pt>
                <c:pt idx="25">
                  <c:v>0.93133333333333301</c:v>
                </c:pt>
                <c:pt idx="26">
                  <c:v>0.92649999999999999</c:v>
                </c:pt>
                <c:pt idx="27">
                  <c:v>0.88649999999999995</c:v>
                </c:pt>
                <c:pt idx="28">
                  <c:v>0.60599999999999998</c:v>
                </c:pt>
                <c:pt idx="29">
                  <c:v>0.75</c:v>
                </c:pt>
                <c:pt idx="30">
                  <c:v>0.80600000000000005</c:v>
                </c:pt>
                <c:pt idx="31">
                  <c:v>0.95199999999999996</c:v>
                </c:pt>
                <c:pt idx="32">
                  <c:v>1.2789999999999999</c:v>
                </c:pt>
                <c:pt idx="33">
                  <c:v>0.97199999999999998</c:v>
                </c:pt>
                <c:pt idx="34">
                  <c:v>1.2789999999999999</c:v>
                </c:pt>
                <c:pt idx="35">
                  <c:v>1.115</c:v>
                </c:pt>
                <c:pt idx="36">
                  <c:v>1.609</c:v>
                </c:pt>
                <c:pt idx="37">
                  <c:v>1.212</c:v>
                </c:pt>
                <c:pt idx="38">
                  <c:v>1.3380000000000001</c:v>
                </c:pt>
                <c:pt idx="39">
                  <c:v>1.4379999999999991</c:v>
                </c:pt>
                <c:pt idx="40">
                  <c:v>1.1100000000000001</c:v>
                </c:pt>
                <c:pt idx="41">
                  <c:v>0.73299999999999998</c:v>
                </c:pt>
                <c:pt idx="42">
                  <c:v>1.149</c:v>
                </c:pt>
                <c:pt idx="43">
                  <c:v>1.012</c:v>
                </c:pt>
                <c:pt idx="44">
                  <c:v>1.905</c:v>
                </c:pt>
                <c:pt idx="45">
                  <c:v>1.6579999999999999</c:v>
                </c:pt>
                <c:pt idx="46">
                  <c:v>1.4319999999999991</c:v>
                </c:pt>
                <c:pt idx="47">
                  <c:v>1.466</c:v>
                </c:pt>
                <c:pt idx="48">
                  <c:v>1.335</c:v>
                </c:pt>
                <c:pt idx="49">
                  <c:v>1.405</c:v>
                </c:pt>
                <c:pt idx="50">
                  <c:v>1.1493333333333331</c:v>
                </c:pt>
                <c:pt idx="51">
                  <c:v>1.2926666666666671</c:v>
                </c:pt>
                <c:pt idx="52">
                  <c:v>0.85399999999999998</c:v>
                </c:pt>
                <c:pt idx="53">
                  <c:v>0.71533333333333304</c:v>
                </c:pt>
                <c:pt idx="54">
                  <c:v>0.70599999999999996</c:v>
                </c:pt>
                <c:pt idx="55">
                  <c:v>0.82199999999999995</c:v>
                </c:pt>
                <c:pt idx="56">
                  <c:v>1.395</c:v>
                </c:pt>
                <c:pt idx="57">
                  <c:v>1.335</c:v>
                </c:pt>
                <c:pt idx="58">
                  <c:v>1.544</c:v>
                </c:pt>
                <c:pt idx="59">
                  <c:v>1.0580000000000001</c:v>
                </c:pt>
                <c:pt idx="60">
                  <c:v>0.915333333333333</c:v>
                </c:pt>
                <c:pt idx="61">
                  <c:v>0.89266666666666705</c:v>
                </c:pt>
                <c:pt idx="62">
                  <c:v>0.96533333333333304</c:v>
                </c:pt>
                <c:pt idx="63">
                  <c:v>1.2210000000000001</c:v>
                </c:pt>
                <c:pt idx="64">
                  <c:v>1.599</c:v>
                </c:pt>
                <c:pt idx="65">
                  <c:v>1.4430000000000001</c:v>
                </c:pt>
                <c:pt idx="66">
                  <c:v>1.3620000000000001</c:v>
                </c:pt>
                <c:pt idx="67">
                  <c:v>0.86199999999999999</c:v>
                </c:pt>
                <c:pt idx="68">
                  <c:v>0.4345</c:v>
                </c:pt>
                <c:pt idx="69">
                  <c:v>0.75600000000000001</c:v>
                </c:pt>
                <c:pt idx="70">
                  <c:v>1.016</c:v>
                </c:pt>
                <c:pt idx="71">
                  <c:v>0.91266666666666596</c:v>
                </c:pt>
              </c:numCache>
            </c:numRef>
          </c:xVal>
          <c:yVal>
            <c:numRef>
              <c:f>data!$D$457:$D$528</c:f>
              <c:numCache>
                <c:formatCode>0.00</c:formatCode>
                <c:ptCount val="72"/>
                <c:pt idx="0">
                  <c:v>8.3316666666666706E-2</c:v>
                </c:pt>
                <c:pt idx="1">
                  <c:v>0.10100000000000001</c:v>
                </c:pt>
                <c:pt idx="2">
                  <c:v>0.10150000000000001</c:v>
                </c:pt>
                <c:pt idx="3">
                  <c:v>0.174666666666667</c:v>
                </c:pt>
                <c:pt idx="4">
                  <c:v>0.17624999999999999</c:v>
                </c:pt>
                <c:pt idx="5">
                  <c:v>0.15625</c:v>
                </c:pt>
                <c:pt idx="6">
                  <c:v>0.183</c:v>
                </c:pt>
                <c:pt idx="7">
                  <c:v>0.19800000000000001</c:v>
                </c:pt>
                <c:pt idx="8">
                  <c:v>0.16600000000000001</c:v>
                </c:pt>
                <c:pt idx="9">
                  <c:v>0.19700000000000001</c:v>
                </c:pt>
                <c:pt idx="10">
                  <c:v>0.15816666666666701</c:v>
                </c:pt>
                <c:pt idx="11">
                  <c:v>0.180666666666667</c:v>
                </c:pt>
                <c:pt idx="12">
                  <c:v>0.201325</c:v>
                </c:pt>
                <c:pt idx="13">
                  <c:v>0.19214999999999999</c:v>
                </c:pt>
                <c:pt idx="14">
                  <c:v>0.16300000000000001</c:v>
                </c:pt>
                <c:pt idx="15">
                  <c:v>0.17899999999999999</c:v>
                </c:pt>
                <c:pt idx="16">
                  <c:v>0.1875</c:v>
                </c:pt>
                <c:pt idx="17">
                  <c:v>0.180666666666667</c:v>
                </c:pt>
                <c:pt idx="18">
                  <c:v>0.19819999999999999</c:v>
                </c:pt>
                <c:pt idx="19">
                  <c:v>0.22600000000000001</c:v>
                </c:pt>
                <c:pt idx="20">
                  <c:v>0.14795</c:v>
                </c:pt>
                <c:pt idx="21">
                  <c:v>0.18145</c:v>
                </c:pt>
                <c:pt idx="22">
                  <c:v>0.158525</c:v>
                </c:pt>
                <c:pt idx="23">
                  <c:v>0.18645</c:v>
                </c:pt>
                <c:pt idx="24">
                  <c:v>0.16750000000000001</c:v>
                </c:pt>
                <c:pt idx="25">
                  <c:v>0.187233333333333</c:v>
                </c:pt>
                <c:pt idx="26">
                  <c:v>0.1885</c:v>
                </c:pt>
                <c:pt idx="27">
                  <c:v>0.28599999999999998</c:v>
                </c:pt>
                <c:pt idx="28">
                  <c:v>0.53049999999999997</c:v>
                </c:pt>
                <c:pt idx="29">
                  <c:v>0.28799999999999998</c:v>
                </c:pt>
                <c:pt idx="30">
                  <c:v>0.22550000000000001</c:v>
                </c:pt>
                <c:pt idx="31">
                  <c:v>0.19450000000000001</c:v>
                </c:pt>
                <c:pt idx="32">
                  <c:v>0.18099999999999999</c:v>
                </c:pt>
                <c:pt idx="33">
                  <c:v>0.19</c:v>
                </c:pt>
                <c:pt idx="34">
                  <c:v>0.1958</c:v>
                </c:pt>
                <c:pt idx="35">
                  <c:v>0.17899999999999999</c:v>
                </c:pt>
                <c:pt idx="36">
                  <c:v>0.17960000000000001</c:v>
                </c:pt>
                <c:pt idx="37">
                  <c:v>0.17319999999999999</c:v>
                </c:pt>
                <c:pt idx="38">
                  <c:v>0.19485</c:v>
                </c:pt>
                <c:pt idx="39">
                  <c:v>0.14899999999999999</c:v>
                </c:pt>
                <c:pt idx="40">
                  <c:v>0.18895000000000001</c:v>
                </c:pt>
                <c:pt idx="41">
                  <c:v>0.41699999999999998</c:v>
                </c:pt>
                <c:pt idx="42">
                  <c:v>0.1845</c:v>
                </c:pt>
                <c:pt idx="43">
                  <c:v>0.18604999999999999</c:v>
                </c:pt>
                <c:pt idx="44">
                  <c:v>0.18840000000000001</c:v>
                </c:pt>
                <c:pt idx="45">
                  <c:v>0.19070000000000001</c:v>
                </c:pt>
                <c:pt idx="46">
                  <c:v>0.19545000000000001</c:v>
                </c:pt>
                <c:pt idx="47">
                  <c:v>0.1847</c:v>
                </c:pt>
                <c:pt idx="48">
                  <c:v>0.19259999999999999</c:v>
                </c:pt>
                <c:pt idx="49">
                  <c:v>0.16139999999999999</c:v>
                </c:pt>
                <c:pt idx="50">
                  <c:v>0.15906666666666699</c:v>
                </c:pt>
                <c:pt idx="51">
                  <c:v>0.15126666666666699</c:v>
                </c:pt>
                <c:pt idx="52">
                  <c:v>0.19266666666666701</c:v>
                </c:pt>
                <c:pt idx="53">
                  <c:v>0.30466666666666697</c:v>
                </c:pt>
                <c:pt idx="54">
                  <c:v>0.32800000000000001</c:v>
                </c:pt>
                <c:pt idx="55">
                  <c:v>0.32600000000000001</c:v>
                </c:pt>
                <c:pt idx="56">
                  <c:v>0.17760000000000001</c:v>
                </c:pt>
                <c:pt idx="57">
                  <c:v>0.16075</c:v>
                </c:pt>
                <c:pt idx="58">
                  <c:v>0.23200000000000001</c:v>
                </c:pt>
                <c:pt idx="59">
                  <c:v>0.230133333333333</c:v>
                </c:pt>
                <c:pt idx="60">
                  <c:v>0.21</c:v>
                </c:pt>
                <c:pt idx="61">
                  <c:v>0.19266666666666701</c:v>
                </c:pt>
                <c:pt idx="62">
                  <c:v>0.21360000000000001</c:v>
                </c:pt>
                <c:pt idx="63">
                  <c:v>0.16675000000000001</c:v>
                </c:pt>
                <c:pt idx="64">
                  <c:v>0.22355</c:v>
                </c:pt>
                <c:pt idx="65">
                  <c:v>0.19389999999999999</c:v>
                </c:pt>
                <c:pt idx="66">
                  <c:v>0.16639999999999999</c:v>
                </c:pt>
                <c:pt idx="67">
                  <c:v>0.193</c:v>
                </c:pt>
                <c:pt idx="68">
                  <c:v>0.58799999999999997</c:v>
                </c:pt>
                <c:pt idx="69">
                  <c:v>0.36799999999999999</c:v>
                </c:pt>
                <c:pt idx="70">
                  <c:v>0.21460000000000001</c:v>
                </c:pt>
                <c:pt idx="71">
                  <c:v>0.22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4FF-493A-B5BF-D44D6B14A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715392"/>
        <c:axId val="62730240"/>
      </c:scatterChart>
      <c:valAx>
        <c:axId val="62715392"/>
        <c:scaling>
          <c:orientation val="minMax"/>
          <c:max val="2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 smtClean="0"/>
                  <a:t>Bid/Volume</a:t>
                </a:r>
                <a:r>
                  <a:rPr lang="en-US" baseline="0" dirty="0" smtClean="0"/>
                  <a:t> </a:t>
                </a:r>
                <a:r>
                  <a:rPr lang="en-US" baseline="0" dirty="0" err="1" smtClean="0"/>
                  <a:t>Emissione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it-IT"/>
          </a:p>
        </c:txPr>
        <c:crossAx val="62730240"/>
        <c:crosses val="autoZero"/>
        <c:crossBetween val="midCat"/>
      </c:valAx>
      <c:valAx>
        <c:axId val="62730240"/>
        <c:scaling>
          <c:orientation val="minMax"/>
          <c:max val="0.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600"/>
            </a:pPr>
            <a:endParaRPr lang="it-IT"/>
          </a:p>
        </c:txPr>
        <c:crossAx val="62715392"/>
        <c:crosses val="autoZero"/>
        <c:crossBetween val="midCat"/>
      </c:valAx>
      <c:spPr>
        <a:solidFill>
          <a:schemeClr val="accent2">
            <a:lumMod val="40000"/>
            <a:lumOff val="60000"/>
            <a:alpha val="35000"/>
          </a:schemeClr>
        </a:solidFill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2000"/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Foglio1!$G$3</c:f>
              <c:strCache>
                <c:ptCount val="1"/>
                <c:pt idx="0">
                  <c:v>Amm. Allocato (sn)</c:v>
                </c:pt>
              </c:strCache>
            </c:strRef>
          </c:tx>
          <c:invertIfNegative val="0"/>
          <c:cat>
            <c:numRef>
              <c:f>Foglio1!$A$4:$A$14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</c:numCache>
            </c:numRef>
          </c:cat>
          <c:val>
            <c:numRef>
              <c:f>Foglio1!$G$4:$G$14</c:f>
              <c:numCache>
                <c:formatCode>General</c:formatCode>
                <c:ptCount val="11"/>
                <c:pt idx="0">
                  <c:v>127.614</c:v>
                </c:pt>
                <c:pt idx="1">
                  <c:v>171.63</c:v>
                </c:pt>
                <c:pt idx="2">
                  <c:v>154.22900000000001</c:v>
                </c:pt>
                <c:pt idx="3">
                  <c:v>149.47999999999999</c:v>
                </c:pt>
                <c:pt idx="4">
                  <c:v>151.5</c:v>
                </c:pt>
                <c:pt idx="5">
                  <c:v>141.495</c:v>
                </c:pt>
                <c:pt idx="6">
                  <c:v>125.658</c:v>
                </c:pt>
                <c:pt idx="7">
                  <c:v>127.375</c:v>
                </c:pt>
                <c:pt idx="8">
                  <c:v>124.854</c:v>
                </c:pt>
                <c:pt idx="9">
                  <c:v>115.398</c:v>
                </c:pt>
                <c:pt idx="10">
                  <c:v>122.334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C7-4568-9FBF-9F5C0F8E217E}"/>
            </c:ext>
          </c:extLst>
        </c:ser>
        <c:ser>
          <c:idx val="1"/>
          <c:order val="1"/>
          <c:tx>
            <c:strRef>
              <c:f>Foglio1!$H$3</c:f>
              <c:strCache>
                <c:ptCount val="1"/>
                <c:pt idx="0">
                  <c:v>Amm. Trattenuto da Bundesbank (sn)</c:v>
                </c:pt>
              </c:strCache>
            </c:strRef>
          </c:tx>
          <c:invertIfNegative val="0"/>
          <c:cat>
            <c:numRef>
              <c:f>Foglio1!$A$4:$A$14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</c:numCache>
            </c:numRef>
          </c:cat>
          <c:val>
            <c:numRef>
              <c:f>Foglio1!$H$4:$H$14</c:f>
              <c:numCache>
                <c:formatCode>General</c:formatCode>
                <c:ptCount val="11"/>
                <c:pt idx="0">
                  <c:v>30.385999999999999</c:v>
                </c:pt>
                <c:pt idx="1">
                  <c:v>35.369999999999997</c:v>
                </c:pt>
                <c:pt idx="2">
                  <c:v>34.771000000000001</c:v>
                </c:pt>
                <c:pt idx="3">
                  <c:v>34.520000000000003</c:v>
                </c:pt>
                <c:pt idx="4">
                  <c:v>31.5</c:v>
                </c:pt>
                <c:pt idx="5">
                  <c:v>30.504999999999999</c:v>
                </c:pt>
                <c:pt idx="6">
                  <c:v>30.341999999999999</c:v>
                </c:pt>
                <c:pt idx="7">
                  <c:v>32.125</c:v>
                </c:pt>
                <c:pt idx="8">
                  <c:v>30.646000000000001</c:v>
                </c:pt>
                <c:pt idx="9">
                  <c:v>29.102</c:v>
                </c:pt>
                <c:pt idx="10">
                  <c:v>32.866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C7-4568-9FBF-9F5C0F8E21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766080"/>
        <c:axId val="62772352"/>
      </c:barChart>
      <c:lineChart>
        <c:grouping val="standard"/>
        <c:varyColors val="0"/>
        <c:ser>
          <c:idx val="2"/>
          <c:order val="2"/>
          <c:tx>
            <c:strRef>
              <c:f>Foglio1!$I$3</c:f>
              <c:strCache>
                <c:ptCount val="1"/>
                <c:pt idx="0">
                  <c:v>Amm. Trattenuto /Amm. Emesso (dx)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triangle"/>
            <c:size val="11"/>
            <c:spPr>
              <a:solidFill>
                <a:srgbClr val="FFFF00"/>
              </a:solidFill>
              <a:ln w="22225">
                <a:solidFill>
                  <a:schemeClr val="tx1"/>
                </a:solidFill>
              </a:ln>
            </c:spPr>
          </c:marker>
          <c:val>
            <c:numRef>
              <c:f>Foglio1!$I$4:$I$14</c:f>
              <c:numCache>
                <c:formatCode>0%</c:formatCode>
                <c:ptCount val="11"/>
                <c:pt idx="0">
                  <c:v>0.19231645569620301</c:v>
                </c:pt>
                <c:pt idx="1">
                  <c:v>0.170869565217391</c:v>
                </c:pt>
                <c:pt idx="2">
                  <c:v>0.18397354497354501</c:v>
                </c:pt>
                <c:pt idx="3">
                  <c:v>0.187608695652174</c:v>
                </c:pt>
                <c:pt idx="4">
                  <c:v>0.17213114754098399</c:v>
                </c:pt>
                <c:pt idx="5">
                  <c:v>0.177354651162791</c:v>
                </c:pt>
                <c:pt idx="6">
                  <c:v>0.19450000000000001</c:v>
                </c:pt>
                <c:pt idx="7">
                  <c:v>0.20141065830721</c:v>
                </c:pt>
                <c:pt idx="8">
                  <c:v>0.19708038585209001</c:v>
                </c:pt>
                <c:pt idx="9">
                  <c:v>0.20139792387543301</c:v>
                </c:pt>
                <c:pt idx="10">
                  <c:v>0.21176546391752599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C7-4568-9FBF-9F5C0F8E21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788352"/>
        <c:axId val="62774272"/>
      </c:lineChart>
      <c:catAx>
        <c:axId val="62766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2772352"/>
        <c:crosses val="autoZero"/>
        <c:auto val="1"/>
        <c:lblAlgn val="ctr"/>
        <c:lblOffset val="100"/>
        <c:noMultiLvlLbl val="0"/>
      </c:catAx>
      <c:valAx>
        <c:axId val="627723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err="1" smtClean="0"/>
                  <a:t>Miliardi</a:t>
                </a:r>
                <a:r>
                  <a:rPr lang="en-US" dirty="0" smtClean="0"/>
                  <a:t> di €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62766080"/>
        <c:crosses val="autoZero"/>
        <c:crossBetween val="between"/>
      </c:valAx>
      <c:valAx>
        <c:axId val="62774272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crossAx val="62788352"/>
        <c:crosses val="max"/>
        <c:crossBetween val="between"/>
      </c:valAx>
      <c:catAx>
        <c:axId val="62788352"/>
        <c:scaling>
          <c:orientation val="minMax"/>
        </c:scaling>
        <c:delete val="1"/>
        <c:axPos val="b"/>
        <c:majorTickMark val="out"/>
        <c:minorTickMark val="none"/>
        <c:tickLblPos val="nextTo"/>
        <c:crossAx val="6277427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A2462-3FBC-4101-BD6B-4AC6738D1D06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98E73-6823-4271-AE68-BE608C27889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84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343F-566D-4D35-9084-85CD172240C6}" type="datetime1">
              <a:rPr lang="en-US" smtClean="0"/>
              <a:t>12/9/2019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7FF-5627-4FBE-B2C1-F108AA50FF7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142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BD0E-8A32-43D8-B915-6F775D120148}" type="datetime1">
              <a:rPr lang="en-US" smtClean="0"/>
              <a:t>12/9/2019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7FF-5627-4FBE-B2C1-F108AA50FF7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750B-85A4-44BF-8025-ECAE92388D5A}" type="datetime1">
              <a:rPr lang="en-US" smtClean="0"/>
              <a:t>12/9/2019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7FF-5627-4FBE-B2C1-F108AA50FF7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1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0812-3ED7-4716-9550-7E556ACAA70C}" type="datetime1">
              <a:rPr lang="en-US" smtClean="0"/>
              <a:t>12/9/2019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7FF-5627-4FBE-B2C1-F108AA50FF7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49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29BE-BEDE-4EEA-9B8A-F17CC6C004D4}" type="datetime1">
              <a:rPr lang="en-US" smtClean="0"/>
              <a:t>12/9/2019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7FF-5627-4FBE-B2C1-F108AA50FF7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22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564F-316E-446C-84F4-E6EC5C898540}" type="datetime1">
              <a:rPr lang="en-US" smtClean="0"/>
              <a:t>12/9/2019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7FF-5627-4FBE-B2C1-F108AA50FF7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924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5819-F85D-4A19-821F-14AAD90F62A6}" type="datetime1">
              <a:rPr lang="en-US" smtClean="0"/>
              <a:t>12/9/2019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7FF-5627-4FBE-B2C1-F108AA50FF7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57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262E-1448-4C90-B0B0-1E1973996238}" type="datetime1">
              <a:rPr lang="en-US" smtClean="0"/>
              <a:t>12/9/2019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7FF-5627-4FBE-B2C1-F108AA50FF7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8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F6008-CE1F-453F-B441-79982E26C86F}" type="datetime1">
              <a:rPr lang="en-US" smtClean="0"/>
              <a:t>12/9/2019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7FF-5627-4FBE-B2C1-F108AA50FF7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9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E9B89-9D05-4B9A-AA64-1099C47BDA9A}" type="datetime1">
              <a:rPr lang="en-US" smtClean="0"/>
              <a:t>12/9/2019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7FF-5627-4FBE-B2C1-F108AA50FF7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425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4C256-C3F6-41F3-825C-5249A52A8E2F}" type="datetime1">
              <a:rPr lang="en-US" smtClean="0"/>
              <a:t>12/9/2019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7FF-5627-4FBE-B2C1-F108AA50FF7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03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A2C56-3716-4148-9DFA-5BD62FCDDCE0}" type="datetime1">
              <a:rPr lang="en-US" smtClean="0"/>
              <a:t>12/9/2019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C77FF-5627-4FBE-B2C1-F108AA50FF7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25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jpeg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microsoft.com/office/2007/relationships/hdphoto" Target="../media/hdphoto3.wdp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9.png"/><Relationship Id="rId7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image" Target="../media/image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2.png"/><Relationship Id="rId7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microsoft.com/office/2007/relationships/hdphoto" Target="../media/hdphoto3.wdp"/><Relationship Id="rId4" Type="http://schemas.openxmlformats.org/officeDocument/2006/relationships/image" Target="../media/image8.png"/><Relationship Id="rId9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4.wdp"/><Relationship Id="rId7" Type="http://schemas.openxmlformats.org/officeDocument/2006/relationships/image" Target="../media/image3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7" y="-5005"/>
            <a:ext cx="1956365" cy="242589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051720" y="-27384"/>
            <a:ext cx="619268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60"/>
              </a:lnSpc>
            </a:pPr>
            <a:r>
              <a:rPr lang="it-IT" sz="4000" b="1" dirty="0" smtClean="0">
                <a:solidFill>
                  <a:srgbClr val="0D3594"/>
                </a:solidFill>
                <a:latin typeface="KuenstlerScript LT TwoBold" panose="02000503020000020002" pitchFamily="2" charset="0"/>
              </a:rPr>
              <a:t>Commissione Bilancio, Tesoro  e Programmazione </a:t>
            </a:r>
            <a:r>
              <a:rPr lang="it-IT" sz="4000" b="1" dirty="0" smtClean="0">
                <a:solidFill>
                  <a:srgbClr val="0D3594"/>
                </a:solidFill>
                <a:latin typeface="KuenstlerScript LT TwoBold" panose="02000503020000020002" pitchFamily="2" charset="0"/>
              </a:rPr>
              <a:t>Economica</a:t>
            </a:r>
            <a:endParaRPr lang="en-US" sz="4000" b="1" dirty="0">
              <a:solidFill>
                <a:srgbClr val="0D3594"/>
              </a:solidFill>
              <a:latin typeface="KuenstlerScript LT TwoBold" panose="02000503020000020002" pitchFamily="2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051720" y="1868664"/>
            <a:ext cx="5544616" cy="1314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ts val="4560"/>
              </a:lnSpc>
              <a:defRPr sz="4800" b="1">
                <a:solidFill>
                  <a:srgbClr val="0D3594"/>
                </a:solidFill>
                <a:latin typeface="KuenstlerScript LT TwoBold" panose="02000503020000020002" pitchFamily="2" charset="0"/>
              </a:defRPr>
            </a:lvl1pPr>
          </a:lstStyle>
          <a:p>
            <a:r>
              <a:rPr lang="it-IT" sz="4000" dirty="0"/>
              <a:t>Commissione Politiche </a:t>
            </a:r>
            <a:r>
              <a:rPr lang="it-IT" sz="4000" dirty="0" smtClean="0"/>
              <a:t>dell’Unione europea</a:t>
            </a:r>
            <a:endParaRPr lang="en-US" sz="4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40668" y="3645024"/>
            <a:ext cx="874846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ts val="4560"/>
              </a:lnSpc>
              <a:defRPr sz="5400" b="1">
                <a:solidFill>
                  <a:srgbClr val="0D3594"/>
                </a:solidFill>
                <a:latin typeface="KuenstlerScript LT TwoBold" panose="02000503020000020002" pitchFamily="2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it-IT" b="0" dirty="0">
                <a:latin typeface="Garamond" panose="02020404030301010803" pitchFamily="18" charset="0"/>
              </a:rPr>
              <a:t>Audizione </a:t>
            </a:r>
            <a:r>
              <a:rPr lang="it-IT" b="0" dirty="0" smtClean="0">
                <a:latin typeface="Garamond" panose="02020404030301010803" pitchFamily="18" charset="0"/>
              </a:rPr>
              <a:t>sul </a:t>
            </a:r>
            <a:r>
              <a:rPr lang="it-IT" b="0" dirty="0">
                <a:latin typeface="Garamond" panose="02020404030301010803" pitchFamily="18" charset="0"/>
              </a:rPr>
              <a:t>Meccanismo Europeo di Stabilità </a:t>
            </a:r>
            <a:r>
              <a:rPr lang="it-IT" b="0" dirty="0" smtClean="0">
                <a:latin typeface="Garamond" panose="02020404030301010803" pitchFamily="18" charset="0"/>
              </a:rPr>
              <a:t>(MES)</a:t>
            </a:r>
          </a:p>
          <a:p>
            <a:pPr algn="ctr">
              <a:lnSpc>
                <a:spcPct val="100000"/>
              </a:lnSpc>
            </a:pPr>
            <a:r>
              <a:rPr lang="it-IT" sz="4000" b="0" dirty="0" smtClean="0">
                <a:latin typeface="Garamond" panose="02020404030301010803" pitchFamily="18" charset="0"/>
              </a:rPr>
              <a:t>e </a:t>
            </a:r>
            <a:r>
              <a:rPr lang="it-IT" sz="4000" b="0" dirty="0">
                <a:latin typeface="Garamond" panose="02020404030301010803" pitchFamily="18" charset="0"/>
              </a:rPr>
              <a:t>sulle sue prospettive di riforma</a:t>
            </a:r>
            <a:endParaRPr lang="en-US" sz="4000" b="0" dirty="0">
              <a:latin typeface="Garamond" panose="02020404030301010803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-1080" y="6381328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Arial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-36511" y="6381328"/>
            <a:ext cx="244827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400" dirty="0">
                <a:solidFill>
                  <a:srgbClr val="004376"/>
                </a:solidFill>
                <a:latin typeface="Garamond" panose="02020404030301010803" pitchFamily="18" charset="0"/>
              </a:rPr>
              <a:t>Marcello </a:t>
            </a:r>
            <a:r>
              <a:rPr lang="en-US" altLang="it-IT" sz="2400" dirty="0" err="1">
                <a:solidFill>
                  <a:srgbClr val="004376"/>
                </a:solidFill>
                <a:latin typeface="Garamond" panose="02020404030301010803" pitchFamily="18" charset="0"/>
              </a:rPr>
              <a:t>Minenna</a:t>
            </a:r>
            <a:endParaRPr lang="en-US" altLang="it-IT" sz="1100" dirty="0">
              <a:solidFill>
                <a:srgbClr val="004376"/>
              </a:solidFill>
              <a:latin typeface="Garamond" panose="02020404030301010803" pitchFamily="18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6732240" y="6381328"/>
            <a:ext cx="244827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it-IT" sz="2400" dirty="0" smtClean="0">
                <a:solidFill>
                  <a:srgbClr val="004376"/>
                </a:solidFill>
                <a:latin typeface="Garamond" panose="02020404030301010803" pitchFamily="18" charset="0"/>
              </a:rPr>
              <a:t>9 </a:t>
            </a:r>
            <a:r>
              <a:rPr lang="en-US" altLang="it-IT" sz="2400" dirty="0" err="1" smtClean="0">
                <a:solidFill>
                  <a:srgbClr val="004376"/>
                </a:solidFill>
                <a:latin typeface="Garamond" panose="02020404030301010803" pitchFamily="18" charset="0"/>
              </a:rPr>
              <a:t>dicembre</a:t>
            </a:r>
            <a:r>
              <a:rPr lang="en-US" altLang="it-IT" sz="2400" dirty="0" smtClean="0">
                <a:solidFill>
                  <a:srgbClr val="004376"/>
                </a:solidFill>
                <a:latin typeface="Garamond" panose="02020404030301010803" pitchFamily="18" charset="0"/>
              </a:rPr>
              <a:t> 2019</a:t>
            </a:r>
            <a:endParaRPr lang="en-US" altLang="it-IT" sz="1100" dirty="0">
              <a:solidFill>
                <a:srgbClr val="004376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10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0" y="5885487"/>
            <a:ext cx="914400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Lo schema di sottoscrizione del capitale è proporzionale al contributo di ogni singolo paese al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PIL e alla popolazione della Comunità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europea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-45870" y="521335"/>
            <a:ext cx="900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</a:rPr>
              <a:t>Quote di partecipazione al capitale del MES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184" y="1052736"/>
            <a:ext cx="7405224" cy="486726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0" y="0"/>
            <a:ext cx="8676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MES: assetto attuale</a:t>
            </a:r>
          </a:p>
        </p:txBody>
      </p:sp>
      <p:sp>
        <p:nvSpPr>
          <p:cNvPr id="6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2CC77FF-5627-4FBE-B2C1-F108AA50FF70}" type="slidenum">
              <a:rPr lang="en-US" smtClean="0"/>
              <a:t>2</a:t>
            </a:fld>
            <a:endParaRPr lang="en-US"/>
          </a:p>
        </p:txBody>
      </p:sp>
      <p:sp>
        <p:nvSpPr>
          <p:cNvPr id="7" name="Rettangolo 6"/>
          <p:cNvSpPr/>
          <p:nvPr/>
        </p:nvSpPr>
        <p:spPr>
          <a:xfrm>
            <a:off x="839184" y="1052736"/>
            <a:ext cx="7405224" cy="4867260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1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4706858"/>
              </p:ext>
            </p:extLst>
          </p:nvPr>
        </p:nvGraphicFramePr>
        <p:xfrm>
          <a:off x="587886" y="1052736"/>
          <a:ext cx="7968228" cy="5606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727892" y="521115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Configurazione del capitale su 2 livelli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0" y="0"/>
            <a:ext cx="8676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MES: assetto attuale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7FF-5627-4FBE-B2C1-F108AA50FF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2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0"/>
            <a:ext cx="8676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MES: gli interventi del passato</a:t>
            </a:r>
          </a:p>
        </p:txBody>
      </p:sp>
      <p:graphicFrame>
        <p:nvGraphicFramePr>
          <p:cNvPr id="3" name="Gra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73178"/>
              </p:ext>
            </p:extLst>
          </p:nvPr>
        </p:nvGraphicFramePr>
        <p:xfrm>
          <a:off x="431540" y="1052736"/>
          <a:ext cx="8280920" cy="5297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2CC77FF-5627-4FBE-B2C1-F108AA50FF7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3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33772" y="836712"/>
            <a:ext cx="867645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Principali novità: </a:t>
            </a:r>
          </a:p>
          <a:p>
            <a:pPr algn="just">
              <a:lnSpc>
                <a:spcPct val="150000"/>
              </a:lnSpc>
            </a:pP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it-IT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sz="2200" dirty="0" smtClean="0">
                <a:solidFill>
                  <a:schemeClr val="accent1">
                    <a:lumMod val="75000"/>
                  </a:schemeClr>
                </a:solidFill>
              </a:rPr>
              <a:t>1. creazione di un </a:t>
            </a:r>
            <a:r>
              <a:rPr lang="it-IT" sz="2200" b="1" i="1" dirty="0" smtClean="0">
                <a:solidFill>
                  <a:schemeClr val="accent1">
                    <a:lumMod val="75000"/>
                  </a:schemeClr>
                </a:solidFill>
              </a:rPr>
              <a:t>common </a:t>
            </a:r>
            <a:r>
              <a:rPr lang="it-IT" sz="2200" b="1" i="1" dirty="0" err="1" smtClean="0">
                <a:solidFill>
                  <a:schemeClr val="accent1">
                    <a:lumMod val="75000"/>
                  </a:schemeClr>
                </a:solidFill>
              </a:rPr>
              <a:t>backstop</a:t>
            </a:r>
            <a:r>
              <a:rPr lang="it-IT" sz="22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dirty="0" smtClean="0">
                <a:solidFill>
                  <a:schemeClr val="accent1">
                    <a:lumMod val="75000"/>
                  </a:schemeClr>
                </a:solidFill>
              </a:rPr>
              <a:t>al Fondo Unico di Risoluzione (SRF)</a:t>
            </a:r>
          </a:p>
          <a:p>
            <a:pPr algn="just">
              <a:lnSpc>
                <a:spcPct val="150000"/>
              </a:lnSpc>
            </a:pPr>
            <a:endParaRPr lang="it-IT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it-IT" sz="2200" dirty="0" smtClean="0">
                <a:solidFill>
                  <a:schemeClr val="accent1">
                    <a:lumMod val="75000"/>
                  </a:schemeClr>
                </a:solidFill>
              </a:rPr>
              <a:t>2. rafforzare l’efficacia degli strumenti di assistenza finanziaria del MES ai membri con solidi fondamentali macroeconomici, che potrebbero essere colpiti 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da </a:t>
            </a:r>
            <a:r>
              <a:rPr lang="en-US" sz="2200" dirty="0" err="1" smtClean="0">
                <a:solidFill>
                  <a:schemeClr val="accent1">
                    <a:lumMod val="75000"/>
                  </a:schemeClr>
                </a:solidFill>
              </a:rPr>
              <a:t>uno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 shock </a:t>
            </a:r>
            <a:r>
              <a:rPr lang="en-US" sz="2200" dirty="0" err="1" smtClean="0">
                <a:solidFill>
                  <a:schemeClr val="accent1">
                    <a:lumMod val="75000"/>
                  </a:schemeClr>
                </a:solidFill>
              </a:rPr>
              <a:t>avverso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al di </a:t>
            </a:r>
            <a:r>
              <a:rPr lang="en-US" sz="2200" b="1" dirty="0" err="1" smtClean="0">
                <a:solidFill>
                  <a:schemeClr val="accent1">
                    <a:lumMod val="75000"/>
                  </a:schemeClr>
                </a:solidFill>
              </a:rPr>
              <a:t>fuori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 del </a:t>
            </a:r>
            <a:r>
              <a:rPr lang="en-US" sz="2200" b="1" dirty="0" err="1" smtClean="0">
                <a:solidFill>
                  <a:schemeClr val="accent1">
                    <a:lumMod val="75000"/>
                  </a:schemeClr>
                </a:solidFill>
              </a:rPr>
              <a:t>loro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200" b="1" dirty="0" err="1" smtClean="0">
                <a:solidFill>
                  <a:schemeClr val="accent1">
                    <a:lumMod val="75000"/>
                  </a:schemeClr>
                </a:solidFill>
              </a:rPr>
              <a:t>controllo</a:t>
            </a:r>
            <a:endParaRPr lang="en-US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endParaRPr lang="it-IT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it-IT" sz="2200" dirty="0" smtClean="0">
                <a:solidFill>
                  <a:schemeClr val="accent1">
                    <a:lumMod val="75000"/>
                  </a:schemeClr>
                </a:solidFill>
              </a:rPr>
              <a:t>3. passaggio alle 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single-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limb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dirty="0" err="1" smtClean="0">
                <a:solidFill>
                  <a:schemeClr val="accent1">
                    <a:lumMod val="75000"/>
                  </a:schemeClr>
                </a:solidFill>
              </a:rPr>
              <a:t>CACs</a:t>
            </a:r>
            <a:endParaRPr lang="it-IT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endParaRPr lang="it-IT" sz="22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it-IT" sz="2200" dirty="0" smtClean="0">
                <a:solidFill>
                  <a:schemeClr val="accent1">
                    <a:lumMod val="75000"/>
                  </a:schemeClr>
                </a:solidFill>
              </a:rPr>
              <a:t>4. stabilire una 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cooperazione</a:t>
            </a:r>
            <a:r>
              <a:rPr lang="it-IT" sz="2200" dirty="0" smtClean="0">
                <a:solidFill>
                  <a:schemeClr val="accent1">
                    <a:lumMod val="75000"/>
                  </a:schemeClr>
                </a:solidFill>
              </a:rPr>
              <a:t> tra MES e Commissione EU</a:t>
            </a:r>
          </a:p>
          <a:p>
            <a:pPr algn="just">
              <a:lnSpc>
                <a:spcPct val="150000"/>
              </a:lnSpc>
            </a:pPr>
            <a:endParaRPr lang="it-IT" sz="22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8676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MES: la proposta di riforma nella bozza del giugno 2019</a:t>
            </a:r>
          </a:p>
        </p:txBody>
      </p:sp>
      <p:sp>
        <p:nvSpPr>
          <p:cNvPr id="5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2CC77FF-5627-4FBE-B2C1-F108AA50FF7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3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69738" y="461841"/>
            <a:ext cx="867645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200" b="1" i="1" dirty="0" smtClean="0">
                <a:solidFill>
                  <a:schemeClr val="accent1">
                    <a:lumMod val="75000"/>
                  </a:schemeClr>
                </a:solidFill>
              </a:rPr>
              <a:t>Rafforzamento efficacia degli strumenti di assistenza finanziaria del MES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just">
              <a:lnSpc>
                <a:spcPct val="150000"/>
              </a:lnSpc>
            </a:pPr>
            <a:endParaRPr lang="it-IT" sz="1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srgbClr val="FF0000"/>
                </a:solidFill>
              </a:rPr>
              <a:t>saldo strutturale </a:t>
            </a:r>
            <a:r>
              <a:rPr lang="it-IT" sz="2400" b="1" dirty="0" smtClean="0">
                <a:solidFill>
                  <a:srgbClr val="FF0000"/>
                </a:solidFill>
              </a:rPr>
              <a:t>≥</a:t>
            </a:r>
            <a:r>
              <a:rPr lang="it-IT" sz="2400" dirty="0" smtClean="0">
                <a:solidFill>
                  <a:srgbClr val="FF0000"/>
                </a:solidFill>
              </a:rPr>
              <a:t> minimo benchmark </a:t>
            </a:r>
            <a:r>
              <a:rPr lang="it-IT" sz="2400" i="1" dirty="0" smtClean="0">
                <a:solidFill>
                  <a:srgbClr val="FF0000"/>
                </a:solidFill>
              </a:rPr>
              <a:t>country-</a:t>
            </a:r>
            <a:r>
              <a:rPr lang="it-IT" sz="2400" i="1" dirty="0" err="1" smtClean="0">
                <a:solidFill>
                  <a:srgbClr val="FF0000"/>
                </a:solidFill>
              </a:rPr>
              <a:t>specific</a:t>
            </a:r>
            <a:endParaRPr lang="it-IT" sz="2400" i="1" dirty="0" smtClean="0">
              <a:solidFill>
                <a:srgbClr val="FF0000"/>
              </a:solidFill>
            </a:endParaRPr>
          </a:p>
          <a:p>
            <a:pPr lvl="1" algn="just">
              <a:lnSpc>
                <a:spcPct val="150000"/>
              </a:lnSpc>
            </a:pPr>
            <a:endParaRPr lang="it-IT" sz="600" i="1" dirty="0" smtClean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0" y="0"/>
            <a:ext cx="8676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MES: la proposta di riforma nella bozza del giugno 2019</a:t>
            </a:r>
          </a:p>
        </p:txBody>
      </p:sp>
      <p:sp>
        <p:nvSpPr>
          <p:cNvPr id="4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2CC77FF-5627-4FBE-B2C1-F108AA50FF70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 descr="E:\UFFICIO\ESM Lega\WhatsApp Image 2019-12-01 at 11.20.49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0" r="50000"/>
          <a:stretch/>
        </p:blipFill>
        <p:spPr bwMode="auto">
          <a:xfrm>
            <a:off x="4455659" y="2498786"/>
            <a:ext cx="4693210" cy="434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-17310" y="2996951"/>
            <a:ext cx="443302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250000"/>
              </a:lnSpc>
            </a:pP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NB: 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</a:rPr>
              <a:t>il valore del saldo strutturale dipende dalla stima dell’ </a:t>
            </a:r>
            <a:r>
              <a:rPr lang="it-IT" sz="2800" b="1" dirty="0" smtClean="0">
                <a:solidFill>
                  <a:srgbClr val="FF0000"/>
                </a:solidFill>
              </a:rPr>
              <a:t>OUTPUT GAP</a:t>
            </a:r>
          </a:p>
          <a:p>
            <a:endParaRPr lang="en-US" dirty="0"/>
          </a:p>
        </p:txBody>
      </p:sp>
      <p:sp>
        <p:nvSpPr>
          <p:cNvPr id="7" name="Segnaposto numero diapositiva 1"/>
          <p:cNvSpPr txBox="1">
            <a:spLocks/>
          </p:cNvSpPr>
          <p:nvPr/>
        </p:nvSpPr>
        <p:spPr>
          <a:xfrm>
            <a:off x="6974904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2CC77FF-5627-4FBE-B2C1-F108AA50FF7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66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69738" y="461841"/>
            <a:ext cx="8676456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200" b="1" i="1" dirty="0" smtClean="0">
                <a:solidFill>
                  <a:schemeClr val="accent1">
                    <a:lumMod val="75000"/>
                  </a:schemeClr>
                </a:solidFill>
              </a:rPr>
              <a:t>Passaggio alle single-</a:t>
            </a:r>
            <a:r>
              <a:rPr lang="it-IT" sz="2200" b="1" i="1" dirty="0" err="1" smtClean="0">
                <a:solidFill>
                  <a:schemeClr val="accent1">
                    <a:lumMod val="75000"/>
                  </a:schemeClr>
                </a:solidFill>
              </a:rPr>
              <a:t>limb</a:t>
            </a:r>
            <a:r>
              <a:rPr lang="it-IT" sz="22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200" b="1" i="1" dirty="0" err="1" smtClean="0">
                <a:solidFill>
                  <a:schemeClr val="accent1">
                    <a:lumMod val="75000"/>
                  </a:schemeClr>
                </a:solidFill>
              </a:rPr>
              <a:t>CACs</a:t>
            </a:r>
            <a:endParaRPr lang="it-IT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endParaRPr lang="it-IT" sz="1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endParaRPr lang="it-IT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it-IT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endParaRPr lang="it-IT" sz="12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0" y="0"/>
            <a:ext cx="8676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MES: la proposta di riforma nella bozza del giugno 2019</a:t>
            </a:r>
          </a:p>
        </p:txBody>
      </p:sp>
      <p:sp>
        <p:nvSpPr>
          <p:cNvPr id="4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2CC77FF-5627-4FBE-B2C1-F108AA50FF70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092832"/>
              </p:ext>
            </p:extLst>
          </p:nvPr>
        </p:nvGraphicFramePr>
        <p:xfrm>
          <a:off x="323529" y="1513840"/>
          <a:ext cx="8496942" cy="32258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05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9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3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9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9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Modifiche su</a:t>
                      </a:r>
                      <a:r>
                        <a:rPr lang="it-IT" baseline="0" dirty="0" smtClean="0"/>
                        <a:t> materie riservate: </a:t>
                      </a:r>
                      <a:r>
                        <a:rPr lang="it-IT" dirty="0" smtClean="0"/>
                        <a:t>più serie di titoli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Trattato del 2012</a:t>
                      </a:r>
                      <a:r>
                        <a:rPr lang="it-IT" sz="1600" baseline="0" dirty="0" smtClean="0"/>
                        <a:t/>
                      </a:r>
                      <a:br>
                        <a:rPr lang="it-IT" sz="1600" baseline="0" dirty="0" smtClean="0"/>
                      </a:br>
                      <a:r>
                        <a:rPr lang="it-IT" sz="1200" baseline="0" dirty="0" smtClean="0"/>
                        <a:t>(</a:t>
                      </a:r>
                      <a:r>
                        <a:rPr lang="it-IT" sz="1200" baseline="0" dirty="0" err="1" smtClean="0"/>
                        <a:t>CACs</a:t>
                      </a:r>
                      <a:r>
                        <a:rPr lang="it-IT" sz="1200" baseline="0" dirty="0" smtClean="0"/>
                        <a:t> </a:t>
                      </a:r>
                      <a:r>
                        <a:rPr lang="it-IT" sz="1200" baseline="0" dirty="0" err="1" smtClean="0"/>
                        <a:t>two-limb</a:t>
                      </a:r>
                      <a:r>
                        <a:rPr lang="it-IT" sz="1200" baseline="0" dirty="0" smtClean="0"/>
                        <a:t>)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aseline="0" dirty="0" smtClean="0"/>
                        <a:t>Nuova bozza del Trattato - </a:t>
                      </a:r>
                      <a:r>
                        <a:rPr lang="it-IT" sz="1400" baseline="0" dirty="0" smtClean="0"/>
                        <a:t>Giugno 2019</a:t>
                      </a:r>
                      <a:r>
                        <a:rPr lang="it-IT" sz="1600" baseline="0" dirty="0" smtClean="0"/>
                        <a:t/>
                      </a:r>
                      <a:br>
                        <a:rPr lang="it-IT" sz="1600" baseline="0" dirty="0" smtClean="0"/>
                      </a:br>
                      <a:r>
                        <a:rPr lang="it-IT" sz="1200" baseline="0" dirty="0" smtClean="0"/>
                        <a:t>(</a:t>
                      </a:r>
                      <a:r>
                        <a:rPr lang="it-IT" sz="1200" baseline="0" dirty="0" err="1" smtClean="0"/>
                        <a:t>CACs</a:t>
                      </a:r>
                      <a:r>
                        <a:rPr lang="it-IT" sz="1200" baseline="0" dirty="0" smtClean="0"/>
                        <a:t> single-</a:t>
                      </a:r>
                      <a:r>
                        <a:rPr lang="it-IT" sz="1200" baseline="0" dirty="0" err="1" smtClean="0"/>
                        <a:t>limb</a:t>
                      </a:r>
                      <a:r>
                        <a:rPr lang="it-IT" sz="1200" baseline="0" dirty="0" smtClean="0"/>
                        <a:t>)</a:t>
                      </a:r>
                      <a:endPara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Assemblee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kern="1200" dirty="0" smtClean="0"/>
                        <a:t>Risoluzioni</a:t>
                      </a:r>
                      <a:r>
                        <a:rPr lang="it-IT" sz="1300" dirty="0" smtClean="0"/>
                        <a:t> scritte</a:t>
                      </a:r>
                      <a:endParaRPr lang="it-IT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Assemblee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Risoluzioni scritte</a:t>
                      </a:r>
                      <a:endParaRPr lang="it-IT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Quorum</a:t>
                      </a:r>
                      <a:endParaRPr lang="it-IT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dirty="0" smtClean="0"/>
                        <a:t>il </a:t>
                      </a:r>
                      <a:r>
                        <a:rPr lang="it-IT" sz="1100" b="1" dirty="0" smtClean="0"/>
                        <a:t>66 2/3% </a:t>
                      </a:r>
                      <a:r>
                        <a:rPr lang="it-IT" sz="1050" dirty="0" smtClean="0"/>
                        <a:t>dell’ammontare nominale in circolazione di tutte le serie di</a:t>
                      </a:r>
                      <a:r>
                        <a:rPr lang="it-IT" sz="1050" baseline="0" dirty="0" smtClean="0"/>
                        <a:t> </a:t>
                      </a:r>
                      <a:r>
                        <a:rPr lang="it-IT" sz="1050" dirty="0" smtClean="0"/>
                        <a:t>titoli coinvolti nella modifica</a:t>
                      </a:r>
                      <a:endParaRPr lang="en-US" sz="105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800" dirty="0" smtClean="0"/>
                        <a:t>– </a:t>
                      </a:r>
                      <a:endParaRPr lang="en-US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2800" dirty="0" smtClean="0"/>
                        <a:t>– </a:t>
                      </a:r>
                      <a:endParaRPr lang="en-US" sz="2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Soglie di approvazione delle modifiche</a:t>
                      </a:r>
                      <a:endParaRPr lang="it-IT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50" dirty="0" smtClean="0"/>
                        <a:t>il </a:t>
                      </a:r>
                      <a:r>
                        <a:rPr lang="it-IT" sz="1100" b="1" dirty="0" smtClean="0"/>
                        <a:t>75% </a:t>
                      </a:r>
                      <a:r>
                        <a:rPr lang="it-IT" sz="1050" dirty="0" smtClean="0"/>
                        <a:t>dell’ammontare nominale in circolazione e rappresentato di tutte le serie di titoli coinvolte e il</a:t>
                      </a:r>
                      <a:r>
                        <a:rPr lang="it-IT" sz="1050" baseline="0" dirty="0" smtClean="0"/>
                        <a:t> </a:t>
                      </a:r>
                      <a:r>
                        <a:rPr lang="it-IT" sz="1100" b="1" baseline="0" dirty="0" smtClean="0"/>
                        <a:t>66 2/3% </a:t>
                      </a:r>
                      <a:r>
                        <a:rPr lang="it-IT" sz="1050" baseline="0" dirty="0" smtClean="0"/>
                        <a:t>dell’ammontare nominale in circolazione e rappresentato di ciascuna serie di titoli coinvolta</a:t>
                      </a:r>
                      <a:endParaRPr 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dirty="0" smtClean="0"/>
                        <a:t>il </a:t>
                      </a:r>
                      <a:r>
                        <a:rPr lang="it-IT" sz="1100" b="1" dirty="0" smtClean="0"/>
                        <a:t>66 2/3% </a:t>
                      </a:r>
                      <a:r>
                        <a:rPr lang="it-IT" sz="1050" dirty="0" smtClean="0"/>
                        <a:t>dell’ammontare nominale in circolazione</a:t>
                      </a:r>
                      <a:r>
                        <a:rPr lang="it-IT" sz="1050" baseline="0" dirty="0" smtClean="0"/>
                        <a:t> </a:t>
                      </a:r>
                      <a:r>
                        <a:rPr lang="it-IT" sz="1050" dirty="0" smtClean="0"/>
                        <a:t>di tutte le serie di titoli coinvolti e il </a:t>
                      </a:r>
                      <a:r>
                        <a:rPr lang="it-IT" sz="1100" b="1" dirty="0" smtClean="0"/>
                        <a:t>50% </a:t>
                      </a:r>
                      <a:r>
                        <a:rPr lang="it-IT" sz="1050" dirty="0" smtClean="0"/>
                        <a:t>dell’ammontare nominale in circolazione di ciascuna serie di titoli coinvolta</a:t>
                      </a:r>
                      <a:endParaRPr 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il </a:t>
                      </a:r>
                      <a:r>
                        <a:rPr lang="it-IT" sz="1400" b="1" dirty="0" smtClean="0"/>
                        <a:t>66</a:t>
                      </a:r>
                      <a:r>
                        <a:rPr lang="it-IT" sz="1400" b="1" baseline="0" dirty="0" smtClean="0"/>
                        <a:t> </a:t>
                      </a:r>
                      <a:r>
                        <a:rPr lang="it-IT" sz="1400" b="1" dirty="0" smtClean="0"/>
                        <a:t>2/3% </a:t>
                      </a:r>
                      <a:r>
                        <a:rPr lang="it-IT" sz="1400" dirty="0" smtClean="0"/>
                        <a:t>dell’ammontare nominale </a:t>
                      </a:r>
                    </a:p>
                    <a:p>
                      <a:pPr algn="ctr"/>
                      <a:r>
                        <a:rPr lang="it-IT" sz="1400" dirty="0" smtClean="0"/>
                        <a:t>in circolazione di tutte le serie di titoli</a:t>
                      </a:r>
                      <a:r>
                        <a:rPr lang="it-IT" sz="1400" baseline="0" dirty="0" smtClean="0"/>
                        <a:t> coinvolte</a:t>
                      </a:r>
                      <a:endParaRPr lang="en-US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7134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35193" y="764704"/>
            <a:ext cx="78468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FASE 1 – durata 10 anni</a:t>
            </a:r>
          </a:p>
          <a:p>
            <a:pPr algn="ctr"/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graduale transizione verso un debito pubblico dell’Eurozona a rischi condivisi</a:t>
            </a:r>
            <a:endParaRPr lang="it-IT" sz="28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endParaRPr lang="it-IT" sz="24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endParaRPr lang="it-IT" sz="24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0" y="0"/>
            <a:ext cx="8676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MES: la proposta alternativa di Dosi, Minenna, Roventini e Violi</a:t>
            </a:r>
          </a:p>
        </p:txBody>
      </p:sp>
      <p:sp>
        <p:nvSpPr>
          <p:cNvPr id="8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2CC77FF-5627-4FBE-B2C1-F108AA50FF70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0" y="6248285"/>
            <a:ext cx="5063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Mutualizzazione dei </a:t>
            </a:r>
            <a:r>
              <a:rPr lang="en-US" sz="2800" b="1" u="sng" cap="small" dirty="0" err="1" smtClean="0">
                <a:solidFill>
                  <a:schemeClr val="accent1">
                    <a:lumMod val="75000"/>
                  </a:schemeClr>
                </a:solidFill>
              </a:rPr>
              <a:t>rischi</a:t>
            </a:r>
            <a:r>
              <a:rPr lang="en-US" sz="28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b="1" u="sng" cap="small" dirty="0" err="1" smtClean="0">
                <a:solidFill>
                  <a:schemeClr val="accent1">
                    <a:lumMod val="75000"/>
                  </a:schemeClr>
                </a:solidFill>
              </a:rPr>
              <a:t>sovrani</a:t>
            </a:r>
            <a:endParaRPr lang="it-IT" sz="2800" b="1" u="sng" cap="small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611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2CC77FF-5627-4FBE-B2C1-F108AA50FF70}" type="slidenum">
              <a:rPr lang="en-US" smtClean="0"/>
              <a:t>9</a:t>
            </a:fld>
            <a:endParaRPr lang="en-US" dirty="0"/>
          </a:p>
        </p:txBody>
      </p:sp>
      <p:cxnSp>
        <p:nvCxnSpPr>
          <p:cNvPr id="5" name="Connettore 2 4"/>
          <p:cNvCxnSpPr/>
          <p:nvPr/>
        </p:nvCxnSpPr>
        <p:spPr>
          <a:xfrm>
            <a:off x="7789602" y="2245768"/>
            <a:ext cx="0" cy="3060912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tangolo 5"/>
          <p:cNvSpPr/>
          <p:nvPr/>
        </p:nvSpPr>
        <p:spPr>
          <a:xfrm>
            <a:off x="7416226" y="3217560"/>
            <a:ext cx="779406" cy="11672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6027546" y="5306680"/>
            <a:ext cx="2390843" cy="936104"/>
            <a:chOff x="2081138" y="3708400"/>
            <a:chExt cx="5117697" cy="1714500"/>
          </a:xfrm>
        </p:grpSpPr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1138" y="3708400"/>
              <a:ext cx="1714500" cy="1714500"/>
            </a:xfrm>
            <a:prstGeom prst="rect">
              <a:avLst/>
            </a:prstGeom>
          </p:spPr>
        </p:pic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1120" y="3708400"/>
              <a:ext cx="1714500" cy="1714500"/>
            </a:xfrm>
            <a:prstGeom prst="rect">
              <a:avLst/>
            </a:prstGeom>
          </p:spPr>
        </p:pic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4335" y="3708400"/>
              <a:ext cx="1714500" cy="1714500"/>
            </a:xfrm>
            <a:prstGeom prst="rect">
              <a:avLst/>
            </a:prstGeom>
          </p:spPr>
        </p:pic>
      </p:grpSp>
      <p:sp>
        <p:nvSpPr>
          <p:cNvPr id="11" name="CasellaDiTesto 10"/>
          <p:cNvSpPr txBox="1"/>
          <p:nvPr/>
        </p:nvSpPr>
        <p:spPr>
          <a:xfrm>
            <a:off x="6534549" y="6405442"/>
            <a:ext cx="1551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Obbligazionisti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08120" y="3515830"/>
            <a:ext cx="530633" cy="7679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3" name="Segnaposto contenuto 16"/>
          <p:cNvSpPr txBox="1">
            <a:spLocks/>
          </p:cNvSpPr>
          <p:nvPr/>
        </p:nvSpPr>
        <p:spPr>
          <a:xfrm>
            <a:off x="6560614" y="2719968"/>
            <a:ext cx="2473258" cy="60654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" pitchFamily="2" charset="2"/>
              <a:buNone/>
              <a:defRPr/>
            </a:pPr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titoli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di </a:t>
            </a:r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Stato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da rifinanziare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5794" y="3642677"/>
            <a:ext cx="530633" cy="7679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cxnSp>
        <p:nvCxnSpPr>
          <p:cNvPr id="15" name="Connettore 2 14"/>
          <p:cNvCxnSpPr/>
          <p:nvPr/>
        </p:nvCxnSpPr>
        <p:spPr>
          <a:xfrm rot="10800000">
            <a:off x="6493459" y="2264414"/>
            <a:ext cx="0" cy="3060912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tangolo 15"/>
          <p:cNvSpPr/>
          <p:nvPr/>
        </p:nvSpPr>
        <p:spPr>
          <a:xfrm>
            <a:off x="6119205" y="3203325"/>
            <a:ext cx="779406" cy="11672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601" y="3482154"/>
            <a:ext cx="346653" cy="34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asellaDiTesto 17"/>
          <p:cNvSpPr txBox="1"/>
          <p:nvPr/>
        </p:nvSpPr>
        <p:spPr>
          <a:xfrm>
            <a:off x="5763051" y="3958695"/>
            <a:ext cx="146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finanziamento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82" t="8154" r="18960" b="10935"/>
          <a:stretch/>
        </p:blipFill>
        <p:spPr bwMode="auto">
          <a:xfrm>
            <a:off x="6958834" y="3224509"/>
            <a:ext cx="1661536" cy="1468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ttangolo arrotondato 19"/>
          <p:cNvSpPr/>
          <p:nvPr/>
        </p:nvSpPr>
        <p:spPr>
          <a:xfrm>
            <a:off x="5783051" y="770271"/>
            <a:ext cx="3014663" cy="145673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21" name="Gruppo 20"/>
          <p:cNvGrpSpPr/>
          <p:nvPr/>
        </p:nvGrpSpPr>
        <p:grpSpPr>
          <a:xfrm>
            <a:off x="6147093" y="983394"/>
            <a:ext cx="2277082" cy="773639"/>
            <a:chOff x="467544" y="3622640"/>
            <a:chExt cx="2477540" cy="863639"/>
          </a:xfrm>
        </p:grpSpPr>
        <p:pic>
          <p:nvPicPr>
            <p:cNvPr id="22" name="Picture 26" descr="https://upload.wikimedia.org/wikipedia/commons/thumb/0/03/Flag_of_Italy.svg/280px-Flag_of_Italy.svg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4190" y="3626836"/>
              <a:ext cx="239292" cy="160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1911008" y="3622640"/>
              <a:ext cx="179823" cy="144000"/>
            </a:xfrm>
            <a:prstGeom prst="rect">
              <a:avLst/>
            </a:prstGeom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006" b="17639"/>
            <a:stretch/>
          </p:blipFill>
          <p:spPr>
            <a:xfrm>
              <a:off x="1263969" y="3622640"/>
              <a:ext cx="308461" cy="180000"/>
            </a:xfrm>
            <a:prstGeom prst="rect">
              <a:avLst/>
            </a:prstGeom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98" t="35391" r="28935" b="36717"/>
            <a:stretch/>
          </p:blipFill>
          <p:spPr>
            <a:xfrm>
              <a:off x="668002" y="3632224"/>
              <a:ext cx="220276" cy="144000"/>
            </a:xfrm>
            <a:prstGeom prst="rect">
              <a:avLst/>
            </a:prstGeom>
          </p:spPr>
        </p:pic>
        <p:grpSp>
          <p:nvGrpSpPr>
            <p:cNvPr id="26" name="Gruppo 25"/>
            <p:cNvGrpSpPr/>
            <p:nvPr/>
          </p:nvGrpSpPr>
          <p:grpSpPr>
            <a:xfrm>
              <a:off x="467544" y="3801185"/>
              <a:ext cx="2477540" cy="685094"/>
              <a:chOff x="-104573" y="3655480"/>
              <a:chExt cx="3049657" cy="830799"/>
            </a:xfrm>
          </p:grpSpPr>
          <p:pic>
            <p:nvPicPr>
              <p:cNvPr id="27" name="Immagine 26"/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04573" y="3655480"/>
                <a:ext cx="764638" cy="829035"/>
              </a:xfrm>
              <a:prstGeom prst="rect">
                <a:avLst/>
              </a:prstGeom>
            </p:spPr>
          </p:pic>
          <p:pic>
            <p:nvPicPr>
              <p:cNvPr id="28" name="Immagine 27"/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5505" y="3655480"/>
                <a:ext cx="764638" cy="829035"/>
              </a:xfrm>
              <a:prstGeom prst="rect">
                <a:avLst/>
              </a:prstGeom>
            </p:spPr>
          </p:pic>
          <p:pic>
            <p:nvPicPr>
              <p:cNvPr id="29" name="Immagine 28"/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5655" y="3655480"/>
                <a:ext cx="764638" cy="829035"/>
              </a:xfrm>
              <a:prstGeom prst="rect">
                <a:avLst/>
              </a:prstGeom>
            </p:spPr>
          </p:pic>
          <p:pic>
            <p:nvPicPr>
              <p:cNvPr id="30" name="Immagine 29"/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0446" y="3657244"/>
                <a:ext cx="764638" cy="829035"/>
              </a:xfrm>
              <a:prstGeom prst="rect">
                <a:avLst/>
              </a:prstGeom>
            </p:spPr>
          </p:pic>
        </p:grpSp>
      </p:grpSp>
      <p:sp>
        <p:nvSpPr>
          <p:cNvPr id="32" name="CasellaDiTesto 31"/>
          <p:cNvSpPr txBox="1"/>
          <p:nvPr/>
        </p:nvSpPr>
        <p:spPr>
          <a:xfrm>
            <a:off x="1835696" y="692696"/>
            <a:ext cx="406350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premio assicurativo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a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prezzo di mercato </a:t>
            </a:r>
            <a:endParaRPr lang="en-US" sz="1600" b="1" dirty="0" smtClean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algn="ctr"/>
            <a:r>
              <a:rPr lang="it-IT" sz="1200" b="1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contro il </a:t>
            </a:r>
            <a:r>
              <a:rPr lang="it-IT" sz="1400" b="1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rischio sovrano in eccesso rispetto </a:t>
            </a:r>
            <a:br>
              <a:rPr lang="it-IT" sz="1400" b="1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</a:br>
            <a:r>
              <a:rPr lang="it-IT" sz="1400" b="1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alla media Eurozona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cxnSp>
        <p:nvCxnSpPr>
          <p:cNvPr id="33" name="Connettore 2 32"/>
          <p:cNvCxnSpPr/>
          <p:nvPr/>
        </p:nvCxnSpPr>
        <p:spPr>
          <a:xfrm flipH="1">
            <a:off x="2534190" y="1571661"/>
            <a:ext cx="322516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947" y="1422343"/>
            <a:ext cx="346653" cy="34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CasellaDiTesto 35"/>
          <p:cNvSpPr txBox="1"/>
          <p:nvPr/>
        </p:nvSpPr>
        <p:spPr>
          <a:xfrm>
            <a:off x="6009499" y="1754847"/>
            <a:ext cx="2601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Governi dei paesi membri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161161" y="1132708"/>
            <a:ext cx="2092710" cy="914745"/>
          </a:xfrm>
          <a:prstGeom prst="rect">
            <a:avLst/>
          </a:prstGeom>
          <a:gradFill>
            <a:gsLst>
              <a:gs pos="0">
                <a:srgbClr val="FFFF99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small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MES</a:t>
            </a:r>
            <a:endParaRPr lang="it-IT" sz="5400" b="1" cap="small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FASE 1 – durata 10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anni - verso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un debito pubblico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rischi condivisi</a:t>
            </a:r>
          </a:p>
          <a:p>
            <a:endParaRPr lang="it-IT" sz="2200" b="1" u="sng" cap="small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134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161755" y="534234"/>
            <a:ext cx="5831597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se si verifica un evento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idoneo ad attivare l’intervento del MES: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algn="ctr"/>
            <a:endParaRPr lang="it-IT" sz="14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algn="ctr"/>
            <a:endParaRPr lang="it-IT" sz="14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algn="ctr"/>
            <a:endParaRPr lang="it-IT" sz="14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algn="ctr"/>
            <a:endParaRPr lang="it-IT" sz="14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algn="ctr"/>
            <a:endParaRPr lang="it-IT" sz="14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algn="ctr"/>
            <a:endParaRPr lang="en-US" sz="14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027546" y="5306680"/>
            <a:ext cx="2390843" cy="936104"/>
            <a:chOff x="2081138" y="3708400"/>
            <a:chExt cx="5117697" cy="1714500"/>
          </a:xfrm>
        </p:grpSpPr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1138" y="3708400"/>
              <a:ext cx="1714500" cy="1714500"/>
            </a:xfrm>
            <a:prstGeom prst="rect">
              <a:avLst/>
            </a:prstGeom>
          </p:spPr>
        </p:pic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1120" y="3708400"/>
              <a:ext cx="1714500" cy="1714500"/>
            </a:xfrm>
            <a:prstGeom prst="rect">
              <a:avLst/>
            </a:prstGeom>
          </p:spPr>
        </p:pic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4335" y="3708400"/>
              <a:ext cx="1714500" cy="1714500"/>
            </a:xfrm>
            <a:prstGeom prst="rect">
              <a:avLst/>
            </a:prstGeom>
          </p:spPr>
        </p:pic>
      </p:grpSp>
      <p:sp>
        <p:nvSpPr>
          <p:cNvPr id="8" name="CasellaDiTesto 7"/>
          <p:cNvSpPr txBox="1"/>
          <p:nvPr/>
        </p:nvSpPr>
        <p:spPr>
          <a:xfrm>
            <a:off x="6534548" y="6426706"/>
            <a:ext cx="1551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Obbligazionisti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cxnSp>
        <p:nvCxnSpPr>
          <p:cNvPr id="9" name="Connettore 2 8"/>
          <p:cNvCxnSpPr/>
          <p:nvPr/>
        </p:nvCxnSpPr>
        <p:spPr>
          <a:xfrm flipV="1">
            <a:off x="6493459" y="2420888"/>
            <a:ext cx="723" cy="2904438"/>
          </a:xfrm>
          <a:prstGeom prst="straightConnector1">
            <a:avLst/>
          </a:prstGeom>
          <a:ln w="158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119205" y="3203325"/>
            <a:ext cx="779406" cy="11672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601" y="3482154"/>
            <a:ext cx="346653" cy="34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sellaDiTesto 11"/>
          <p:cNvSpPr txBox="1"/>
          <p:nvPr/>
        </p:nvSpPr>
        <p:spPr>
          <a:xfrm>
            <a:off x="5574768" y="3958695"/>
            <a:ext cx="1838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Valore di recupero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5783051" y="964154"/>
            <a:ext cx="3014663" cy="145673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14" name="Connettore 4 13"/>
          <p:cNvCxnSpPr/>
          <p:nvPr/>
        </p:nvCxnSpPr>
        <p:spPr>
          <a:xfrm>
            <a:off x="1263969" y="2750396"/>
            <a:ext cx="4516288" cy="324036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786" y="3699780"/>
            <a:ext cx="346653" cy="34665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16" name="CasellaDiTesto 15"/>
          <p:cNvSpPr txBox="1"/>
          <p:nvPr/>
        </p:nvSpPr>
        <p:spPr>
          <a:xfrm>
            <a:off x="3116750" y="4190345"/>
            <a:ext cx="8107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Perdita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grpSp>
        <p:nvGrpSpPr>
          <p:cNvPr id="17" name="Gruppo 16"/>
          <p:cNvGrpSpPr/>
          <p:nvPr/>
        </p:nvGrpSpPr>
        <p:grpSpPr>
          <a:xfrm>
            <a:off x="6147093" y="1177277"/>
            <a:ext cx="2277082" cy="773639"/>
            <a:chOff x="467544" y="3622640"/>
            <a:chExt cx="2477540" cy="863639"/>
          </a:xfrm>
        </p:grpSpPr>
        <p:pic>
          <p:nvPicPr>
            <p:cNvPr id="18" name="Picture 26" descr="https://upload.wikimedia.org/wikipedia/commons/thumb/0/03/Flag_of_Italy.svg/280px-Flag_of_Italy.svg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4190" y="3626836"/>
              <a:ext cx="239292" cy="160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1911008" y="3622640"/>
              <a:ext cx="179823" cy="144000"/>
            </a:xfrm>
            <a:prstGeom prst="rect">
              <a:avLst/>
            </a:prstGeom>
          </p:spPr>
        </p:pic>
        <p:pic>
          <p:nvPicPr>
            <p:cNvPr id="20" name="Immagine 19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006" b="17639"/>
            <a:stretch/>
          </p:blipFill>
          <p:spPr>
            <a:xfrm>
              <a:off x="1263969" y="3622640"/>
              <a:ext cx="308461" cy="180000"/>
            </a:xfrm>
            <a:prstGeom prst="rect">
              <a:avLst/>
            </a:prstGeom>
          </p:spPr>
        </p:pic>
        <p:pic>
          <p:nvPicPr>
            <p:cNvPr id="21" name="Immagine 20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98" t="35391" r="28935" b="36717"/>
            <a:stretch/>
          </p:blipFill>
          <p:spPr>
            <a:xfrm>
              <a:off x="668002" y="3632224"/>
              <a:ext cx="220276" cy="144000"/>
            </a:xfrm>
            <a:prstGeom prst="rect">
              <a:avLst/>
            </a:prstGeom>
          </p:spPr>
        </p:pic>
        <p:grpSp>
          <p:nvGrpSpPr>
            <p:cNvPr id="22" name="Gruppo 21"/>
            <p:cNvGrpSpPr/>
            <p:nvPr/>
          </p:nvGrpSpPr>
          <p:grpSpPr>
            <a:xfrm>
              <a:off x="467544" y="3801185"/>
              <a:ext cx="2477540" cy="685094"/>
              <a:chOff x="-104573" y="3655480"/>
              <a:chExt cx="3049657" cy="830799"/>
            </a:xfrm>
          </p:grpSpPr>
          <p:pic>
            <p:nvPicPr>
              <p:cNvPr id="23" name="Immagine 22"/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04573" y="3655480"/>
                <a:ext cx="764638" cy="829035"/>
              </a:xfrm>
              <a:prstGeom prst="rect">
                <a:avLst/>
              </a:prstGeom>
            </p:spPr>
          </p:pic>
          <p:pic>
            <p:nvPicPr>
              <p:cNvPr id="24" name="Immagine 23"/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5505" y="3655480"/>
                <a:ext cx="764638" cy="829035"/>
              </a:xfrm>
              <a:prstGeom prst="rect">
                <a:avLst/>
              </a:prstGeom>
            </p:spPr>
          </p:pic>
          <p:pic>
            <p:nvPicPr>
              <p:cNvPr id="25" name="Immagine 24"/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5655" y="3655480"/>
                <a:ext cx="764638" cy="829035"/>
              </a:xfrm>
              <a:prstGeom prst="rect">
                <a:avLst/>
              </a:prstGeom>
            </p:spPr>
          </p:pic>
          <p:pic>
            <p:nvPicPr>
              <p:cNvPr id="26" name="Immagine 25"/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0446" y="3657244"/>
                <a:ext cx="764638" cy="829035"/>
              </a:xfrm>
              <a:prstGeom prst="rect">
                <a:avLst/>
              </a:prstGeom>
            </p:spPr>
          </p:pic>
        </p:grpSp>
      </p:grpSp>
      <p:sp>
        <p:nvSpPr>
          <p:cNvPr id="27" name="CasellaDiTesto 26"/>
          <p:cNvSpPr txBox="1"/>
          <p:nvPr/>
        </p:nvSpPr>
        <p:spPr>
          <a:xfrm>
            <a:off x="-57193" y="2051556"/>
            <a:ext cx="334348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1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(con </a:t>
            </a:r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la copertura finanziaria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della BCE)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6009499" y="1979548"/>
            <a:ext cx="2601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Governi dei paesi membri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2CC77FF-5627-4FBE-B2C1-F108AA50FF70}" type="slidenum">
              <a:rPr lang="en-US" smtClean="0"/>
              <a:t>10</a:t>
            </a:fld>
            <a:endParaRPr lang="en-US" dirty="0"/>
          </a:p>
        </p:txBody>
      </p:sp>
      <p:sp>
        <p:nvSpPr>
          <p:cNvPr id="33" name="Rettangolo 32"/>
          <p:cNvSpPr/>
          <p:nvPr/>
        </p:nvSpPr>
        <p:spPr>
          <a:xfrm>
            <a:off x="161161" y="1132708"/>
            <a:ext cx="2092710" cy="914745"/>
          </a:xfrm>
          <a:prstGeom prst="rect">
            <a:avLst/>
          </a:prstGeom>
          <a:gradFill>
            <a:gsLst>
              <a:gs pos="0">
                <a:srgbClr val="FFFF99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small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MES</a:t>
            </a:r>
            <a:endParaRPr lang="it-IT" sz="5400" b="1" cap="small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FASE 1 – durata 10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anni - verso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un debito pubblico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rischi condivisi</a:t>
            </a:r>
          </a:p>
          <a:p>
            <a:endParaRPr lang="it-IT" sz="2200" b="1" u="sng" cap="small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134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86288" y="915643"/>
            <a:ext cx="89523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gli operatori di mercato aggiornano le loro aspettative:</a:t>
            </a:r>
          </a:p>
          <a:p>
            <a:pPr algn="ctr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riprendono a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scommettere sulla convergenza delle curve dei tassi di interesse dei paesi dell'area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euro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endParaRPr lang="it-IT" sz="2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endParaRPr lang="it-IT" sz="2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endParaRPr lang="it-IT" sz="2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76511" y="3082107"/>
            <a:ext cx="36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75000"/>
                  </a:schemeClr>
                </a:solidFill>
              </a:rPr>
              <a:t>vendita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</a:rPr>
              <a:t>di obbligazioni 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emesse da governi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</a:rPr>
              <a:t>dei paesi </a:t>
            </a:r>
            <a:r>
              <a:rPr lang="it-IT" sz="2800" b="1" dirty="0" smtClean="0">
                <a:solidFill>
                  <a:schemeClr val="accent1">
                    <a:lumMod val="75000"/>
                  </a:schemeClr>
                </a:solidFill>
              </a:rPr>
              <a:t>core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968999" y="3082107"/>
            <a:ext cx="39676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75000"/>
                  </a:schemeClr>
                </a:solidFill>
              </a:rPr>
              <a:t>acquisto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</a:rPr>
              <a:t>di obbligazioni 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emesse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</a:rPr>
              <a:t>dai 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governi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</a:rPr>
              <a:t>dei paesi </a:t>
            </a:r>
            <a:r>
              <a:rPr lang="it-IT" sz="2800" b="1" dirty="0" smtClean="0">
                <a:solidFill>
                  <a:schemeClr val="accent1">
                    <a:lumMod val="75000"/>
                  </a:schemeClr>
                </a:solidFill>
              </a:rPr>
              <a:t>periferici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692777" y="4557890"/>
            <a:ext cx="779406" cy="11672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10126" y="4766425"/>
            <a:ext cx="583696" cy="844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3" name="Segnaposto contenuto 16"/>
          <p:cNvSpPr txBox="1">
            <a:spLocks/>
          </p:cNvSpPr>
          <p:nvPr/>
        </p:nvSpPr>
        <p:spPr>
          <a:xfrm>
            <a:off x="6193135" y="4609198"/>
            <a:ext cx="762889" cy="196792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" pitchFamily="2" charset="2"/>
              <a:buNone/>
              <a:defRPr/>
            </a:pPr>
            <a:r>
              <a:rPr lang="it-IT" sz="1100" dirty="0">
                <a:latin typeface="Calibri" pitchFamily="34" charset="0"/>
                <a:cs typeface="Arial" pitchFamily="34" charset="0"/>
              </a:rPr>
              <a:t>BTP</a:t>
            </a:r>
          </a:p>
        </p:txBody>
      </p:sp>
      <p:pic>
        <p:nvPicPr>
          <p:cNvPr id="14" name="Picture 26" descr="https://upload.wikimedia.org/wikipedia/commons/thumb/0/03/Flag_of_Italy.svg/280px-Flag_of_Italy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729" y="4658980"/>
            <a:ext cx="237490" cy="158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77123" y="4918825"/>
            <a:ext cx="583696" cy="844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grpSp>
        <p:nvGrpSpPr>
          <p:cNvPr id="4" name="Gruppo 3"/>
          <p:cNvGrpSpPr/>
          <p:nvPr/>
        </p:nvGrpSpPr>
        <p:grpSpPr>
          <a:xfrm>
            <a:off x="1716043" y="4590147"/>
            <a:ext cx="836359" cy="1167251"/>
            <a:chOff x="1563643" y="5079742"/>
            <a:chExt cx="836359" cy="1167251"/>
          </a:xfrm>
        </p:grpSpPr>
        <p:sp>
          <p:nvSpPr>
            <p:cNvPr id="18" name="Rettangolo 17"/>
            <p:cNvSpPr/>
            <p:nvPr/>
          </p:nvSpPr>
          <p:spPr>
            <a:xfrm>
              <a:off x="1620596" y="5079742"/>
              <a:ext cx="779406" cy="1167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7030A0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1745477" y="5326673"/>
              <a:ext cx="530633" cy="7679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7030A0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1812474" y="5479073"/>
              <a:ext cx="530633" cy="7679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2" name="Segnaposto contenuto 16"/>
            <p:cNvSpPr txBox="1">
              <a:spLocks/>
            </p:cNvSpPr>
            <p:nvPr/>
          </p:nvSpPr>
          <p:spPr>
            <a:xfrm>
              <a:off x="1563643" y="5157620"/>
              <a:ext cx="693535" cy="196792"/>
            </a:xfrm>
            <a:prstGeom prst="rect">
              <a:avLst/>
            </a:prstGeom>
            <a:solidFill>
              <a:schemeClr val="bg1"/>
            </a:solidFill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chemeClr val="accent1">
                    <a:lumMod val="75000"/>
                  </a:schemeClr>
                </a:buClr>
                <a:buSzPct val="80000"/>
                <a:buFont typeface="Wingdings" pitchFamily="2" charset="2"/>
                <a:buNone/>
                <a:defRPr/>
              </a:pPr>
              <a:r>
                <a:rPr lang="it-IT" sz="1100" dirty="0">
                  <a:latin typeface="Calibri" pitchFamily="34" charset="0"/>
                  <a:cs typeface="Arial" pitchFamily="34" charset="0"/>
                </a:rPr>
                <a:t>BUND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chemeClr val="accent1">
                    <a:lumMod val="75000"/>
                  </a:schemeClr>
                </a:buClr>
                <a:buSzPct val="80000"/>
                <a:buFont typeface="Wingdings" pitchFamily="2" charset="2"/>
                <a:buNone/>
                <a:defRPr/>
              </a:pPr>
              <a:endParaRPr lang="it-IT" sz="1100" dirty="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3" name="Picture 21" descr="https://upload.wikimedia.org/wikipedia/commons/thumb/b/ba/Flag_of_Germany.svg/1280px-Flag_of_Germany.svg.png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4042" y="5193480"/>
              <a:ext cx="216000" cy="1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Rettangolo 26"/>
          <p:cNvSpPr/>
          <p:nvPr/>
        </p:nvSpPr>
        <p:spPr>
          <a:xfrm>
            <a:off x="7056519" y="4576624"/>
            <a:ext cx="857347" cy="11672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</a:blip>
          <a:srcRect/>
          <a:stretch>
            <a:fillRect/>
          </a:stretch>
        </p:blipFill>
        <p:spPr bwMode="auto">
          <a:xfrm>
            <a:off x="7193838" y="4785159"/>
            <a:ext cx="583696" cy="844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29" name="Segnaposto contenuto 16"/>
          <p:cNvSpPr txBox="1">
            <a:spLocks/>
          </p:cNvSpPr>
          <p:nvPr/>
        </p:nvSpPr>
        <p:spPr>
          <a:xfrm>
            <a:off x="6976847" y="4627932"/>
            <a:ext cx="762889" cy="196792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" pitchFamily="2" charset="2"/>
              <a:buNone/>
              <a:defRPr/>
            </a:pPr>
            <a:r>
              <a:rPr lang="it-IT" sz="1100" dirty="0">
                <a:latin typeface="Calibri" pitchFamily="34" charset="0"/>
                <a:cs typeface="Arial" pitchFamily="34" charset="0"/>
              </a:rPr>
              <a:t>BONOS</a:t>
            </a: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</a:blip>
          <a:srcRect/>
          <a:stretch>
            <a:fillRect/>
          </a:stretch>
        </p:blipFill>
        <p:spPr bwMode="auto">
          <a:xfrm>
            <a:off x="7260835" y="4937559"/>
            <a:ext cx="583696" cy="844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31" name="Immagine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8" t="35391" r="28935" b="36717"/>
          <a:stretch/>
        </p:blipFill>
        <p:spPr>
          <a:xfrm>
            <a:off x="7524807" y="4669770"/>
            <a:ext cx="242304" cy="158400"/>
          </a:xfrm>
          <a:prstGeom prst="rect">
            <a:avLst/>
          </a:prstGeom>
        </p:spPr>
      </p:pic>
      <p:grpSp>
        <p:nvGrpSpPr>
          <p:cNvPr id="2048" name="Gruppo 2047"/>
          <p:cNvGrpSpPr/>
          <p:nvPr/>
        </p:nvGrpSpPr>
        <p:grpSpPr>
          <a:xfrm>
            <a:off x="2472001" y="4415013"/>
            <a:ext cx="903484" cy="1328863"/>
            <a:chOff x="2263385" y="4776537"/>
            <a:chExt cx="903484" cy="1328863"/>
          </a:xfrm>
        </p:grpSpPr>
        <p:sp>
          <p:nvSpPr>
            <p:cNvPr id="34" name="Rettangolo 33"/>
            <p:cNvSpPr/>
            <p:nvPr/>
          </p:nvSpPr>
          <p:spPr>
            <a:xfrm>
              <a:off x="2387463" y="4776537"/>
              <a:ext cx="779406" cy="1167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35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2472231" y="5185080"/>
              <a:ext cx="530633" cy="7679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36" name="Segnaposto contenuto 16"/>
            <p:cNvSpPr txBox="1">
              <a:spLocks/>
            </p:cNvSpPr>
            <p:nvPr/>
          </p:nvSpPr>
          <p:spPr>
            <a:xfrm>
              <a:off x="2263385" y="4989457"/>
              <a:ext cx="693535" cy="196792"/>
            </a:xfrm>
            <a:prstGeom prst="rect">
              <a:avLst/>
            </a:prstGeom>
            <a:solidFill>
              <a:schemeClr val="bg1"/>
            </a:solidFill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chemeClr val="accent1">
                    <a:lumMod val="75000"/>
                  </a:schemeClr>
                </a:buClr>
                <a:buSzPct val="80000"/>
                <a:buFont typeface="Wingdings" pitchFamily="2" charset="2"/>
                <a:buNone/>
                <a:defRPr/>
              </a:pPr>
              <a:r>
                <a:rPr lang="it-IT" sz="1100" dirty="0">
                  <a:latin typeface="Calibri" pitchFamily="34" charset="0"/>
                  <a:cs typeface="Arial" pitchFamily="34" charset="0"/>
                </a:rPr>
                <a:t>OAT</a:t>
              </a:r>
            </a:p>
          </p:txBody>
        </p:sp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2539228" y="5337480"/>
              <a:ext cx="530633" cy="7679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38" name="Immagine 3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89" t="33733" r="24556" b="34555"/>
            <a:stretch/>
          </p:blipFill>
          <p:spPr>
            <a:xfrm>
              <a:off x="2689757" y="5052212"/>
              <a:ext cx="229574" cy="144000"/>
            </a:xfrm>
            <a:prstGeom prst="rect">
              <a:avLst/>
            </a:prstGeom>
          </p:spPr>
        </p:pic>
      </p:grpSp>
      <p:sp>
        <p:nvSpPr>
          <p:cNvPr id="39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2CC77FF-5627-4FBE-B2C1-F108AA50FF70}" type="slidenum">
              <a:rPr lang="en-US" smtClean="0"/>
              <a:t>11</a:t>
            </a:fld>
            <a:endParaRPr lang="en-US" dirty="0"/>
          </a:p>
        </p:txBody>
      </p:sp>
      <p:sp>
        <p:nvSpPr>
          <p:cNvPr id="40" name="CasellaDiTesto 39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FASE 1 – durata 10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anni - verso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un debito pubblico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rischi condivisi</a:t>
            </a:r>
          </a:p>
          <a:p>
            <a:endParaRPr lang="it-IT" sz="2200" b="1" u="sng" cap="small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735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98" y="1216583"/>
            <a:ext cx="8568952" cy="5598323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4141093" y="6546830"/>
            <a:ext cx="5437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anni</a:t>
            </a:r>
            <a:endParaRPr lang="it-IT" sz="16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053292" y="574334"/>
            <a:ext cx="50002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</a:rPr>
              <a:t>Andamento stimato del CDS sovrano a 10 anni</a:t>
            </a:r>
            <a:endParaRPr lang="it-IT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 rot="16200000">
            <a:off x="39113" y="3884938"/>
            <a:ext cx="7809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punti base</a:t>
            </a:r>
            <a:endParaRPr lang="it-IT" sz="105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838790" y="1315158"/>
            <a:ext cx="670463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 smtClean="0">
                <a:latin typeface="Garamond" panose="02020404030301010803" pitchFamily="18" charset="0"/>
              </a:rPr>
              <a:t>Germania</a:t>
            </a:r>
            <a:endParaRPr lang="it-IT" sz="800" b="1" dirty="0">
              <a:latin typeface="Garamond" panose="02020404030301010803" pitchFamily="18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820061" y="1315158"/>
            <a:ext cx="54651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 smtClean="0">
                <a:latin typeface="Garamond" panose="02020404030301010803" pitchFamily="18" charset="0"/>
              </a:rPr>
              <a:t>Francia</a:t>
            </a:r>
            <a:endParaRPr lang="it-IT" sz="800" b="1" dirty="0">
              <a:latin typeface="Garamond" panose="02020404030301010803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620181" y="1315158"/>
            <a:ext cx="46830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 smtClean="0">
                <a:latin typeface="Garamond" panose="02020404030301010803" pitchFamily="18" charset="0"/>
              </a:rPr>
              <a:t>Italia</a:t>
            </a:r>
            <a:endParaRPr lang="it-IT" sz="800" b="1" dirty="0">
              <a:latin typeface="Garamond" panose="02020404030301010803" pitchFamily="18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294656" y="1315158"/>
            <a:ext cx="53692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 smtClean="0">
                <a:latin typeface="Garamond" panose="02020404030301010803" pitchFamily="18" charset="0"/>
              </a:rPr>
              <a:t>Spagna</a:t>
            </a:r>
            <a:endParaRPr lang="it-IT" sz="800" b="1" dirty="0">
              <a:latin typeface="Garamond" panose="02020404030301010803" pitchFamily="18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097569" y="1315158"/>
            <a:ext cx="77159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latin typeface="Garamond" panose="02020404030301010803" pitchFamily="18" charset="0"/>
              </a:rPr>
              <a:t>Portogallo</a:t>
            </a:r>
            <a:endParaRPr lang="it-IT" sz="800" b="1" dirty="0">
              <a:latin typeface="Garamond" panose="02020404030301010803" pitchFamily="18" charset="0"/>
            </a:endParaRPr>
          </a:p>
        </p:txBody>
      </p:sp>
      <p:sp>
        <p:nvSpPr>
          <p:cNvPr id="17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7046912" y="6520259"/>
            <a:ext cx="2133600" cy="365125"/>
          </a:xfrm>
        </p:spPr>
        <p:txBody>
          <a:bodyPr/>
          <a:lstStyle/>
          <a:p>
            <a:fld id="{82CC77FF-5627-4FBE-B2C1-F108AA50FF70}" type="slidenum">
              <a:rPr lang="en-US" smtClean="0"/>
              <a:t>12</a:t>
            </a:fld>
            <a:endParaRPr lang="en-US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FASE 1 – durata 10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anni - verso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un debito pubblico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rischi condivisi</a:t>
            </a:r>
          </a:p>
          <a:p>
            <a:endParaRPr lang="it-IT" sz="2200" b="1" u="sng" cap="small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870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po 73"/>
          <p:cNvGrpSpPr/>
          <p:nvPr/>
        </p:nvGrpSpPr>
        <p:grpSpPr>
          <a:xfrm>
            <a:off x="179512" y="2310440"/>
            <a:ext cx="1795904" cy="1587118"/>
            <a:chOff x="179512" y="2310440"/>
            <a:chExt cx="1795904" cy="1587118"/>
          </a:xfrm>
        </p:grpSpPr>
        <p:sp>
          <p:nvSpPr>
            <p:cNvPr id="36" name="Rettangolo 35"/>
            <p:cNvSpPr/>
            <p:nvPr/>
          </p:nvSpPr>
          <p:spPr>
            <a:xfrm>
              <a:off x="614666" y="2535586"/>
              <a:ext cx="779406" cy="1167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5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9547" y="2782517"/>
              <a:ext cx="530633" cy="7679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6" name="Segnaposto contenuto 16"/>
            <p:cNvSpPr txBox="1">
              <a:spLocks/>
            </p:cNvSpPr>
            <p:nvPr/>
          </p:nvSpPr>
          <p:spPr>
            <a:xfrm>
              <a:off x="530701" y="2586894"/>
              <a:ext cx="693535" cy="196792"/>
            </a:xfrm>
            <a:prstGeom prst="rect">
              <a:avLst/>
            </a:prstGeom>
            <a:solidFill>
              <a:schemeClr val="bg1"/>
            </a:solidFill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chemeClr val="accent1">
                    <a:lumMod val="75000"/>
                  </a:schemeClr>
                </a:buClr>
                <a:buSzPct val="80000"/>
                <a:buFont typeface="Wingdings" pitchFamily="2" charset="2"/>
                <a:buNone/>
                <a:defRPr/>
              </a:pPr>
              <a:r>
                <a:rPr lang="it-IT" sz="1100" dirty="0">
                  <a:latin typeface="Calibri" pitchFamily="34" charset="0"/>
                  <a:cs typeface="Arial" pitchFamily="34" charset="0"/>
                </a:rPr>
                <a:t>BTP</a:t>
              </a:r>
            </a:p>
          </p:txBody>
        </p:sp>
        <p:pic>
          <p:nvPicPr>
            <p:cNvPr id="27" name="Picture 26" descr="https://upload.wikimedia.org/wikipedia/commons/thumb/0/03/Flag_of_Italy.svg/280px-Flag_of_Italy.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5413" y="2643899"/>
              <a:ext cx="215900" cy="14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06544" y="2934917"/>
              <a:ext cx="530633" cy="7679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82" t="8154" r="18960" b="10935"/>
            <a:stretch/>
          </p:blipFill>
          <p:spPr bwMode="auto">
            <a:xfrm>
              <a:off x="179512" y="2310440"/>
              <a:ext cx="1795904" cy="1587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7" name="Gruppo 46"/>
          <p:cNvGrpSpPr/>
          <p:nvPr/>
        </p:nvGrpSpPr>
        <p:grpSpPr>
          <a:xfrm>
            <a:off x="2551020" y="2310440"/>
            <a:ext cx="1792377" cy="1584000"/>
            <a:chOff x="313880" y="4523887"/>
            <a:chExt cx="1792377" cy="1584000"/>
          </a:xfrm>
        </p:grpSpPr>
        <p:sp>
          <p:nvSpPr>
            <p:cNvPr id="67" name="Rettangolo 66"/>
            <p:cNvSpPr/>
            <p:nvPr/>
          </p:nvSpPr>
          <p:spPr>
            <a:xfrm>
              <a:off x="767066" y="4782029"/>
              <a:ext cx="779406" cy="1167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68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7030A0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891947" y="5028960"/>
              <a:ext cx="530633" cy="7679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70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7030A0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958944" y="5181360"/>
              <a:ext cx="530633" cy="7679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81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82" t="8154" r="18960" b="10935"/>
            <a:stretch/>
          </p:blipFill>
          <p:spPr bwMode="auto">
            <a:xfrm>
              <a:off x="313880" y="4523887"/>
              <a:ext cx="1792377" cy="158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" name="Segnaposto contenuto 16"/>
            <p:cNvSpPr txBox="1">
              <a:spLocks/>
            </p:cNvSpPr>
            <p:nvPr/>
          </p:nvSpPr>
          <p:spPr>
            <a:xfrm>
              <a:off x="710113" y="4859907"/>
              <a:ext cx="693535" cy="196792"/>
            </a:xfrm>
            <a:prstGeom prst="rect">
              <a:avLst/>
            </a:prstGeom>
            <a:solidFill>
              <a:schemeClr val="bg1"/>
            </a:solidFill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chemeClr val="accent1">
                    <a:lumMod val="75000"/>
                  </a:schemeClr>
                </a:buClr>
                <a:buSzPct val="80000"/>
                <a:buFont typeface="Wingdings" pitchFamily="2" charset="2"/>
                <a:buNone/>
                <a:defRPr/>
              </a:pPr>
              <a:r>
                <a:rPr lang="it-IT" sz="1100" dirty="0">
                  <a:latin typeface="Calibri" pitchFamily="34" charset="0"/>
                  <a:cs typeface="Arial" pitchFamily="34" charset="0"/>
                </a:rPr>
                <a:t>BUND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chemeClr val="accent1">
                    <a:lumMod val="75000"/>
                  </a:schemeClr>
                </a:buClr>
                <a:buSzPct val="80000"/>
                <a:buFont typeface="Wingdings" pitchFamily="2" charset="2"/>
                <a:buNone/>
                <a:defRPr/>
              </a:pPr>
              <a:endParaRPr lang="it-IT" sz="1100" dirty="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72" name="Picture 21" descr="https://upload.wikimedia.org/wikipedia/commons/thumb/b/ba/Flag_of_Germany.svg/1280px-Flag_of_Germany.svg.png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0512" y="4895767"/>
              <a:ext cx="216000" cy="1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7" name="Gruppo 86"/>
          <p:cNvGrpSpPr/>
          <p:nvPr/>
        </p:nvGrpSpPr>
        <p:grpSpPr>
          <a:xfrm>
            <a:off x="6959737" y="2310440"/>
            <a:ext cx="1792377" cy="1584000"/>
            <a:chOff x="6602637" y="3997628"/>
            <a:chExt cx="1792377" cy="1584000"/>
          </a:xfrm>
        </p:grpSpPr>
        <p:sp>
          <p:nvSpPr>
            <p:cNvPr id="83" name="Rettangolo 82"/>
            <p:cNvSpPr/>
            <p:nvPr/>
          </p:nvSpPr>
          <p:spPr>
            <a:xfrm>
              <a:off x="7043702" y="4198403"/>
              <a:ext cx="779406" cy="1167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84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</a:blip>
            <a:srcRect/>
            <a:stretch>
              <a:fillRect/>
            </a:stretch>
          </p:blipFill>
          <p:spPr bwMode="auto">
            <a:xfrm>
              <a:off x="7168583" y="4445334"/>
              <a:ext cx="530633" cy="7679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85" name="Segnaposto contenuto 16"/>
            <p:cNvSpPr txBox="1">
              <a:spLocks/>
            </p:cNvSpPr>
            <p:nvPr/>
          </p:nvSpPr>
          <p:spPr>
            <a:xfrm>
              <a:off x="6959737" y="4249711"/>
              <a:ext cx="693535" cy="196792"/>
            </a:xfrm>
            <a:prstGeom prst="rect">
              <a:avLst/>
            </a:prstGeom>
            <a:solidFill>
              <a:schemeClr val="bg1"/>
            </a:solidFill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chemeClr val="accent1">
                    <a:lumMod val="75000"/>
                  </a:schemeClr>
                </a:buClr>
                <a:buSzPct val="80000"/>
                <a:buFont typeface="Wingdings" pitchFamily="2" charset="2"/>
                <a:buNone/>
                <a:defRPr/>
              </a:pPr>
              <a:r>
                <a:rPr lang="it-IT" sz="1100" dirty="0">
                  <a:latin typeface="Calibri" pitchFamily="34" charset="0"/>
                  <a:cs typeface="Arial" pitchFamily="34" charset="0"/>
                </a:rPr>
                <a:t>BONOS</a:t>
              </a:r>
            </a:p>
          </p:txBody>
        </p:sp>
        <p:pic>
          <p:nvPicPr>
            <p:cNvPr id="86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</a:blip>
            <a:srcRect/>
            <a:stretch>
              <a:fillRect/>
            </a:stretch>
          </p:blipFill>
          <p:spPr bwMode="auto">
            <a:xfrm>
              <a:off x="7235580" y="4597734"/>
              <a:ext cx="530633" cy="7679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45" name="Immagine 4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98" t="35391" r="28935" b="36717"/>
            <a:stretch/>
          </p:blipFill>
          <p:spPr>
            <a:xfrm>
              <a:off x="7484034" y="4298749"/>
              <a:ext cx="220276" cy="144000"/>
            </a:xfrm>
            <a:prstGeom prst="rect">
              <a:avLst/>
            </a:prstGeom>
          </p:spPr>
        </p:pic>
        <p:pic>
          <p:nvPicPr>
            <p:cNvPr id="88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82" t="8154" r="18960" b="10935"/>
            <a:stretch/>
          </p:blipFill>
          <p:spPr bwMode="auto">
            <a:xfrm>
              <a:off x="6602637" y="3997628"/>
              <a:ext cx="1792377" cy="158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9" name="Gruppo 88"/>
          <p:cNvGrpSpPr/>
          <p:nvPr/>
        </p:nvGrpSpPr>
        <p:grpSpPr>
          <a:xfrm>
            <a:off x="4770587" y="2310440"/>
            <a:ext cx="1792377" cy="1584000"/>
            <a:chOff x="4963403" y="4056885"/>
            <a:chExt cx="1792377" cy="1584000"/>
          </a:xfrm>
        </p:grpSpPr>
        <p:sp>
          <p:nvSpPr>
            <p:cNvPr id="76" name="Rettangolo 75"/>
            <p:cNvSpPr/>
            <p:nvPr/>
          </p:nvSpPr>
          <p:spPr>
            <a:xfrm>
              <a:off x="5403974" y="4298749"/>
              <a:ext cx="779406" cy="1167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7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5528855" y="4545680"/>
              <a:ext cx="530633" cy="7679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78" name="Segnaposto contenuto 16"/>
            <p:cNvSpPr txBox="1">
              <a:spLocks/>
            </p:cNvSpPr>
            <p:nvPr/>
          </p:nvSpPr>
          <p:spPr>
            <a:xfrm>
              <a:off x="5320009" y="4350057"/>
              <a:ext cx="693535" cy="196792"/>
            </a:xfrm>
            <a:prstGeom prst="rect">
              <a:avLst/>
            </a:prstGeom>
            <a:solidFill>
              <a:schemeClr val="bg1"/>
            </a:solidFill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chemeClr val="accent1">
                    <a:lumMod val="75000"/>
                  </a:schemeClr>
                </a:buClr>
                <a:buSzPct val="80000"/>
                <a:buFont typeface="Wingdings" pitchFamily="2" charset="2"/>
                <a:buNone/>
                <a:defRPr/>
              </a:pPr>
              <a:r>
                <a:rPr lang="it-IT" sz="1100" dirty="0">
                  <a:latin typeface="Calibri" pitchFamily="34" charset="0"/>
                  <a:cs typeface="Arial" pitchFamily="34" charset="0"/>
                </a:rPr>
                <a:t>OAT</a:t>
              </a:r>
            </a:p>
          </p:txBody>
        </p:sp>
        <p:pic>
          <p:nvPicPr>
            <p:cNvPr id="80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5595852" y="4698080"/>
              <a:ext cx="530633" cy="7679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46" name="Immagine 4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89" t="33733" r="24556" b="34555"/>
            <a:stretch/>
          </p:blipFill>
          <p:spPr>
            <a:xfrm>
              <a:off x="5746381" y="4412812"/>
              <a:ext cx="229574" cy="144000"/>
            </a:xfrm>
            <a:prstGeom prst="rect">
              <a:avLst/>
            </a:prstGeom>
          </p:spPr>
        </p:pic>
        <p:pic>
          <p:nvPicPr>
            <p:cNvPr id="53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82" t="8154" r="18960" b="10935"/>
            <a:stretch/>
          </p:blipFill>
          <p:spPr bwMode="auto">
            <a:xfrm>
              <a:off x="4963403" y="4056885"/>
              <a:ext cx="1792377" cy="158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0" name="Uguale 89"/>
          <p:cNvSpPr>
            <a:spLocks noChangeAspect="1"/>
          </p:cNvSpPr>
          <p:nvPr/>
        </p:nvSpPr>
        <p:spPr>
          <a:xfrm>
            <a:off x="1835696" y="2676608"/>
            <a:ext cx="828000" cy="78236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95" name="Uguale 94"/>
          <p:cNvSpPr>
            <a:spLocks noChangeAspect="1"/>
          </p:cNvSpPr>
          <p:nvPr/>
        </p:nvSpPr>
        <p:spPr>
          <a:xfrm>
            <a:off x="4067944" y="2676608"/>
            <a:ext cx="828000" cy="78236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96" name="Uguale 95"/>
          <p:cNvSpPr>
            <a:spLocks noChangeAspect="1"/>
          </p:cNvSpPr>
          <p:nvPr/>
        </p:nvSpPr>
        <p:spPr>
          <a:xfrm>
            <a:off x="6300192" y="2676608"/>
            <a:ext cx="828000" cy="78236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91" name="CasellaDiTesto 90"/>
          <p:cNvSpPr txBox="1"/>
          <p:nvPr/>
        </p:nvSpPr>
        <p:spPr>
          <a:xfrm>
            <a:off x="899592" y="4600416"/>
            <a:ext cx="749173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800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Verso un </a:t>
            </a:r>
            <a:r>
              <a:rPr lang="it-IT" sz="3800" b="1" u="sng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vero</a:t>
            </a:r>
            <a:r>
              <a:rPr lang="it-IT" sz="3800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it-IT" sz="3800" i="1" dirty="0" err="1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safe</a:t>
            </a:r>
            <a:r>
              <a:rPr lang="it-IT" sz="3800" i="1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it-IT" sz="3800" i="1" dirty="0" err="1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asset</a:t>
            </a:r>
            <a:r>
              <a:rPr lang="it-IT" sz="3800" i="1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it-IT" sz="3800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dell’Eurozona</a:t>
            </a:r>
            <a:endParaRPr lang="it-IT" sz="38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9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2CC77FF-5627-4FBE-B2C1-F108AA50FF70}" type="slidenum">
              <a:rPr lang="en-US" smtClean="0"/>
              <a:t>13</a:t>
            </a:fld>
            <a:endParaRPr lang="en-US" dirty="0"/>
          </a:p>
        </p:txBody>
      </p:sp>
      <p:sp>
        <p:nvSpPr>
          <p:cNvPr id="41" name="Rettangolo 40"/>
          <p:cNvSpPr/>
          <p:nvPr/>
        </p:nvSpPr>
        <p:spPr>
          <a:xfrm>
            <a:off x="161161" y="908720"/>
            <a:ext cx="2092710" cy="914745"/>
          </a:xfrm>
          <a:prstGeom prst="rect">
            <a:avLst/>
          </a:prstGeom>
          <a:gradFill>
            <a:gsLst>
              <a:gs pos="0">
                <a:srgbClr val="FFFF99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small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MES</a:t>
            </a:r>
            <a:endParaRPr lang="it-IT" sz="5400" b="1" cap="small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FASE 1 – durata 10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anni - verso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un debito pubblico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rischi condivisi</a:t>
            </a:r>
          </a:p>
          <a:p>
            <a:endParaRPr lang="it-IT" sz="2200" b="1" u="sng" cap="small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307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37403" y="574334"/>
            <a:ext cx="8581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</a:rPr>
              <a:t>transizione 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verso un debito pubblico dell’Eurozona a rischi condivisi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12" y="1105312"/>
            <a:ext cx="8723400" cy="5688632"/>
          </a:xfrm>
          <a:prstGeom prst="rect">
            <a:avLst/>
          </a:prstGeom>
          <a:noFill/>
          <a:ln w="222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4253488" y="6455390"/>
            <a:ext cx="556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anni</a:t>
            </a:r>
            <a:endParaRPr lang="it-IT" sz="16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691927" y="1190941"/>
            <a:ext cx="165618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latin typeface="Garamond" panose="02020404030301010803" pitchFamily="18" charset="0"/>
              </a:rPr>
              <a:t>Eurozona (rischi condivisi)</a:t>
            </a:r>
            <a:endParaRPr lang="it-IT" sz="1000" b="1" dirty="0">
              <a:latin typeface="Garamond" panose="02020404030301010803" pitchFamily="18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490462" y="1190941"/>
            <a:ext cx="783457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latin typeface="Garamond" panose="02020404030301010803" pitchFamily="18" charset="0"/>
              </a:rPr>
              <a:t>Germania</a:t>
            </a:r>
            <a:endParaRPr lang="it-IT" sz="1000" b="1" dirty="0">
              <a:latin typeface="Garamond" panose="02020404030301010803" pitchFamily="18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397059" y="1190941"/>
            <a:ext cx="60699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latin typeface="Garamond" panose="02020404030301010803" pitchFamily="18" charset="0"/>
              </a:rPr>
              <a:t>Francia</a:t>
            </a:r>
            <a:endParaRPr lang="it-IT" sz="1000" b="1" dirty="0">
              <a:latin typeface="Garamond" panose="02020404030301010803" pitchFamily="18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124207" y="1190941"/>
            <a:ext cx="470081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latin typeface="Garamond" panose="02020404030301010803" pitchFamily="18" charset="0"/>
              </a:rPr>
              <a:t>Italia</a:t>
            </a:r>
            <a:endParaRPr lang="it-IT" sz="1000" b="1" dirty="0">
              <a:latin typeface="Garamond" panose="02020404030301010803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712208" y="1191875"/>
            <a:ext cx="540000" cy="216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latin typeface="Garamond" panose="02020404030301010803" pitchFamily="18" charset="0"/>
              </a:rPr>
              <a:t>Spagna</a:t>
            </a:r>
            <a:endParaRPr lang="it-IT" sz="900" b="1" dirty="0">
              <a:latin typeface="Garamond" panose="02020404030301010803" pitchFamily="18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372200" y="1198635"/>
            <a:ext cx="7271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latin typeface="Garamond" panose="02020404030301010803" pitchFamily="18" charset="0"/>
              </a:rPr>
              <a:t>Portogallo</a:t>
            </a:r>
            <a:endParaRPr lang="it-IT" sz="900" b="1" dirty="0">
              <a:latin typeface="Garamond" panose="02020404030301010803" pitchFamily="18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7243384" y="1190941"/>
            <a:ext cx="56897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latin typeface="Garamond" panose="02020404030301010803" pitchFamily="18" charset="0"/>
              </a:rPr>
              <a:t>Altri</a:t>
            </a:r>
          </a:p>
        </p:txBody>
      </p:sp>
      <p:sp>
        <p:nvSpPr>
          <p:cNvPr id="17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902896" y="6453336"/>
            <a:ext cx="2133600" cy="365125"/>
          </a:xfrm>
        </p:spPr>
        <p:txBody>
          <a:bodyPr/>
          <a:lstStyle/>
          <a:p>
            <a:fld id="{82CC77FF-5627-4FBE-B2C1-F108AA50FF70}" type="slidenum">
              <a:rPr lang="en-US" smtClean="0"/>
              <a:t>14</a:t>
            </a:fld>
            <a:endParaRPr lang="en-US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FASE 1 – durata 10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anni - verso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un debito pubblico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rischi condivisi</a:t>
            </a:r>
          </a:p>
          <a:p>
            <a:endParaRPr lang="it-IT" sz="2200" b="1" u="sng" cap="small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496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magine 29" descr="strad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1464740" cy="1098555"/>
          </a:xfrm>
          <a:prstGeom prst="rect">
            <a:avLst/>
          </a:prstGeom>
        </p:spPr>
      </p:pic>
      <p:cxnSp>
        <p:nvCxnSpPr>
          <p:cNvPr id="33" name="Connettore 2 32"/>
          <p:cNvCxnSpPr/>
          <p:nvPr/>
        </p:nvCxnSpPr>
        <p:spPr>
          <a:xfrm>
            <a:off x="7812360" y="2998615"/>
            <a:ext cx="0" cy="228747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 flipH="1">
            <a:off x="2555356" y="2625177"/>
            <a:ext cx="320400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2112118" y="1624085"/>
            <a:ext cx="3665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Investimenti sotto la </a:t>
            </a:r>
            <a:r>
              <a:rPr lang="it-IT" i="1" dirty="0" err="1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governance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e la supervisione delle istituzioni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dell’UE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grpSp>
        <p:nvGrpSpPr>
          <p:cNvPr id="17" name="Gruppo 16"/>
          <p:cNvGrpSpPr/>
          <p:nvPr/>
        </p:nvGrpSpPr>
        <p:grpSpPr>
          <a:xfrm>
            <a:off x="6050304" y="5357986"/>
            <a:ext cx="2390843" cy="936104"/>
            <a:chOff x="2081138" y="3708400"/>
            <a:chExt cx="5117697" cy="1714500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1138" y="3708400"/>
              <a:ext cx="1714500" cy="1714500"/>
            </a:xfrm>
            <a:prstGeom prst="rect">
              <a:avLst/>
            </a:prstGeom>
          </p:spPr>
        </p:pic>
        <p:pic>
          <p:nvPicPr>
            <p:cNvPr id="18" name="Immagine 17"/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1120" y="3708400"/>
              <a:ext cx="1714500" cy="1714500"/>
            </a:xfrm>
            <a:prstGeom prst="rect">
              <a:avLst/>
            </a:prstGeom>
          </p:spPr>
        </p:pic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4335" y="3708400"/>
              <a:ext cx="1714500" cy="1714500"/>
            </a:xfrm>
            <a:prstGeom prst="rect">
              <a:avLst/>
            </a:prstGeom>
          </p:spPr>
        </p:pic>
      </p:grpSp>
      <p:sp>
        <p:nvSpPr>
          <p:cNvPr id="22" name="CasellaDiTesto 21"/>
          <p:cNvSpPr txBox="1"/>
          <p:nvPr/>
        </p:nvSpPr>
        <p:spPr>
          <a:xfrm>
            <a:off x="5621449" y="6444044"/>
            <a:ext cx="3423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Possessori dei titoli emessi dal MES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705" y="2451850"/>
            <a:ext cx="346653" cy="34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63865" y="3675931"/>
            <a:ext cx="530633" cy="7679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30862" y="3828331"/>
            <a:ext cx="530633" cy="7679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cxnSp>
        <p:nvCxnSpPr>
          <p:cNvPr id="39" name="Connettore 2 38"/>
          <p:cNvCxnSpPr/>
          <p:nvPr/>
        </p:nvCxnSpPr>
        <p:spPr>
          <a:xfrm flipH="1" flipV="1">
            <a:off x="6516217" y="3017261"/>
            <a:ext cx="15449" cy="226882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ttangolo 39"/>
          <p:cNvSpPr/>
          <p:nvPr/>
        </p:nvSpPr>
        <p:spPr>
          <a:xfrm>
            <a:off x="6141963" y="3485885"/>
            <a:ext cx="779406" cy="11672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359" y="3764714"/>
            <a:ext cx="346653" cy="34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CasellaDiTesto 43"/>
          <p:cNvSpPr txBox="1"/>
          <p:nvPr/>
        </p:nvSpPr>
        <p:spPr>
          <a:xfrm>
            <a:off x="5789819" y="4241255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Finanziamenti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82" t="8154" r="18960" b="10935"/>
          <a:stretch/>
        </p:blipFill>
        <p:spPr bwMode="auto">
          <a:xfrm>
            <a:off x="7029694" y="3385666"/>
            <a:ext cx="1661536" cy="1468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1" descr="Risultati immagini per bridge icon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83903"/>
            <a:ext cx="1206000" cy="14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1" descr="Risultati immagini per bridge icon"/>
          <p:cNvPicPr>
            <a:picLocks noChangeAspect="1" noChangeArrowheads="1"/>
          </p:cNvPicPr>
          <p:nvPr/>
        </p:nvPicPr>
        <p:blipFill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12" y="1670953"/>
            <a:ext cx="1207207" cy="142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asellaDiTesto 26"/>
          <p:cNvSpPr txBox="1"/>
          <p:nvPr/>
        </p:nvSpPr>
        <p:spPr>
          <a:xfrm>
            <a:off x="216024" y="530677"/>
            <a:ext cx="8676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it-IT" dirty="0" smtClean="0"/>
              <a:t>sfruttare </a:t>
            </a:r>
            <a:r>
              <a:rPr lang="it-IT" dirty="0"/>
              <a:t>la leva finanziaria per stimolare gli investimenti</a:t>
            </a:r>
            <a:endParaRPr lang="en-US" dirty="0"/>
          </a:p>
        </p:txBody>
      </p:sp>
      <p:sp>
        <p:nvSpPr>
          <p:cNvPr id="28" name="CasellaDiTesto 27"/>
          <p:cNvSpPr txBox="1"/>
          <p:nvPr/>
        </p:nvSpPr>
        <p:spPr>
          <a:xfrm>
            <a:off x="0" y="0"/>
            <a:ext cx="8676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MES: la proposta alternativa di Dosi, Minenna, Roventini e Violi</a:t>
            </a:r>
          </a:p>
        </p:txBody>
      </p:sp>
      <p:sp>
        <p:nvSpPr>
          <p:cNvPr id="32" name="Rettangolo 31"/>
          <p:cNvSpPr/>
          <p:nvPr/>
        </p:nvSpPr>
        <p:spPr>
          <a:xfrm>
            <a:off x="6079690" y="1995076"/>
            <a:ext cx="2092710" cy="914745"/>
          </a:xfrm>
          <a:prstGeom prst="rect">
            <a:avLst/>
          </a:prstGeom>
          <a:gradFill>
            <a:gsLst>
              <a:gs pos="0">
                <a:srgbClr val="FFFF99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small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MES</a:t>
            </a:r>
            <a:endParaRPr lang="it-IT" sz="5400" b="1" cap="small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977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14" y="1127438"/>
            <a:ext cx="8483698" cy="5541922"/>
          </a:xfrm>
          <a:prstGeom prst="rect">
            <a:avLst/>
          </a:prstGeom>
          <a:noFill/>
          <a:ln w="22225">
            <a:solidFill>
              <a:schemeClr val="tx2"/>
            </a:solidFill>
            <a:miter lim="800000"/>
            <a:headEnd/>
            <a:tailEnd/>
          </a:ln>
          <a:effectLst/>
        </p:spPr>
      </p:pic>
      <p:sp>
        <p:nvSpPr>
          <p:cNvPr id="6" name="CasellaDiTesto 5"/>
          <p:cNvSpPr txBox="1"/>
          <p:nvPr/>
        </p:nvSpPr>
        <p:spPr>
          <a:xfrm>
            <a:off x="702299" y="616194"/>
            <a:ext cx="76772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Evoluzione stimata del rapporto debito / PIL teorico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907704" y="1274720"/>
            <a:ext cx="84992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 smtClean="0">
                <a:latin typeface="Garamond" panose="02020404030301010803" pitchFamily="18" charset="0"/>
              </a:rPr>
              <a:t>Germania</a:t>
            </a:r>
          </a:p>
          <a:p>
            <a:pPr algn="ctr"/>
            <a:endParaRPr lang="it-IT" sz="800" b="1" dirty="0">
              <a:latin typeface="Garamond" panose="02020404030301010803" pitchFamily="18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211960" y="1275884"/>
            <a:ext cx="67278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 smtClean="0">
                <a:latin typeface="Garamond" panose="02020404030301010803" pitchFamily="18" charset="0"/>
              </a:rPr>
              <a:t>Francia</a:t>
            </a:r>
            <a:endParaRPr lang="it-IT" sz="800" b="1" dirty="0">
              <a:latin typeface="Garamond" panose="02020404030301010803" pitchFamily="18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7024464" y="1275884"/>
            <a:ext cx="46830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 smtClean="0">
                <a:latin typeface="Garamond" panose="02020404030301010803" pitchFamily="18" charset="0"/>
              </a:rPr>
              <a:t>Italia</a:t>
            </a:r>
            <a:endParaRPr lang="it-IT" sz="800" b="1" dirty="0">
              <a:latin typeface="Garamond" panose="02020404030301010803" pitchFamily="18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148064" y="1275884"/>
            <a:ext cx="53692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 smtClean="0">
                <a:latin typeface="Garamond" panose="02020404030301010803" pitchFamily="18" charset="0"/>
              </a:rPr>
              <a:t>Spagna</a:t>
            </a:r>
            <a:endParaRPr lang="it-IT" sz="800" b="1" dirty="0">
              <a:latin typeface="Garamond" panose="02020404030301010803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981680" y="1275884"/>
            <a:ext cx="77159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latin typeface="Garamond" panose="02020404030301010803" pitchFamily="18" charset="0"/>
              </a:rPr>
              <a:t>Portogallo</a:t>
            </a:r>
            <a:endParaRPr lang="it-IT" sz="800" b="1" dirty="0">
              <a:latin typeface="Garamond" panose="02020404030301010803" pitchFamily="18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052212" y="1275884"/>
            <a:ext cx="94372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 smtClean="0">
                <a:latin typeface="Garamond" panose="02020404030301010803" pitchFamily="18" charset="0"/>
              </a:rPr>
              <a:t>Eurozona</a:t>
            </a:r>
            <a:endParaRPr lang="it-IT" sz="800" b="1" dirty="0">
              <a:latin typeface="Garamond" panose="02020404030301010803" pitchFamily="18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5766312" y="6095697"/>
            <a:ext cx="84992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latin typeface="Garamond" panose="02020404030301010803" pitchFamily="18" charset="0"/>
              </a:rPr>
              <a:t>Anni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FASE 1 – durata 10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anni - verso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un debito pubblico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it-IT" sz="2200" b="1" u="sng" cap="small" dirty="0">
                <a:solidFill>
                  <a:schemeClr val="accent1">
                    <a:lumMod val="75000"/>
                  </a:schemeClr>
                </a:solidFill>
              </a:rPr>
              <a:t>rischi condivisi</a:t>
            </a:r>
          </a:p>
          <a:p>
            <a:endParaRPr lang="it-IT" sz="2200" b="1" u="sng" cap="small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347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o 2"/>
          <p:cNvGrpSpPr/>
          <p:nvPr/>
        </p:nvGrpSpPr>
        <p:grpSpPr>
          <a:xfrm>
            <a:off x="1328864" y="3126011"/>
            <a:ext cx="6492727" cy="1023069"/>
            <a:chOff x="179512" y="2310440"/>
            <a:chExt cx="8572602" cy="1587118"/>
          </a:xfrm>
        </p:grpSpPr>
        <p:grpSp>
          <p:nvGrpSpPr>
            <p:cNvPr id="74" name="Gruppo 73"/>
            <p:cNvGrpSpPr/>
            <p:nvPr/>
          </p:nvGrpSpPr>
          <p:grpSpPr>
            <a:xfrm>
              <a:off x="179512" y="2310440"/>
              <a:ext cx="1795904" cy="1587118"/>
              <a:chOff x="179512" y="2310440"/>
              <a:chExt cx="1795904" cy="1587118"/>
            </a:xfrm>
          </p:grpSpPr>
          <p:sp>
            <p:nvSpPr>
              <p:cNvPr id="36" name="Rettangolo 35"/>
              <p:cNvSpPr/>
              <p:nvPr/>
            </p:nvSpPr>
            <p:spPr>
              <a:xfrm>
                <a:off x="614666" y="2535586"/>
                <a:ext cx="779406" cy="11672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25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739547" y="2782517"/>
                <a:ext cx="530633" cy="76792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" name="Segnaposto contenuto 16"/>
              <p:cNvSpPr txBox="1">
                <a:spLocks/>
              </p:cNvSpPr>
              <p:nvPr/>
            </p:nvSpPr>
            <p:spPr>
              <a:xfrm>
                <a:off x="530701" y="2586894"/>
                <a:ext cx="693535" cy="1967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Clr>
                    <a:schemeClr val="accent1">
                      <a:lumMod val="75000"/>
                    </a:schemeClr>
                  </a:buClr>
                  <a:buSzPct val="80000"/>
                  <a:buFont typeface="Wingdings" pitchFamily="2" charset="2"/>
                  <a:buNone/>
                  <a:defRPr/>
                </a:pPr>
                <a:r>
                  <a:rPr lang="it-IT" sz="1100" dirty="0">
                    <a:latin typeface="Calibri" pitchFamily="34" charset="0"/>
                    <a:cs typeface="Arial" pitchFamily="34" charset="0"/>
                  </a:rPr>
                  <a:t>BTP</a:t>
                </a:r>
              </a:p>
            </p:txBody>
          </p:sp>
          <p:pic>
            <p:nvPicPr>
              <p:cNvPr id="27" name="Picture 26" descr="https://upload.wikimedia.org/wikipedia/commons/thumb/0/03/Flag_of_Italy.svg/280px-Flag_of_Italy.svg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5413" y="2643899"/>
                <a:ext cx="215900" cy="144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806544" y="2934917"/>
                <a:ext cx="530633" cy="76792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24" name="Picture 4"/>
              <p:cNvPicPr>
                <a:picLocks noChangeAspect="1" noChangeArrowheads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882" t="8154" r="18960" b="10935"/>
              <a:stretch/>
            </p:blipFill>
            <p:spPr bwMode="auto">
              <a:xfrm>
                <a:off x="179512" y="2310440"/>
                <a:ext cx="1795904" cy="1587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47" name="Gruppo 46"/>
            <p:cNvGrpSpPr/>
            <p:nvPr/>
          </p:nvGrpSpPr>
          <p:grpSpPr>
            <a:xfrm>
              <a:off x="2551020" y="2310440"/>
              <a:ext cx="1792377" cy="1584000"/>
              <a:chOff x="313880" y="4523887"/>
              <a:chExt cx="1792377" cy="1584000"/>
            </a:xfrm>
          </p:grpSpPr>
          <p:sp>
            <p:nvSpPr>
              <p:cNvPr id="67" name="Rettangolo 66"/>
              <p:cNvSpPr/>
              <p:nvPr/>
            </p:nvSpPr>
            <p:spPr>
              <a:xfrm>
                <a:off x="767066" y="4782029"/>
                <a:ext cx="779406" cy="11672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68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891947" y="5028960"/>
                <a:ext cx="530633" cy="76792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958944" y="5181360"/>
                <a:ext cx="530633" cy="76792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" name="Picture 4"/>
              <p:cNvPicPr>
                <a:picLocks noChangeAspect="1" noChangeArrowheads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882" t="8154" r="18960" b="10935"/>
              <a:stretch/>
            </p:blipFill>
            <p:spPr bwMode="auto">
              <a:xfrm>
                <a:off x="313880" y="4523887"/>
                <a:ext cx="1792377" cy="158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" name="Segnaposto contenuto 16"/>
              <p:cNvSpPr txBox="1">
                <a:spLocks/>
              </p:cNvSpPr>
              <p:nvPr/>
            </p:nvSpPr>
            <p:spPr>
              <a:xfrm>
                <a:off x="710113" y="4859907"/>
                <a:ext cx="693535" cy="1967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chemeClr val="accent1">
                      <a:lumMod val="75000"/>
                    </a:schemeClr>
                  </a:buClr>
                  <a:buSzPct val="80000"/>
                  <a:buFont typeface="Wingdings" pitchFamily="2" charset="2"/>
                  <a:buNone/>
                  <a:defRPr/>
                </a:pPr>
                <a:r>
                  <a:rPr lang="it-IT" sz="1100" dirty="0">
                    <a:latin typeface="Calibri" pitchFamily="34" charset="0"/>
                    <a:cs typeface="Arial" pitchFamily="34" charset="0"/>
                  </a:rPr>
                  <a:t>BUND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chemeClr val="accent1">
                      <a:lumMod val="75000"/>
                    </a:schemeClr>
                  </a:buClr>
                  <a:buSzPct val="80000"/>
                  <a:buFont typeface="Wingdings" pitchFamily="2" charset="2"/>
                  <a:buNone/>
                  <a:defRPr/>
                </a:pPr>
                <a:endParaRPr lang="it-IT" sz="1100" dirty="0">
                  <a:latin typeface="Calibri" pitchFamily="34" charset="0"/>
                  <a:cs typeface="Arial" pitchFamily="34" charset="0"/>
                </a:endParaRPr>
              </a:p>
            </p:txBody>
          </p:sp>
          <p:pic>
            <p:nvPicPr>
              <p:cNvPr id="72" name="Picture 21" descr="https://upload.wikimedia.org/wikipedia/commons/thumb/b/ba/Flag_of_Germany.svg/1280px-Flag_of_Germany.svg.png"/>
              <p:cNvPicPr>
                <a:picLocks noChangeArrowheads="1"/>
              </p:cNvPicPr>
              <p:nvPr/>
            </p:nvPicPr>
            <p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70512" y="4895767"/>
                <a:ext cx="216000" cy="14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87" name="Gruppo 86"/>
            <p:cNvGrpSpPr/>
            <p:nvPr/>
          </p:nvGrpSpPr>
          <p:grpSpPr>
            <a:xfrm>
              <a:off x="6959737" y="2310440"/>
              <a:ext cx="1792377" cy="1584000"/>
              <a:chOff x="6602637" y="3997628"/>
              <a:chExt cx="1792377" cy="1584000"/>
            </a:xfrm>
          </p:grpSpPr>
          <p:sp>
            <p:nvSpPr>
              <p:cNvPr id="83" name="Rettangolo 82"/>
              <p:cNvSpPr/>
              <p:nvPr/>
            </p:nvSpPr>
            <p:spPr>
              <a:xfrm>
                <a:off x="7043702" y="4198403"/>
                <a:ext cx="779406" cy="11672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84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7168583" y="4445334"/>
                <a:ext cx="530633" cy="76792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5" name="Segnaposto contenuto 16"/>
              <p:cNvSpPr txBox="1">
                <a:spLocks/>
              </p:cNvSpPr>
              <p:nvPr/>
            </p:nvSpPr>
            <p:spPr>
              <a:xfrm>
                <a:off x="6959737" y="4249711"/>
                <a:ext cx="693535" cy="1967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chemeClr val="accent1">
                      <a:lumMod val="75000"/>
                    </a:schemeClr>
                  </a:buClr>
                  <a:buSzPct val="80000"/>
                  <a:buFont typeface="Wingdings" pitchFamily="2" charset="2"/>
                  <a:buNone/>
                  <a:defRPr/>
                </a:pPr>
                <a:r>
                  <a:rPr lang="it-IT" sz="1100" dirty="0">
                    <a:latin typeface="Calibri" pitchFamily="34" charset="0"/>
                    <a:cs typeface="Arial" pitchFamily="34" charset="0"/>
                  </a:rPr>
                  <a:t>BONOS</a:t>
                </a:r>
              </a:p>
            </p:txBody>
          </p:sp>
          <p:pic>
            <p:nvPicPr>
              <p:cNvPr id="86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7235580" y="4597734"/>
                <a:ext cx="530633" cy="76792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" name="Immagine 44"/>
              <p:cNvPicPr>
                <a:picLocks noChangeAspect="1"/>
              </p:cNvPicPr>
              <p:nvPr/>
            </p:nvPicPr>
            <p:blipFill rotWithShape="1">
              <a:blip r:embed="rId7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398" t="35391" r="28935" b="36717"/>
              <a:stretch/>
            </p:blipFill>
            <p:spPr>
              <a:xfrm>
                <a:off x="7484034" y="4298749"/>
                <a:ext cx="220276" cy="144000"/>
              </a:xfrm>
              <a:prstGeom prst="rect">
                <a:avLst/>
              </a:prstGeom>
            </p:spPr>
          </p:pic>
          <p:pic>
            <p:nvPicPr>
              <p:cNvPr id="88" name="Picture 4"/>
              <p:cNvPicPr>
                <a:picLocks noChangeAspect="1" noChangeArrowheads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882" t="8154" r="18960" b="10935"/>
              <a:stretch/>
            </p:blipFill>
            <p:spPr bwMode="auto">
              <a:xfrm>
                <a:off x="6602637" y="3997628"/>
                <a:ext cx="1792377" cy="158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89" name="Gruppo 88"/>
            <p:cNvGrpSpPr/>
            <p:nvPr/>
          </p:nvGrpSpPr>
          <p:grpSpPr>
            <a:xfrm>
              <a:off x="4770587" y="2310440"/>
              <a:ext cx="1792377" cy="1584000"/>
              <a:chOff x="4963403" y="4056885"/>
              <a:chExt cx="1792377" cy="1584000"/>
            </a:xfrm>
          </p:grpSpPr>
          <p:sp>
            <p:nvSpPr>
              <p:cNvPr id="76" name="Rettangolo 75"/>
              <p:cNvSpPr/>
              <p:nvPr/>
            </p:nvSpPr>
            <p:spPr>
              <a:xfrm>
                <a:off x="5403974" y="4298749"/>
                <a:ext cx="779406" cy="11672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77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5528855" y="4545680"/>
                <a:ext cx="530633" cy="76792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8" name="Segnaposto contenuto 16"/>
              <p:cNvSpPr txBox="1">
                <a:spLocks/>
              </p:cNvSpPr>
              <p:nvPr/>
            </p:nvSpPr>
            <p:spPr>
              <a:xfrm>
                <a:off x="5320009" y="4350057"/>
                <a:ext cx="693535" cy="1967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chemeClr val="accent1">
                      <a:lumMod val="75000"/>
                    </a:schemeClr>
                  </a:buClr>
                  <a:buSzPct val="80000"/>
                  <a:buFont typeface="Wingdings" pitchFamily="2" charset="2"/>
                  <a:buNone/>
                  <a:defRPr/>
                </a:pPr>
                <a:r>
                  <a:rPr lang="it-IT" sz="1100" dirty="0">
                    <a:latin typeface="Calibri" pitchFamily="34" charset="0"/>
                    <a:cs typeface="Arial" pitchFamily="34" charset="0"/>
                  </a:rPr>
                  <a:t>OAT</a:t>
                </a:r>
              </a:p>
            </p:txBody>
          </p:sp>
          <p:pic>
            <p:nvPicPr>
              <p:cNvPr id="80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5595852" y="4698080"/>
                <a:ext cx="530633" cy="76792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" name="Immagine 45"/>
              <p:cNvPicPr>
                <a:picLocks noChangeAspect="1"/>
              </p:cNvPicPr>
              <p:nvPr/>
            </p:nvPicPr>
            <p:blipFill rotWithShape="1">
              <a:blip r:embed="rId8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89" t="33733" r="24556" b="34555"/>
              <a:stretch/>
            </p:blipFill>
            <p:spPr>
              <a:xfrm>
                <a:off x="5746381" y="4412812"/>
                <a:ext cx="229574" cy="144000"/>
              </a:xfrm>
              <a:prstGeom prst="rect">
                <a:avLst/>
              </a:prstGeom>
            </p:spPr>
          </p:pic>
          <p:pic>
            <p:nvPicPr>
              <p:cNvPr id="53" name="Picture 4"/>
              <p:cNvPicPr>
                <a:picLocks noChangeAspect="1" noChangeArrowheads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882" t="8154" r="18960" b="10935"/>
              <a:stretch/>
            </p:blipFill>
            <p:spPr bwMode="auto">
              <a:xfrm>
                <a:off x="4963403" y="4056885"/>
                <a:ext cx="1792377" cy="158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0" name="Uguale 89"/>
            <p:cNvSpPr>
              <a:spLocks noChangeAspect="1"/>
            </p:cNvSpPr>
            <p:nvPr/>
          </p:nvSpPr>
          <p:spPr>
            <a:xfrm>
              <a:off x="1835696" y="2676608"/>
              <a:ext cx="828000" cy="782362"/>
            </a:xfrm>
            <a:prstGeom prst="mathEqual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95" name="Uguale 94"/>
            <p:cNvSpPr>
              <a:spLocks noChangeAspect="1"/>
            </p:cNvSpPr>
            <p:nvPr/>
          </p:nvSpPr>
          <p:spPr>
            <a:xfrm>
              <a:off x="4067944" y="2676608"/>
              <a:ext cx="828000" cy="782362"/>
            </a:xfrm>
            <a:prstGeom prst="mathEqual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96" name="Uguale 95"/>
            <p:cNvSpPr>
              <a:spLocks noChangeAspect="1"/>
            </p:cNvSpPr>
            <p:nvPr/>
          </p:nvSpPr>
          <p:spPr>
            <a:xfrm>
              <a:off x="6300192" y="2676608"/>
              <a:ext cx="828000" cy="782362"/>
            </a:xfrm>
            <a:prstGeom prst="mathEqual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  <p:sp>
        <p:nvSpPr>
          <p:cNvPr id="40" name="Rettangolo 39"/>
          <p:cNvSpPr/>
          <p:nvPr/>
        </p:nvSpPr>
        <p:spPr>
          <a:xfrm>
            <a:off x="4086590" y="4011631"/>
            <a:ext cx="1050109" cy="1347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00072" y="4509120"/>
            <a:ext cx="1257658" cy="182005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06559" y="4746081"/>
            <a:ext cx="1185521" cy="171565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613" y="5291916"/>
            <a:ext cx="658435" cy="438957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131840" y="5363924"/>
            <a:ext cx="1487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Eurobond</a:t>
            </a:r>
            <a:endParaRPr lang="it-IT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0" y="6248285"/>
            <a:ext cx="5086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Mutualizzazione </a:t>
            </a:r>
            <a:r>
              <a:rPr lang="en-US" sz="2800" b="1" u="sng" cap="small" dirty="0" err="1" smtClean="0">
                <a:solidFill>
                  <a:schemeClr val="accent1">
                    <a:lumMod val="75000"/>
                  </a:schemeClr>
                </a:solidFill>
              </a:rPr>
              <a:t>dei</a:t>
            </a:r>
            <a:r>
              <a:rPr lang="en-US" sz="28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b="1" u="sng" cap="small" dirty="0" err="1" smtClean="0">
                <a:solidFill>
                  <a:schemeClr val="accent1">
                    <a:lumMod val="75000"/>
                  </a:schemeClr>
                </a:solidFill>
              </a:rPr>
              <a:t>debiti</a:t>
            </a:r>
            <a:r>
              <a:rPr lang="en-US" sz="28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b="1" u="sng" cap="small" dirty="0" err="1" smtClean="0">
                <a:solidFill>
                  <a:schemeClr val="accent1">
                    <a:lumMod val="75000"/>
                  </a:schemeClr>
                </a:solidFill>
              </a:rPr>
              <a:t>sovrani</a:t>
            </a:r>
            <a:endParaRPr lang="it-IT" sz="2800" b="1" u="sng" cap="sm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2CC77FF-5627-4FBE-B2C1-F108AA50FF70}" type="slidenum">
              <a:rPr lang="en-US" smtClean="0"/>
              <a:t>17</a:t>
            </a:fld>
            <a:endParaRPr lang="en-US" dirty="0"/>
          </a:p>
        </p:txBody>
      </p:sp>
      <p:sp>
        <p:nvSpPr>
          <p:cNvPr id="48" name="CasellaDiTesto 47"/>
          <p:cNvSpPr txBox="1"/>
          <p:nvPr/>
        </p:nvSpPr>
        <p:spPr>
          <a:xfrm>
            <a:off x="0" y="476672"/>
            <a:ext cx="91439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FASE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– </a:t>
            </a:r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</a:rPr>
              <a:t>durata 10 anni </a:t>
            </a:r>
          </a:p>
          <a:p>
            <a:pPr algn="ctr"/>
            <a: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graduale transizione verso un unico debito pubblico dell’Eurozona</a:t>
            </a:r>
            <a:br>
              <a:rPr lang="it-IT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endParaRPr lang="it-IT" sz="28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ogni 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anno 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il MES emette </a:t>
            </a:r>
            <a:r>
              <a:rPr lang="it-IT" sz="24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Eurobond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per esigenze di </a:t>
            </a:r>
            <a:r>
              <a:rPr lang="it-IT" sz="24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roll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over del debito 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garantito 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degli Stati membri</a:t>
            </a:r>
          </a:p>
        </p:txBody>
      </p:sp>
      <p:sp>
        <p:nvSpPr>
          <p:cNvPr id="51" name="Freccia in giù 50"/>
          <p:cNvSpPr/>
          <p:nvPr/>
        </p:nvSpPr>
        <p:spPr>
          <a:xfrm>
            <a:off x="4200203" y="4013857"/>
            <a:ext cx="843618" cy="4232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CasellaDiTesto 53"/>
          <p:cNvSpPr txBox="1"/>
          <p:nvPr/>
        </p:nvSpPr>
        <p:spPr>
          <a:xfrm>
            <a:off x="0" y="0"/>
            <a:ext cx="8676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MES: la proposta alternativa di Dosi, Minenna, Roventini e Violi</a:t>
            </a:r>
          </a:p>
        </p:txBody>
      </p:sp>
    </p:spTree>
    <p:extLst>
      <p:ext uri="{BB962C8B-B14F-4D97-AF65-F5344CB8AC3E}">
        <p14:creationId xmlns:p14="http://schemas.microsoft.com/office/powerpoint/2010/main" val="901787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ccia destra 41"/>
          <p:cNvSpPr/>
          <p:nvPr/>
        </p:nvSpPr>
        <p:spPr>
          <a:xfrm rot="1046532">
            <a:off x="3570697" y="5140839"/>
            <a:ext cx="3187451" cy="360618"/>
          </a:xfrm>
          <a:prstGeom prst="rightArrow">
            <a:avLst/>
          </a:prstGeom>
          <a:solidFill>
            <a:srgbClr val="95B3D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 descr="ministero-delle-finanze-federale-berlino-85264063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768" b="15308"/>
          <a:stretch/>
        </p:blipFill>
        <p:spPr>
          <a:xfrm>
            <a:off x="1835697" y="1124744"/>
            <a:ext cx="2188934" cy="1008113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763688" y="692696"/>
            <a:ext cx="2373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Ministero delle Finanze</a:t>
            </a:r>
          </a:p>
          <a:p>
            <a:pPr algn="ctr"/>
            <a:r>
              <a:rPr lang="it-IT" dirty="0" smtClean="0"/>
              <a:t> tedesco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619672" y="4162235"/>
            <a:ext cx="1972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/>
              <a:t> </a:t>
            </a:r>
            <a:r>
              <a:rPr lang="it-IT" dirty="0" smtClean="0"/>
              <a:t>Agenzia del debito</a:t>
            </a:r>
          </a:p>
          <a:p>
            <a:pPr algn="ctr"/>
            <a:r>
              <a:rPr lang="it-IT" dirty="0" smtClean="0"/>
              <a:t>(</a:t>
            </a:r>
            <a:r>
              <a:rPr lang="it-IT" i="1" dirty="0" err="1" smtClean="0"/>
              <a:t>Finanzagentur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7" name="Freccia giù 6"/>
          <p:cNvSpPr/>
          <p:nvPr/>
        </p:nvSpPr>
        <p:spPr>
          <a:xfrm>
            <a:off x="2915816" y="2204864"/>
            <a:ext cx="288032" cy="1944216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4888" y="2492896"/>
            <a:ext cx="571720" cy="92648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7288" y="2645296"/>
            <a:ext cx="571720" cy="92648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9688" y="2797696"/>
            <a:ext cx="571720" cy="92648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 rot="2584431">
            <a:off x="2250833" y="2375156"/>
            <a:ext cx="916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dirty="0" smtClean="0"/>
              <a:t>Emissione </a:t>
            </a:r>
            <a:br>
              <a:rPr lang="it-IT" sz="1400" dirty="0" smtClean="0"/>
            </a:br>
            <a:r>
              <a:rPr lang="it-IT" sz="1400" dirty="0" err="1" smtClean="0"/>
              <a:t>Bund</a:t>
            </a:r>
            <a:endParaRPr lang="it-IT" sz="1400" dirty="0"/>
          </a:p>
        </p:txBody>
      </p:sp>
      <p:grpSp>
        <p:nvGrpSpPr>
          <p:cNvPr id="16" name="Gruppo 34"/>
          <p:cNvGrpSpPr>
            <a:grpSpLocks/>
          </p:cNvGrpSpPr>
          <p:nvPr/>
        </p:nvGrpSpPr>
        <p:grpSpPr bwMode="auto">
          <a:xfrm>
            <a:off x="6660232" y="5157192"/>
            <a:ext cx="1464469" cy="983308"/>
            <a:chOff x="5290343" y="4005064"/>
            <a:chExt cx="1585913" cy="1089968"/>
          </a:xfrm>
        </p:grpSpPr>
        <p:pic>
          <p:nvPicPr>
            <p:cNvPr id="17" name="Picture 7" descr="http://www.goruma.de/export/sites/www.goruma.de/Globale_Inhalte/Bilder/Content/S/Service_Oekonomie_Deutsche_Bundesbank_Hauptverwaltung_Berlin_300.JPG_1179297901.jp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5388471" y="4005064"/>
              <a:ext cx="1271761" cy="847841"/>
            </a:xfrm>
            <a:prstGeom prst="rect">
              <a:avLst/>
            </a:prstGeom>
            <a:noFill/>
          </p:spPr>
        </p:pic>
        <p:pic>
          <p:nvPicPr>
            <p:cNvPr id="18" name="Picture 8" descr="http://www.worldatlas.com/webimage/flags/countrys/zzzflags/delarge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0343" y="4725144"/>
              <a:ext cx="1584325" cy="360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CasellaDiTesto 18"/>
            <p:cNvSpPr txBox="1"/>
            <p:nvPr/>
          </p:nvSpPr>
          <p:spPr bwMode="auto">
            <a:xfrm>
              <a:off x="5291930" y="4724824"/>
              <a:ext cx="1584326" cy="3702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dirty="0">
                  <a:solidFill>
                    <a:schemeClr val="tx1"/>
                  </a:solidFill>
                  <a:latin typeface="Garamond" panose="02020404030301010803" pitchFamily="18" charset="0"/>
                </a:rPr>
                <a:t>Bundesbank</a:t>
              </a:r>
            </a:p>
          </p:txBody>
        </p:sp>
      </p:grp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6" t="40518" r="21172" b="32759"/>
          <a:stretch>
            <a:fillRect/>
          </a:stretch>
        </p:blipFill>
        <p:spPr bwMode="auto">
          <a:xfrm>
            <a:off x="6372200" y="2124472"/>
            <a:ext cx="1092894" cy="106058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6" t="40518" r="21172" b="32759"/>
          <a:stretch>
            <a:fillRect/>
          </a:stretch>
        </p:blipFill>
        <p:spPr bwMode="auto">
          <a:xfrm>
            <a:off x="7164288" y="2052464"/>
            <a:ext cx="1092894" cy="106058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6" t="40518" r="21172" b="32759"/>
          <a:stretch>
            <a:fillRect/>
          </a:stretch>
        </p:blipFill>
        <p:spPr bwMode="auto">
          <a:xfrm>
            <a:off x="6660232" y="2772544"/>
            <a:ext cx="1092894" cy="106058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Freccia destra 34"/>
          <p:cNvSpPr/>
          <p:nvPr/>
        </p:nvSpPr>
        <p:spPr>
          <a:xfrm rot="20387499">
            <a:off x="3529490" y="3528398"/>
            <a:ext cx="3141229" cy="360618"/>
          </a:xfrm>
          <a:prstGeom prst="rightArrow">
            <a:avLst/>
          </a:prstGeom>
          <a:solidFill>
            <a:srgbClr val="95B3D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CasellaDiTesto 35"/>
          <p:cNvSpPr txBox="1"/>
          <p:nvPr/>
        </p:nvSpPr>
        <p:spPr>
          <a:xfrm>
            <a:off x="1795571" y="6396335"/>
            <a:ext cx="313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aseline="30000" dirty="0" smtClean="0"/>
              <a:t>*</a:t>
            </a:r>
            <a:r>
              <a:rPr lang="it-IT" sz="1200" dirty="0" smtClean="0"/>
              <a:t>Tecnicamente si parla di ‘</a:t>
            </a:r>
            <a:r>
              <a:rPr lang="it-IT" sz="1200" b="1" i="1" dirty="0" smtClean="0"/>
              <a:t>porzione trattenuta  per operazioni sul mercato secondario</a:t>
            </a:r>
            <a:r>
              <a:rPr lang="it-IT" sz="1200" dirty="0" smtClean="0"/>
              <a:t>’ </a:t>
            </a:r>
            <a:endParaRPr lang="it-IT" sz="1200" dirty="0"/>
          </a:p>
        </p:txBody>
      </p:sp>
      <p:pic>
        <p:nvPicPr>
          <p:cNvPr id="37" name="Immagin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286224"/>
            <a:ext cx="571720" cy="926480"/>
          </a:xfrm>
          <a:prstGeom prst="rect">
            <a:avLst/>
          </a:prstGeom>
        </p:spPr>
      </p:pic>
      <p:pic>
        <p:nvPicPr>
          <p:cNvPr id="38" name="Immagin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5158432"/>
            <a:ext cx="571720" cy="926480"/>
          </a:xfrm>
          <a:prstGeom prst="rect">
            <a:avLst/>
          </a:prstGeom>
        </p:spPr>
      </p:pic>
      <p:pic>
        <p:nvPicPr>
          <p:cNvPr id="39" name="Immagin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3142208"/>
            <a:ext cx="571720" cy="926480"/>
          </a:xfrm>
          <a:prstGeom prst="rect">
            <a:avLst/>
          </a:prstGeom>
        </p:spPr>
      </p:pic>
      <p:pic>
        <p:nvPicPr>
          <p:cNvPr id="40" name="Immagin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2088" y="2950096"/>
            <a:ext cx="571720" cy="926480"/>
          </a:xfrm>
          <a:prstGeom prst="rect">
            <a:avLst/>
          </a:prstGeom>
        </p:spPr>
      </p:pic>
      <p:pic>
        <p:nvPicPr>
          <p:cNvPr id="41" name="Immagin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4942408"/>
            <a:ext cx="571720" cy="926480"/>
          </a:xfrm>
          <a:prstGeom prst="rect">
            <a:avLst/>
          </a:prstGeom>
        </p:spPr>
      </p:pic>
      <p:sp>
        <p:nvSpPr>
          <p:cNvPr id="31" name="CasellaDiTesto 30"/>
          <p:cNvSpPr txBox="1"/>
          <p:nvPr/>
        </p:nvSpPr>
        <p:spPr>
          <a:xfrm rot="20554442">
            <a:off x="4307714" y="2747820"/>
            <a:ext cx="113091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1400" dirty="0" err="1" smtClean="0"/>
              <a:t>Bund</a:t>
            </a:r>
            <a:r>
              <a:rPr lang="it-IT" sz="1400" dirty="0" smtClean="0"/>
              <a:t> allocati</a:t>
            </a:r>
          </a:p>
          <a:p>
            <a:pPr algn="ctr"/>
            <a:r>
              <a:rPr lang="it-IT" sz="1400" dirty="0" smtClean="0"/>
              <a:t> sul primario</a:t>
            </a:r>
            <a:endParaRPr lang="it-IT" sz="1400" dirty="0"/>
          </a:p>
        </p:txBody>
      </p:sp>
      <p:sp>
        <p:nvSpPr>
          <p:cNvPr id="43" name="CasellaDiTesto 42"/>
          <p:cNvSpPr txBox="1"/>
          <p:nvPr/>
        </p:nvSpPr>
        <p:spPr>
          <a:xfrm rot="1483451">
            <a:off x="5005347" y="4549180"/>
            <a:ext cx="1770862" cy="73866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1400" dirty="0" err="1" smtClean="0"/>
              <a:t>Bund</a:t>
            </a:r>
            <a:r>
              <a:rPr lang="it-IT" sz="1400" dirty="0" smtClean="0"/>
              <a:t> congelati</a:t>
            </a:r>
            <a:br>
              <a:rPr lang="it-IT" sz="1400" dirty="0" smtClean="0"/>
            </a:br>
            <a:r>
              <a:rPr lang="it-IT" sz="1400" dirty="0" smtClean="0"/>
              <a:t>presso la Bundesbank </a:t>
            </a:r>
          </a:p>
          <a:p>
            <a:pPr algn="ctr"/>
            <a:r>
              <a:rPr lang="it-IT" sz="1400" dirty="0" smtClean="0"/>
              <a:t>(</a:t>
            </a:r>
            <a:r>
              <a:rPr lang="it-IT" sz="1400" b="1" i="1" dirty="0" err="1" smtClean="0"/>
              <a:t>retention</a:t>
            </a:r>
            <a:r>
              <a:rPr lang="it-IT" sz="1400" b="1" i="1" dirty="0" smtClean="0"/>
              <a:t> </a:t>
            </a:r>
            <a:r>
              <a:rPr lang="it-IT" sz="1400" b="1" i="1" dirty="0" err="1" smtClean="0"/>
              <a:t>amount</a:t>
            </a:r>
            <a:r>
              <a:rPr lang="it-IT" sz="1400" dirty="0" smtClean="0"/>
              <a:t>)</a:t>
            </a:r>
            <a:r>
              <a:rPr lang="it-IT" sz="1400" baseline="30000" dirty="0" smtClean="0"/>
              <a:t>*</a:t>
            </a:r>
            <a:endParaRPr lang="it-IT" sz="1400" dirty="0"/>
          </a:p>
        </p:txBody>
      </p:sp>
      <p:sp>
        <p:nvSpPr>
          <p:cNvPr id="44" name="CasellaDiTesto 43"/>
          <p:cNvSpPr txBox="1"/>
          <p:nvPr/>
        </p:nvSpPr>
        <p:spPr>
          <a:xfrm>
            <a:off x="0" y="0"/>
            <a:ext cx="8676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Creare un’agenzia del debito </a:t>
            </a:r>
            <a:r>
              <a:rPr lang="it-IT" sz="2200" b="1" i="1" u="sng" cap="small" dirty="0" smtClean="0">
                <a:solidFill>
                  <a:schemeClr val="accent1">
                    <a:lumMod val="75000"/>
                  </a:schemeClr>
                </a:solidFill>
              </a:rPr>
              <a:t>à la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tedesca per dare stabilità in sede d’asta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6660232" y="1772816"/>
            <a:ext cx="111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Specialisti</a:t>
            </a:r>
            <a:endParaRPr lang="it-IT" dirty="0"/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569981" y="5130461"/>
            <a:ext cx="1366334" cy="653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2992"/>
          <a:stretch/>
        </p:blipFill>
        <p:spPr bwMode="auto">
          <a:xfrm>
            <a:off x="2164420" y="4772289"/>
            <a:ext cx="1502792" cy="1266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4503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68387"/>
              </p:ext>
            </p:extLst>
          </p:nvPr>
        </p:nvGraphicFramePr>
        <p:xfrm>
          <a:off x="539552" y="430887"/>
          <a:ext cx="8344455" cy="6238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0" y="0"/>
            <a:ext cx="8676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Creare un’agenzia del debito </a:t>
            </a:r>
            <a:r>
              <a:rPr lang="it-IT" sz="2200" b="1" i="1" u="sng" cap="small" dirty="0" smtClean="0">
                <a:solidFill>
                  <a:schemeClr val="accent1">
                    <a:lumMod val="75000"/>
                  </a:schemeClr>
                </a:solidFill>
              </a:rPr>
              <a:t>à la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tedesca per dare stabilità in sede d’asta</a:t>
            </a:r>
          </a:p>
        </p:txBody>
      </p:sp>
      <p:sp>
        <p:nvSpPr>
          <p:cNvPr id="7" name="CasellaDiTesto 6"/>
          <p:cNvSpPr txBox="1"/>
          <p:nvPr/>
        </p:nvSpPr>
        <p:spPr>
          <a:xfrm rot="16200000">
            <a:off x="-2541874" y="3321388"/>
            <a:ext cx="5781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smtClean="0"/>
              <a:t>Quota % Debito Pubblico di nuova emissione (Agenzia del debito)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84503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4532247"/>
              </p:ext>
            </p:extLst>
          </p:nvPr>
        </p:nvGraphicFramePr>
        <p:xfrm>
          <a:off x="251520" y="1328890"/>
          <a:ext cx="8732998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0" y="0"/>
            <a:ext cx="8676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Creare un’agenzia del debito </a:t>
            </a:r>
            <a:r>
              <a:rPr lang="it-IT" sz="2200" b="1" i="1" u="sng" cap="small" dirty="0" smtClean="0">
                <a:solidFill>
                  <a:schemeClr val="accent1">
                    <a:lumMod val="75000"/>
                  </a:schemeClr>
                </a:solidFill>
              </a:rPr>
              <a:t>à la </a:t>
            </a:r>
            <a:r>
              <a:rPr lang="it-IT" sz="2200" b="1" u="sng" cap="small" dirty="0" smtClean="0">
                <a:solidFill>
                  <a:schemeClr val="accent1">
                    <a:lumMod val="75000"/>
                  </a:schemeClr>
                </a:solidFill>
              </a:rPr>
              <a:t>tedesca per dare stabilità in sede d’asta</a:t>
            </a:r>
          </a:p>
        </p:txBody>
      </p:sp>
      <p:sp>
        <p:nvSpPr>
          <p:cNvPr id="6" name="Rettangolo 5"/>
          <p:cNvSpPr/>
          <p:nvPr/>
        </p:nvSpPr>
        <p:spPr>
          <a:xfrm>
            <a:off x="107504" y="548680"/>
            <a:ext cx="576064" cy="216024"/>
          </a:xfrm>
          <a:prstGeom prst="rect">
            <a:avLst/>
          </a:prstGeom>
          <a:solidFill>
            <a:srgbClr val="C7636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sellaDiTesto 6"/>
          <p:cNvSpPr txBox="1"/>
          <p:nvPr/>
        </p:nvSpPr>
        <p:spPr>
          <a:xfrm>
            <a:off x="827584" y="476672"/>
            <a:ext cx="3147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Debito Pubblico di nuova emissione</a:t>
            </a:r>
            <a:endParaRPr lang="en-US" sz="16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827584" y="827420"/>
            <a:ext cx="21164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Quota Debito Pubblico </a:t>
            </a:r>
          </a:p>
          <a:p>
            <a:r>
              <a:rPr lang="it-IT" sz="1600" dirty="0" smtClean="0"/>
              <a:t>(Agenzia del debito)</a:t>
            </a:r>
            <a:endParaRPr lang="en-US" sz="1600" dirty="0"/>
          </a:p>
        </p:txBody>
      </p:sp>
      <p:sp>
        <p:nvSpPr>
          <p:cNvPr id="9" name="Rettangolo 8"/>
          <p:cNvSpPr/>
          <p:nvPr/>
        </p:nvSpPr>
        <p:spPr>
          <a:xfrm>
            <a:off x="107504" y="908720"/>
            <a:ext cx="576064" cy="21602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uppo 9"/>
          <p:cNvGrpSpPr/>
          <p:nvPr/>
        </p:nvGrpSpPr>
        <p:grpSpPr>
          <a:xfrm>
            <a:off x="4139952" y="476672"/>
            <a:ext cx="720080" cy="360040"/>
            <a:chOff x="1331640" y="2276872"/>
            <a:chExt cx="720080" cy="360040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1331640" y="2456892"/>
              <a:ext cx="72008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riangolo isoscele 11"/>
            <p:cNvSpPr/>
            <p:nvPr/>
          </p:nvSpPr>
          <p:spPr>
            <a:xfrm>
              <a:off x="1475656" y="2276872"/>
              <a:ext cx="432048" cy="360040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CasellaDiTesto 12"/>
          <p:cNvSpPr txBox="1"/>
          <p:nvPr/>
        </p:nvSpPr>
        <p:spPr>
          <a:xfrm>
            <a:off x="4932040" y="498158"/>
            <a:ext cx="3973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Quota % Debito Pubblico (Agenzia del debito)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0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7" y="-5005"/>
            <a:ext cx="1956365" cy="242589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051720" y="-27384"/>
            <a:ext cx="4968552" cy="1314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60"/>
              </a:lnSpc>
            </a:pPr>
            <a:r>
              <a:rPr lang="it-IT" sz="4000" b="1" dirty="0" smtClean="0">
                <a:solidFill>
                  <a:srgbClr val="0D3594"/>
                </a:solidFill>
                <a:latin typeface="KuenstlerScript LT TwoBold" panose="02000503020000020002" pitchFamily="2" charset="0"/>
              </a:rPr>
              <a:t>Commissione Bilancio, Tesoro  e Programmazione </a:t>
            </a:r>
            <a:r>
              <a:rPr lang="it-IT" sz="4000" b="1" dirty="0" err="1" smtClean="0">
                <a:solidFill>
                  <a:srgbClr val="0D3594"/>
                </a:solidFill>
                <a:latin typeface="KuenstlerScript LT TwoBold" panose="02000503020000020002" pitchFamily="2" charset="0"/>
              </a:rPr>
              <a:t>Eocnomica</a:t>
            </a:r>
            <a:endParaRPr lang="en-US" sz="4000" b="1" dirty="0">
              <a:solidFill>
                <a:srgbClr val="0D3594"/>
              </a:solidFill>
              <a:latin typeface="KuenstlerScript LT TwoBold" panose="02000503020000020002" pitchFamily="2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051720" y="1364769"/>
            <a:ext cx="5544616" cy="1314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ts val="4560"/>
              </a:lnSpc>
              <a:defRPr sz="4800" b="1">
                <a:solidFill>
                  <a:srgbClr val="0D3594"/>
                </a:solidFill>
                <a:latin typeface="KuenstlerScript LT TwoBold" panose="02000503020000020002" pitchFamily="2" charset="0"/>
              </a:defRPr>
            </a:lvl1pPr>
          </a:lstStyle>
          <a:p>
            <a:r>
              <a:rPr lang="it-IT" sz="4000" dirty="0"/>
              <a:t>Commissione Politiche della Commissione Europea</a:t>
            </a:r>
            <a:endParaRPr lang="en-US" sz="4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94253" y="3157805"/>
            <a:ext cx="874846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ts val="4560"/>
              </a:lnSpc>
              <a:defRPr sz="5400" b="1">
                <a:solidFill>
                  <a:srgbClr val="0D3594"/>
                </a:solidFill>
                <a:latin typeface="KuenstlerScript LT TwoBold" panose="02000503020000020002" pitchFamily="2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it-IT" b="0" dirty="0">
                <a:latin typeface="Garamond" panose="02020404030301010803" pitchFamily="18" charset="0"/>
              </a:rPr>
              <a:t>Audizione </a:t>
            </a:r>
            <a:r>
              <a:rPr lang="it-IT" b="0" dirty="0" smtClean="0">
                <a:latin typeface="Garamond" panose="02020404030301010803" pitchFamily="18" charset="0"/>
              </a:rPr>
              <a:t>sul </a:t>
            </a:r>
            <a:r>
              <a:rPr lang="it-IT" b="0" dirty="0">
                <a:latin typeface="Garamond" panose="02020404030301010803" pitchFamily="18" charset="0"/>
              </a:rPr>
              <a:t>Meccanismo Europeo di Stabilità </a:t>
            </a:r>
            <a:r>
              <a:rPr lang="it-IT" b="0" dirty="0" smtClean="0">
                <a:latin typeface="Garamond" panose="02020404030301010803" pitchFamily="18" charset="0"/>
              </a:rPr>
              <a:t>(MES)</a:t>
            </a:r>
          </a:p>
          <a:p>
            <a:pPr algn="ctr">
              <a:lnSpc>
                <a:spcPct val="100000"/>
              </a:lnSpc>
            </a:pPr>
            <a:r>
              <a:rPr lang="it-IT" sz="4000" b="0" dirty="0" smtClean="0">
                <a:latin typeface="Garamond" panose="02020404030301010803" pitchFamily="18" charset="0"/>
              </a:rPr>
              <a:t>e </a:t>
            </a:r>
            <a:r>
              <a:rPr lang="it-IT" sz="4000" b="0" dirty="0">
                <a:latin typeface="Garamond" panose="02020404030301010803" pitchFamily="18" charset="0"/>
              </a:rPr>
              <a:t>sulle sue prospettive di riforma</a:t>
            </a:r>
            <a:endParaRPr lang="en-US" sz="4000" b="0" dirty="0">
              <a:latin typeface="Garamond" panose="02020404030301010803" pitchFamily="18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-1080" y="6381328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Arial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-36511" y="6381328"/>
            <a:ext cx="244827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400" dirty="0">
                <a:solidFill>
                  <a:srgbClr val="004376"/>
                </a:solidFill>
                <a:latin typeface="Garamond" panose="02020404030301010803" pitchFamily="18" charset="0"/>
              </a:rPr>
              <a:t>Marcello </a:t>
            </a:r>
            <a:r>
              <a:rPr lang="en-US" altLang="it-IT" sz="2400" dirty="0" err="1">
                <a:solidFill>
                  <a:srgbClr val="004376"/>
                </a:solidFill>
                <a:latin typeface="Garamond" panose="02020404030301010803" pitchFamily="18" charset="0"/>
              </a:rPr>
              <a:t>Minenna</a:t>
            </a:r>
            <a:endParaRPr lang="en-US" altLang="it-IT" sz="1100" dirty="0">
              <a:solidFill>
                <a:srgbClr val="004376"/>
              </a:solidFill>
              <a:latin typeface="Garamond" panose="02020404030301010803" pitchFamily="18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6732240" y="6381328"/>
            <a:ext cx="244827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it-IT" sz="2400" dirty="0" smtClean="0">
                <a:solidFill>
                  <a:srgbClr val="004376"/>
                </a:solidFill>
                <a:latin typeface="Garamond" panose="02020404030301010803" pitchFamily="18" charset="0"/>
              </a:rPr>
              <a:t>9 </a:t>
            </a:r>
            <a:r>
              <a:rPr lang="en-US" altLang="it-IT" sz="2400" dirty="0" err="1" smtClean="0">
                <a:solidFill>
                  <a:srgbClr val="004376"/>
                </a:solidFill>
                <a:latin typeface="Garamond" panose="02020404030301010803" pitchFamily="18" charset="0"/>
              </a:rPr>
              <a:t>dicembre</a:t>
            </a:r>
            <a:r>
              <a:rPr lang="en-US" altLang="it-IT" sz="2400" dirty="0" smtClean="0">
                <a:solidFill>
                  <a:srgbClr val="004376"/>
                </a:solidFill>
                <a:latin typeface="Garamond" panose="02020404030301010803" pitchFamily="18" charset="0"/>
              </a:rPr>
              <a:t> 2019</a:t>
            </a:r>
            <a:endParaRPr lang="en-US" altLang="it-IT" sz="1100" dirty="0">
              <a:solidFill>
                <a:srgbClr val="004376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25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811</Words>
  <Application>Microsoft Office PowerPoint</Application>
  <PresentationFormat>Presentazione su schermo (4:3)</PresentationFormat>
  <Paragraphs>175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8" baseType="lpstr">
      <vt:lpstr>Arial</vt:lpstr>
      <vt:lpstr>Calibri</vt:lpstr>
      <vt:lpstr>Garamond</vt:lpstr>
      <vt:lpstr>KuenstlerScript LT TwoBold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Consob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Marcello Minenna</dc:creator>
  <cp:lastModifiedBy>Cdd</cp:lastModifiedBy>
  <cp:revision>164</cp:revision>
  <cp:lastPrinted>2019-12-09T12:24:46Z</cp:lastPrinted>
  <dcterms:created xsi:type="dcterms:W3CDTF">2019-12-06T10:42:00Z</dcterms:created>
  <dcterms:modified xsi:type="dcterms:W3CDTF">2019-12-09T15:06:08Z</dcterms:modified>
</cp:coreProperties>
</file>