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6" r:id="rId3"/>
    <p:sldId id="322" r:id="rId4"/>
    <p:sldId id="300" r:id="rId5"/>
    <p:sldId id="297" r:id="rId6"/>
    <p:sldId id="309" r:id="rId7"/>
    <p:sldId id="316" r:id="rId8"/>
    <p:sldId id="310" r:id="rId9"/>
    <p:sldId id="321" r:id="rId10"/>
    <p:sldId id="317" r:id="rId11"/>
    <p:sldId id="318" r:id="rId12"/>
    <p:sldId id="319" r:id="rId13"/>
    <p:sldId id="320" r:id="rId14"/>
    <p:sldId id="280"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205" userDrawn="1">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j0VNUCCHBPG0IVNauOkc9kxexPA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BC6"/>
    <a:srgbClr val="277045"/>
    <a:srgbClr val="CD57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CD65AA7-FA22-4A4A-9D68-C4932CC93AC7}">
  <a:tblStyle styleId="{ECD65AA7-FA22-4A4A-9D68-C4932CC93AC7}"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8" y="228"/>
      </p:cViewPr>
      <p:guideLst>
        <p:guide orient="horz" pos="2205"/>
        <p:guide pos="3840"/>
      </p:guideLst>
    </p:cSldViewPr>
  </p:slideViewPr>
  <p:notesTextViewPr>
    <p:cViewPr>
      <p:scale>
        <a:sx n="1" d="1"/>
        <a:sy n="1" d="1"/>
      </p:scale>
      <p:origin x="0" y="0"/>
    </p:cViewPr>
  </p:notesTextViewPr>
  <p:gridSpacing cx="719999" cy="7199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it-IT"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f9529f5d91_1_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94" name="Google Shape;94;gf9529f5d91_1_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13775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69903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6197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83193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86857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7883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83882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723" name="Google Shape;7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5236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00" name="Google Shape;20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73180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10" name="Google Shape;21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4389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20" name="Google Shape;22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57604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30" name="Google Shape;23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7861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732" name="Google Shape;73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1">
  <p:cSld name="Diapositiva titolo 1">
    <p:spTree>
      <p:nvGrpSpPr>
        <p:cNvPr id="1" name="Shape 15"/>
        <p:cNvGrpSpPr/>
        <p:nvPr/>
      </p:nvGrpSpPr>
      <p:grpSpPr>
        <a:xfrm>
          <a:off x="0" y="0"/>
          <a:ext cx="0" cy="0"/>
          <a:chOff x="0" y="0"/>
          <a:chExt cx="0" cy="0"/>
        </a:xfrm>
      </p:grpSpPr>
      <p:pic>
        <p:nvPicPr>
          <p:cNvPr id="16" name="Google Shape;16;gf9529f5d91_1_6"/>
          <p:cNvPicPr preferRelativeResize="0"/>
          <p:nvPr/>
        </p:nvPicPr>
        <p:blipFill rotWithShape="1">
          <a:blip r:embed="rId2">
            <a:alphaModFix amt="10000"/>
          </a:blip>
          <a:srcRect/>
          <a:stretch/>
        </p:blipFill>
        <p:spPr>
          <a:xfrm>
            <a:off x="0" y="2809311"/>
            <a:ext cx="4874469" cy="404743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p:cSld name="Titolo e contenuto">
    <p:spTree>
      <p:nvGrpSpPr>
        <p:cNvPr id="1" name="Shape 22"/>
        <p:cNvGrpSpPr/>
        <p:nvPr/>
      </p:nvGrpSpPr>
      <p:grpSpPr>
        <a:xfrm>
          <a:off x="0" y="0"/>
          <a:ext cx="0" cy="0"/>
          <a:chOff x="0" y="0"/>
          <a:chExt cx="0" cy="0"/>
        </a:xfrm>
      </p:grpSpPr>
      <p:sp>
        <p:nvSpPr>
          <p:cNvPr id="23" name="Google Shape;23;gf9529f5d91_1_13"/>
          <p:cNvSpPr/>
          <p:nvPr/>
        </p:nvSpPr>
        <p:spPr>
          <a:xfrm rot="10800000">
            <a:off x="-4" y="6280575"/>
            <a:ext cx="12192000" cy="578871"/>
          </a:xfrm>
          <a:prstGeom prst="rect">
            <a:avLst/>
          </a:prstGeom>
          <a:solidFill>
            <a:srgbClr val="016CC7"/>
          </a:solidFill>
          <a:ln>
            <a:noFill/>
          </a:ln>
        </p:spPr>
        <p:txBody>
          <a:bodyPr spcFirstLastPara="1" wrap="square" lIns="121850" tIns="60900" rIns="121850" bIns="609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799" b="0" i="0" u="none" strike="noStrike" cap="none">
              <a:solidFill>
                <a:schemeClr val="lt1"/>
              </a:solidFill>
              <a:latin typeface="Calibri"/>
              <a:ea typeface="Calibri"/>
              <a:cs typeface="Calibri"/>
              <a:sym typeface="Calibri"/>
            </a:endParaRPr>
          </a:p>
        </p:txBody>
      </p:sp>
      <p:sp>
        <p:nvSpPr>
          <p:cNvPr id="24" name="Google Shape;24;gf9529f5d91_1_13"/>
          <p:cNvSpPr txBox="1"/>
          <p:nvPr/>
        </p:nvSpPr>
        <p:spPr>
          <a:xfrm>
            <a:off x="8049523" y="6344305"/>
            <a:ext cx="4103800" cy="451251"/>
          </a:xfrm>
          <a:prstGeom prst="rect">
            <a:avLst/>
          </a:prstGeom>
          <a:noFill/>
          <a:ln>
            <a:noFill/>
          </a:ln>
        </p:spPr>
        <p:txBody>
          <a:bodyPr spcFirstLastPara="1" wrap="square" lIns="121850" tIns="60900" rIns="121850" bIns="609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it-IT" sz="2133" b="1" i="0" u="none" strike="noStrike" cap="none">
                <a:solidFill>
                  <a:schemeClr val="lt1"/>
                </a:solidFill>
                <a:latin typeface="Calibri"/>
                <a:ea typeface="Calibri"/>
                <a:cs typeface="Calibri"/>
                <a:sym typeface="Calibri"/>
              </a:rPr>
              <a:t>Dieci anni per trasformare l’Italia</a:t>
            </a:r>
            <a:endParaRPr sz="2133" b="0" i="0" u="none" strike="noStrike" cap="none">
              <a:solidFill>
                <a:schemeClr val="lt1"/>
              </a:solidFill>
              <a:latin typeface="Calibri"/>
              <a:ea typeface="Calibri"/>
              <a:cs typeface="Calibri"/>
              <a:sym typeface="Calibri"/>
            </a:endParaRPr>
          </a:p>
        </p:txBody>
      </p:sp>
      <p:sp>
        <p:nvSpPr>
          <p:cNvPr id="25" name="Google Shape;25;gf9529f5d91_1_13"/>
          <p:cNvSpPr txBox="1"/>
          <p:nvPr/>
        </p:nvSpPr>
        <p:spPr>
          <a:xfrm>
            <a:off x="4810174" y="6395602"/>
            <a:ext cx="1010831" cy="348594"/>
          </a:xfrm>
          <a:prstGeom prst="rect">
            <a:avLst/>
          </a:prstGeom>
          <a:noFill/>
          <a:ln>
            <a:noFill/>
          </a:ln>
        </p:spPr>
        <p:txBody>
          <a:bodyPr spcFirstLastPara="1" wrap="square" lIns="121850" tIns="60900" rIns="121850" bIns="60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it-IT" sz="1466" b="0" i="0" u="none" strike="noStrike" cap="none">
                <a:solidFill>
                  <a:schemeClr val="lt1"/>
                </a:solidFill>
                <a:latin typeface="Arial"/>
                <a:ea typeface="Arial"/>
                <a:cs typeface="Arial"/>
                <a:sym typeface="Arial"/>
              </a:rPr>
              <a:t>- </a:t>
            </a:r>
            <a:fld id="{00000000-1234-1234-1234-123412341234}" type="slidenum">
              <a:rPr lang="it-IT" sz="1466" b="0" i="0" u="none" strike="noStrike" cap="none">
                <a:solidFill>
                  <a:schemeClr val="lt1"/>
                </a:solidFill>
                <a:latin typeface="Arial"/>
                <a:ea typeface="Arial"/>
                <a:cs typeface="Arial"/>
                <a:sym typeface="Arial"/>
              </a:rPr>
              <a:t>‹N›</a:t>
            </a:fld>
            <a:r>
              <a:rPr lang="it-IT" sz="1466" b="0" i="0" u="none" strike="noStrike" cap="none">
                <a:solidFill>
                  <a:schemeClr val="lt1"/>
                </a:solidFill>
                <a:latin typeface="Arial"/>
                <a:ea typeface="Arial"/>
                <a:cs typeface="Arial"/>
                <a:sym typeface="Arial"/>
              </a:rPr>
              <a:t> -</a:t>
            </a:r>
            <a:endParaRPr sz="1866" b="0" i="0" u="none" strike="noStrike" cap="none">
              <a:solidFill>
                <a:srgbClr val="000000"/>
              </a:solidFill>
              <a:latin typeface="Arial"/>
              <a:ea typeface="Arial"/>
              <a:cs typeface="Arial"/>
              <a:sym typeface="Arial"/>
            </a:endParaRPr>
          </a:p>
        </p:txBody>
      </p:sp>
      <p:pic>
        <p:nvPicPr>
          <p:cNvPr id="26" name="Google Shape;26;gf9529f5d91_1_13"/>
          <p:cNvPicPr preferRelativeResize="0"/>
          <p:nvPr/>
        </p:nvPicPr>
        <p:blipFill rotWithShape="1">
          <a:blip r:embed="rId2">
            <a:alphaModFix/>
          </a:blip>
          <a:srcRect/>
          <a:stretch/>
        </p:blipFill>
        <p:spPr>
          <a:xfrm>
            <a:off x="16118" y="6255683"/>
            <a:ext cx="1257301" cy="62865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titolo">
  <p:cSld name="Diapositiva titolo">
    <p:spTree>
      <p:nvGrpSpPr>
        <p:cNvPr id="1" name="Shape 27"/>
        <p:cNvGrpSpPr/>
        <p:nvPr/>
      </p:nvGrpSpPr>
      <p:grpSpPr>
        <a:xfrm>
          <a:off x="0" y="0"/>
          <a:ext cx="0" cy="0"/>
          <a:chOff x="0" y="0"/>
          <a:chExt cx="0" cy="0"/>
        </a:xfrm>
      </p:grpSpPr>
      <p:pic>
        <p:nvPicPr>
          <p:cNvPr id="28" name="Google Shape;28;gf9529f5d91_1_18"/>
          <p:cNvPicPr preferRelativeResize="0"/>
          <p:nvPr/>
        </p:nvPicPr>
        <p:blipFill rotWithShape="1">
          <a:blip r:embed="rId2">
            <a:alphaModFix amt="10000"/>
          </a:blip>
          <a:srcRect/>
          <a:stretch/>
        </p:blipFill>
        <p:spPr>
          <a:xfrm>
            <a:off x="0" y="2809320"/>
            <a:ext cx="4874469" cy="404868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gf9529f5d91_1_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gf9529f5d91_1_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 name="Google Shape;32;gf9529f5d91_1_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gf9529f5d91_1_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gf9529f5d91_1_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gf9529f5d91_1_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gf9529f5d91_1_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8" name="Google Shape;38;gf9529f5d91_1_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gf9529f5d91_1_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gf9529f5d91_1_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gf9529f5d91_1_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gf9529f5d91_1_3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gf9529f5d91_1_3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gf9529f5d91_1_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gf9529f5d91_1_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gf9529f5d91_1_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sp>
        <p:nvSpPr>
          <p:cNvPr id="49" name="Google Shape;49;gf9529f5d91_1_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gf9529f5d91_1_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gf9529f5d91_1_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gf9529f5d91_1_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gf9529f5d91_1_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gf9529f5d91_1_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gf9529f5d91_1_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gf9529f5d91_1_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gf9529f5d91_1_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gf9529f5d91_1_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f9529f5d91_1_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gf9529f5d91_1_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gf9529f5d91_1_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f9529f5d91_1_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gf9529f5d91_1_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gf9529f5d91_1_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gf9529f5d91_1_6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gf9529f5d91_1_6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gf9529f5d91_1_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gf9529f5d91_1_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gf9529f5d91_1_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gf9529f5d91_1_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gf9529f5d91_1_70"/>
          <p:cNvSpPr>
            <a:spLocks noGrp="1"/>
          </p:cNvSpPr>
          <p:nvPr>
            <p:ph type="pic" idx="2"/>
          </p:nvPr>
        </p:nvSpPr>
        <p:spPr>
          <a:xfrm>
            <a:off x="5183188" y="987425"/>
            <a:ext cx="6172200" cy="4873625"/>
          </a:xfrm>
          <a:prstGeom prst="rect">
            <a:avLst/>
          </a:prstGeom>
          <a:noFill/>
          <a:ln>
            <a:noFill/>
          </a:ln>
        </p:spPr>
      </p:sp>
      <p:sp>
        <p:nvSpPr>
          <p:cNvPr id="76" name="Google Shape;76;gf9529f5d91_1_7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gf9529f5d91_1_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gf9529f5d91_1_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gf9529f5d91_1_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gf9529f5d91_1_7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gf9529f5d91_1_7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gf9529f5d91_1_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gf9529f5d91_1_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gf9529f5d91_1_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gf9529f5d91_1_8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gf9529f5d91_1_8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gf9529f5d91_1_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gf9529f5d91_1_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gf9529f5d91_1_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f9529f5d91_1_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gf9529f5d91_1_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gf9529f5d91_1_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gf9529f5d91_1_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gf9529f5d91_1_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f9529f5d91_1_89"/>
          <p:cNvSpPr txBox="1"/>
          <p:nvPr/>
        </p:nvSpPr>
        <p:spPr>
          <a:xfrm>
            <a:off x="383850" y="2440575"/>
            <a:ext cx="11424300" cy="1246246"/>
          </a:xfrm>
          <a:prstGeom prst="rect">
            <a:avLst/>
          </a:prstGeom>
          <a:noFill/>
          <a:ln>
            <a:noFill/>
          </a:ln>
        </p:spPr>
        <p:txBody>
          <a:bodyPr spcFirstLastPara="1" wrap="square" lIns="121850" tIns="60900" rIns="121850" bIns="60900" anchor="t" anchorCtr="0">
            <a:spAutoFit/>
          </a:bodyPr>
          <a:lstStyle/>
          <a:p>
            <a:pPr lvl="0" algn="ctr">
              <a:buSzPts val="3199"/>
            </a:pPr>
            <a:r>
              <a:rPr lang="it-IT" sz="3299" b="1" dirty="0">
                <a:solidFill>
                  <a:srgbClr val="016CC7"/>
                </a:solidFill>
                <a:latin typeface="Calibri"/>
                <a:ea typeface="Calibri"/>
                <a:cs typeface="Calibri"/>
                <a:sym typeface="Calibri"/>
              </a:rPr>
              <a:t>Decreto legge 17 maggio 2022, n. 50 </a:t>
            </a:r>
          </a:p>
          <a:p>
            <a:pPr lvl="0" algn="ctr">
              <a:buSzPts val="3199"/>
            </a:pPr>
            <a:r>
              <a:rPr lang="it-IT" sz="2000" b="1" dirty="0">
                <a:solidFill>
                  <a:srgbClr val="016CC7"/>
                </a:solidFill>
                <a:latin typeface="Calibri"/>
                <a:ea typeface="Calibri"/>
                <a:cs typeface="Calibri"/>
                <a:sym typeface="Calibri"/>
              </a:rPr>
              <a:t>recante misure urgenti in materia di politiche energetiche nazionali, produttività delle imprese e attrazione degli investimenti, nonché in materia di politiche sociali e di crisi ucraina</a:t>
            </a:r>
            <a:endParaRPr sz="1050" b="0" i="0" u="none" strike="noStrike" cap="none" dirty="0">
              <a:solidFill>
                <a:srgbClr val="000000"/>
              </a:solidFill>
              <a:latin typeface="Arial"/>
              <a:ea typeface="Arial"/>
              <a:cs typeface="Arial"/>
              <a:sym typeface="Arial"/>
            </a:endParaRPr>
          </a:p>
        </p:txBody>
      </p:sp>
      <p:cxnSp>
        <p:nvCxnSpPr>
          <p:cNvPr id="97" name="Google Shape;97;gf9529f5d91_1_89"/>
          <p:cNvCxnSpPr/>
          <p:nvPr/>
        </p:nvCxnSpPr>
        <p:spPr>
          <a:xfrm>
            <a:off x="2282098" y="3912871"/>
            <a:ext cx="7627800" cy="0"/>
          </a:xfrm>
          <a:prstGeom prst="straightConnector1">
            <a:avLst/>
          </a:prstGeom>
          <a:noFill/>
          <a:ln w="19050" cap="flat" cmpd="sng">
            <a:solidFill>
              <a:srgbClr val="55A24B"/>
            </a:solidFill>
            <a:prstDash val="solid"/>
            <a:miter lim="800000"/>
            <a:headEnd type="none" w="sm" len="sm"/>
            <a:tailEnd type="none" w="sm" len="sm"/>
          </a:ln>
        </p:spPr>
      </p:cxnSp>
      <p:pic>
        <p:nvPicPr>
          <p:cNvPr id="98" name="Google Shape;98;gf9529f5d91_1_89"/>
          <p:cNvPicPr preferRelativeResize="0"/>
          <p:nvPr/>
        </p:nvPicPr>
        <p:blipFill rotWithShape="1">
          <a:blip r:embed="rId3">
            <a:alphaModFix/>
          </a:blip>
          <a:srcRect/>
          <a:stretch/>
        </p:blipFill>
        <p:spPr>
          <a:xfrm>
            <a:off x="773245" y="427440"/>
            <a:ext cx="2895857" cy="943773"/>
          </a:xfrm>
          <a:prstGeom prst="rect">
            <a:avLst/>
          </a:prstGeom>
          <a:noFill/>
          <a:ln>
            <a:noFill/>
          </a:ln>
        </p:spPr>
      </p:pic>
      <p:sp>
        <p:nvSpPr>
          <p:cNvPr id="99" name="Google Shape;99;gf9529f5d91_1_89"/>
          <p:cNvSpPr txBox="1"/>
          <p:nvPr/>
        </p:nvSpPr>
        <p:spPr>
          <a:xfrm>
            <a:off x="262650" y="5918100"/>
            <a:ext cx="11666700" cy="430800"/>
          </a:xfrm>
          <a:prstGeom prst="rect">
            <a:avLst/>
          </a:prstGeom>
          <a:noFill/>
          <a:ln>
            <a:noFill/>
          </a:ln>
        </p:spPr>
        <p:txBody>
          <a:bodyPr spcFirstLastPara="1" wrap="square" lIns="121850" tIns="60900" rIns="121850" bIns="60900" anchor="t" anchorCtr="0">
            <a:spAutoFit/>
          </a:bodyPr>
          <a:lstStyle/>
          <a:p>
            <a:pPr marL="0" marR="0" lvl="0" indent="0" algn="ctr" rtl="0">
              <a:lnSpc>
                <a:spcPct val="100000"/>
              </a:lnSpc>
              <a:spcBef>
                <a:spcPts val="0"/>
              </a:spcBef>
              <a:spcAft>
                <a:spcPts val="0"/>
              </a:spcAft>
              <a:buClr>
                <a:srgbClr val="000000"/>
              </a:buClr>
              <a:buSzPts val="1999"/>
              <a:buFont typeface="Arial"/>
              <a:buNone/>
            </a:pPr>
            <a:r>
              <a:rPr lang="it-IT" sz="1999" b="1" i="0" u="none" strike="noStrike" cap="none" dirty="0">
                <a:solidFill>
                  <a:srgbClr val="002060"/>
                </a:solidFill>
                <a:latin typeface="Calibri"/>
                <a:ea typeface="Calibri"/>
                <a:cs typeface="Calibri"/>
                <a:sym typeface="Calibri"/>
              </a:rPr>
              <a:t>7 giugno 2022</a:t>
            </a:r>
            <a:endParaRPr sz="1866" b="0" i="0" u="none" strike="noStrike" cap="none" dirty="0">
              <a:solidFill>
                <a:srgbClr val="000000"/>
              </a:solidFill>
              <a:latin typeface="Arial"/>
              <a:ea typeface="Arial"/>
              <a:cs typeface="Arial"/>
              <a:sym typeface="Arial"/>
            </a:endParaRPr>
          </a:p>
        </p:txBody>
      </p:sp>
      <p:sp>
        <p:nvSpPr>
          <p:cNvPr id="100" name="Google Shape;100;gf9529f5d91_1_89"/>
          <p:cNvSpPr txBox="1"/>
          <p:nvPr/>
        </p:nvSpPr>
        <p:spPr>
          <a:xfrm>
            <a:off x="945755" y="4120059"/>
            <a:ext cx="10300485" cy="1723478"/>
          </a:xfrm>
          <a:prstGeom prst="rect">
            <a:avLst/>
          </a:prstGeom>
          <a:noFill/>
          <a:ln>
            <a:noFill/>
          </a:ln>
        </p:spPr>
        <p:txBody>
          <a:bodyPr spcFirstLastPara="1" wrap="square" lIns="121900" tIns="60925" rIns="121900" bIns="60925" anchor="t" anchorCtr="0">
            <a:spAutoFit/>
          </a:bodyPr>
          <a:lstStyle/>
          <a:p>
            <a:pPr lvl="0" algn="ctr">
              <a:buClr>
                <a:schemeClr val="dk1"/>
              </a:buClr>
              <a:buSzPts val="2400"/>
            </a:pPr>
            <a:r>
              <a:rPr lang="it-IT" sz="2600" b="1" i="1" u="none" strike="noStrike" cap="none" dirty="0">
                <a:solidFill>
                  <a:srgbClr val="002060"/>
                </a:solidFill>
                <a:latin typeface="Calibri"/>
                <a:ea typeface="Calibri"/>
                <a:cs typeface="Calibri"/>
                <a:sym typeface="Calibri"/>
              </a:rPr>
              <a:t>Audizione presso le Commissioni </a:t>
            </a:r>
          </a:p>
          <a:p>
            <a:pPr lvl="0" algn="ctr">
              <a:buClr>
                <a:schemeClr val="dk1"/>
              </a:buClr>
              <a:buSzPts val="2400"/>
            </a:pPr>
            <a:r>
              <a:rPr lang="it-IT" sz="2600" b="1" i="1" dirty="0">
                <a:solidFill>
                  <a:srgbClr val="002060"/>
                </a:solidFill>
                <a:latin typeface="Calibri"/>
                <a:ea typeface="Calibri"/>
                <a:cs typeface="Calibri"/>
                <a:sym typeface="Calibri"/>
              </a:rPr>
              <a:t>V Bilancio, Tesoro e Programmazione e VI Finanze </a:t>
            </a:r>
          </a:p>
          <a:p>
            <a:pPr lvl="0" algn="ctr">
              <a:buClr>
                <a:schemeClr val="dk1"/>
              </a:buClr>
              <a:buSzPts val="2400"/>
            </a:pPr>
            <a:r>
              <a:rPr lang="it-IT" sz="2600" b="1" i="1" u="none" strike="noStrike" cap="none" dirty="0">
                <a:solidFill>
                  <a:srgbClr val="002060"/>
                </a:solidFill>
                <a:latin typeface="Calibri"/>
                <a:ea typeface="Calibri"/>
                <a:cs typeface="Calibri"/>
                <a:sym typeface="Calibri"/>
              </a:rPr>
              <a:t>della Camera dei Deputati</a:t>
            </a:r>
            <a:endParaRPr sz="2600" b="1" i="1" u="none" strike="noStrike" cap="none" dirty="0">
              <a:solidFill>
                <a:srgbClr val="00206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400"/>
              <a:buFont typeface="Arial"/>
              <a:buNone/>
            </a:pPr>
            <a:endParaRPr sz="2600" b="1" i="1" u="none" strike="noStrike" cap="none" dirty="0">
              <a:solidFill>
                <a:srgbClr val="00206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26" name="Google Shape;221;p5"/>
          <p:cNvSpPr txBox="1"/>
          <p:nvPr/>
        </p:nvSpPr>
        <p:spPr>
          <a:xfrm>
            <a:off x="1479479" y="554804"/>
            <a:ext cx="10017304" cy="860132"/>
          </a:xfrm>
          <a:prstGeom prst="round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100"/>
              <a:buFont typeface="Arial"/>
              <a:buNone/>
            </a:pPr>
            <a:r>
              <a:rPr lang="it-IT" sz="3600" b="1" u="none" strike="noStrike" cap="none" dirty="0">
                <a:solidFill>
                  <a:srgbClr val="0070C0"/>
                </a:solidFill>
                <a:latin typeface="Calibri"/>
                <a:ea typeface="Calibri"/>
                <a:cs typeface="Calibri"/>
                <a:sym typeface="Calibri"/>
              </a:rPr>
              <a:t>Gli articoli di competenza del MIMS</a:t>
            </a:r>
            <a:endParaRPr sz="3600" b="1" u="none" strike="noStrike" cap="none" dirty="0">
              <a:solidFill>
                <a:srgbClr val="0070C0"/>
              </a:solidFill>
              <a:latin typeface="Calibri"/>
              <a:ea typeface="Calibri"/>
              <a:cs typeface="Calibri"/>
              <a:sym typeface="Calibri"/>
            </a:endParaRPr>
          </a:p>
        </p:txBody>
      </p:sp>
      <p:sp>
        <p:nvSpPr>
          <p:cNvPr id="2" name="CasellaDiTesto 1">
            <a:extLst>
              <a:ext uri="{FF2B5EF4-FFF2-40B4-BE49-F238E27FC236}">
                <a16:creationId xmlns:a16="http://schemas.microsoft.com/office/drawing/2014/main" id="{683721CF-9C74-4576-96A6-F2C14A62D0FA}"/>
              </a:ext>
            </a:extLst>
          </p:cNvPr>
          <p:cNvSpPr txBox="1"/>
          <p:nvPr/>
        </p:nvSpPr>
        <p:spPr>
          <a:xfrm>
            <a:off x="934948" y="1344146"/>
            <a:ext cx="9606337" cy="105336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rPr>
              <a:t>Articolo 3 </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i="1" u="none" strike="noStrike" kern="0" cap="none" spc="0" normalizeH="0" baseline="0" noProof="0" dirty="0">
                <a:ln>
                  <a:noFill/>
                </a:ln>
                <a:solidFill>
                  <a:schemeClr val="tx1"/>
                </a:solidFill>
                <a:effectLst/>
                <a:uLnTx/>
                <a:uFillTx/>
                <a:latin typeface="Calibri"/>
                <a:ea typeface="Calibri"/>
                <a:cs typeface="Calibri"/>
                <a:sym typeface="Calibri"/>
              </a:rPr>
              <a:t>Credito d’imposta per gli autotrasportatori</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b="1" i="0" u="none" strike="noStrike" kern="0" cap="none" spc="0" normalizeH="0" baseline="0" noProof="0" dirty="0">
                <a:ln>
                  <a:noFill/>
                </a:ln>
                <a:solidFill>
                  <a:schemeClr val="tx1"/>
                </a:solidFill>
                <a:effectLst/>
                <a:uLnTx/>
                <a:uFillTx/>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lang="it-IT" sz="2000" b="1" dirty="0">
              <a:solidFill>
                <a:srgbClr val="016BC6"/>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rPr>
              <a:t>Articolo 9 </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i="1" u="none" strike="noStrike" kern="0" cap="none" spc="0" normalizeH="0" baseline="0" noProof="0" dirty="0">
                <a:ln>
                  <a:noFill/>
                </a:ln>
                <a:solidFill>
                  <a:schemeClr val="tx1"/>
                </a:solidFill>
                <a:effectLst/>
                <a:uLnTx/>
                <a:uFillTx/>
                <a:latin typeface="Calibri"/>
                <a:ea typeface="Calibri"/>
                <a:cs typeface="Calibri"/>
                <a:sym typeface="Calibri"/>
              </a:rPr>
              <a:t>Disposizioni in materia di comunità energetiche rinnovabili</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b="1" i="0" u="none" strike="noStrike" kern="0" cap="none" spc="0" normalizeH="0" baseline="0" noProof="0" dirty="0">
                <a:ln>
                  <a:noFill/>
                </a:ln>
                <a:solidFill>
                  <a:schemeClr val="tx1"/>
                </a:solidFill>
                <a:effectLst/>
                <a:uLnTx/>
                <a:uFillTx/>
                <a:latin typeface="Calibri"/>
                <a:ea typeface="Calibri"/>
                <a:cs typeface="Calibri"/>
                <a:sym typeface="Calibri"/>
              </a:rPr>
              <a:t> </a:t>
            </a:r>
            <a:endParaRPr lang="it-IT" sz="2000" b="1" dirty="0">
              <a:solidFill>
                <a:schemeClr val="tx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rPr>
              <a:t>Articolo 26 </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i="1" u="none" strike="noStrike" kern="0" cap="none" spc="0" normalizeH="0" baseline="0" noProof="0" dirty="0">
                <a:ln>
                  <a:noFill/>
                </a:ln>
                <a:solidFill>
                  <a:schemeClr val="tx1"/>
                </a:solidFill>
                <a:effectLst/>
                <a:uLnTx/>
                <a:uFillTx/>
                <a:latin typeface="Calibri"/>
                <a:ea typeface="Calibri"/>
                <a:cs typeface="Calibri"/>
                <a:sym typeface="Calibri"/>
              </a:rPr>
              <a:t>Disposizioni urgenti in materia di appalti pubblici di lavori</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b="1" i="0" u="none" strike="noStrike" kern="0" cap="none" spc="0" normalizeH="0" baseline="0" noProof="0" dirty="0">
                <a:ln>
                  <a:noFill/>
                </a:ln>
                <a:solidFill>
                  <a:schemeClr val="tx1"/>
                </a:solidFill>
                <a:effectLst/>
                <a:uLnTx/>
                <a:uFillTx/>
                <a:latin typeface="Calibri"/>
                <a:ea typeface="Calibri"/>
                <a:cs typeface="Calibri"/>
                <a:sym typeface="Calibri"/>
              </a:rPr>
              <a:t> </a:t>
            </a:r>
            <a:endParaRPr lang="it-IT" sz="2000" b="1" dirty="0">
              <a:solidFill>
                <a:schemeClr val="tx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rPr>
              <a:t>Articolo 27 </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i="1" u="none" strike="noStrike" kern="0" cap="none" spc="0" normalizeH="0" baseline="0" noProof="0" dirty="0">
                <a:ln>
                  <a:noFill/>
                </a:ln>
                <a:solidFill>
                  <a:schemeClr val="tx1"/>
                </a:solidFill>
                <a:effectLst/>
                <a:uLnTx/>
                <a:uFillTx/>
                <a:latin typeface="Calibri"/>
                <a:ea typeface="Calibri"/>
                <a:cs typeface="Calibri"/>
                <a:sym typeface="Calibri"/>
              </a:rPr>
              <a:t>Disposizioni urgenti in materia di concessioni di lavori</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endParaRPr kumimoji="0" lang="it-IT" sz="2000" i="0" u="none" strike="noStrike" kern="0" cap="none" spc="0" normalizeH="0" baseline="0" noProof="0" dirty="0">
              <a:ln>
                <a:noFill/>
              </a:ln>
              <a:solidFill>
                <a:schemeClr val="tx1"/>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2000" b="1" i="0" u="none" strike="noStrike" kern="0" cap="none" spc="0" normalizeH="0" baseline="0" noProof="0" dirty="0">
              <a:ln>
                <a:noFill/>
              </a:ln>
              <a:solidFill>
                <a:srgbClr val="016BC6"/>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2000" b="1" i="0" u="none" strike="noStrike" kern="0" cap="none" spc="0" normalizeH="0" baseline="0" noProof="0" dirty="0">
                <a:ln>
                  <a:noFill/>
                </a:ln>
                <a:solidFill>
                  <a:srgbClr val="016BC6"/>
                </a:solidFill>
                <a:effectLst/>
                <a:uLnTx/>
                <a:uFillTx/>
                <a:latin typeface="Calibri" panose="020F0502020204030204" pitchFamily="34" charset="0"/>
                <a:ea typeface="Calibri"/>
                <a:cs typeface="Calibri" panose="020F0502020204030204" pitchFamily="34" charset="0"/>
                <a:sym typeface="Calibri"/>
              </a:rPr>
              <a:t>Articolo 35 </a:t>
            </a:r>
            <a:r>
              <a:rPr kumimoji="0" lang="it-IT" sz="2000" i="0" u="none" strike="noStrike" kern="0" cap="none" spc="0" normalizeH="0" baseline="0" noProof="0" dirty="0">
                <a:ln>
                  <a:noFill/>
                </a:ln>
                <a:solidFill>
                  <a:schemeClr val="tx1"/>
                </a:solidFill>
                <a:effectLst/>
                <a:uLnTx/>
                <a:uFillTx/>
                <a:latin typeface="Calibri" panose="020F0502020204030204" pitchFamily="34" charset="0"/>
                <a:ea typeface="Calibri"/>
                <a:cs typeface="Calibri" panose="020F0502020204030204" pitchFamily="34" charset="0"/>
                <a:sym typeface="Calibri"/>
              </a:rPr>
              <a:t>(</a:t>
            </a:r>
            <a:r>
              <a:rPr kumimoji="0" lang="it-IT" sz="2000" i="1" u="none" strike="noStrike" kern="0" cap="none" spc="0" normalizeH="0" baseline="0" noProof="0" dirty="0">
                <a:ln>
                  <a:noFill/>
                </a:ln>
                <a:solidFill>
                  <a:schemeClr val="tx1"/>
                </a:solidFill>
                <a:effectLst/>
                <a:uLnTx/>
                <a:uFillTx/>
                <a:latin typeface="Calibri" panose="020F0502020204030204" pitchFamily="34" charset="0"/>
                <a:ea typeface="Calibri"/>
                <a:cs typeface="Calibri" panose="020F0502020204030204" pitchFamily="34" charset="0"/>
                <a:sym typeface="Calibri"/>
              </a:rPr>
              <a:t>Disposizioni urgenti in materia di sostegno alle famiglie per la fruizione dei servizi di trasporto pubblico</a:t>
            </a:r>
            <a:r>
              <a:rPr kumimoji="0" lang="it-IT" sz="2000" i="0" u="none" strike="noStrike" kern="0" cap="none" spc="0" normalizeH="0" baseline="0" noProof="0" dirty="0">
                <a:ln>
                  <a:noFill/>
                </a:ln>
                <a:solidFill>
                  <a:srgbClr val="016BC6"/>
                </a:solidFill>
                <a:effectLst/>
                <a:uLnTx/>
                <a:uFillTx/>
                <a:latin typeface="Calibri" panose="020F0502020204030204" pitchFamily="34" charset="0"/>
                <a:ea typeface="Calibri"/>
                <a:cs typeface="Calibri" panose="020F0502020204030204" pitchFamily="34" charset="0"/>
                <a:sym typeface="Calibri"/>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rPr>
              <a:t>Articolo 36 </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i="1" u="none" strike="noStrike" kern="0" cap="none" spc="0" normalizeH="0" baseline="0" noProof="0" dirty="0">
                <a:ln>
                  <a:noFill/>
                </a:ln>
                <a:solidFill>
                  <a:schemeClr val="tx1"/>
                </a:solidFill>
                <a:effectLst/>
                <a:uLnTx/>
                <a:uFillTx/>
                <a:latin typeface="Calibri"/>
                <a:ea typeface="Calibri"/>
                <a:cs typeface="Calibri"/>
                <a:sym typeface="Calibri"/>
              </a:rPr>
              <a:t>Servizi aggiuntivi di trasporto pubblico locale)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2000" i="1"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2000" b="1" u="none" strike="noStrike" kern="0" cap="none" spc="0" normalizeH="0" baseline="0" noProof="0" dirty="0">
                <a:ln>
                  <a:noFill/>
                </a:ln>
                <a:solidFill>
                  <a:srgbClr val="016BC6"/>
                </a:solidFill>
                <a:effectLst/>
                <a:uLnTx/>
                <a:uFillTx/>
                <a:latin typeface="Calibri"/>
                <a:ea typeface="Calibri"/>
                <a:cs typeface="Calibri"/>
                <a:sym typeface="Calibri"/>
              </a:rPr>
              <a:t>Articolo 37 </a:t>
            </a:r>
            <a:r>
              <a:rPr kumimoji="0" lang="it-IT" sz="2000" i="1" u="none" strike="noStrike" kern="0" cap="none" spc="0" normalizeH="0" baseline="0" noProof="0" dirty="0">
                <a:ln>
                  <a:noFill/>
                </a:ln>
                <a:solidFill>
                  <a:schemeClr val="tx1"/>
                </a:solidFill>
                <a:effectLst/>
                <a:uLnTx/>
                <a:uFillTx/>
                <a:latin typeface="Calibri"/>
                <a:ea typeface="Calibri"/>
                <a:cs typeface="Calibri"/>
                <a:sym typeface="Calibri"/>
              </a:rPr>
              <a:t>(Misure in materia di locazione</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b="1" i="0" u="none" strike="noStrike" kern="0" cap="none" spc="0" normalizeH="0" baseline="0" noProof="0" dirty="0">
                <a:ln>
                  <a:noFill/>
                </a:ln>
                <a:solidFill>
                  <a:schemeClr val="tx1"/>
                </a:solidFill>
                <a:effectLst/>
                <a:uLnTx/>
                <a:uFillTx/>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2000" b="1" i="0" u="none" strike="noStrike" kern="0" cap="none" spc="0" normalizeH="0" baseline="0" noProof="0" dirty="0">
                <a:ln>
                  <a:noFill/>
                </a:ln>
                <a:solidFill>
                  <a:srgbClr val="016BC6"/>
                </a:solidFill>
                <a:effectLst/>
                <a:uLnTx/>
                <a:uFillTx/>
                <a:latin typeface="Calibri"/>
                <a:ea typeface="Calibri"/>
                <a:cs typeface="Calibri"/>
                <a:sym typeface="Calibri"/>
              </a:rPr>
              <a:t>Articolo 54 </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r>
              <a:rPr kumimoji="0" lang="it-IT" sz="2000" i="1" u="none" strike="noStrike" kern="0" cap="none" spc="0" normalizeH="0" baseline="0" noProof="0" dirty="0">
                <a:ln>
                  <a:noFill/>
                </a:ln>
                <a:solidFill>
                  <a:schemeClr val="tx1"/>
                </a:solidFill>
                <a:effectLst/>
                <a:uLnTx/>
                <a:uFillTx/>
                <a:latin typeface="Calibri"/>
                <a:ea typeface="Calibri"/>
                <a:cs typeface="Calibri"/>
                <a:sym typeface="Calibri"/>
              </a:rPr>
              <a:t>Disposizioni urgenti per i trasporti in condizioni di eccezionalità</a:t>
            </a:r>
            <a:r>
              <a:rPr kumimoji="0" lang="it-IT" sz="2000" i="0" u="none" strike="noStrike" kern="0" cap="none" spc="0" normalizeH="0" baseline="0" noProof="0" dirty="0">
                <a:ln>
                  <a:noFill/>
                </a:ln>
                <a:solidFill>
                  <a:schemeClr val="tx1"/>
                </a:solidFill>
                <a:effectLst/>
                <a:uLnTx/>
                <a:uFillTx/>
                <a:latin typeface="Calibri"/>
                <a:ea typeface="Calibri"/>
                <a:cs typeface="Calibri"/>
                <a:sym typeface="Calibri"/>
              </a:rPr>
              <a:t>)</a:t>
            </a:r>
            <a:endParaRPr kumimoji="0" lang="it-IT" sz="2000" i="0" u="none" strike="noStrike" kern="0" cap="none" spc="0" normalizeH="0" baseline="0" noProof="0" dirty="0">
              <a:ln>
                <a:noFill/>
              </a:ln>
              <a:solidFill>
                <a:schemeClr val="tx1"/>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24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05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24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2400" b="1" i="0" u="none" strike="noStrike" kern="0" cap="none" spc="0" normalizeH="0" baseline="0" noProof="0" dirty="0">
              <a:ln>
                <a:noFill/>
              </a:ln>
              <a:solidFill>
                <a:srgbClr val="016BC6"/>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24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lang="it-IT" sz="2400" b="1" dirty="0">
              <a:solidFill>
                <a:srgbClr val="016BC6"/>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2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24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lang="it-IT" sz="2400" b="1" dirty="0">
              <a:solidFill>
                <a:srgbClr val="016BC6"/>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24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lang="it-IT" sz="2400" b="1" dirty="0">
              <a:solidFill>
                <a:srgbClr val="016BC6"/>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2400" b="1" i="0" u="none" strike="noStrike" kern="0" cap="none" spc="0" normalizeH="0" baseline="0" noProof="0" dirty="0">
              <a:ln>
                <a:noFill/>
              </a:ln>
              <a:solidFill>
                <a:srgbClr val="016BC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lang="it-IT" sz="2400" b="1" dirty="0">
              <a:solidFill>
                <a:srgbClr val="016BC6"/>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lang="it-IT"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257311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16" name="Google Shape;360;g12d6224b15d_0_50">
            <a:extLst>
              <a:ext uri="{FF2B5EF4-FFF2-40B4-BE49-F238E27FC236}">
                <a16:creationId xmlns:a16="http://schemas.microsoft.com/office/drawing/2014/main" id="{4624A645-1833-41C7-B300-0BF5E80F90A5}"/>
              </a:ext>
            </a:extLst>
          </p:cNvPr>
          <p:cNvSpPr/>
          <p:nvPr/>
        </p:nvSpPr>
        <p:spPr>
          <a:xfrm>
            <a:off x="999878" y="2528974"/>
            <a:ext cx="10420714" cy="957525"/>
          </a:xfrm>
          <a:prstGeom prst="rect">
            <a:avLst/>
          </a:prstGeom>
          <a:solidFill>
            <a:schemeClr val="lt1"/>
          </a:solidFill>
          <a:ln w="25400"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26" name="Google Shape;726;p17"/>
          <p:cNvSpPr txBox="1"/>
          <p:nvPr/>
        </p:nvSpPr>
        <p:spPr>
          <a:xfrm>
            <a:off x="478845" y="671720"/>
            <a:ext cx="11112300" cy="1877397"/>
          </a:xfrm>
          <a:prstGeom prst="rect">
            <a:avLst/>
          </a:prstGeom>
          <a:noFill/>
          <a:ln>
            <a:noFill/>
          </a:ln>
        </p:spPr>
        <p:txBody>
          <a:bodyPr spcFirstLastPara="1" wrap="square" lIns="121900" tIns="121900" rIns="121900" bIns="121900" anchor="t" anchorCtr="0">
            <a:spAutoFit/>
          </a:bodyPr>
          <a:lstStyle/>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L’articolo 3 concede alle imprese esercenti </a:t>
            </a:r>
            <a:r>
              <a:rPr lang="it-IT" sz="1600" b="1" dirty="0">
                <a:solidFill>
                  <a:schemeClr val="dk1"/>
                </a:solidFill>
                <a:latin typeface="Calibri" panose="020F0502020204030204" pitchFamily="34" charset="0"/>
                <a:ea typeface="Calibri"/>
                <a:cs typeface="Calibri" panose="020F0502020204030204" pitchFamily="34" charset="0"/>
                <a:sym typeface="Calibri"/>
              </a:rPr>
              <a:t>attività di trasporto merci con veicoli di massa pari o superiore a 7,5 tonnellate, per mitigare gli effetti economici derivanti dall'aumento eccezionale del prezzo del gasolio utilizzato come carburante si prevede un contributo straordinario sotto forma di credito di imposta (pari al 28%) della spesa sostenuta, nel primo trimestre 2022, per l’acquisto del gasolio impiegato in veicoli, di categoria euro 5 o superiore. </a:t>
            </a:r>
          </a:p>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Non concorre alla formazione del reddito di impresa né della base imponibile dell’IRAP ed è cumulabile con altre agevolazioni che abbiano ad oggetto i medesimi costi.</a:t>
            </a:r>
          </a:p>
        </p:txBody>
      </p:sp>
      <p:sp>
        <p:nvSpPr>
          <p:cNvPr id="9" name="Google Shape;190;p4">
            <a:extLst>
              <a:ext uri="{FF2B5EF4-FFF2-40B4-BE49-F238E27FC236}">
                <a16:creationId xmlns:a16="http://schemas.microsoft.com/office/drawing/2014/main" id="{D23672C2-B975-4487-BCEE-B8D10B813BEB}"/>
              </a:ext>
            </a:extLst>
          </p:cNvPr>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lvl="0">
              <a:buSzPts val="3200"/>
            </a:pPr>
            <a:r>
              <a:rPr lang="it-IT" sz="3200" b="1" dirty="0">
                <a:solidFill>
                  <a:srgbClr val="016BC6"/>
                </a:solidFill>
                <a:latin typeface="Calibri"/>
                <a:ea typeface="Calibri"/>
                <a:cs typeface="Calibri"/>
                <a:sym typeface="Calibri"/>
              </a:rPr>
              <a:t>Articolo 3 </a:t>
            </a:r>
            <a:r>
              <a:rPr lang="it-IT" sz="2400" b="1" dirty="0">
                <a:solidFill>
                  <a:srgbClr val="016BC6"/>
                </a:solidFill>
                <a:latin typeface="Calibri"/>
                <a:ea typeface="Calibri"/>
                <a:cs typeface="Calibri"/>
                <a:sym typeface="Calibri"/>
              </a:rPr>
              <a:t>(Credito d’imposta per gli autotrasportatori)</a:t>
            </a:r>
            <a:endParaRPr lang="it-IT" sz="1600" b="0" i="0" u="none" strike="noStrike" cap="none" dirty="0">
              <a:solidFill>
                <a:srgbClr val="000000"/>
              </a:solidFill>
              <a:latin typeface="Arial"/>
              <a:ea typeface="Arial"/>
              <a:cs typeface="Arial"/>
              <a:sym typeface="Arial"/>
            </a:endParaRPr>
          </a:p>
        </p:txBody>
      </p:sp>
      <p:graphicFrame>
        <p:nvGraphicFramePr>
          <p:cNvPr id="4" name="Table 3"/>
          <p:cNvGraphicFramePr>
            <a:graphicFrameLocks noGrp="1"/>
          </p:cNvGraphicFramePr>
          <p:nvPr/>
        </p:nvGraphicFramePr>
        <p:xfrm>
          <a:off x="4609121" y="2758147"/>
          <a:ext cx="6405247" cy="499178"/>
        </p:xfrm>
        <a:graphic>
          <a:graphicData uri="http://schemas.openxmlformats.org/drawingml/2006/table">
            <a:tbl>
              <a:tblPr firstRow="1" firstCol="1" bandRow="1">
                <a:tableStyleId>{ECD65AA7-FA22-4A4A-9D68-C4932CC93AC7}</a:tableStyleId>
              </a:tblPr>
              <a:tblGrid>
                <a:gridCol w="3507663">
                  <a:extLst>
                    <a:ext uri="{9D8B030D-6E8A-4147-A177-3AD203B41FA5}">
                      <a16:colId xmlns:a16="http://schemas.microsoft.com/office/drawing/2014/main" val="3500543087"/>
                    </a:ext>
                  </a:extLst>
                </a:gridCol>
                <a:gridCol w="2897584">
                  <a:extLst>
                    <a:ext uri="{9D8B030D-6E8A-4147-A177-3AD203B41FA5}">
                      <a16:colId xmlns:a16="http://schemas.microsoft.com/office/drawing/2014/main" val="731518963"/>
                    </a:ext>
                  </a:extLst>
                </a:gridCol>
              </a:tblGrid>
              <a:tr h="499178">
                <a:tc>
                  <a:txBody>
                    <a:bodyPr/>
                    <a:lstStyle/>
                    <a:p>
                      <a:pPr algn="l">
                        <a:lnSpc>
                          <a:spcPct val="115000"/>
                        </a:lnSpc>
                        <a:spcAft>
                          <a:spcPts val="0"/>
                        </a:spcAft>
                      </a:pPr>
                      <a:r>
                        <a:rPr lang="it-IT" sz="1600" b="1" dirty="0">
                          <a:solidFill>
                            <a:schemeClr val="bg1"/>
                          </a:solidFill>
                          <a:effectLst/>
                          <a:latin typeface="Calibri" panose="020F0502020204030204" pitchFamily="34" charset="0"/>
                          <a:cs typeface="Calibri" panose="020F0502020204030204" pitchFamily="34" charset="0"/>
                        </a:rPr>
                        <a:t>Credito di imposta autotrasportatori</a:t>
                      </a:r>
                    </a:p>
                  </a:txBody>
                  <a:tcPr marL="68580" marR="68580" marT="0" marB="0" anchor="ctr">
                    <a:solidFill>
                      <a:srgbClr val="0070C0"/>
                    </a:solidFill>
                  </a:tcPr>
                </a:tc>
                <a:tc>
                  <a:txBody>
                    <a:bodyPr/>
                    <a:lstStyle/>
                    <a:p>
                      <a:pPr algn="l">
                        <a:lnSpc>
                          <a:spcPct val="115000"/>
                        </a:lnSpc>
                        <a:spcAft>
                          <a:spcPts val="0"/>
                        </a:spcAft>
                      </a:pPr>
                      <a:r>
                        <a:rPr lang="it-IT" sz="1600" dirty="0">
                          <a:effectLst/>
                          <a:latin typeface="Calibri" panose="020F0502020204030204" pitchFamily="34" charset="0"/>
                          <a:cs typeface="Calibri" panose="020F0502020204030204" pitchFamily="34" charset="0"/>
                        </a:rPr>
                        <a:t>496,9</a:t>
                      </a:r>
                      <a:r>
                        <a:rPr lang="it-IT" sz="1600" baseline="0" dirty="0">
                          <a:effectLst/>
                          <a:latin typeface="Calibri" panose="020F0502020204030204" pitchFamily="34" charset="0"/>
                          <a:cs typeface="Calibri" panose="020F0502020204030204" pitchFamily="34" charset="0"/>
                        </a:rPr>
                        <a:t> milioni di euro</a:t>
                      </a:r>
                      <a:endParaRPr lang="it-IT"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339129825"/>
                  </a:ext>
                </a:extLst>
              </a:tr>
            </a:tbl>
          </a:graphicData>
        </a:graphic>
      </p:graphicFrame>
      <p:sp>
        <p:nvSpPr>
          <p:cNvPr id="5" name="Rectangle 2"/>
          <p:cNvSpPr>
            <a:spLocks noChangeArrowheads="1"/>
          </p:cNvSpPr>
          <p:nvPr/>
        </p:nvSpPr>
        <p:spPr bwMode="auto">
          <a:xfrm>
            <a:off x="999878" y="2715349"/>
            <a:ext cx="26028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Sintesi degli effetti finanziari </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della disposizione ex art. 3</a:t>
            </a:r>
            <a:endParaRPr kumimoji="0" lang="it-IT" altLang="it-IT" sz="1050" b="0" i="1"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6" name="Rectangle 5"/>
          <p:cNvSpPr/>
          <p:nvPr/>
        </p:nvSpPr>
        <p:spPr>
          <a:xfrm>
            <a:off x="478844" y="5795197"/>
            <a:ext cx="11112300" cy="338554"/>
          </a:xfrm>
          <a:prstGeom prst="rect">
            <a:avLst/>
          </a:prstGeom>
        </p:spPr>
        <p:txBody>
          <a:bodyPr wrap="square">
            <a:spAutoFit/>
          </a:bodyPr>
          <a:lstStyle/>
          <a:p>
            <a:pPr lvl="0" algn="just">
              <a:spcAft>
                <a:spcPts val="600"/>
              </a:spcAft>
              <a:buSzPts val="1733"/>
            </a:pPr>
            <a:r>
              <a:rPr lang="it-IT" sz="1600" b="1" dirty="0">
                <a:latin typeface="Calibri" panose="020F0502020204030204" pitchFamily="34" charset="0"/>
                <a:ea typeface="Calibri"/>
                <a:cs typeface="Calibri" panose="020F0502020204030204" pitchFamily="34" charset="0"/>
                <a:sym typeface="Calibri"/>
              </a:rPr>
              <a:t>Sono al momento in corso interlocuzioni con la Commissione Europea per definire una linea condivisa su tale misura.</a:t>
            </a:r>
          </a:p>
        </p:txBody>
      </p:sp>
      <p:pic>
        <p:nvPicPr>
          <p:cNvPr id="7" name="Picture 6"/>
          <p:cNvPicPr>
            <a:picLocks noChangeAspect="1"/>
          </p:cNvPicPr>
          <p:nvPr/>
        </p:nvPicPr>
        <p:blipFill>
          <a:blip r:embed="rId3"/>
          <a:stretch>
            <a:fillRect/>
          </a:stretch>
        </p:blipFill>
        <p:spPr>
          <a:xfrm>
            <a:off x="563172" y="4255508"/>
            <a:ext cx="682294" cy="673499"/>
          </a:xfrm>
          <a:prstGeom prst="rect">
            <a:avLst/>
          </a:prstGeom>
        </p:spPr>
      </p:pic>
      <p:grpSp>
        <p:nvGrpSpPr>
          <p:cNvPr id="8" name="Group 7"/>
          <p:cNvGrpSpPr/>
          <p:nvPr/>
        </p:nvGrpSpPr>
        <p:grpSpPr>
          <a:xfrm>
            <a:off x="1277132" y="3921973"/>
            <a:ext cx="2376000" cy="1590599"/>
            <a:chOff x="1162831" y="4046665"/>
            <a:chExt cx="2376000" cy="1590599"/>
          </a:xfrm>
        </p:grpSpPr>
        <p:grpSp>
          <p:nvGrpSpPr>
            <p:cNvPr id="12" name="Group 11"/>
            <p:cNvGrpSpPr/>
            <p:nvPr/>
          </p:nvGrpSpPr>
          <p:grpSpPr>
            <a:xfrm>
              <a:off x="1527599" y="4046665"/>
              <a:ext cx="1676822" cy="880474"/>
              <a:chOff x="956094" y="3121872"/>
              <a:chExt cx="1676822" cy="880474"/>
            </a:xfrm>
          </p:grpSpPr>
          <p:sp>
            <p:nvSpPr>
              <p:cNvPr id="13" name="Google Shape;210;p5"/>
              <p:cNvSpPr/>
              <p:nvPr/>
            </p:nvSpPr>
            <p:spPr>
              <a:xfrm>
                <a:off x="1008895" y="3121872"/>
                <a:ext cx="1559817" cy="880474"/>
              </a:xfrm>
              <a:prstGeom prst="roundRect">
                <a:avLst/>
              </a:prstGeom>
              <a:noFill/>
              <a:ln w="76200"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211;p5"/>
              <p:cNvSpPr txBox="1"/>
              <p:nvPr/>
            </p:nvSpPr>
            <p:spPr>
              <a:xfrm>
                <a:off x="956094" y="3138482"/>
                <a:ext cx="1646463" cy="532168"/>
              </a:xfrm>
              <a:prstGeom prst="roundRect">
                <a:avLst/>
              </a:prstGeom>
              <a:noFill/>
              <a:ln>
                <a:noFill/>
              </a:ln>
            </p:spPr>
            <p:txBody>
              <a:bodyPr spcFirstLastPara="1" wrap="square" lIns="91425" tIns="91425" rIns="91425" bIns="91425" anchor="t" anchorCtr="0">
                <a:spAutoFit/>
              </a:bodyPr>
              <a:lstStyle/>
              <a:p>
                <a:pPr lvl="0" algn="ctr">
                  <a:lnSpc>
                    <a:spcPct val="106650"/>
                  </a:lnSpc>
                  <a:buSzPts val="3600"/>
                </a:pPr>
                <a:r>
                  <a:rPr lang="it-IT" sz="1800" b="1" dirty="0">
                    <a:solidFill>
                      <a:srgbClr val="6FA8DC"/>
                    </a:solidFill>
                    <a:latin typeface="Calibri"/>
                    <a:ea typeface="Calibri"/>
                    <a:cs typeface="Calibri"/>
                    <a:sym typeface="Calibri"/>
                  </a:rPr>
                  <a:t>1 183 200 407</a:t>
                </a:r>
                <a:endParaRPr sz="1800" b="0" i="0" u="none" strike="noStrike" cap="none" dirty="0">
                  <a:solidFill>
                    <a:srgbClr val="000000"/>
                  </a:solidFill>
                  <a:latin typeface="Calibri"/>
                  <a:ea typeface="Calibri"/>
                  <a:cs typeface="Calibri"/>
                  <a:sym typeface="Calibri"/>
                </a:endParaRPr>
              </a:p>
            </p:txBody>
          </p:sp>
          <p:sp>
            <p:nvSpPr>
              <p:cNvPr id="15" name="Google Shape;212;p5"/>
              <p:cNvSpPr txBox="1"/>
              <p:nvPr/>
            </p:nvSpPr>
            <p:spPr>
              <a:xfrm>
                <a:off x="986453" y="3530627"/>
                <a:ext cx="1646463" cy="459313"/>
              </a:xfrm>
              <a:prstGeom prst="round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200"/>
                  <a:buFont typeface="Arial"/>
                  <a:buNone/>
                </a:pPr>
                <a:r>
                  <a:rPr lang="it-IT" b="1" dirty="0">
                    <a:solidFill>
                      <a:schemeClr val="dk1"/>
                    </a:solidFill>
                    <a:latin typeface="Calibri"/>
                    <a:ea typeface="Calibri"/>
                    <a:cs typeface="Calibri"/>
                    <a:sym typeface="Calibri"/>
                  </a:rPr>
                  <a:t>litri</a:t>
                </a:r>
                <a:endParaRPr sz="1100" b="0" i="1" u="none" strike="noStrike" cap="none" dirty="0">
                  <a:solidFill>
                    <a:schemeClr val="dk1"/>
                  </a:solidFill>
                  <a:latin typeface="Calibri"/>
                  <a:ea typeface="Calibri"/>
                  <a:cs typeface="Calibri"/>
                  <a:sym typeface="Calibri"/>
                </a:endParaRPr>
              </a:p>
            </p:txBody>
          </p:sp>
        </p:grpSp>
        <p:sp>
          <p:nvSpPr>
            <p:cNvPr id="17" name="Google Shape;213;p5"/>
            <p:cNvSpPr txBox="1"/>
            <p:nvPr/>
          </p:nvSpPr>
          <p:spPr>
            <a:xfrm>
              <a:off x="1162831" y="5024498"/>
              <a:ext cx="2376000" cy="612766"/>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dirty="0">
                  <a:solidFill>
                    <a:schemeClr val="dk1"/>
                  </a:solidFill>
                  <a:latin typeface="Calibri"/>
                  <a:ea typeface="Calibri"/>
                  <a:cs typeface="Calibri"/>
                  <a:sym typeface="Calibri"/>
                </a:rPr>
                <a:t>Consumi gasolio</a:t>
              </a:r>
            </a:p>
            <a:p>
              <a:pPr marL="0" marR="0" lvl="0" indent="0" algn="ctr" rtl="0">
                <a:lnSpc>
                  <a:spcPct val="106650"/>
                </a:lnSpc>
                <a:spcBef>
                  <a:spcPts val="0"/>
                </a:spcBef>
                <a:spcAft>
                  <a:spcPts val="0"/>
                </a:spcAft>
                <a:buClr>
                  <a:srgbClr val="000000"/>
                </a:buClr>
                <a:buSzPts val="1800"/>
                <a:buFont typeface="Arial"/>
                <a:buNone/>
              </a:pPr>
              <a:r>
                <a:rPr lang="it-IT" sz="1100" dirty="0">
                  <a:solidFill>
                    <a:schemeClr val="dk1"/>
                  </a:solidFill>
                  <a:latin typeface="Calibri"/>
                  <a:ea typeface="Calibri"/>
                  <a:cs typeface="Calibri"/>
                  <a:sym typeface="Calibri"/>
                </a:rPr>
                <a:t>primo trimestre 2021</a:t>
              </a:r>
              <a:endParaRPr sz="1000" dirty="0"/>
            </a:p>
          </p:txBody>
        </p:sp>
      </p:grpSp>
      <p:grpSp>
        <p:nvGrpSpPr>
          <p:cNvPr id="10" name="Group 9"/>
          <p:cNvGrpSpPr/>
          <p:nvPr/>
        </p:nvGrpSpPr>
        <p:grpSpPr>
          <a:xfrm>
            <a:off x="3659323" y="3921972"/>
            <a:ext cx="2160000" cy="1607046"/>
            <a:chOff x="3209770" y="4046664"/>
            <a:chExt cx="2160000" cy="1607046"/>
          </a:xfrm>
        </p:grpSpPr>
        <p:grpSp>
          <p:nvGrpSpPr>
            <p:cNvPr id="18" name="Group 17"/>
            <p:cNvGrpSpPr/>
            <p:nvPr/>
          </p:nvGrpSpPr>
          <p:grpSpPr>
            <a:xfrm>
              <a:off x="3640654" y="4046664"/>
              <a:ext cx="1324536" cy="904496"/>
              <a:chOff x="3640654" y="3121871"/>
              <a:chExt cx="1324536" cy="904496"/>
            </a:xfrm>
          </p:grpSpPr>
          <p:sp>
            <p:nvSpPr>
              <p:cNvPr id="19" name="Google Shape;219;p5"/>
              <p:cNvSpPr/>
              <p:nvPr/>
            </p:nvSpPr>
            <p:spPr>
              <a:xfrm>
                <a:off x="3640654" y="3121871"/>
                <a:ext cx="1324536" cy="880475"/>
              </a:xfrm>
              <a:prstGeom prst="roundRect">
                <a:avLst/>
              </a:prstGeom>
              <a:noFill/>
              <a:ln w="76200"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
            <p:nvSpPr>
              <p:cNvPr id="20" name="Google Shape;220;p5"/>
              <p:cNvSpPr txBox="1"/>
              <p:nvPr/>
            </p:nvSpPr>
            <p:spPr>
              <a:xfrm>
                <a:off x="3901506" y="3138482"/>
                <a:ext cx="772483" cy="532169"/>
              </a:xfrm>
              <a:prstGeom prst="round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3200"/>
                  <a:buFont typeface="Arial"/>
                  <a:buNone/>
                </a:pPr>
                <a:r>
                  <a:rPr lang="it-IT" sz="1800" b="1" i="0" u="none" strike="noStrike" cap="none" dirty="0">
                    <a:solidFill>
                      <a:srgbClr val="BFBFBF"/>
                    </a:solidFill>
                    <a:latin typeface="Calibri"/>
                    <a:ea typeface="Calibri"/>
                    <a:cs typeface="Calibri"/>
                    <a:sym typeface="Calibri"/>
                  </a:rPr>
                  <a:t>1,5</a:t>
                </a:r>
                <a:r>
                  <a:rPr lang="it-IT" sz="1800" b="1" i="0" u="none" strike="noStrike" cap="none" dirty="0">
                    <a:solidFill>
                      <a:srgbClr val="016CC7"/>
                    </a:solidFill>
                    <a:latin typeface="Calibri"/>
                    <a:ea typeface="Calibri"/>
                    <a:cs typeface="Calibri"/>
                    <a:sym typeface="Calibri"/>
                  </a:rPr>
                  <a:t> </a:t>
                </a:r>
                <a:endParaRPr sz="1800" b="0" i="0" u="none" strike="noStrike" cap="none" dirty="0">
                  <a:solidFill>
                    <a:srgbClr val="000000"/>
                  </a:solidFill>
                  <a:latin typeface="Calibri"/>
                  <a:ea typeface="Calibri"/>
                  <a:cs typeface="Calibri"/>
                  <a:sym typeface="Calibri"/>
                </a:endParaRPr>
              </a:p>
            </p:txBody>
          </p:sp>
          <p:sp>
            <p:nvSpPr>
              <p:cNvPr id="21" name="Google Shape;221;p5"/>
              <p:cNvSpPr txBox="1"/>
              <p:nvPr/>
            </p:nvSpPr>
            <p:spPr>
              <a:xfrm>
                <a:off x="3916679" y="3494198"/>
                <a:ext cx="772483" cy="532169"/>
              </a:xfrm>
              <a:prstGeom prst="round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100"/>
                  <a:buFont typeface="Arial"/>
                  <a:buNone/>
                </a:pPr>
                <a:r>
                  <a:rPr lang="it-IT" sz="1800" b="1" i="0" u="none" strike="noStrike" cap="none" dirty="0">
                    <a:solidFill>
                      <a:schemeClr val="dk1"/>
                    </a:solidFill>
                    <a:latin typeface="Calibri"/>
                    <a:ea typeface="Calibri"/>
                    <a:cs typeface="Calibri"/>
                    <a:sym typeface="Calibri"/>
                  </a:rPr>
                  <a:t>€</a:t>
                </a:r>
                <a:endParaRPr sz="1050" b="0" i="1" u="none" strike="noStrike" cap="none" dirty="0">
                  <a:solidFill>
                    <a:schemeClr val="dk1"/>
                  </a:solidFill>
                  <a:latin typeface="Calibri"/>
                  <a:ea typeface="Calibri"/>
                  <a:cs typeface="Calibri"/>
                  <a:sym typeface="Calibri"/>
                </a:endParaRPr>
              </a:p>
            </p:txBody>
          </p:sp>
        </p:grpSp>
        <p:sp>
          <p:nvSpPr>
            <p:cNvPr id="22" name="Google Shape;222;p5"/>
            <p:cNvSpPr txBox="1"/>
            <p:nvPr/>
          </p:nvSpPr>
          <p:spPr>
            <a:xfrm>
              <a:off x="3209770" y="5040944"/>
              <a:ext cx="2160000" cy="612766"/>
            </a:xfrm>
            <a:prstGeom prst="rect">
              <a:avLst/>
            </a:prstGeom>
            <a:noFill/>
            <a:ln>
              <a:noFill/>
            </a:ln>
          </p:spPr>
          <p:txBody>
            <a:bodyPr spcFirstLastPara="1" wrap="square" lIns="91425" tIns="91425" rIns="91425" bIns="91425" anchor="t" anchorCtr="0">
              <a:spAutoFit/>
            </a:bodyPr>
            <a:lstStyle/>
            <a:p>
              <a:pPr lvl="0" algn="ctr">
                <a:lnSpc>
                  <a:spcPct val="106650"/>
                </a:lnSpc>
                <a:buSzPts val="1800"/>
              </a:pPr>
              <a:r>
                <a:rPr lang="it-IT" dirty="0">
                  <a:latin typeface="Calibri" panose="020F0502020204030204" pitchFamily="34" charset="0"/>
                  <a:cs typeface="Calibri" panose="020F0502020204030204" pitchFamily="34" charset="0"/>
                </a:rPr>
                <a:t>prezzo medio gasolio</a:t>
              </a:r>
              <a:r>
                <a:rPr lang="it-IT" sz="1100" dirty="0">
                  <a:latin typeface="Calibri" panose="020F0502020204030204" pitchFamily="34" charset="0"/>
                  <a:cs typeface="Calibri" panose="020F0502020204030204" pitchFamily="34" charset="0"/>
                </a:rPr>
                <a:t> </a:t>
              </a:r>
            </a:p>
            <a:p>
              <a:pPr lvl="0" algn="ctr">
                <a:lnSpc>
                  <a:spcPct val="106650"/>
                </a:lnSpc>
                <a:buSzPts val="1800"/>
              </a:pPr>
              <a:r>
                <a:rPr lang="it-IT" sz="1100" dirty="0">
                  <a:latin typeface="Calibri" panose="020F0502020204030204" pitchFamily="34" charset="0"/>
                  <a:cs typeface="Calibri" panose="020F0502020204030204" pitchFamily="34" charset="0"/>
                </a:rPr>
                <a:t>primo trimestre 2022, netto IVA</a:t>
              </a:r>
              <a:endParaRPr sz="1000" dirty="0"/>
            </a:p>
          </p:txBody>
        </p:sp>
      </p:grpSp>
      <p:sp>
        <p:nvSpPr>
          <p:cNvPr id="26" name="Google Shape;221;p5"/>
          <p:cNvSpPr txBox="1"/>
          <p:nvPr/>
        </p:nvSpPr>
        <p:spPr>
          <a:xfrm>
            <a:off x="3386111" y="4086121"/>
            <a:ext cx="638415" cy="568633"/>
          </a:xfrm>
          <a:prstGeom prst="round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100"/>
              <a:buFont typeface="Arial"/>
              <a:buNone/>
            </a:pPr>
            <a:r>
              <a:rPr lang="it-IT" sz="2000" b="1" i="0" u="none" strike="noStrike" cap="none" dirty="0">
                <a:solidFill>
                  <a:schemeClr val="dk1"/>
                </a:solidFill>
                <a:latin typeface="Calibri"/>
                <a:ea typeface="Calibri"/>
                <a:cs typeface="Calibri"/>
                <a:sym typeface="Calibri"/>
              </a:rPr>
              <a:t>X</a:t>
            </a:r>
            <a:endParaRPr sz="1100" b="0" i="1" u="none" strike="noStrike" cap="none" dirty="0">
              <a:solidFill>
                <a:schemeClr val="dk1"/>
              </a:solidFill>
              <a:latin typeface="Calibri"/>
              <a:ea typeface="Calibri"/>
              <a:cs typeface="Calibri"/>
              <a:sym typeface="Calibri"/>
            </a:endParaRPr>
          </a:p>
        </p:txBody>
      </p:sp>
      <p:sp>
        <p:nvSpPr>
          <p:cNvPr id="27" name="Google Shape;221;p5"/>
          <p:cNvSpPr txBox="1"/>
          <p:nvPr/>
        </p:nvSpPr>
        <p:spPr>
          <a:xfrm>
            <a:off x="5454120" y="4086121"/>
            <a:ext cx="638415" cy="641490"/>
          </a:xfrm>
          <a:prstGeom prst="round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100"/>
              <a:buFont typeface="Arial"/>
              <a:buNone/>
            </a:pPr>
            <a:r>
              <a:rPr lang="it-IT" sz="2400" b="1" i="0" u="none" strike="noStrike" cap="none" dirty="0">
                <a:solidFill>
                  <a:schemeClr val="dk1"/>
                </a:solidFill>
                <a:latin typeface="Calibri"/>
                <a:ea typeface="Calibri"/>
                <a:cs typeface="Calibri"/>
                <a:sym typeface="Calibri"/>
              </a:rPr>
              <a:t>=</a:t>
            </a:r>
            <a:endParaRPr sz="1100" b="0" i="1" u="none" strike="noStrike" cap="none" dirty="0">
              <a:solidFill>
                <a:schemeClr val="dk1"/>
              </a:solidFill>
              <a:latin typeface="Calibri"/>
              <a:ea typeface="Calibri"/>
              <a:cs typeface="Calibri"/>
              <a:sym typeface="Calibri"/>
            </a:endParaRPr>
          </a:p>
        </p:txBody>
      </p:sp>
      <p:grpSp>
        <p:nvGrpSpPr>
          <p:cNvPr id="36" name="Group 35"/>
          <p:cNvGrpSpPr/>
          <p:nvPr/>
        </p:nvGrpSpPr>
        <p:grpSpPr>
          <a:xfrm>
            <a:off x="5825514" y="3942887"/>
            <a:ext cx="1963636" cy="1800164"/>
            <a:chOff x="5849495" y="4067579"/>
            <a:chExt cx="1963636" cy="1800164"/>
          </a:xfrm>
        </p:grpSpPr>
        <p:sp>
          <p:nvSpPr>
            <p:cNvPr id="28" name="Google Shape;222;p5"/>
            <p:cNvSpPr txBox="1"/>
            <p:nvPr/>
          </p:nvSpPr>
          <p:spPr>
            <a:xfrm>
              <a:off x="5849495" y="5040944"/>
              <a:ext cx="1963636" cy="826799"/>
            </a:xfrm>
            <a:prstGeom prst="rect">
              <a:avLst/>
            </a:prstGeom>
            <a:noFill/>
            <a:ln>
              <a:noFill/>
            </a:ln>
          </p:spPr>
          <p:txBody>
            <a:bodyPr spcFirstLastPara="1" wrap="square" lIns="91425" tIns="91425" rIns="91425" bIns="91425" anchor="t" anchorCtr="0">
              <a:spAutoFit/>
            </a:bodyPr>
            <a:lstStyle/>
            <a:p>
              <a:pPr lvl="0" algn="ctr">
                <a:lnSpc>
                  <a:spcPct val="106650"/>
                </a:lnSpc>
                <a:buSzPts val="1800"/>
              </a:pPr>
              <a:r>
                <a:rPr lang="it-IT" dirty="0">
                  <a:latin typeface="Calibri" panose="020F0502020204030204" pitchFamily="34" charset="0"/>
                  <a:cs typeface="Calibri" panose="020F0502020204030204" pitchFamily="34" charset="0"/>
                </a:rPr>
                <a:t>Stima della spesa acquisto gasolio </a:t>
              </a:r>
            </a:p>
            <a:p>
              <a:pPr lvl="0" algn="ctr">
                <a:lnSpc>
                  <a:spcPct val="106650"/>
                </a:lnSpc>
                <a:buSzPts val="1800"/>
              </a:pPr>
              <a:r>
                <a:rPr lang="it-IT" sz="1100" dirty="0">
                  <a:latin typeface="Calibri" panose="020F0502020204030204" pitchFamily="34" charset="0"/>
                  <a:cs typeface="Calibri" panose="020F0502020204030204" pitchFamily="34" charset="0"/>
                </a:rPr>
                <a:t>primo trimestre 2022</a:t>
              </a:r>
              <a:endParaRPr sz="1000" dirty="0"/>
            </a:p>
          </p:txBody>
        </p:sp>
        <p:grpSp>
          <p:nvGrpSpPr>
            <p:cNvPr id="29" name="Group 28"/>
            <p:cNvGrpSpPr/>
            <p:nvPr/>
          </p:nvGrpSpPr>
          <p:grpSpPr>
            <a:xfrm>
              <a:off x="6169349" y="4067579"/>
              <a:ext cx="1418015" cy="880474"/>
              <a:chOff x="845114" y="3121872"/>
              <a:chExt cx="1887379" cy="880474"/>
            </a:xfrm>
          </p:grpSpPr>
          <p:sp>
            <p:nvSpPr>
              <p:cNvPr id="30" name="Google Shape;210;p5"/>
              <p:cNvSpPr/>
              <p:nvPr/>
            </p:nvSpPr>
            <p:spPr>
              <a:xfrm>
                <a:off x="845114" y="3121872"/>
                <a:ext cx="1887379" cy="880474"/>
              </a:xfrm>
              <a:prstGeom prst="roundRect">
                <a:avLst/>
              </a:prstGeom>
              <a:noFill/>
              <a:ln w="76200" cap="flat" cmpd="sng">
                <a:solidFill>
                  <a:srgbClr val="016B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211;p5"/>
              <p:cNvSpPr txBox="1"/>
              <p:nvPr/>
            </p:nvSpPr>
            <p:spPr>
              <a:xfrm>
                <a:off x="956094" y="3138482"/>
                <a:ext cx="1646463" cy="532168"/>
              </a:xfrm>
              <a:prstGeom prst="roundRect">
                <a:avLst/>
              </a:prstGeom>
              <a:noFill/>
              <a:ln>
                <a:noFill/>
              </a:ln>
            </p:spPr>
            <p:txBody>
              <a:bodyPr spcFirstLastPara="1" wrap="square" lIns="91425" tIns="91425" rIns="91425" bIns="91425" anchor="t" anchorCtr="0">
                <a:spAutoFit/>
              </a:bodyPr>
              <a:lstStyle/>
              <a:p>
                <a:pPr lvl="0" algn="ctr">
                  <a:lnSpc>
                    <a:spcPct val="106650"/>
                  </a:lnSpc>
                  <a:buSzPts val="3600"/>
                </a:pPr>
                <a:r>
                  <a:rPr lang="it-IT" sz="1800" b="1" dirty="0">
                    <a:solidFill>
                      <a:srgbClr val="016BC6"/>
                    </a:solidFill>
                    <a:latin typeface="Calibri"/>
                    <a:ea typeface="Calibri"/>
                    <a:cs typeface="Calibri"/>
                    <a:sym typeface="Calibri"/>
                  </a:rPr>
                  <a:t>1 774,8</a:t>
                </a:r>
                <a:endParaRPr sz="1800" b="0" i="0" u="none" strike="noStrike" cap="none" dirty="0">
                  <a:solidFill>
                    <a:srgbClr val="016BC6"/>
                  </a:solidFill>
                  <a:latin typeface="Calibri"/>
                  <a:ea typeface="Calibri"/>
                  <a:cs typeface="Calibri"/>
                  <a:sym typeface="Calibri"/>
                </a:endParaRPr>
              </a:p>
            </p:txBody>
          </p:sp>
          <p:sp>
            <p:nvSpPr>
              <p:cNvPr id="32" name="Google Shape;212;p5"/>
              <p:cNvSpPr txBox="1"/>
              <p:nvPr/>
            </p:nvSpPr>
            <p:spPr>
              <a:xfrm>
                <a:off x="986453" y="3530627"/>
                <a:ext cx="1646463" cy="459313"/>
              </a:xfrm>
              <a:prstGeom prst="round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200"/>
                  <a:buFont typeface="Arial"/>
                  <a:buNone/>
                </a:pPr>
                <a:r>
                  <a:rPr lang="it-IT" b="1" dirty="0">
                    <a:solidFill>
                      <a:schemeClr val="dk1"/>
                    </a:solidFill>
                    <a:latin typeface="Calibri"/>
                    <a:ea typeface="Calibri"/>
                    <a:cs typeface="Calibri"/>
                    <a:sym typeface="Calibri"/>
                  </a:rPr>
                  <a:t>milioni di €</a:t>
                </a:r>
                <a:endParaRPr sz="1100" b="0" i="1" u="none" strike="noStrike" cap="none" dirty="0">
                  <a:solidFill>
                    <a:schemeClr val="dk1"/>
                  </a:solidFill>
                  <a:latin typeface="Calibri"/>
                  <a:ea typeface="Calibri"/>
                  <a:cs typeface="Calibri"/>
                  <a:sym typeface="Calibri"/>
                </a:endParaRPr>
              </a:p>
            </p:txBody>
          </p:sp>
        </p:grpSp>
      </p:grpSp>
      <p:grpSp>
        <p:nvGrpSpPr>
          <p:cNvPr id="37" name="Group 36"/>
          <p:cNvGrpSpPr/>
          <p:nvPr/>
        </p:nvGrpSpPr>
        <p:grpSpPr>
          <a:xfrm>
            <a:off x="7751491" y="3923598"/>
            <a:ext cx="1972448" cy="1483769"/>
            <a:chOff x="7824376" y="4048290"/>
            <a:chExt cx="1972448" cy="1483769"/>
          </a:xfrm>
        </p:grpSpPr>
        <p:sp>
          <p:nvSpPr>
            <p:cNvPr id="23" name="Google Shape;227;p5"/>
            <p:cNvSpPr/>
            <p:nvPr/>
          </p:nvSpPr>
          <p:spPr>
            <a:xfrm rot="5400000">
              <a:off x="8316134" y="3786615"/>
              <a:ext cx="997744" cy="1521093"/>
            </a:xfrm>
            <a:prstGeom prst="triangle">
              <a:avLst>
                <a:gd name="adj" fmla="val 50000"/>
              </a:avLst>
            </a:prstGeom>
            <a:solidFill>
              <a:srgbClr val="C9DAF8"/>
            </a:solidFill>
            <a:ln w="9525"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213;p5"/>
            <p:cNvSpPr txBox="1"/>
            <p:nvPr/>
          </p:nvSpPr>
          <p:spPr>
            <a:xfrm>
              <a:off x="7833188" y="5116911"/>
              <a:ext cx="1963636" cy="415148"/>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dirty="0">
                  <a:solidFill>
                    <a:schemeClr val="dk1"/>
                  </a:solidFill>
                  <a:latin typeface="Calibri"/>
                  <a:ea typeface="Calibri"/>
                  <a:cs typeface="Calibri"/>
                  <a:sym typeface="Calibri"/>
                </a:rPr>
                <a:t>Credito d’imposta disposto</a:t>
              </a:r>
            </a:p>
          </p:txBody>
        </p:sp>
        <p:sp>
          <p:nvSpPr>
            <p:cNvPr id="34" name="Google Shape;228;p5"/>
            <p:cNvSpPr txBox="1"/>
            <p:nvPr/>
          </p:nvSpPr>
          <p:spPr>
            <a:xfrm>
              <a:off x="7824376" y="4169196"/>
              <a:ext cx="1315435" cy="711575"/>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5400"/>
                <a:buFont typeface="Arial"/>
                <a:buNone/>
              </a:pPr>
              <a:r>
                <a:rPr lang="it-IT" sz="3200" b="1" i="0" u="none" strike="noStrike" cap="none" dirty="0">
                  <a:solidFill>
                    <a:schemeClr val="tx1"/>
                  </a:solidFill>
                  <a:latin typeface="Calibri"/>
                  <a:ea typeface="Calibri"/>
                  <a:cs typeface="Calibri"/>
                  <a:sym typeface="Calibri"/>
                </a:rPr>
                <a:t>28%</a:t>
              </a:r>
              <a:endParaRPr sz="3200" b="0" i="0" u="none" strike="noStrike" cap="none" dirty="0">
                <a:solidFill>
                  <a:schemeClr val="tx1"/>
                </a:solidFill>
                <a:latin typeface="Calibri"/>
                <a:ea typeface="Calibri"/>
                <a:cs typeface="Calibri"/>
                <a:sym typeface="Calibri"/>
              </a:endParaRPr>
            </a:p>
          </p:txBody>
        </p:sp>
      </p:grpSp>
      <p:grpSp>
        <p:nvGrpSpPr>
          <p:cNvPr id="38" name="Group 37"/>
          <p:cNvGrpSpPr/>
          <p:nvPr/>
        </p:nvGrpSpPr>
        <p:grpSpPr>
          <a:xfrm>
            <a:off x="9352187" y="3852008"/>
            <a:ext cx="2376000" cy="1555359"/>
            <a:chOff x="9445706" y="3976700"/>
            <a:chExt cx="2376000" cy="1555359"/>
          </a:xfrm>
        </p:grpSpPr>
        <p:sp>
          <p:nvSpPr>
            <p:cNvPr id="11" name="Google Shape;196;p5"/>
            <p:cNvSpPr/>
            <p:nvPr/>
          </p:nvSpPr>
          <p:spPr>
            <a:xfrm>
              <a:off x="9780403" y="4038460"/>
              <a:ext cx="1706606" cy="1005032"/>
            </a:xfrm>
            <a:prstGeom prst="rect">
              <a:avLst/>
            </a:prstGeom>
            <a:solidFill>
              <a:srgbClr val="F2F2F2"/>
            </a:solidFill>
            <a:ln w="25400" cap="flat" cmpd="sng">
              <a:solidFill>
                <a:srgbClr val="F2F2F2"/>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 name="Google Shape;230;p5"/>
            <p:cNvSpPr txBox="1"/>
            <p:nvPr/>
          </p:nvSpPr>
          <p:spPr>
            <a:xfrm>
              <a:off x="9756895" y="3976700"/>
              <a:ext cx="1753623" cy="777427"/>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2400"/>
                <a:buFont typeface="Arial"/>
                <a:buNone/>
              </a:pPr>
              <a:r>
                <a:rPr lang="it-IT" sz="3600" b="1" i="0" u="none" strike="noStrike" cap="none" dirty="0">
                  <a:solidFill>
                    <a:srgbClr val="277045"/>
                  </a:solidFill>
                  <a:latin typeface="Calibri"/>
                  <a:ea typeface="Calibri"/>
                  <a:cs typeface="Calibri"/>
                  <a:sym typeface="Calibri"/>
                </a:rPr>
                <a:t>496,9</a:t>
              </a:r>
              <a:endParaRPr sz="3600" b="0" i="0" u="none" strike="noStrike" cap="none" dirty="0">
                <a:solidFill>
                  <a:srgbClr val="277045"/>
                </a:solidFill>
                <a:latin typeface="Calibri"/>
                <a:ea typeface="Calibri"/>
                <a:cs typeface="Calibri"/>
                <a:sym typeface="Calibri"/>
              </a:endParaRPr>
            </a:p>
          </p:txBody>
        </p:sp>
        <p:sp>
          <p:nvSpPr>
            <p:cNvPr id="25" name="Google Shape;231;p5"/>
            <p:cNvSpPr txBox="1"/>
            <p:nvPr/>
          </p:nvSpPr>
          <p:spPr>
            <a:xfrm>
              <a:off x="9670742" y="4511904"/>
              <a:ext cx="1925928" cy="415148"/>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400"/>
                <a:buFont typeface="Arial"/>
                <a:buNone/>
              </a:pPr>
              <a:r>
                <a:rPr lang="it-IT" sz="1400" b="1" i="0" u="none" strike="noStrike" cap="none" dirty="0">
                  <a:solidFill>
                    <a:schemeClr val="dk1"/>
                  </a:solidFill>
                  <a:latin typeface="Calibri"/>
                  <a:ea typeface="Calibri"/>
                  <a:cs typeface="Calibri"/>
                  <a:sym typeface="Calibri"/>
                </a:rPr>
                <a:t>milioni di €</a:t>
              </a:r>
              <a:endParaRPr sz="1400" b="0" i="0" u="none" strike="noStrike" cap="none" dirty="0">
                <a:solidFill>
                  <a:schemeClr val="dk1"/>
                </a:solidFill>
                <a:latin typeface="Calibri"/>
                <a:ea typeface="Calibri"/>
                <a:cs typeface="Calibri"/>
                <a:sym typeface="Calibri"/>
              </a:endParaRPr>
            </a:p>
          </p:txBody>
        </p:sp>
        <p:sp>
          <p:nvSpPr>
            <p:cNvPr id="35" name="Google Shape;213;p5"/>
            <p:cNvSpPr txBox="1"/>
            <p:nvPr/>
          </p:nvSpPr>
          <p:spPr>
            <a:xfrm>
              <a:off x="9445706" y="5116911"/>
              <a:ext cx="2376000" cy="415148"/>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dirty="0">
                  <a:solidFill>
                    <a:schemeClr val="dk1"/>
                  </a:solidFill>
                  <a:latin typeface="Calibri"/>
                  <a:ea typeface="Calibri"/>
                  <a:cs typeface="Calibri"/>
                  <a:sym typeface="Calibri"/>
                </a:rPr>
                <a:t>Fabbisogno stimato</a:t>
              </a:r>
              <a:endParaRPr sz="1100" dirty="0"/>
            </a:p>
          </p:txBody>
        </p:sp>
      </p:grpSp>
    </p:spTree>
    <p:extLst>
      <p:ext uri="{BB962C8B-B14F-4D97-AF65-F5344CB8AC3E}">
        <p14:creationId xmlns:p14="http://schemas.microsoft.com/office/powerpoint/2010/main" val="1276315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6" name="Google Shape;726;p17"/>
          <p:cNvSpPr txBox="1"/>
          <p:nvPr/>
        </p:nvSpPr>
        <p:spPr>
          <a:xfrm>
            <a:off x="1496291" y="2619856"/>
            <a:ext cx="9903123" cy="2123618"/>
          </a:xfrm>
          <a:prstGeom prst="rect">
            <a:avLst/>
          </a:prstGeom>
          <a:noFill/>
          <a:ln>
            <a:noFill/>
          </a:ln>
        </p:spPr>
        <p:txBody>
          <a:bodyPr spcFirstLastPara="1" wrap="square" lIns="121900" tIns="121900" rIns="121900" bIns="121900" anchor="t" anchorCtr="0">
            <a:spAutoFit/>
          </a:bodyPr>
          <a:lstStyle/>
          <a:p>
            <a:pPr marL="285750" lvl="0" indent="-285750" algn="just">
              <a:spcAft>
                <a:spcPts val="600"/>
              </a:spcAft>
              <a:buSzPts val="1733"/>
              <a:buFont typeface="Arial" panose="020B0604020202020204" pitchFamily="34" charset="0"/>
              <a:buChar char="•"/>
            </a:pPr>
            <a:r>
              <a:rPr lang="it-IT" sz="1600" dirty="0">
                <a:solidFill>
                  <a:schemeClr val="dk1"/>
                </a:solidFill>
                <a:latin typeface="Calibri" panose="020F0502020204030204" pitchFamily="34" charset="0"/>
                <a:ea typeface="Calibri"/>
                <a:cs typeface="Calibri" panose="020F0502020204030204" pitchFamily="34" charset="0"/>
                <a:sym typeface="Calibri"/>
              </a:rPr>
              <a:t>al </a:t>
            </a:r>
            <a:r>
              <a:rPr lang="it-IT" sz="1600" b="1" dirty="0">
                <a:solidFill>
                  <a:schemeClr val="dk1"/>
                </a:solidFill>
                <a:latin typeface="Calibri" panose="020F0502020204030204" pitchFamily="34" charset="0"/>
                <a:ea typeface="Calibri"/>
                <a:cs typeface="Calibri" panose="020F0502020204030204" pitchFamily="34" charset="0"/>
                <a:sym typeface="Calibri"/>
              </a:rPr>
              <a:t>Ministero della difesa e ai terzi concessionari di tali beni di costituire comunità energetiche rinnovabili nazionali, anche con altre pubbliche amministrazioni centrali e locali</a:t>
            </a:r>
            <a:r>
              <a:rPr lang="it-IT" sz="1600" dirty="0">
                <a:solidFill>
                  <a:schemeClr val="dk1"/>
                </a:solidFill>
                <a:latin typeface="Calibri" panose="020F0502020204030204" pitchFamily="34" charset="0"/>
                <a:ea typeface="Calibri"/>
                <a:cs typeface="Calibri" panose="020F0502020204030204" pitchFamily="34" charset="0"/>
                <a:sym typeface="Calibri"/>
              </a:rPr>
              <a:t>, derogando a taluni requisiti specifici previsti dalla normativa in materia ma consentendo l’accesso al regime di sostegni economici offerto dalla medesima normativa, a fronte del pagamento degli oneri di rete riconosciuti per l’illuminazione pubblica. </a:t>
            </a:r>
          </a:p>
          <a:p>
            <a:pPr marL="285750" lvl="0" indent="-285750" algn="just">
              <a:spcAft>
                <a:spcPts val="600"/>
              </a:spcAft>
              <a:buSzPts val="1733"/>
              <a:buFont typeface="Arial" panose="020B0604020202020204" pitchFamily="34" charset="0"/>
              <a:buChar char="•"/>
            </a:pPr>
            <a:r>
              <a:rPr lang="it-IT" sz="1600" dirty="0">
                <a:solidFill>
                  <a:schemeClr val="dk1"/>
                </a:solidFill>
                <a:latin typeface="Calibri" panose="020F0502020204030204" pitchFamily="34" charset="0"/>
                <a:ea typeface="Calibri"/>
                <a:cs typeface="Calibri" panose="020F0502020204030204" pitchFamily="34" charset="0"/>
                <a:sym typeface="Calibri"/>
              </a:rPr>
              <a:t>alle </a:t>
            </a:r>
            <a:r>
              <a:rPr lang="it-IT" sz="1600" b="1" dirty="0">
                <a:solidFill>
                  <a:schemeClr val="dk1"/>
                </a:solidFill>
                <a:latin typeface="Calibri" panose="020F0502020204030204" pitchFamily="34" charset="0"/>
                <a:ea typeface="Calibri"/>
                <a:cs typeface="Calibri" panose="020F0502020204030204" pitchFamily="34" charset="0"/>
                <a:sym typeface="Calibri"/>
              </a:rPr>
              <a:t>Autorità di sistema portuale di costituire una o più comunità energetiche rinnovabili</a:t>
            </a:r>
            <a:r>
              <a:rPr lang="it-IT" sz="1600" dirty="0">
                <a:solidFill>
                  <a:schemeClr val="dk1"/>
                </a:solidFill>
                <a:latin typeface="Calibri" panose="020F0502020204030204" pitchFamily="34" charset="0"/>
                <a:ea typeface="Calibri"/>
                <a:cs typeface="Calibri" panose="020F0502020204030204" pitchFamily="34" charset="0"/>
                <a:sym typeface="Calibri"/>
              </a:rPr>
              <a:t>, anche in deroga alle previsioni di cui all'articolo 6, comma 11, della legge n. 84 del 1994, che non consente alle AdSP di svolgere, né direttamente né tramite società partecipate, operazioni portuali e attività ad esse strettamente connesse. </a:t>
            </a:r>
          </a:p>
        </p:txBody>
      </p:sp>
      <p:sp>
        <p:nvSpPr>
          <p:cNvPr id="9" name="Google Shape;190;p4">
            <a:extLst>
              <a:ext uri="{FF2B5EF4-FFF2-40B4-BE49-F238E27FC236}">
                <a16:creationId xmlns:a16="http://schemas.microsoft.com/office/drawing/2014/main" id="{D23672C2-B975-4487-BCEE-B8D10B813BEB}"/>
              </a:ext>
            </a:extLst>
          </p:cNvPr>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lvl="0">
              <a:buSzPts val="3200"/>
            </a:pPr>
            <a:r>
              <a:rPr lang="it-IT" sz="3200" b="1" dirty="0">
                <a:solidFill>
                  <a:srgbClr val="016BC6"/>
                </a:solidFill>
                <a:latin typeface="Calibri"/>
                <a:ea typeface="Calibri"/>
                <a:cs typeface="Calibri"/>
                <a:sym typeface="Calibri"/>
              </a:rPr>
              <a:t>Articolo 9 </a:t>
            </a:r>
            <a:r>
              <a:rPr lang="it-IT" sz="2400" b="1" dirty="0">
                <a:solidFill>
                  <a:srgbClr val="016BC6"/>
                </a:solidFill>
                <a:latin typeface="Calibri"/>
                <a:ea typeface="Calibri"/>
                <a:cs typeface="Calibri"/>
                <a:sym typeface="Calibri"/>
              </a:rPr>
              <a:t>(Disposizioni in materia di comunità energetiche rinnovabili)</a:t>
            </a:r>
            <a:endParaRPr lang="it-IT" sz="1600" b="0" i="0" u="none" strike="noStrike" cap="none" dirty="0">
              <a:solidFill>
                <a:srgbClr val="000000"/>
              </a:solidFill>
              <a:latin typeface="Arial"/>
              <a:ea typeface="Arial"/>
              <a:cs typeface="Arial"/>
              <a:sym typeface="Arial"/>
            </a:endParaRPr>
          </a:p>
        </p:txBody>
      </p:sp>
      <p:sp>
        <p:nvSpPr>
          <p:cNvPr id="3" name="Rectangle 2"/>
          <p:cNvSpPr/>
          <p:nvPr/>
        </p:nvSpPr>
        <p:spPr>
          <a:xfrm>
            <a:off x="1496289" y="1509440"/>
            <a:ext cx="9903124" cy="584775"/>
          </a:xfrm>
          <a:prstGeom prst="rect">
            <a:avLst/>
          </a:prstGeom>
        </p:spPr>
        <p:txBody>
          <a:bodyPr wrap="square">
            <a:spAutoFit/>
          </a:bodyPr>
          <a:lstStyle/>
          <a:p>
            <a:pPr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La norma in esame ha l’obiettivo di contribuire alla crescita sostenibile del Paese, alla decarbonizzazione del sistema energetico e al perseguimento della resilienza energetica nazionale consentendo: </a:t>
            </a:r>
          </a:p>
        </p:txBody>
      </p:sp>
      <p:sp>
        <p:nvSpPr>
          <p:cNvPr id="5" name="Rectangle 4"/>
          <p:cNvSpPr/>
          <p:nvPr/>
        </p:nvSpPr>
        <p:spPr>
          <a:xfrm>
            <a:off x="478841" y="5373820"/>
            <a:ext cx="10920571" cy="584775"/>
          </a:xfrm>
          <a:prstGeom prst="rect">
            <a:avLst/>
          </a:prstGeom>
        </p:spPr>
        <p:txBody>
          <a:bodyPr wrap="square">
            <a:spAutoFit/>
          </a:bodyPr>
          <a:lstStyle/>
          <a:p>
            <a:pPr lvl="0" algn="just">
              <a:spcAft>
                <a:spcPts val="600"/>
              </a:spcAft>
              <a:buSzPts val="1733"/>
            </a:pPr>
            <a:r>
              <a:rPr lang="it-IT" sz="1600" b="1" dirty="0">
                <a:latin typeface="Calibri" panose="020F0502020204030204" pitchFamily="34" charset="0"/>
                <a:ea typeface="Calibri"/>
                <a:cs typeface="Calibri" panose="020F0502020204030204" pitchFamily="34" charset="0"/>
                <a:sym typeface="Calibri"/>
              </a:rPr>
              <a:t>Si prevede inoltre che gli incentivi previsti dal decreto legislativo n. 199 del 2021 si applichino agli impianti da fonti rinnovabili inseriti in comunità energetiche rinnovabili costituite dalle Autorità di sistema portuale, anche se di potenza superiore a 1 MW.</a:t>
            </a:r>
          </a:p>
        </p:txBody>
      </p:sp>
      <p:pic>
        <p:nvPicPr>
          <p:cNvPr id="6" name="Picture 5"/>
          <p:cNvPicPr>
            <a:picLocks noChangeAspect="1"/>
          </p:cNvPicPr>
          <p:nvPr/>
        </p:nvPicPr>
        <p:blipFill>
          <a:blip r:embed="rId3"/>
          <a:stretch>
            <a:fillRect/>
          </a:stretch>
        </p:blipFill>
        <p:spPr>
          <a:xfrm>
            <a:off x="797371" y="1467670"/>
            <a:ext cx="560955" cy="668312"/>
          </a:xfrm>
          <a:prstGeom prst="rect">
            <a:avLst/>
          </a:prstGeom>
        </p:spPr>
      </p:pic>
      <p:pic>
        <p:nvPicPr>
          <p:cNvPr id="7" name="Picture 6"/>
          <p:cNvPicPr>
            <a:picLocks noChangeAspect="1"/>
          </p:cNvPicPr>
          <p:nvPr/>
        </p:nvPicPr>
        <p:blipFill>
          <a:blip r:embed="rId4"/>
          <a:stretch>
            <a:fillRect/>
          </a:stretch>
        </p:blipFill>
        <p:spPr>
          <a:xfrm>
            <a:off x="768914" y="3859869"/>
            <a:ext cx="617868" cy="613871"/>
          </a:xfrm>
          <a:prstGeom prst="rect">
            <a:avLst/>
          </a:prstGeom>
        </p:spPr>
      </p:pic>
      <p:pic>
        <p:nvPicPr>
          <p:cNvPr id="12" name="Picture 11"/>
          <p:cNvPicPr>
            <a:picLocks noChangeAspect="1"/>
          </p:cNvPicPr>
          <p:nvPr/>
        </p:nvPicPr>
        <p:blipFill>
          <a:blip r:embed="rId5"/>
          <a:stretch>
            <a:fillRect/>
          </a:stretch>
        </p:blipFill>
        <p:spPr>
          <a:xfrm>
            <a:off x="757715" y="2831266"/>
            <a:ext cx="640265" cy="653805"/>
          </a:xfrm>
          <a:prstGeom prst="rect">
            <a:avLst/>
          </a:prstGeom>
        </p:spPr>
      </p:pic>
    </p:spTree>
    <p:extLst>
      <p:ext uri="{BB962C8B-B14F-4D97-AF65-F5344CB8AC3E}">
        <p14:creationId xmlns:p14="http://schemas.microsoft.com/office/powerpoint/2010/main" val="2206170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10" name="Google Shape;360;g12d6224b15d_0_50">
            <a:extLst>
              <a:ext uri="{FF2B5EF4-FFF2-40B4-BE49-F238E27FC236}">
                <a16:creationId xmlns:a16="http://schemas.microsoft.com/office/drawing/2014/main" id="{4624A645-1833-41C7-B300-0BF5E80F90A5}"/>
              </a:ext>
            </a:extLst>
          </p:cNvPr>
          <p:cNvSpPr/>
          <p:nvPr/>
        </p:nvSpPr>
        <p:spPr>
          <a:xfrm>
            <a:off x="478844" y="3472518"/>
            <a:ext cx="11112300" cy="1761238"/>
          </a:xfrm>
          <a:prstGeom prst="rect">
            <a:avLst/>
          </a:prstGeom>
          <a:solidFill>
            <a:schemeClr val="lt1"/>
          </a:solidFill>
          <a:ln w="28575" cap="flat" cmpd="sng">
            <a:solidFill>
              <a:schemeClr val="tx1">
                <a:lumMod val="50000"/>
                <a:lumOff val="50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26" name="Google Shape;726;p17"/>
          <p:cNvSpPr txBox="1"/>
          <p:nvPr/>
        </p:nvSpPr>
        <p:spPr>
          <a:xfrm>
            <a:off x="478845" y="671717"/>
            <a:ext cx="11112300" cy="1492676"/>
          </a:xfrm>
          <a:prstGeom prst="rect">
            <a:avLst/>
          </a:prstGeom>
          <a:noFill/>
          <a:ln>
            <a:noFill/>
          </a:ln>
        </p:spPr>
        <p:txBody>
          <a:bodyPr spcFirstLastPara="1" wrap="square" lIns="121900" tIns="121900" rIns="121900" bIns="121900" anchor="t" anchorCtr="0">
            <a:spAutoFit/>
          </a:bodyPr>
          <a:lstStyle/>
          <a:p>
            <a:pPr lvl="0" algn="just">
              <a:spcAft>
                <a:spcPts val="600"/>
              </a:spcAft>
              <a:buSzPts val="1733"/>
            </a:pPr>
            <a:endParaRPr lang="it-IT" sz="1800" dirty="0">
              <a:solidFill>
                <a:schemeClr val="dk1"/>
              </a:solidFill>
              <a:latin typeface="Calibri" panose="020F0502020204030204" pitchFamily="34" charset="0"/>
              <a:ea typeface="Calibri"/>
              <a:cs typeface="Calibri" panose="020F0502020204030204" pitchFamily="34" charset="0"/>
              <a:sym typeface="Calibri"/>
            </a:endParaRPr>
          </a:p>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A partire dal 2021 la marcata ripresa della domanda e alcune restrizioni dal lato dell’offerta (sia nella produzione sia nell’approvvigionamento) hanno determinato un forte aumento dei prezzi dei materiali di costruzione. </a:t>
            </a:r>
          </a:p>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Tali dinamiche hanno subito un’ulteriore impulso a seguito della grave crisi internazionale seguente all’invasione dell’Ucraina. </a:t>
            </a:r>
          </a:p>
        </p:txBody>
      </p:sp>
      <p:sp>
        <p:nvSpPr>
          <p:cNvPr id="9" name="Google Shape;190;p4">
            <a:extLst>
              <a:ext uri="{FF2B5EF4-FFF2-40B4-BE49-F238E27FC236}">
                <a16:creationId xmlns:a16="http://schemas.microsoft.com/office/drawing/2014/main" id="{D23672C2-B975-4487-BCEE-B8D10B813BEB}"/>
              </a:ext>
            </a:extLst>
          </p:cNvPr>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a:buSzPts val="3200"/>
            </a:pPr>
            <a:r>
              <a:rPr lang="it-IT" sz="3200" b="1" dirty="0">
                <a:solidFill>
                  <a:srgbClr val="016BC6"/>
                </a:solidFill>
                <a:latin typeface="Calibri"/>
                <a:ea typeface="Calibri"/>
                <a:cs typeface="Calibri"/>
                <a:sym typeface="Calibri"/>
              </a:rPr>
              <a:t>Articolo 26</a:t>
            </a:r>
            <a:r>
              <a:rPr lang="it-IT" sz="2400" b="1" dirty="0">
                <a:solidFill>
                  <a:srgbClr val="016BC6"/>
                </a:solidFill>
                <a:latin typeface="Calibri"/>
                <a:ea typeface="Calibri"/>
                <a:cs typeface="Calibri"/>
                <a:sym typeface="Calibri"/>
              </a:rPr>
              <a:t> (Disposizioni urgenti in materia di appalti pubblici di lavori)</a:t>
            </a:r>
            <a:endParaRPr lang="it-IT" sz="2400" dirty="0"/>
          </a:p>
        </p:txBody>
      </p:sp>
      <p:sp>
        <p:nvSpPr>
          <p:cNvPr id="3" name="Rectangle 2"/>
          <p:cNvSpPr/>
          <p:nvPr/>
        </p:nvSpPr>
        <p:spPr>
          <a:xfrm>
            <a:off x="478844" y="2294399"/>
            <a:ext cx="11112300" cy="830997"/>
          </a:xfrm>
          <a:prstGeom prst="rect">
            <a:avLst/>
          </a:prstGeom>
        </p:spPr>
        <p:txBody>
          <a:bodyPr wrap="square">
            <a:spAutoFit/>
          </a:bodyPr>
          <a:lstStyle/>
          <a:p>
            <a:pPr lvl="0" algn="just">
              <a:spcAft>
                <a:spcPts val="600"/>
              </a:spcAft>
              <a:buSzPts val="1733"/>
            </a:pPr>
            <a:r>
              <a:rPr lang="it-IT" sz="1600" b="1" dirty="0">
                <a:solidFill>
                  <a:srgbClr val="0070C0"/>
                </a:solidFill>
                <a:latin typeface="Calibri" panose="020F0502020204030204" pitchFamily="34" charset="0"/>
                <a:ea typeface="Calibri"/>
                <a:cs typeface="Calibri" panose="020F0502020204030204" pitchFamily="34" charset="0"/>
                <a:sym typeface="Calibri"/>
              </a:rPr>
              <a:t>Le tendenze dei prezzi rimangono orientate all’incremento</a:t>
            </a:r>
            <a:r>
              <a:rPr lang="it-IT" sz="1600" dirty="0">
                <a:latin typeface="Calibri" panose="020F0502020204030204" pitchFamily="34" charset="0"/>
                <a:ea typeface="Calibri"/>
                <a:cs typeface="Calibri" panose="020F0502020204030204" pitchFamily="34" charset="0"/>
                <a:sym typeface="Calibri"/>
              </a:rPr>
              <a:t>: ad aprile, il saldo tra le imprese che prevedevano prezzi in aumento nei prossimi tre mesi rispetto a quelle che prevedevano, invece, una diminuzione era prossimo al 40 per cento, il valore più elevato mai registrato da quando esiste la serie storica.</a:t>
            </a:r>
          </a:p>
        </p:txBody>
      </p:sp>
      <p:sp>
        <p:nvSpPr>
          <p:cNvPr id="8" name="Google Shape;203;p5"/>
          <p:cNvSpPr txBox="1"/>
          <p:nvPr/>
        </p:nvSpPr>
        <p:spPr>
          <a:xfrm>
            <a:off x="478849" y="6006340"/>
            <a:ext cx="11112300" cy="255333"/>
          </a:xfrm>
          <a:prstGeom prst="rect">
            <a:avLst/>
          </a:prstGeom>
          <a:noFill/>
          <a:ln>
            <a:noFill/>
          </a:ln>
        </p:spPr>
        <p:txBody>
          <a:bodyPr spcFirstLastPara="1" wrap="square" lIns="121850" tIns="60900" rIns="121850" bIns="60900" anchor="t" anchorCtr="0">
            <a:spAutoFit/>
          </a:bodyPr>
          <a:lstStyle/>
          <a:p>
            <a:pPr lvl="0">
              <a:lnSpc>
                <a:spcPct val="86000"/>
              </a:lnSpc>
              <a:buSzPts val="1000"/>
            </a:pPr>
            <a:r>
              <a:rPr lang="it-IT" sz="1000" b="0" i="1" u="none" strike="noStrike" cap="none" dirty="0">
                <a:solidFill>
                  <a:schemeClr val="dk1"/>
                </a:solidFill>
                <a:latin typeface="Calibri"/>
                <a:ea typeface="Calibri"/>
                <a:cs typeface="Calibri"/>
                <a:sym typeface="Calibri"/>
              </a:rPr>
              <a:t>1. Il 31 dicembre 2021 è la </a:t>
            </a:r>
            <a:r>
              <a:rPr lang="it-IT" sz="1000" i="1" dirty="0">
                <a:latin typeface="Calibri" panose="020F0502020204030204" pitchFamily="34" charset="0"/>
                <a:ea typeface="Calibri"/>
                <a:cs typeface="Calibri" panose="020F0502020204030204" pitchFamily="34" charset="0"/>
                <a:sym typeface="Calibri"/>
              </a:rPr>
              <a:t>data entro la quale sono state effettuate la maggior parte delle offerte dei lavori pubblici in corso di esecuzione.</a:t>
            </a:r>
            <a:endParaRPr sz="1000" b="0" i="1" u="none" strike="noStrike" cap="none" dirty="0">
              <a:solidFill>
                <a:schemeClr val="dk1"/>
              </a:solidFill>
              <a:latin typeface="Calibri"/>
              <a:ea typeface="Calibri"/>
              <a:cs typeface="Calibri"/>
              <a:sym typeface="Calibri"/>
            </a:endParaRPr>
          </a:p>
        </p:txBody>
      </p:sp>
      <p:sp>
        <p:nvSpPr>
          <p:cNvPr id="14" name="Rectangle 13"/>
          <p:cNvSpPr/>
          <p:nvPr/>
        </p:nvSpPr>
        <p:spPr>
          <a:xfrm>
            <a:off x="2930235" y="3529835"/>
            <a:ext cx="8515434" cy="1646605"/>
          </a:xfrm>
          <a:prstGeom prst="rect">
            <a:avLst/>
          </a:prstGeom>
        </p:spPr>
        <p:txBody>
          <a:bodyPr wrap="square">
            <a:spAutoFit/>
          </a:bodyPr>
          <a:lstStyle/>
          <a:p>
            <a:pPr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Sulla base di tali evidenze e del contesto geopolitico, </a:t>
            </a:r>
            <a:r>
              <a:rPr lang="it-IT" sz="1600" b="1" dirty="0">
                <a:solidFill>
                  <a:srgbClr val="016BC6"/>
                </a:solidFill>
                <a:latin typeface="Calibri" panose="020F0502020204030204" pitchFamily="34" charset="0"/>
                <a:ea typeface="Calibri"/>
                <a:cs typeface="Calibri" panose="020F0502020204030204" pitchFamily="34" charset="0"/>
                <a:sym typeface="Calibri"/>
              </a:rPr>
              <a:t>si può ipotizzare un incremento dei costi delle opere pubbliche nell’ordine del 20% rispetto al periodo 2015-2021 qualora i prezzari utilizzati per determinare gli importi dei lavori pubblici messi a gara fossero aggiornati</a:t>
            </a:r>
            <a:r>
              <a:rPr lang="it-IT" sz="1600" dirty="0">
                <a:latin typeface="Calibri" panose="020F0502020204030204" pitchFamily="34" charset="0"/>
                <a:ea typeface="Calibri"/>
                <a:cs typeface="Calibri" panose="020F0502020204030204" pitchFamily="34" charset="0"/>
                <a:sym typeface="Calibri"/>
              </a:rPr>
              <a:t>. Tale valore ha un ordine di grandezza comparabile con quello rilevato presso alcune regioni e le grandi stazioni appaltanti.</a:t>
            </a:r>
          </a:p>
          <a:p>
            <a:pPr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Il forte aumento dei prezzi ha ripercussioni sulle gare di lavori pubblici, sia su quelli in corso sia su quelli che verranno messi a gara nel corso dell’anno.</a:t>
            </a:r>
          </a:p>
        </p:txBody>
      </p:sp>
      <p:grpSp>
        <p:nvGrpSpPr>
          <p:cNvPr id="19" name="Group 18"/>
          <p:cNvGrpSpPr/>
          <p:nvPr/>
        </p:nvGrpSpPr>
        <p:grpSpPr>
          <a:xfrm>
            <a:off x="875330" y="3586589"/>
            <a:ext cx="1767565" cy="1454485"/>
            <a:chOff x="7629885" y="3942208"/>
            <a:chExt cx="1767565" cy="1454485"/>
          </a:xfrm>
        </p:grpSpPr>
        <p:sp>
          <p:nvSpPr>
            <p:cNvPr id="20" name="Google Shape;227;p5"/>
            <p:cNvSpPr/>
            <p:nvPr/>
          </p:nvSpPr>
          <p:spPr>
            <a:xfrm>
              <a:off x="7629885" y="3942208"/>
              <a:ext cx="1767565" cy="1454485"/>
            </a:xfrm>
            <a:prstGeom prst="upArrow">
              <a:avLst>
                <a:gd name="adj1" fmla="val 39311"/>
                <a:gd name="adj2" fmla="val 49286"/>
              </a:avLst>
            </a:prstGeom>
            <a:solidFill>
              <a:schemeClr val="accent1">
                <a:lumMod val="20000"/>
                <a:lumOff val="8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8;p5"/>
            <p:cNvSpPr txBox="1"/>
            <p:nvPr/>
          </p:nvSpPr>
          <p:spPr>
            <a:xfrm>
              <a:off x="7824376" y="4066457"/>
              <a:ext cx="1315435" cy="711575"/>
            </a:xfrm>
            <a:prstGeom prst="rect">
              <a:avLst/>
            </a:prstGeom>
            <a:noFill/>
            <a:ln>
              <a:noFill/>
            </a:ln>
          </p:spPr>
          <p:txBody>
            <a:bodyPr spcFirstLastPara="1" wrap="square" lIns="91425" tIns="91425" rIns="91425" bIns="91425" anchor="ctr" anchorCtr="0">
              <a:spAutoFit/>
            </a:bodyPr>
            <a:lstStyle/>
            <a:p>
              <a:pPr marL="0" marR="0" lvl="0" indent="0" algn="ctr" rtl="0">
                <a:lnSpc>
                  <a:spcPct val="106650"/>
                </a:lnSpc>
                <a:spcBef>
                  <a:spcPts val="0"/>
                </a:spcBef>
                <a:spcAft>
                  <a:spcPts val="0"/>
                </a:spcAft>
                <a:buClr>
                  <a:srgbClr val="000000"/>
                </a:buClr>
                <a:buSzPts val="5400"/>
                <a:buFont typeface="Arial"/>
                <a:buNone/>
              </a:pPr>
              <a:r>
                <a:rPr lang="it-IT" sz="3200" b="1" i="0" u="none" strike="noStrike" cap="none" dirty="0">
                  <a:solidFill>
                    <a:srgbClr val="CD5719"/>
                  </a:solidFill>
                  <a:latin typeface="Calibri"/>
                  <a:ea typeface="Calibri"/>
                  <a:cs typeface="Calibri"/>
                  <a:sym typeface="Calibri"/>
                </a:rPr>
                <a:t>+20%</a:t>
              </a:r>
              <a:endParaRPr sz="3200" b="0" i="0" u="none" strike="noStrike" cap="none" dirty="0">
                <a:solidFill>
                  <a:srgbClr val="CD5719"/>
                </a:solidFill>
                <a:latin typeface="Calibri"/>
                <a:ea typeface="Calibri"/>
                <a:cs typeface="Calibri"/>
                <a:sym typeface="Calibri"/>
              </a:endParaRPr>
            </a:p>
          </p:txBody>
        </p:sp>
      </p:grpSp>
      <p:sp>
        <p:nvSpPr>
          <p:cNvPr id="33" name="Google Shape;213;p5"/>
          <p:cNvSpPr txBox="1"/>
          <p:nvPr/>
        </p:nvSpPr>
        <p:spPr>
          <a:xfrm>
            <a:off x="539538" y="4615703"/>
            <a:ext cx="2376000" cy="645659"/>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b="1" dirty="0">
                <a:solidFill>
                  <a:schemeClr val="dk1"/>
                </a:solidFill>
                <a:latin typeface="Calibri"/>
                <a:ea typeface="Calibri"/>
                <a:cs typeface="Calibri"/>
                <a:sym typeface="Calibri"/>
              </a:rPr>
              <a:t>Incremento ipotizzabile dei costi delle opere pubbliche</a:t>
            </a:r>
            <a:endParaRPr sz="1100" b="1" dirty="0"/>
          </a:p>
        </p:txBody>
      </p:sp>
    </p:spTree>
    <p:extLst>
      <p:ext uri="{BB962C8B-B14F-4D97-AF65-F5344CB8AC3E}">
        <p14:creationId xmlns:p14="http://schemas.microsoft.com/office/powerpoint/2010/main" val="465407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6" name="Google Shape;726;p17"/>
          <p:cNvSpPr txBox="1"/>
          <p:nvPr/>
        </p:nvSpPr>
        <p:spPr>
          <a:xfrm>
            <a:off x="478845" y="897508"/>
            <a:ext cx="11112300" cy="5124439"/>
          </a:xfrm>
          <a:prstGeom prst="rect">
            <a:avLst/>
          </a:prstGeom>
          <a:noFill/>
          <a:ln>
            <a:noFill/>
          </a:ln>
        </p:spPr>
        <p:txBody>
          <a:bodyPr spcFirstLastPara="1" wrap="square" lIns="121900" tIns="121900" rIns="121900" bIns="121900" anchor="t" anchorCtr="0">
            <a:spAutoFit/>
          </a:bodyPr>
          <a:lstStyle/>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Le disposizioni, volte a fronteggiare gli aumenti per il settore degli appalti pubblici di lavori, riguardano tre diversi ambiti:</a:t>
            </a:r>
          </a:p>
          <a:p>
            <a:pPr marL="363538" indent="-285750" algn="just">
              <a:spcAft>
                <a:spcPts val="600"/>
              </a:spcAft>
              <a:buSzPts val="1733"/>
              <a:buFont typeface="Arial" panose="020B0604020202020204" pitchFamily="34" charset="0"/>
              <a:buChar char="•"/>
            </a:pPr>
            <a:r>
              <a:rPr lang="it-IT" sz="1600" b="1" dirty="0">
                <a:solidFill>
                  <a:srgbClr val="016BC6"/>
                </a:solidFill>
                <a:latin typeface="Calibri" panose="020F0502020204030204" pitchFamily="34" charset="0"/>
                <a:ea typeface="Calibri"/>
                <a:cs typeface="Calibri" panose="020F0502020204030204" pitchFamily="34" charset="0"/>
                <a:sym typeface="Calibri"/>
              </a:rPr>
              <a:t>Lavori che verranno eseguiti nel corso del 2022 e riferiti a opere la cui offerta è stata presentata entro il 31 dicembre 2021, includendo anche i lavori pubblici affidati a un contraente generale. </a:t>
            </a:r>
          </a:p>
          <a:p>
            <a:pPr marL="363538"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Per questi si prevede una “valorizzazione” degli stati di avanzamento dei lavori (SAL) utilizzando i prezzari regionali, che dovranno essere aggiornati in via straordinaria entro il 31 luglio del 2022. </a:t>
            </a:r>
          </a:p>
          <a:p>
            <a:pPr marL="363538"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In caso di inadempienza da parte delle Regioni, i prezzari regionali saranno aggiornati dai provveditorati nei successivi quindici giorni. </a:t>
            </a:r>
          </a:p>
          <a:p>
            <a:pPr marL="363538"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Nelle more di tale aggiornamento, i prezzari regionali vigenti (aggiornati al 31 dicembre del 2021) sono incrementati fino al 20%. I maggiori importi derivanti dall’applicazione dai prezzari aggiornati, al netto dei ribassi d’asta formulati in sede di offerta, sono riconosciuti dalla stazione appaltante nella misura del 90% e nei limiti delle risorse disponibili.</a:t>
            </a:r>
          </a:p>
          <a:p>
            <a:pPr marL="342900" lvl="0" indent="-342900" algn="just">
              <a:spcAft>
                <a:spcPts val="600"/>
              </a:spcAft>
              <a:buSzPts val="1733"/>
              <a:buFont typeface="Arial" panose="020B0604020202020204" pitchFamily="34" charset="0"/>
              <a:buChar char="•"/>
            </a:pPr>
            <a:r>
              <a:rPr lang="it-IT" sz="1600" b="1" dirty="0">
                <a:solidFill>
                  <a:srgbClr val="016BC6"/>
                </a:solidFill>
                <a:latin typeface="Calibri" panose="020F0502020204030204" pitchFamily="34" charset="0"/>
                <a:ea typeface="Calibri"/>
                <a:cs typeface="Calibri" panose="020F0502020204030204" pitchFamily="34" charset="0"/>
                <a:sym typeface="Calibri"/>
              </a:rPr>
              <a:t>Lavori prioritari e strategici che verranno messi a gara nel corso del 2022</a:t>
            </a:r>
            <a:r>
              <a:rPr lang="it-IT" sz="1600" dirty="0">
                <a:solidFill>
                  <a:srgbClr val="016BC6"/>
                </a:solidFill>
                <a:latin typeface="Calibri" panose="020F0502020204030204" pitchFamily="34" charset="0"/>
                <a:ea typeface="Calibri"/>
                <a:cs typeface="Calibri" panose="020F0502020204030204" pitchFamily="34" charset="0"/>
                <a:sym typeface="Calibri"/>
              </a:rPr>
              <a:t>.</a:t>
            </a:r>
          </a:p>
          <a:p>
            <a:pPr marL="363538"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Per fronteggiare i maggiori costi derivanti dall’aggiornamento dei prezzari, e successivamente all’entrata in vigore del decreto, le stazioni appaltanti possono procedere alla rimodulazione delle somme a disposizione e indicate nel quadro economico degli interventi.</a:t>
            </a:r>
            <a:endParaRPr lang="it-IT" sz="1600" dirty="0">
              <a:solidFill>
                <a:srgbClr val="016BC6"/>
              </a:solidFill>
              <a:latin typeface="Calibri" panose="020F0502020204030204" pitchFamily="34" charset="0"/>
              <a:ea typeface="Calibri"/>
              <a:cs typeface="Calibri" panose="020F0502020204030204" pitchFamily="34" charset="0"/>
              <a:sym typeface="Calibri"/>
            </a:endParaRPr>
          </a:p>
          <a:p>
            <a:pPr marL="342900" lvl="0" indent="-342900" algn="just">
              <a:spcAft>
                <a:spcPts val="600"/>
              </a:spcAft>
              <a:buSzPts val="1733"/>
              <a:buFont typeface="Arial" panose="020B0604020202020204" pitchFamily="34" charset="0"/>
              <a:buChar char="•"/>
            </a:pPr>
            <a:r>
              <a:rPr lang="it-IT" sz="1600" b="1" dirty="0">
                <a:solidFill>
                  <a:srgbClr val="016BC6"/>
                </a:solidFill>
                <a:latin typeface="Calibri" panose="020F0502020204030204" pitchFamily="34" charset="0"/>
                <a:ea typeface="Calibri"/>
                <a:cs typeface="Calibri" panose="020F0502020204030204" pitchFamily="34" charset="0"/>
                <a:sym typeface="Calibri"/>
              </a:rPr>
              <a:t>Esecuzione degli accordi-quadro di lavori già aggiudicati ovvero efficaci alla data di entrata in vigore del decreto.</a:t>
            </a:r>
          </a:p>
          <a:p>
            <a:pPr marL="363538"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Fino al 31 dicembre 2022 le stazioni appaltanti utilizzano, ai fini dell'esecuzione degli accordi-quadro già stipulati, i prezziari aggiornati fronteggiando i maggiori oneri mediante l'utilizzo delle risorse complessivamente stanziate per l'accordo.</a:t>
            </a:r>
            <a:endParaRPr lang="it-IT" sz="1600" b="1" dirty="0">
              <a:solidFill>
                <a:srgbClr val="016BC6"/>
              </a:solidFill>
              <a:latin typeface="Calibri" panose="020F0502020204030204" pitchFamily="34" charset="0"/>
              <a:ea typeface="Calibri"/>
              <a:cs typeface="Calibri" panose="020F0502020204030204" pitchFamily="34" charset="0"/>
              <a:sym typeface="Calibri"/>
            </a:endParaRPr>
          </a:p>
        </p:txBody>
      </p:sp>
      <p:sp>
        <p:nvSpPr>
          <p:cNvPr id="4" name="Google Shape;190;p4">
            <a:extLst>
              <a:ext uri="{FF2B5EF4-FFF2-40B4-BE49-F238E27FC236}">
                <a16:creationId xmlns:a16="http://schemas.microsoft.com/office/drawing/2014/main" id="{D23672C2-B975-4487-BCEE-B8D10B813BEB}"/>
              </a:ext>
            </a:extLst>
          </p:cNvPr>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a:buSzPts val="3200"/>
            </a:pPr>
            <a:r>
              <a:rPr lang="it-IT" sz="3200" b="1" dirty="0">
                <a:solidFill>
                  <a:srgbClr val="016BC6"/>
                </a:solidFill>
                <a:latin typeface="Calibri"/>
                <a:ea typeface="Calibri"/>
                <a:cs typeface="Calibri"/>
                <a:sym typeface="Calibri"/>
              </a:rPr>
              <a:t>Articolo 26</a:t>
            </a:r>
            <a:r>
              <a:rPr lang="it-IT" sz="2400" b="1" dirty="0">
                <a:solidFill>
                  <a:srgbClr val="016BC6"/>
                </a:solidFill>
                <a:latin typeface="Calibri"/>
                <a:ea typeface="Calibri"/>
                <a:cs typeface="Calibri"/>
                <a:sym typeface="Calibri"/>
              </a:rPr>
              <a:t> (Disposizioni urgenti in materia di appalti pubblici di lavori)</a:t>
            </a:r>
            <a:endParaRPr lang="it-IT" sz="2400" dirty="0"/>
          </a:p>
        </p:txBody>
      </p:sp>
    </p:spTree>
    <p:extLst>
      <p:ext uri="{BB962C8B-B14F-4D97-AF65-F5344CB8AC3E}">
        <p14:creationId xmlns:p14="http://schemas.microsoft.com/office/powerpoint/2010/main" val="3374388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6" name="Google Shape;360;g12d6224b15d_0_50">
            <a:extLst>
              <a:ext uri="{FF2B5EF4-FFF2-40B4-BE49-F238E27FC236}">
                <a16:creationId xmlns:a16="http://schemas.microsoft.com/office/drawing/2014/main" id="{4624A645-1833-41C7-B300-0BF5E80F90A5}"/>
              </a:ext>
            </a:extLst>
          </p:cNvPr>
          <p:cNvSpPr/>
          <p:nvPr/>
        </p:nvSpPr>
        <p:spPr>
          <a:xfrm>
            <a:off x="478844" y="3064380"/>
            <a:ext cx="11112300" cy="1202949"/>
          </a:xfrm>
          <a:prstGeom prst="rect">
            <a:avLst/>
          </a:prstGeom>
          <a:solidFill>
            <a:schemeClr val="lt1"/>
          </a:solidFill>
          <a:ln w="28575" cap="flat" cmpd="sng">
            <a:solidFill>
              <a:schemeClr val="tx1">
                <a:lumMod val="50000"/>
                <a:lumOff val="50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26" name="Google Shape;726;p17"/>
          <p:cNvSpPr txBox="1"/>
          <p:nvPr/>
        </p:nvSpPr>
        <p:spPr>
          <a:xfrm>
            <a:off x="478845" y="637732"/>
            <a:ext cx="11112300" cy="2523727"/>
          </a:xfrm>
          <a:prstGeom prst="rect">
            <a:avLst/>
          </a:prstGeom>
          <a:noFill/>
          <a:ln>
            <a:noFill/>
          </a:ln>
        </p:spPr>
        <p:txBody>
          <a:bodyPr spcFirstLastPara="1" wrap="square" lIns="121900" tIns="121900" rIns="121900" bIns="121900" anchor="t" anchorCtr="0">
            <a:spAutoFit/>
          </a:bodyPr>
          <a:lstStyle/>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Le principali novità rispetto al previgente meccanismo di compensazioni sono:</a:t>
            </a:r>
          </a:p>
          <a:p>
            <a:pPr marL="285750" lvl="0" indent="-285750" algn="just">
              <a:spcAft>
                <a:spcPts val="600"/>
              </a:spcAft>
              <a:buSzPts val="1733"/>
              <a:buFont typeface="Arial" panose="020B0604020202020204" pitchFamily="34" charset="0"/>
              <a:buChar char="•"/>
            </a:pPr>
            <a:r>
              <a:rPr lang="it-IT" sz="1600" b="1" dirty="0">
                <a:solidFill>
                  <a:srgbClr val="016BC6"/>
                </a:solidFill>
                <a:latin typeface="Calibri" panose="020F0502020204030204" pitchFamily="34" charset="0"/>
                <a:ea typeface="Calibri"/>
                <a:cs typeface="Calibri" panose="020F0502020204030204" pitchFamily="34" charset="0"/>
                <a:sym typeface="Calibri"/>
              </a:rPr>
              <a:t>il contributo economico calcolato rispetto all’intero costo dell’opera</a:t>
            </a:r>
            <a:r>
              <a:rPr lang="it-IT" sz="1600" dirty="0">
                <a:solidFill>
                  <a:schemeClr val="dk1"/>
                </a:solidFill>
                <a:latin typeface="Calibri" panose="020F0502020204030204" pitchFamily="34" charset="0"/>
                <a:ea typeface="Calibri"/>
                <a:cs typeface="Calibri" panose="020F0502020204030204" pitchFamily="34" charset="0"/>
                <a:sym typeface="Calibri"/>
              </a:rPr>
              <a:t>, non circoscritto a materiali o sottoinsiemi caratterizzati da variazioni dei prezzi dei materiali superiori all’8%;</a:t>
            </a:r>
          </a:p>
          <a:p>
            <a:pPr marL="285750" lvl="0" indent="-285750" algn="just">
              <a:spcAft>
                <a:spcPts val="600"/>
              </a:spcAft>
              <a:buSzPts val="1733"/>
              <a:buFont typeface="Arial" panose="020B0604020202020204" pitchFamily="34" charset="0"/>
              <a:buChar char="•"/>
            </a:pPr>
            <a:r>
              <a:rPr lang="it-IT" sz="1600" b="1" dirty="0">
                <a:solidFill>
                  <a:srgbClr val="016BC6"/>
                </a:solidFill>
                <a:latin typeface="Calibri" panose="020F0502020204030204" pitchFamily="34" charset="0"/>
                <a:ea typeface="Calibri"/>
                <a:cs typeface="Calibri" panose="020F0502020204030204" pitchFamily="34" charset="0"/>
                <a:sym typeface="Calibri"/>
              </a:rPr>
              <a:t>un nuovo meccanismo di compartecipazione dell’impresa all’aumento dei costi </a:t>
            </a:r>
            <a:r>
              <a:rPr lang="it-IT" sz="1600" dirty="0">
                <a:solidFill>
                  <a:schemeClr val="dk1"/>
                </a:solidFill>
                <a:latin typeface="Calibri" panose="020F0502020204030204" pitchFamily="34" charset="0"/>
                <a:ea typeface="Calibri"/>
                <a:cs typeface="Calibri" panose="020F0502020204030204" pitchFamily="34" charset="0"/>
                <a:sym typeface="Calibri"/>
              </a:rPr>
              <a:t>in quanto alla stazione appaltante si riconosce il 90% dei maggiori costi ottenuti utilizzando i prezzari aggiornati, che determina un’alea implicita e variabili in funzione dell’aumento dei prezzi (1% nel caso di un aumento del costo dell’opera del 10%, 2% nel caso di un aumento del 20%, ecc.);</a:t>
            </a:r>
          </a:p>
          <a:p>
            <a:pPr marL="285750" lvl="0" indent="-285750" algn="just">
              <a:spcAft>
                <a:spcPts val="600"/>
              </a:spcAft>
              <a:buSzPts val="1733"/>
              <a:buFont typeface="Arial" panose="020B0604020202020204" pitchFamily="34" charset="0"/>
              <a:buChar char="•"/>
            </a:pPr>
            <a:r>
              <a:rPr lang="it-IT" sz="1600" b="1" dirty="0">
                <a:solidFill>
                  <a:srgbClr val="016BC6"/>
                </a:solidFill>
                <a:latin typeface="Calibri" panose="020F0502020204030204" pitchFamily="34" charset="0"/>
                <a:ea typeface="Calibri"/>
                <a:cs typeface="Calibri" panose="020F0502020204030204" pitchFamily="34" charset="0"/>
                <a:sym typeface="Calibri"/>
              </a:rPr>
              <a:t>l’utilizzo dei prezzari regionali assicura che la valorizzazione degli extra-costi tenga conto delle specificità locali</a:t>
            </a:r>
            <a:r>
              <a:rPr lang="it-IT" sz="1600" dirty="0">
                <a:solidFill>
                  <a:schemeClr val="dk1"/>
                </a:solidFill>
                <a:latin typeface="Calibri" panose="020F0502020204030204" pitchFamily="34" charset="0"/>
                <a:ea typeface="Calibri"/>
                <a:cs typeface="Calibri" panose="020F0502020204030204" pitchFamily="34" charset="0"/>
                <a:sym typeface="Calibri"/>
              </a:rPr>
              <a:t>, sia nei livelli dei prezzi sia nelle variazioni percentuali di questi.</a:t>
            </a:r>
          </a:p>
        </p:txBody>
      </p:sp>
      <p:sp>
        <p:nvSpPr>
          <p:cNvPr id="4" name="Google Shape;190;p4">
            <a:extLst>
              <a:ext uri="{FF2B5EF4-FFF2-40B4-BE49-F238E27FC236}">
                <a16:creationId xmlns:a16="http://schemas.microsoft.com/office/drawing/2014/main" id="{D23672C2-B975-4487-BCEE-B8D10B813BEB}"/>
              </a:ext>
            </a:extLst>
          </p:cNvPr>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a:buSzPts val="3200"/>
            </a:pPr>
            <a:r>
              <a:rPr lang="it-IT" sz="3200" b="1" dirty="0">
                <a:solidFill>
                  <a:srgbClr val="016BC6"/>
                </a:solidFill>
                <a:latin typeface="Calibri"/>
                <a:ea typeface="Calibri"/>
                <a:cs typeface="Calibri"/>
                <a:sym typeface="Calibri"/>
              </a:rPr>
              <a:t>Articolo 26</a:t>
            </a:r>
            <a:r>
              <a:rPr lang="it-IT" sz="2400" b="1" dirty="0">
                <a:solidFill>
                  <a:srgbClr val="016BC6"/>
                </a:solidFill>
                <a:latin typeface="Calibri"/>
                <a:ea typeface="Calibri"/>
                <a:cs typeface="Calibri"/>
                <a:sym typeface="Calibri"/>
              </a:rPr>
              <a:t> (Disposizioni urgenti in materia di appalti pubblici di lavori)</a:t>
            </a:r>
            <a:endParaRPr lang="it-IT" sz="2400" dirty="0"/>
          </a:p>
        </p:txBody>
      </p:sp>
      <p:sp>
        <p:nvSpPr>
          <p:cNvPr id="3" name="Rectangle 2"/>
          <p:cNvSpPr/>
          <p:nvPr/>
        </p:nvSpPr>
        <p:spPr>
          <a:xfrm>
            <a:off x="1797626" y="3135178"/>
            <a:ext cx="9793517" cy="1077218"/>
          </a:xfrm>
          <a:prstGeom prst="rect">
            <a:avLst/>
          </a:prstGeom>
        </p:spPr>
        <p:txBody>
          <a:bodyPr wrap="square">
            <a:spAutoFit/>
          </a:bodyPr>
          <a:lstStyle/>
          <a:p>
            <a:pPr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Ipotizzando un importo dei SAL nel corso del 2022 nell’ordine di 33,4 miliardi di euro e un incremento medio dei costi del 20% rispetto alla data dell’offerta, </a:t>
            </a:r>
            <a:r>
              <a:rPr lang="it-IT" sz="1600" b="1" dirty="0">
                <a:solidFill>
                  <a:srgbClr val="016BC6"/>
                </a:solidFill>
                <a:latin typeface="Calibri" panose="020F0502020204030204" pitchFamily="34" charset="0"/>
                <a:ea typeface="Calibri"/>
                <a:cs typeface="Calibri" panose="020F0502020204030204" pitchFamily="34" charset="0"/>
                <a:sym typeface="Calibri"/>
              </a:rPr>
              <a:t>i maggiori oneri a carico degli operatori economici sono quantificabili in 6.680 milioni di euro che verrebbero riconosciuti dalla stazione appaltante nella misura del 90%, vale a dire 6.010 milioni di euro, e nei limiti delle risorse pubbliche disponibili</a:t>
            </a:r>
            <a:r>
              <a:rPr lang="it-IT" sz="1600" dirty="0">
                <a:latin typeface="Calibri" panose="020F0502020204030204" pitchFamily="34" charset="0"/>
                <a:ea typeface="Calibri"/>
                <a:cs typeface="Calibri" panose="020F0502020204030204" pitchFamily="34" charset="0"/>
                <a:sym typeface="Calibri"/>
              </a:rPr>
              <a:t>.</a:t>
            </a:r>
          </a:p>
        </p:txBody>
      </p:sp>
      <p:pic>
        <p:nvPicPr>
          <p:cNvPr id="5" name="Picture 4"/>
          <p:cNvPicPr>
            <a:picLocks noChangeAspect="1"/>
          </p:cNvPicPr>
          <p:nvPr/>
        </p:nvPicPr>
        <p:blipFill>
          <a:blip r:embed="rId3"/>
          <a:stretch>
            <a:fillRect/>
          </a:stretch>
        </p:blipFill>
        <p:spPr>
          <a:xfrm>
            <a:off x="903058" y="3339234"/>
            <a:ext cx="639209" cy="669104"/>
          </a:xfrm>
          <a:prstGeom prst="rect">
            <a:avLst/>
          </a:prstGeom>
        </p:spPr>
      </p:pic>
      <p:sp>
        <p:nvSpPr>
          <p:cNvPr id="7" name="Rectangle 6"/>
          <p:cNvSpPr/>
          <p:nvPr/>
        </p:nvSpPr>
        <p:spPr>
          <a:xfrm>
            <a:off x="478842" y="4431823"/>
            <a:ext cx="11138193" cy="1477328"/>
          </a:xfrm>
          <a:prstGeom prst="rect">
            <a:avLst/>
          </a:prstGeom>
        </p:spPr>
        <p:txBody>
          <a:bodyPr wrap="square">
            <a:spAutoFit/>
          </a:bodyPr>
          <a:lstStyle/>
          <a:p>
            <a:pPr lvl="0" algn="just">
              <a:spcAft>
                <a:spcPts val="600"/>
              </a:spcAft>
              <a:buSzPts val="1733"/>
            </a:pPr>
            <a:r>
              <a:rPr lang="it-IT" sz="1600" b="1" dirty="0">
                <a:solidFill>
                  <a:srgbClr val="0070C0"/>
                </a:solidFill>
                <a:latin typeface="Calibri" panose="020F0502020204030204" pitchFamily="34" charset="0"/>
                <a:ea typeface="Calibri"/>
                <a:cs typeface="Calibri" panose="020F0502020204030204" pitchFamily="34" charset="0"/>
                <a:sym typeface="Calibri"/>
              </a:rPr>
              <a:t>La</a:t>
            </a:r>
            <a:r>
              <a:rPr lang="it-IT" sz="1600" dirty="0">
                <a:solidFill>
                  <a:schemeClr val="dk1"/>
                </a:solidFill>
                <a:latin typeface="Calibri" panose="020F0502020204030204" pitchFamily="34" charset="0"/>
                <a:ea typeface="Calibri"/>
                <a:cs typeface="Calibri" panose="020F0502020204030204" pitchFamily="34" charset="0"/>
                <a:sym typeface="Calibri"/>
              </a:rPr>
              <a:t> </a:t>
            </a:r>
            <a:r>
              <a:rPr lang="it-IT" sz="1600" b="1" dirty="0">
                <a:solidFill>
                  <a:srgbClr val="016BC6"/>
                </a:solidFill>
                <a:latin typeface="Calibri" panose="020F0502020204030204" pitchFamily="34" charset="0"/>
                <a:ea typeface="Calibri"/>
                <a:cs typeface="Calibri" panose="020F0502020204030204" pitchFamily="34" charset="0"/>
                <a:sym typeface="Calibri"/>
              </a:rPr>
              <a:t>compensazione avviene nei limiti delle risorse economiche disponibili nei quadri economici delle stazioni appaltanti</a:t>
            </a:r>
            <a:r>
              <a:rPr lang="it-IT" sz="1600" dirty="0">
                <a:solidFill>
                  <a:schemeClr val="dk1"/>
                </a:solidFill>
                <a:latin typeface="Calibri" panose="020F0502020204030204" pitchFamily="34" charset="0"/>
                <a:ea typeface="Calibri"/>
                <a:cs typeface="Calibri" panose="020F0502020204030204" pitchFamily="34" charset="0"/>
                <a:sym typeface="Calibri"/>
              </a:rPr>
              <a:t> (risorse per imprevisti, somme derivanti da ribassi d’asta e ulteriori somme disponibili, nel rispetto delle procedure contabili della spesa) e, in ultima istanza, </a:t>
            </a:r>
            <a:r>
              <a:rPr lang="it-IT" sz="1600" b="1" dirty="0">
                <a:solidFill>
                  <a:srgbClr val="0070C0"/>
                </a:solidFill>
                <a:latin typeface="Calibri" panose="020F0502020204030204" pitchFamily="34" charset="0"/>
                <a:ea typeface="Calibri"/>
                <a:cs typeface="Calibri" panose="020F0502020204030204" pitchFamily="34" charset="0"/>
                <a:sym typeface="Calibri"/>
              </a:rPr>
              <a:t>in quelle disponibili nei due </a:t>
            </a:r>
            <a:r>
              <a:rPr lang="it-IT" sz="1600" b="1" dirty="0">
                <a:solidFill>
                  <a:srgbClr val="016BC6"/>
                </a:solidFill>
                <a:latin typeface="Calibri" panose="020F0502020204030204" pitchFamily="34" charset="0"/>
                <a:ea typeface="Calibri"/>
                <a:cs typeface="Calibri" panose="020F0502020204030204" pitchFamily="34" charset="0"/>
                <a:sym typeface="Calibri"/>
              </a:rPr>
              <a:t>Fondi esistenti presso il </a:t>
            </a:r>
            <a:r>
              <a:rPr lang="it-IT" sz="1600" b="1" dirty="0" err="1">
                <a:solidFill>
                  <a:srgbClr val="016BC6"/>
                </a:solidFill>
                <a:latin typeface="Calibri" panose="020F0502020204030204" pitchFamily="34" charset="0"/>
                <a:ea typeface="Calibri"/>
                <a:cs typeface="Calibri" panose="020F0502020204030204" pitchFamily="34" charset="0"/>
                <a:sym typeface="Calibri"/>
              </a:rPr>
              <a:t>Mims</a:t>
            </a:r>
            <a:r>
              <a:rPr lang="it-IT" sz="1600" dirty="0">
                <a:solidFill>
                  <a:schemeClr val="dk1"/>
                </a:solidFill>
                <a:latin typeface="Calibri" panose="020F0502020204030204" pitchFamily="34" charset="0"/>
                <a:ea typeface="Calibri"/>
                <a:cs typeface="Calibri" panose="020F0502020204030204" pitchFamily="34" charset="0"/>
                <a:sym typeface="Calibri"/>
              </a:rPr>
              <a:t>:</a:t>
            </a:r>
          </a:p>
          <a:p>
            <a:pPr marL="285750" lvl="0" indent="-285750" algn="just">
              <a:spcAft>
                <a:spcPts val="600"/>
              </a:spcAft>
              <a:buSzPts val="1733"/>
              <a:buFont typeface="Arial" panose="020B0604020202020204" pitchFamily="34" charset="0"/>
              <a:buChar char="•"/>
            </a:pPr>
            <a:r>
              <a:rPr lang="it-IT" sz="1600" dirty="0">
                <a:solidFill>
                  <a:srgbClr val="FF0000"/>
                </a:solidFill>
                <a:latin typeface="Calibri" panose="020F0502020204030204" pitchFamily="34" charset="0"/>
                <a:ea typeface="Calibri"/>
                <a:cs typeface="Calibri" panose="020F0502020204030204" pitchFamily="34" charset="0"/>
                <a:sym typeface="Calibri"/>
              </a:rPr>
              <a:t>Fondo per la prosecuzione delle opere pubbliche di cui all'articolo 7, comma 1, del DL 76/2020;</a:t>
            </a:r>
          </a:p>
          <a:p>
            <a:pPr marL="285750" lvl="0" indent="-285750" algn="just">
              <a:spcAft>
                <a:spcPts val="600"/>
              </a:spcAft>
              <a:buSzPts val="1733"/>
              <a:buFont typeface="Arial" panose="020B0604020202020204" pitchFamily="34" charset="0"/>
              <a:buChar char="•"/>
            </a:pPr>
            <a:r>
              <a:rPr lang="it-IT" sz="1600" dirty="0">
                <a:solidFill>
                  <a:srgbClr val="FF0000"/>
                </a:solidFill>
                <a:latin typeface="Calibri" panose="020F0502020204030204" pitchFamily="34" charset="0"/>
                <a:ea typeface="Calibri"/>
                <a:cs typeface="Calibri" panose="020F0502020204030204" pitchFamily="34" charset="0"/>
                <a:sym typeface="Calibri"/>
              </a:rPr>
              <a:t>Fondo di cui all'articolo 1-septies, comma 8, del DL 73/2021.</a:t>
            </a:r>
          </a:p>
        </p:txBody>
      </p:sp>
    </p:spTree>
    <p:extLst>
      <p:ext uri="{BB962C8B-B14F-4D97-AF65-F5344CB8AC3E}">
        <p14:creationId xmlns:p14="http://schemas.microsoft.com/office/powerpoint/2010/main" val="750490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6" name="Google Shape;726;p17"/>
          <p:cNvSpPr txBox="1"/>
          <p:nvPr/>
        </p:nvSpPr>
        <p:spPr>
          <a:xfrm>
            <a:off x="2171699" y="1094935"/>
            <a:ext cx="9419445" cy="1138733"/>
          </a:xfrm>
          <a:prstGeom prst="rect">
            <a:avLst/>
          </a:prstGeom>
          <a:noFill/>
          <a:ln>
            <a:noFill/>
          </a:ln>
        </p:spPr>
        <p:txBody>
          <a:bodyPr spcFirstLastPara="1" wrap="square" lIns="121900" tIns="121900" rIns="121900" bIns="121900" anchor="t" anchorCtr="0">
            <a:spAutoFit/>
          </a:bodyPr>
          <a:lstStyle/>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L’importo complessivo dei due </a:t>
            </a:r>
            <a:r>
              <a:rPr lang="it-IT" sz="1600" b="1" dirty="0">
                <a:solidFill>
                  <a:srgbClr val="016BC6"/>
                </a:solidFill>
                <a:latin typeface="Calibri" panose="020F0502020204030204" pitchFamily="34" charset="0"/>
                <a:ea typeface="Calibri"/>
                <a:cs typeface="Calibri" panose="020F0502020204030204" pitchFamily="34" charset="0"/>
                <a:sym typeface="Calibri"/>
              </a:rPr>
              <a:t>Fondi Mims è superiore ai 3 miliardi di euro</a:t>
            </a:r>
            <a:r>
              <a:rPr lang="it-IT" sz="1600" dirty="0">
                <a:solidFill>
                  <a:schemeClr val="dk1"/>
                </a:solidFill>
                <a:latin typeface="Calibri" panose="020F0502020204030204" pitchFamily="34" charset="0"/>
                <a:ea typeface="Calibri"/>
                <a:cs typeface="Calibri" panose="020F0502020204030204" pitchFamily="34" charset="0"/>
                <a:sym typeface="Calibri"/>
              </a:rPr>
              <a:t>. </a:t>
            </a:r>
          </a:p>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Tale valore è di oltre 15 volte superiore alla dotazione del Fondo di 200 milioni di euro per le compensazioni del primo e secondo semestre del 2021.</a:t>
            </a:r>
          </a:p>
        </p:txBody>
      </p:sp>
      <p:sp>
        <p:nvSpPr>
          <p:cNvPr id="4" name="Google Shape;190;p4">
            <a:extLst>
              <a:ext uri="{FF2B5EF4-FFF2-40B4-BE49-F238E27FC236}">
                <a16:creationId xmlns:a16="http://schemas.microsoft.com/office/drawing/2014/main" id="{D23672C2-B975-4487-BCEE-B8D10B813BEB}"/>
              </a:ext>
            </a:extLst>
          </p:cNvPr>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a:buSzPts val="3200"/>
            </a:pPr>
            <a:r>
              <a:rPr lang="it-IT" sz="3200" b="1" dirty="0">
                <a:solidFill>
                  <a:srgbClr val="016BC6"/>
                </a:solidFill>
                <a:latin typeface="Calibri"/>
                <a:ea typeface="Calibri"/>
                <a:cs typeface="Calibri"/>
                <a:sym typeface="Calibri"/>
              </a:rPr>
              <a:t>Articolo 26</a:t>
            </a:r>
            <a:r>
              <a:rPr lang="it-IT" sz="2400" b="1" dirty="0">
                <a:solidFill>
                  <a:srgbClr val="016BC6"/>
                </a:solidFill>
                <a:latin typeface="Calibri"/>
                <a:ea typeface="Calibri"/>
                <a:cs typeface="Calibri"/>
                <a:sym typeface="Calibri"/>
              </a:rPr>
              <a:t> (Disposizioni urgenti in materia di appalti pubblici di lavori)</a:t>
            </a:r>
            <a:endParaRPr lang="it-IT" sz="2400" dirty="0"/>
          </a:p>
        </p:txBody>
      </p:sp>
      <p:graphicFrame>
        <p:nvGraphicFramePr>
          <p:cNvPr id="6" name="Table 5"/>
          <p:cNvGraphicFramePr>
            <a:graphicFrameLocks noGrp="1"/>
          </p:cNvGraphicFramePr>
          <p:nvPr>
            <p:extLst>
              <p:ext uri="{D42A27DB-BD31-4B8C-83A1-F6EECF244321}">
                <p14:modId xmlns:p14="http://schemas.microsoft.com/office/powerpoint/2010/main" val="309854977"/>
              </p:ext>
            </p:extLst>
          </p:nvPr>
        </p:nvGraphicFramePr>
        <p:xfrm>
          <a:off x="5808517" y="4304315"/>
          <a:ext cx="5143569" cy="1458750"/>
        </p:xfrm>
        <a:graphic>
          <a:graphicData uri="http://schemas.openxmlformats.org/drawingml/2006/table">
            <a:tbl>
              <a:tblPr firstRow="1" firstCol="1" bandRow="1">
                <a:tableStyleId>{ECD65AA7-FA22-4A4A-9D68-C4932CC93AC7}</a:tableStyleId>
              </a:tblPr>
              <a:tblGrid>
                <a:gridCol w="2228880">
                  <a:extLst>
                    <a:ext uri="{9D8B030D-6E8A-4147-A177-3AD203B41FA5}">
                      <a16:colId xmlns:a16="http://schemas.microsoft.com/office/drawing/2014/main" val="3500543087"/>
                    </a:ext>
                  </a:extLst>
                </a:gridCol>
                <a:gridCol w="2914689">
                  <a:extLst>
                    <a:ext uri="{9D8B030D-6E8A-4147-A177-3AD203B41FA5}">
                      <a16:colId xmlns:a16="http://schemas.microsoft.com/office/drawing/2014/main" val="731518963"/>
                    </a:ext>
                  </a:extLst>
                </a:gridCol>
              </a:tblGrid>
              <a:tr h="291750">
                <a:tc>
                  <a:txBody>
                    <a:bodyPr/>
                    <a:lstStyle/>
                    <a:p>
                      <a:pPr algn="l">
                        <a:lnSpc>
                          <a:spcPct val="115000"/>
                        </a:lnSpc>
                        <a:spcAft>
                          <a:spcPts val="0"/>
                        </a:spcAft>
                      </a:pPr>
                      <a:r>
                        <a:rPr lang="it-IT"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2022</a:t>
                      </a:r>
                    </a:p>
                  </a:txBody>
                  <a:tcPr marL="68580" marR="68580" marT="0" marB="0">
                    <a:solidFill>
                      <a:srgbClr val="0070C0"/>
                    </a:solidFill>
                  </a:tcPr>
                </a:tc>
                <a:tc>
                  <a:txBody>
                    <a:bodyPr/>
                    <a:lstStyle/>
                    <a:p>
                      <a:pPr algn="l">
                        <a:lnSpc>
                          <a:spcPct val="115000"/>
                        </a:lnSpc>
                        <a:spcAft>
                          <a:spcPts val="0"/>
                        </a:spcAft>
                      </a:pPr>
                      <a:r>
                        <a:rPr lang="it-IT" sz="1600" dirty="0">
                          <a:effectLst/>
                          <a:latin typeface="Calibri" panose="020F0502020204030204" pitchFamily="34" charset="0"/>
                          <a:ea typeface="Calibri" panose="020F0502020204030204" pitchFamily="34" charset="0"/>
                          <a:cs typeface="Calibri" panose="020F0502020204030204" pitchFamily="34" charset="0"/>
                        </a:rPr>
                        <a:t>3</a:t>
                      </a:r>
                      <a:r>
                        <a:rPr lang="it-IT" sz="1600" baseline="0" dirty="0">
                          <a:effectLst/>
                          <a:latin typeface="Calibri" panose="020F0502020204030204" pitchFamily="34" charset="0"/>
                          <a:ea typeface="Calibri" panose="020F0502020204030204" pitchFamily="34" charset="0"/>
                          <a:cs typeface="Calibri" panose="020F0502020204030204" pitchFamily="34" charset="0"/>
                        </a:rPr>
                        <a:t>.000</a:t>
                      </a:r>
                      <a:r>
                        <a:rPr lang="it-IT" sz="1600" dirty="0">
                          <a:effectLst/>
                          <a:latin typeface="Calibri" panose="020F0502020204030204" pitchFamily="34" charset="0"/>
                          <a:ea typeface="Calibri" panose="020F0502020204030204" pitchFamily="34" charset="0"/>
                          <a:cs typeface="Calibri" panose="020F0502020204030204" pitchFamily="34" charset="0"/>
                        </a:rPr>
                        <a:t> milioni di euro</a:t>
                      </a:r>
                    </a:p>
                  </a:txBody>
                  <a:tcPr marL="68580" marR="68580" marT="0" marB="0"/>
                </a:tc>
                <a:extLst>
                  <a:ext uri="{0D108BD9-81ED-4DB2-BD59-A6C34878D82A}">
                    <a16:rowId xmlns:a16="http://schemas.microsoft.com/office/drawing/2014/main" val="1339129825"/>
                  </a:ext>
                </a:extLst>
              </a:tr>
              <a:tr h="291750">
                <a:tc>
                  <a:txBody>
                    <a:bodyPr/>
                    <a:lstStyle/>
                    <a:p>
                      <a:pPr algn="l">
                        <a:lnSpc>
                          <a:spcPct val="115000"/>
                        </a:lnSpc>
                        <a:spcAft>
                          <a:spcPts val="0"/>
                        </a:spcAft>
                      </a:pPr>
                      <a:r>
                        <a:rPr lang="it-IT"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2023</a:t>
                      </a:r>
                    </a:p>
                  </a:txBody>
                  <a:tcPr marL="68580" marR="68580" marT="0" marB="0">
                    <a:solidFill>
                      <a:srgbClr val="0070C0"/>
                    </a:solidFill>
                  </a:tcPr>
                </a:tc>
                <a:tc>
                  <a:txBody>
                    <a:bodyPr/>
                    <a:lstStyle/>
                    <a:p>
                      <a:pPr algn="l">
                        <a:lnSpc>
                          <a:spcPct val="115000"/>
                        </a:lnSpc>
                        <a:spcAft>
                          <a:spcPts val="0"/>
                        </a:spcAft>
                      </a:pPr>
                      <a:r>
                        <a:rPr lang="it-IT" sz="1600" dirty="0">
                          <a:effectLst/>
                          <a:latin typeface="Calibri" panose="020F0502020204030204" pitchFamily="34" charset="0"/>
                          <a:ea typeface="Calibri" panose="020F0502020204030204" pitchFamily="34" charset="0"/>
                          <a:cs typeface="Calibri" panose="020F0502020204030204" pitchFamily="34" charset="0"/>
                        </a:rPr>
                        <a:t>2</a:t>
                      </a:r>
                      <a:r>
                        <a:rPr lang="it-IT" sz="1600" baseline="0" dirty="0">
                          <a:effectLst/>
                          <a:latin typeface="Calibri" panose="020F0502020204030204" pitchFamily="34" charset="0"/>
                          <a:ea typeface="Calibri" panose="020F0502020204030204" pitchFamily="34" charset="0"/>
                          <a:cs typeface="Calibri" panose="020F0502020204030204" pitchFamily="34" charset="0"/>
                        </a:rPr>
                        <a:t>.750</a:t>
                      </a:r>
                      <a:r>
                        <a:rPr lang="it-IT" sz="1600" dirty="0">
                          <a:effectLst/>
                          <a:latin typeface="Calibri" panose="020F0502020204030204" pitchFamily="34" charset="0"/>
                          <a:ea typeface="Calibri" panose="020F0502020204030204" pitchFamily="34" charset="0"/>
                          <a:cs typeface="Calibri" panose="020F0502020204030204" pitchFamily="34" charset="0"/>
                        </a:rPr>
                        <a:t> milioni di euro</a:t>
                      </a:r>
                    </a:p>
                  </a:txBody>
                  <a:tcPr marL="68580" marR="68580" marT="0" marB="0"/>
                </a:tc>
                <a:extLst>
                  <a:ext uri="{0D108BD9-81ED-4DB2-BD59-A6C34878D82A}">
                    <a16:rowId xmlns:a16="http://schemas.microsoft.com/office/drawing/2014/main" val="1232783099"/>
                  </a:ext>
                </a:extLst>
              </a:tr>
              <a:tr h="291750">
                <a:tc>
                  <a:txBody>
                    <a:bodyPr/>
                    <a:lstStyle/>
                    <a:p>
                      <a:pPr algn="l">
                        <a:lnSpc>
                          <a:spcPct val="115000"/>
                        </a:lnSpc>
                        <a:spcAft>
                          <a:spcPts val="0"/>
                        </a:spcAft>
                      </a:pPr>
                      <a:r>
                        <a:rPr lang="it-IT"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2024</a:t>
                      </a:r>
                    </a:p>
                  </a:txBody>
                  <a:tcPr marL="68580" marR="68580" marT="0" marB="0">
                    <a:solidFill>
                      <a:srgbClr val="0070C0"/>
                    </a:solidFill>
                  </a:tcPr>
                </a:tc>
                <a:tc>
                  <a:txBody>
                    <a:bodyPr/>
                    <a:lstStyle/>
                    <a:p>
                      <a:pPr algn="l">
                        <a:lnSpc>
                          <a:spcPct val="115000"/>
                        </a:lnSpc>
                        <a:spcAft>
                          <a:spcPts val="0"/>
                        </a:spcAft>
                      </a:pPr>
                      <a:r>
                        <a:rPr lang="it-IT" sz="1600" dirty="0">
                          <a:effectLst/>
                          <a:latin typeface="Calibri" panose="020F0502020204030204" pitchFamily="34" charset="0"/>
                          <a:ea typeface="Calibri" panose="020F0502020204030204" pitchFamily="34" charset="0"/>
                          <a:cs typeface="Calibri" panose="020F0502020204030204" pitchFamily="34" charset="0"/>
                        </a:rPr>
                        <a:t>1</a:t>
                      </a:r>
                      <a:r>
                        <a:rPr lang="it-IT" sz="1600" baseline="0" dirty="0">
                          <a:effectLst/>
                          <a:latin typeface="Calibri" panose="020F0502020204030204" pitchFamily="34" charset="0"/>
                          <a:ea typeface="Calibri" panose="020F0502020204030204" pitchFamily="34" charset="0"/>
                          <a:cs typeface="Calibri" panose="020F0502020204030204" pitchFamily="34" charset="0"/>
                        </a:rPr>
                        <a:t>.500</a:t>
                      </a:r>
                      <a:r>
                        <a:rPr lang="it-IT" sz="1600" dirty="0">
                          <a:effectLst/>
                          <a:latin typeface="Calibri" panose="020F0502020204030204" pitchFamily="34" charset="0"/>
                          <a:ea typeface="Calibri" panose="020F0502020204030204" pitchFamily="34" charset="0"/>
                          <a:cs typeface="Calibri" panose="020F0502020204030204" pitchFamily="34" charset="0"/>
                        </a:rPr>
                        <a:t> milioni di euro</a:t>
                      </a:r>
                    </a:p>
                  </a:txBody>
                  <a:tcPr marL="68580" marR="68580" marT="0" marB="0"/>
                </a:tc>
                <a:extLst>
                  <a:ext uri="{0D108BD9-81ED-4DB2-BD59-A6C34878D82A}">
                    <a16:rowId xmlns:a16="http://schemas.microsoft.com/office/drawing/2014/main" val="681868034"/>
                  </a:ext>
                </a:extLst>
              </a:tr>
              <a:tr h="291750">
                <a:tc>
                  <a:txBody>
                    <a:bodyPr/>
                    <a:lstStyle/>
                    <a:p>
                      <a:pPr algn="l">
                        <a:lnSpc>
                          <a:spcPct val="115000"/>
                        </a:lnSpc>
                        <a:spcAft>
                          <a:spcPts val="0"/>
                        </a:spcAft>
                      </a:pPr>
                      <a:r>
                        <a:rPr lang="it-IT"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2025</a:t>
                      </a:r>
                    </a:p>
                  </a:txBody>
                  <a:tcPr marL="68580" marR="68580" marT="0" marB="0">
                    <a:solidFill>
                      <a:srgbClr val="0070C0"/>
                    </a:solidFill>
                  </a:tcPr>
                </a:tc>
                <a:tc>
                  <a:txBody>
                    <a:bodyPr/>
                    <a:lstStyle/>
                    <a:p>
                      <a:pPr algn="l">
                        <a:lnSpc>
                          <a:spcPct val="115000"/>
                        </a:lnSpc>
                        <a:spcAft>
                          <a:spcPts val="0"/>
                        </a:spcAft>
                      </a:pPr>
                      <a:r>
                        <a:rPr lang="it-IT" sz="1600" dirty="0">
                          <a:effectLst/>
                          <a:latin typeface="Calibri" panose="020F0502020204030204" pitchFamily="34" charset="0"/>
                          <a:ea typeface="Calibri" panose="020F0502020204030204" pitchFamily="34" charset="0"/>
                          <a:cs typeface="Calibri" panose="020F0502020204030204" pitchFamily="34" charset="0"/>
                        </a:rPr>
                        <a:t>1</a:t>
                      </a:r>
                      <a:r>
                        <a:rPr lang="it-IT" sz="1600" baseline="0" dirty="0">
                          <a:effectLst/>
                          <a:latin typeface="Calibri" panose="020F0502020204030204" pitchFamily="34" charset="0"/>
                          <a:ea typeface="Calibri" panose="020F0502020204030204" pitchFamily="34" charset="0"/>
                          <a:cs typeface="Calibri" panose="020F0502020204030204" pitchFamily="34" charset="0"/>
                        </a:rPr>
                        <a:t>.500</a:t>
                      </a:r>
                      <a:r>
                        <a:rPr lang="it-IT" sz="1600" dirty="0">
                          <a:effectLst/>
                          <a:latin typeface="Calibri" panose="020F0502020204030204" pitchFamily="34" charset="0"/>
                          <a:ea typeface="Calibri" panose="020F0502020204030204" pitchFamily="34" charset="0"/>
                          <a:cs typeface="Calibri" panose="020F0502020204030204" pitchFamily="34" charset="0"/>
                        </a:rPr>
                        <a:t> milioni di euro</a:t>
                      </a:r>
                    </a:p>
                  </a:txBody>
                  <a:tcPr marL="68580" marR="68580" marT="0" marB="0"/>
                </a:tc>
                <a:extLst>
                  <a:ext uri="{0D108BD9-81ED-4DB2-BD59-A6C34878D82A}">
                    <a16:rowId xmlns:a16="http://schemas.microsoft.com/office/drawing/2014/main" val="2630187118"/>
                  </a:ext>
                </a:extLst>
              </a:tr>
              <a:tr h="291750">
                <a:tc>
                  <a:txBody>
                    <a:bodyPr/>
                    <a:lstStyle/>
                    <a:p>
                      <a:pPr algn="l">
                        <a:lnSpc>
                          <a:spcPct val="115000"/>
                        </a:lnSpc>
                        <a:spcAft>
                          <a:spcPts val="0"/>
                        </a:spcAft>
                      </a:pPr>
                      <a:r>
                        <a:rPr lang="it-IT"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2026</a:t>
                      </a:r>
                    </a:p>
                  </a:txBody>
                  <a:tcPr marL="68580" marR="68580" marT="0" marB="0">
                    <a:solidFill>
                      <a:srgbClr val="0070C0"/>
                    </a:solidFill>
                  </a:tcPr>
                </a:tc>
                <a:tc>
                  <a:txBody>
                    <a:bodyPr/>
                    <a:lstStyle/>
                    <a:p>
                      <a:pPr algn="l">
                        <a:lnSpc>
                          <a:spcPct val="115000"/>
                        </a:lnSpc>
                        <a:spcAft>
                          <a:spcPts val="0"/>
                        </a:spcAft>
                      </a:pPr>
                      <a:r>
                        <a:rPr lang="it-IT" sz="1600" dirty="0">
                          <a:effectLst/>
                          <a:latin typeface="Calibri" panose="020F0502020204030204" pitchFamily="34" charset="0"/>
                          <a:ea typeface="Calibri" panose="020F0502020204030204" pitchFamily="34" charset="0"/>
                          <a:cs typeface="Calibri" panose="020F0502020204030204" pitchFamily="34" charset="0"/>
                        </a:rPr>
                        <a:t>1.</a:t>
                      </a:r>
                      <a:r>
                        <a:rPr lang="it-IT" sz="1600" baseline="0" dirty="0">
                          <a:effectLst/>
                          <a:latin typeface="Calibri" panose="020F0502020204030204" pitchFamily="34" charset="0"/>
                          <a:ea typeface="Calibri" panose="020F0502020204030204" pitchFamily="34" charset="0"/>
                          <a:cs typeface="Calibri" panose="020F0502020204030204" pitchFamily="34" charset="0"/>
                        </a:rPr>
                        <a:t>300</a:t>
                      </a:r>
                      <a:r>
                        <a:rPr lang="it-IT" sz="1600" dirty="0">
                          <a:effectLst/>
                          <a:latin typeface="Calibri" panose="020F0502020204030204" pitchFamily="34" charset="0"/>
                          <a:ea typeface="Calibri" panose="020F0502020204030204" pitchFamily="34" charset="0"/>
                          <a:cs typeface="Calibri" panose="020F0502020204030204" pitchFamily="34" charset="0"/>
                        </a:rPr>
                        <a:t> milioni di euro</a:t>
                      </a:r>
                    </a:p>
                  </a:txBody>
                  <a:tcPr marL="68580" marR="68580" marT="0" marB="0"/>
                </a:tc>
                <a:extLst>
                  <a:ext uri="{0D108BD9-81ED-4DB2-BD59-A6C34878D82A}">
                    <a16:rowId xmlns:a16="http://schemas.microsoft.com/office/drawing/2014/main" val="1079827459"/>
                  </a:ext>
                </a:extLst>
              </a:tr>
            </a:tbl>
          </a:graphicData>
        </a:graphic>
      </p:graphicFrame>
      <p:sp>
        <p:nvSpPr>
          <p:cNvPr id="7" name="Rectangle 2"/>
          <p:cNvSpPr>
            <a:spLocks noChangeArrowheads="1"/>
          </p:cNvSpPr>
          <p:nvPr/>
        </p:nvSpPr>
        <p:spPr bwMode="auto">
          <a:xfrm>
            <a:off x="885643" y="4712969"/>
            <a:ext cx="260570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Sintesi degli effetti finanziari </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della </a:t>
            </a:r>
            <a:r>
              <a:rPr lang="it-IT" altLang="it-IT" sz="1600" i="1" dirty="0">
                <a:solidFill>
                  <a:schemeClr val="tx1"/>
                </a:solidFill>
                <a:latin typeface="Calibri" panose="020F0502020204030204" pitchFamily="34" charset="0"/>
                <a:ea typeface="Calibri" panose="020F0502020204030204" pitchFamily="34" charset="0"/>
                <a:cs typeface="Calibri" panose="020F0502020204030204" pitchFamily="34" charset="0"/>
              </a:rPr>
              <a:t>disposizione ex art. 26</a:t>
            </a:r>
          </a:p>
        </p:txBody>
      </p:sp>
      <p:grpSp>
        <p:nvGrpSpPr>
          <p:cNvPr id="8" name="Group 7"/>
          <p:cNvGrpSpPr/>
          <p:nvPr/>
        </p:nvGrpSpPr>
        <p:grpSpPr>
          <a:xfrm>
            <a:off x="3605598" y="4415661"/>
            <a:ext cx="1925928" cy="1179390"/>
            <a:chOff x="9670742" y="3945527"/>
            <a:chExt cx="1925928" cy="1179390"/>
          </a:xfrm>
        </p:grpSpPr>
        <p:sp>
          <p:nvSpPr>
            <p:cNvPr id="9" name="Google Shape;196;p5"/>
            <p:cNvSpPr/>
            <p:nvPr/>
          </p:nvSpPr>
          <p:spPr>
            <a:xfrm>
              <a:off x="9780403" y="4019382"/>
              <a:ext cx="1706606" cy="1105535"/>
            </a:xfrm>
            <a:prstGeom prst="rect">
              <a:avLst/>
            </a:prstGeom>
            <a:solidFill>
              <a:srgbClr val="F2F2F2"/>
            </a:solidFill>
            <a:ln w="25400" cap="flat" cmpd="sng">
              <a:solidFill>
                <a:srgbClr val="F2F2F2"/>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 name="Google Shape;230;p5"/>
            <p:cNvSpPr txBox="1"/>
            <p:nvPr/>
          </p:nvSpPr>
          <p:spPr>
            <a:xfrm>
              <a:off x="9974945" y="3945527"/>
              <a:ext cx="1317523" cy="777427"/>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2400"/>
                <a:buFont typeface="Arial"/>
                <a:buNone/>
              </a:pPr>
              <a:r>
                <a:rPr lang="it-IT" sz="3600" b="1" i="0" u="none" strike="noStrike" cap="none" dirty="0">
                  <a:solidFill>
                    <a:srgbClr val="277045"/>
                  </a:solidFill>
                  <a:latin typeface="Calibri"/>
                  <a:ea typeface="Calibri"/>
                  <a:cs typeface="Calibri"/>
                  <a:sym typeface="Calibri"/>
                </a:rPr>
                <a:t>10,05</a:t>
              </a:r>
              <a:endParaRPr sz="3600" b="0" i="0" u="none" strike="noStrike" cap="none" dirty="0">
                <a:solidFill>
                  <a:srgbClr val="277045"/>
                </a:solidFill>
                <a:latin typeface="Calibri"/>
                <a:ea typeface="Calibri"/>
                <a:cs typeface="Calibri"/>
                <a:sym typeface="Calibri"/>
              </a:endParaRPr>
            </a:p>
          </p:txBody>
        </p:sp>
        <p:sp>
          <p:nvSpPr>
            <p:cNvPr id="11" name="Google Shape;231;p5"/>
            <p:cNvSpPr txBox="1"/>
            <p:nvPr/>
          </p:nvSpPr>
          <p:spPr>
            <a:xfrm>
              <a:off x="9670742" y="4480731"/>
              <a:ext cx="1925928" cy="588016"/>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400"/>
                <a:buFont typeface="Arial"/>
                <a:buNone/>
              </a:pPr>
              <a:r>
                <a:rPr lang="it-IT" sz="1400" b="1" i="0" u="none" strike="noStrike" cap="none" dirty="0">
                  <a:solidFill>
                    <a:schemeClr val="dk1"/>
                  </a:solidFill>
                  <a:latin typeface="Calibri"/>
                  <a:ea typeface="Calibri"/>
                  <a:cs typeface="Calibri"/>
                  <a:sym typeface="Calibri"/>
                </a:rPr>
                <a:t>Miliardi di €</a:t>
              </a:r>
              <a:br>
                <a:rPr lang="it-IT" sz="1400" b="1" i="0" u="none" strike="noStrike" cap="none" dirty="0">
                  <a:solidFill>
                    <a:schemeClr val="dk1"/>
                  </a:solidFill>
                  <a:latin typeface="Calibri"/>
                  <a:ea typeface="Calibri"/>
                  <a:cs typeface="Calibri"/>
                  <a:sym typeface="Calibri"/>
                </a:rPr>
              </a:br>
              <a:r>
                <a:rPr lang="it-IT" sz="1050" i="1" u="none" strike="noStrike" cap="none" dirty="0">
                  <a:solidFill>
                    <a:schemeClr val="dk1"/>
                  </a:solidFill>
                  <a:latin typeface="Calibri"/>
                  <a:ea typeface="Calibri"/>
                  <a:cs typeface="Calibri"/>
                  <a:sym typeface="Calibri"/>
                </a:rPr>
                <a:t>(2022-2026)</a:t>
              </a:r>
              <a:endParaRPr sz="1100" i="1" u="none" strike="noStrike" cap="none" dirty="0">
                <a:solidFill>
                  <a:schemeClr val="dk1"/>
                </a:solidFill>
                <a:latin typeface="Calibri"/>
                <a:ea typeface="Calibri"/>
                <a:cs typeface="Calibri"/>
                <a:sym typeface="Calibri"/>
              </a:endParaRPr>
            </a:p>
          </p:txBody>
        </p:sp>
      </p:grpSp>
      <p:pic>
        <p:nvPicPr>
          <p:cNvPr id="2" name="Picture 1"/>
          <p:cNvPicPr>
            <a:picLocks noChangeAspect="1"/>
          </p:cNvPicPr>
          <p:nvPr/>
        </p:nvPicPr>
        <p:blipFill>
          <a:blip r:embed="rId3"/>
          <a:stretch>
            <a:fillRect/>
          </a:stretch>
        </p:blipFill>
        <p:spPr>
          <a:xfrm>
            <a:off x="447671" y="2689243"/>
            <a:ext cx="1461665" cy="630617"/>
          </a:xfrm>
          <a:prstGeom prst="rect">
            <a:avLst/>
          </a:prstGeom>
        </p:spPr>
      </p:pic>
      <p:pic>
        <p:nvPicPr>
          <p:cNvPr id="13" name="Google Shape;735;p18"/>
          <p:cNvPicPr preferRelativeResize="0"/>
          <p:nvPr/>
        </p:nvPicPr>
        <p:blipFill rotWithShape="1">
          <a:blip r:embed="rId4">
            <a:alphaModFix/>
          </a:blip>
          <a:srcRect/>
          <a:stretch/>
        </p:blipFill>
        <p:spPr>
          <a:xfrm>
            <a:off x="506157" y="1445182"/>
            <a:ext cx="1344693" cy="438239"/>
          </a:xfrm>
          <a:prstGeom prst="rect">
            <a:avLst/>
          </a:prstGeom>
          <a:noFill/>
          <a:ln>
            <a:noFill/>
          </a:ln>
        </p:spPr>
      </p:pic>
      <p:sp>
        <p:nvSpPr>
          <p:cNvPr id="14" name="Rectangle 13"/>
          <p:cNvSpPr/>
          <p:nvPr/>
        </p:nvSpPr>
        <p:spPr>
          <a:xfrm>
            <a:off x="2171698" y="2465942"/>
            <a:ext cx="9419445" cy="1400383"/>
          </a:xfrm>
          <a:prstGeom prst="rect">
            <a:avLst/>
          </a:prstGeom>
        </p:spPr>
        <p:txBody>
          <a:bodyPr wrap="square">
            <a:spAutoFit/>
          </a:bodyPr>
          <a:lstStyle/>
          <a:p>
            <a:pPr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Inoltre, è istituito il </a:t>
            </a:r>
            <a:r>
              <a:rPr lang="it-IT" sz="1600" b="1" dirty="0">
                <a:solidFill>
                  <a:srgbClr val="FF0000"/>
                </a:solidFill>
                <a:latin typeface="Calibri" panose="020F0502020204030204" pitchFamily="34" charset="0"/>
                <a:ea typeface="Calibri"/>
                <a:cs typeface="Calibri" panose="020F0502020204030204" pitchFamily="34" charset="0"/>
                <a:sym typeface="Calibri"/>
              </a:rPr>
              <a:t>Fondo per l’avvio di opere indifferibili </a:t>
            </a:r>
            <a:r>
              <a:rPr lang="it-IT" sz="1600" b="1" dirty="0">
                <a:solidFill>
                  <a:srgbClr val="016BC6"/>
                </a:solidFill>
                <a:latin typeface="Calibri" panose="020F0502020204030204" pitchFamily="34" charset="0"/>
                <a:ea typeface="Calibri"/>
                <a:cs typeface="Calibri" panose="020F0502020204030204" pitchFamily="34" charset="0"/>
                <a:sym typeface="Calibri"/>
              </a:rPr>
              <a:t>(opere PNRR, PNC, Commissariate, Olimpiadi Milano–Cortina e Giochi del Mediterraneo), presso il MEF</a:t>
            </a:r>
            <a:r>
              <a:rPr lang="it-IT" sz="1600" dirty="0">
                <a:latin typeface="Calibri" panose="020F0502020204030204" pitchFamily="34" charset="0"/>
                <a:ea typeface="Calibri"/>
                <a:cs typeface="Calibri" panose="020F0502020204030204" pitchFamily="34" charset="0"/>
                <a:sym typeface="Calibri"/>
              </a:rPr>
              <a:t>. </a:t>
            </a:r>
          </a:p>
          <a:p>
            <a:pPr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Il fondo fa fronte alla possibile insufficienza delle risorse sopra indicate ed è dotato di 1.500 milioni di euro per l'anno 2022, 1.700 milioni di euro per l'anno 2023, 1.500 milioni di euro per ciascuno degli anni 2024 e 2025 e 1.300 milioni di euro per l'anno 2026.</a:t>
            </a:r>
          </a:p>
        </p:txBody>
      </p:sp>
    </p:spTree>
    <p:extLst>
      <p:ext uri="{BB962C8B-B14F-4D97-AF65-F5344CB8AC3E}">
        <p14:creationId xmlns:p14="http://schemas.microsoft.com/office/powerpoint/2010/main" val="565074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 name="Google Shape;360;g12d6224b15d_0_50">
            <a:extLst>
              <a:ext uri="{FF2B5EF4-FFF2-40B4-BE49-F238E27FC236}">
                <a16:creationId xmlns:a16="http://schemas.microsoft.com/office/drawing/2014/main" id="{4624A645-1833-41C7-B300-0BF5E80F90A5}"/>
              </a:ext>
            </a:extLst>
          </p:cNvPr>
          <p:cNvSpPr/>
          <p:nvPr/>
        </p:nvSpPr>
        <p:spPr>
          <a:xfrm>
            <a:off x="478844" y="3175439"/>
            <a:ext cx="11112300" cy="2061714"/>
          </a:xfrm>
          <a:prstGeom prst="rect">
            <a:avLst/>
          </a:prstGeom>
          <a:solidFill>
            <a:schemeClr val="lt1"/>
          </a:solidFill>
          <a:ln w="28575" cap="flat" cmpd="sng">
            <a:solidFill>
              <a:schemeClr val="tx1">
                <a:lumMod val="50000"/>
                <a:lumOff val="50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26" name="Google Shape;726;p17"/>
          <p:cNvSpPr txBox="1"/>
          <p:nvPr/>
        </p:nvSpPr>
        <p:spPr>
          <a:xfrm>
            <a:off x="478844" y="998867"/>
            <a:ext cx="11112300" cy="1877397"/>
          </a:xfrm>
          <a:prstGeom prst="rect">
            <a:avLst/>
          </a:prstGeom>
          <a:noFill/>
          <a:ln>
            <a:noFill/>
          </a:ln>
        </p:spPr>
        <p:txBody>
          <a:bodyPr spcFirstLastPara="1" wrap="square" lIns="121900" tIns="121900" rIns="121900" bIns="121900" anchor="t" anchorCtr="0">
            <a:spAutoFit/>
          </a:bodyPr>
          <a:lstStyle/>
          <a:p>
            <a:pPr lvl="0" algn="just">
              <a:spcAft>
                <a:spcPts val="600"/>
              </a:spcAft>
              <a:buSzPts val="1733"/>
            </a:pPr>
            <a:r>
              <a:rPr lang="it-IT" sz="1600" b="1" dirty="0">
                <a:solidFill>
                  <a:srgbClr val="016BC6"/>
                </a:solidFill>
                <a:latin typeface="Calibri" panose="020F0502020204030204" pitchFamily="34" charset="0"/>
                <a:ea typeface="Calibri"/>
                <a:cs typeface="Calibri" panose="020F0502020204030204" pitchFamily="34" charset="0"/>
                <a:sym typeface="Calibri"/>
              </a:rPr>
              <a:t>La misura consente ai concessionari autostradali di lavori pubblici che non sono amministrazioni aggiudicatrici di aggiornare, utilizzando il prezzario di riferimento più recente, il quadro economico del progetto esecutivo</a:t>
            </a:r>
            <a:r>
              <a:rPr lang="it-IT" sz="1600" baseline="30000" dirty="0">
                <a:solidFill>
                  <a:schemeClr val="dk1"/>
                </a:solidFill>
                <a:latin typeface="Calibri" panose="020F0502020204030204" pitchFamily="34" charset="0"/>
                <a:ea typeface="Calibri"/>
                <a:cs typeface="Calibri" panose="020F0502020204030204" pitchFamily="34" charset="0"/>
                <a:sym typeface="Calibri"/>
              </a:rPr>
              <a:t>1</a:t>
            </a:r>
            <a:r>
              <a:rPr lang="it-IT" sz="1600" dirty="0">
                <a:solidFill>
                  <a:schemeClr val="dk1"/>
                </a:solidFill>
                <a:latin typeface="Calibri" panose="020F0502020204030204" pitchFamily="34" charset="0"/>
                <a:ea typeface="Calibri"/>
                <a:cs typeface="Calibri" panose="020F0502020204030204" pitchFamily="34" charset="0"/>
                <a:sym typeface="Calibri"/>
              </a:rPr>
              <a:t>.</a:t>
            </a:r>
          </a:p>
          <a:p>
            <a:pPr lvl="0" algn="just">
              <a:spcAft>
                <a:spcPts val="600"/>
              </a:spcAft>
              <a:buSzPts val="1733"/>
            </a:pPr>
            <a:r>
              <a:rPr lang="it-IT" sz="1600" dirty="0">
                <a:solidFill>
                  <a:schemeClr val="dk1"/>
                </a:solidFill>
                <a:latin typeface="Calibri" panose="020F0502020204030204" pitchFamily="34" charset="0"/>
                <a:ea typeface="Calibri"/>
                <a:cs typeface="Calibri" panose="020F0502020204030204" pitchFamily="34" charset="0"/>
                <a:sym typeface="Calibri"/>
              </a:rPr>
              <a:t>Viene prevista, inoltre, l’approvazione da parte del concedente del quadro economico del progetto aggiornato, da includersi nel rapporto concessorio sulla base delle delibere adottate dall’Autorità di regolazione dei trasporti (ART). Gli oneri derivanti dall’aggiornamento del quadro economico del progetto comunque </a:t>
            </a:r>
            <a:r>
              <a:rPr lang="it-IT" sz="1600" b="1" dirty="0">
                <a:solidFill>
                  <a:srgbClr val="0070C0"/>
                </a:solidFill>
                <a:latin typeface="Calibri" panose="020F0502020204030204" pitchFamily="34" charset="0"/>
                <a:ea typeface="Calibri"/>
                <a:cs typeface="Calibri" panose="020F0502020204030204" pitchFamily="34" charset="0"/>
                <a:sym typeface="Calibri"/>
              </a:rPr>
              <a:t>non concorrono alla determinazione della remunerazione del capitale investito netto del concessionario e non rilevano ai fini della durata della concessione</a:t>
            </a:r>
            <a:r>
              <a:rPr lang="it-IT" sz="1600" dirty="0">
                <a:solidFill>
                  <a:schemeClr val="dk1"/>
                </a:solidFill>
                <a:latin typeface="Calibri" panose="020F0502020204030204" pitchFamily="34" charset="0"/>
                <a:ea typeface="Calibri"/>
                <a:cs typeface="Calibri" panose="020F0502020204030204" pitchFamily="34" charset="0"/>
                <a:sym typeface="Calibri"/>
              </a:rPr>
              <a:t>.</a:t>
            </a:r>
          </a:p>
        </p:txBody>
      </p:sp>
      <p:sp>
        <p:nvSpPr>
          <p:cNvPr id="9" name="Google Shape;190;p4">
            <a:extLst>
              <a:ext uri="{FF2B5EF4-FFF2-40B4-BE49-F238E27FC236}">
                <a16:creationId xmlns:a16="http://schemas.microsoft.com/office/drawing/2014/main" id="{D23672C2-B975-4487-BCEE-B8D10B813BEB}"/>
              </a:ext>
            </a:extLst>
          </p:cNvPr>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lvl="0">
              <a:buSzPts val="3200"/>
            </a:pPr>
            <a:r>
              <a:rPr lang="it-IT" sz="3200" b="1" dirty="0">
                <a:solidFill>
                  <a:srgbClr val="016BC6"/>
                </a:solidFill>
                <a:latin typeface="Calibri"/>
                <a:ea typeface="Calibri"/>
                <a:cs typeface="Calibri"/>
                <a:sym typeface="Calibri"/>
              </a:rPr>
              <a:t>Articolo 27 </a:t>
            </a:r>
            <a:r>
              <a:rPr lang="it-IT" sz="2400" b="1" dirty="0">
                <a:solidFill>
                  <a:srgbClr val="016BC6"/>
                </a:solidFill>
                <a:latin typeface="Calibri"/>
                <a:ea typeface="Calibri"/>
                <a:cs typeface="Calibri"/>
                <a:sym typeface="Calibri"/>
              </a:rPr>
              <a:t>(Disposizioni urgenti in materia di concessioni di lavori)</a:t>
            </a:r>
            <a:endParaRPr lang="it-IT" sz="1600" b="0" i="0" u="none" strike="noStrike" cap="none" dirty="0">
              <a:solidFill>
                <a:srgbClr val="000000"/>
              </a:solidFill>
              <a:latin typeface="Arial"/>
              <a:ea typeface="Arial"/>
              <a:cs typeface="Arial"/>
              <a:sym typeface="Arial"/>
            </a:endParaRPr>
          </a:p>
        </p:txBody>
      </p:sp>
      <p:sp>
        <p:nvSpPr>
          <p:cNvPr id="4" name="Google Shape;203;p5"/>
          <p:cNvSpPr txBox="1"/>
          <p:nvPr/>
        </p:nvSpPr>
        <p:spPr>
          <a:xfrm>
            <a:off x="478849" y="5777738"/>
            <a:ext cx="11112300" cy="520021"/>
          </a:xfrm>
          <a:prstGeom prst="rect">
            <a:avLst/>
          </a:prstGeom>
          <a:noFill/>
          <a:ln>
            <a:noFill/>
          </a:ln>
        </p:spPr>
        <p:txBody>
          <a:bodyPr spcFirstLastPara="1" wrap="square" lIns="121850" tIns="60900" rIns="121850" bIns="60900" anchor="t" anchorCtr="0">
            <a:spAutoFit/>
          </a:bodyPr>
          <a:lstStyle/>
          <a:p>
            <a:pPr marL="228600" lvl="0" indent="-228600">
              <a:lnSpc>
                <a:spcPct val="86000"/>
              </a:lnSpc>
              <a:buSzPts val="1000"/>
              <a:buAutoNum type="arabicPeriod"/>
            </a:pPr>
            <a:r>
              <a:rPr lang="it-IT" sz="1000" i="1" dirty="0">
                <a:solidFill>
                  <a:schemeClr val="dk1"/>
                </a:solidFill>
                <a:latin typeface="Calibri"/>
                <a:ea typeface="Calibri"/>
                <a:cs typeface="Calibri"/>
                <a:sym typeface="Calibri"/>
              </a:rPr>
              <a:t>In relazione al quale è previsto l’affidamento entro il 31 dicembre 2023, al fine di fronteggiare gli aumenti eccezionali dei prezzi nell’anno 2022, sia questo in corso di approvazione o già approvato. </a:t>
            </a:r>
          </a:p>
          <a:p>
            <a:pPr marL="228600" lvl="0" indent="-228600">
              <a:lnSpc>
                <a:spcPct val="86000"/>
              </a:lnSpc>
              <a:buSzPts val="1000"/>
              <a:buAutoNum type="arabicPeriod"/>
            </a:pPr>
            <a:r>
              <a:rPr lang="it-IT" sz="1000" i="1" dirty="0">
                <a:solidFill>
                  <a:schemeClr val="dk1"/>
                </a:solidFill>
                <a:latin typeface="Calibri"/>
                <a:ea typeface="Calibri"/>
                <a:cs typeface="Calibri"/>
                <a:sym typeface="Calibri"/>
              </a:rPr>
              <a:t>I maggiori oneri derivanti dall’aggiornamento del quadro economico del progetto non concorrono alla determinazione della remunerazione del capitale investito netto, né rilevano ai fini della durata della concessione.</a:t>
            </a:r>
          </a:p>
        </p:txBody>
      </p:sp>
      <p:sp>
        <p:nvSpPr>
          <p:cNvPr id="3" name="Rectangle 2"/>
          <p:cNvSpPr/>
          <p:nvPr/>
        </p:nvSpPr>
        <p:spPr>
          <a:xfrm>
            <a:off x="2120563" y="3506105"/>
            <a:ext cx="9195137" cy="1646605"/>
          </a:xfrm>
          <a:prstGeom prst="rect">
            <a:avLst/>
          </a:prstGeom>
        </p:spPr>
        <p:txBody>
          <a:bodyPr wrap="square">
            <a:spAutoFit/>
          </a:bodyPr>
          <a:lstStyle/>
          <a:p>
            <a:pPr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La disposizione si è resa necessaria in quanto le </a:t>
            </a:r>
            <a:r>
              <a:rPr lang="it-IT" sz="1600" b="1" dirty="0">
                <a:solidFill>
                  <a:srgbClr val="016BC6"/>
                </a:solidFill>
                <a:latin typeface="Calibri" panose="020F0502020204030204" pitchFamily="34" charset="0"/>
                <a:ea typeface="Calibri"/>
                <a:cs typeface="Calibri" panose="020F0502020204030204" pitchFamily="34" charset="0"/>
                <a:sym typeface="Calibri"/>
              </a:rPr>
              <a:t>clausole convenzionali precludono al concessionario la possibilità di procedere all’aggiornamento del quadro economico del progetto esecutivo già approvato o in corso di approvazione da parte del concedente</a:t>
            </a:r>
            <a:r>
              <a:rPr lang="it-IT" sz="1600" dirty="0">
                <a:latin typeface="Calibri" panose="020F0502020204030204" pitchFamily="34" charset="0"/>
                <a:ea typeface="Calibri"/>
                <a:cs typeface="Calibri" panose="020F0502020204030204" pitchFamily="34" charset="0"/>
                <a:sym typeface="Calibri"/>
              </a:rPr>
              <a:t>. </a:t>
            </a:r>
          </a:p>
          <a:p>
            <a:pPr lvl="0" algn="just">
              <a:spcAft>
                <a:spcPts val="600"/>
              </a:spcAft>
              <a:buSzPts val="1733"/>
            </a:pPr>
            <a:r>
              <a:rPr lang="it-IT" sz="1600" dirty="0">
                <a:latin typeface="Calibri" panose="020F0502020204030204" pitchFamily="34" charset="0"/>
                <a:ea typeface="Calibri"/>
                <a:cs typeface="Calibri" panose="020F0502020204030204" pitchFamily="34" charset="0"/>
                <a:sym typeface="Calibri"/>
              </a:rPr>
              <a:t>Mediante tale disposizione si velocizzano le procedure di aggiornamento dei quadri economici e si riducono i tempi di realizzazione degli interventi senza  incrementi degli oneri e </a:t>
            </a:r>
            <a:r>
              <a:rPr lang="it-IT" sz="1600" b="1" dirty="0">
                <a:solidFill>
                  <a:srgbClr val="0070C0"/>
                </a:solidFill>
                <a:latin typeface="Calibri" panose="020F0502020204030204" pitchFamily="34" charset="0"/>
                <a:ea typeface="Calibri"/>
                <a:cs typeface="Calibri" panose="020F0502020204030204" pitchFamily="34" charset="0"/>
                <a:sym typeface="Calibri"/>
              </a:rPr>
              <a:t>senza maggiori ricavi per i concessionari</a:t>
            </a:r>
            <a:r>
              <a:rPr lang="it-IT" sz="1600" baseline="30000" dirty="0">
                <a:solidFill>
                  <a:schemeClr val="dk1"/>
                </a:solidFill>
                <a:latin typeface="Calibri" panose="020F0502020204030204" pitchFamily="34" charset="0"/>
                <a:ea typeface="Calibri"/>
                <a:cs typeface="Calibri" panose="020F0502020204030204" pitchFamily="34" charset="0"/>
                <a:sym typeface="Calibri"/>
              </a:rPr>
              <a:t>2</a:t>
            </a:r>
            <a:r>
              <a:rPr lang="it-IT" sz="1600" dirty="0">
                <a:solidFill>
                  <a:schemeClr val="dk1"/>
                </a:solidFill>
                <a:latin typeface="Calibri" panose="020F0502020204030204" pitchFamily="34" charset="0"/>
                <a:ea typeface="Calibri"/>
                <a:cs typeface="Calibri" panose="020F0502020204030204" pitchFamily="34" charset="0"/>
                <a:sym typeface="Calibri"/>
              </a:rPr>
              <a:t>.</a:t>
            </a:r>
            <a:endParaRPr lang="it-IT" sz="1600" dirty="0">
              <a:latin typeface="Calibri" panose="020F0502020204030204" pitchFamily="34" charset="0"/>
              <a:cs typeface="Calibri" panose="020F0502020204030204" pitchFamily="34" charset="0"/>
              <a:sym typeface="Calibri"/>
            </a:endParaRPr>
          </a:p>
        </p:txBody>
      </p:sp>
      <p:pic>
        <p:nvPicPr>
          <p:cNvPr id="5" name="Picture 4"/>
          <p:cNvPicPr>
            <a:picLocks noChangeAspect="1"/>
          </p:cNvPicPr>
          <p:nvPr/>
        </p:nvPicPr>
        <p:blipFill>
          <a:blip r:embed="rId3"/>
          <a:stretch>
            <a:fillRect/>
          </a:stretch>
        </p:blipFill>
        <p:spPr>
          <a:xfrm>
            <a:off x="870960" y="3803084"/>
            <a:ext cx="857489" cy="806424"/>
          </a:xfrm>
          <a:prstGeom prst="rect">
            <a:avLst/>
          </a:prstGeom>
        </p:spPr>
      </p:pic>
    </p:spTree>
    <p:extLst>
      <p:ext uri="{BB962C8B-B14F-4D97-AF65-F5344CB8AC3E}">
        <p14:creationId xmlns:p14="http://schemas.microsoft.com/office/powerpoint/2010/main" val="300858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6"/>
          <p:cNvSpPr txBox="1"/>
          <p:nvPr/>
        </p:nvSpPr>
        <p:spPr>
          <a:xfrm>
            <a:off x="478842" y="1080282"/>
            <a:ext cx="11462785" cy="1554231"/>
          </a:xfrm>
          <a:prstGeom prst="rect">
            <a:avLst/>
          </a:prstGeom>
          <a:noFill/>
          <a:ln>
            <a:noFill/>
          </a:ln>
        </p:spPr>
        <p:txBody>
          <a:bodyPr spcFirstLastPara="1" wrap="square" lIns="121900" tIns="121900" rIns="121900" bIns="121900" anchor="t" anchorCtr="0">
            <a:spAutoFit/>
          </a:bodyPr>
          <a:lstStyle/>
          <a:p>
            <a:pPr marL="0" marR="0" lvl="0" indent="0" algn="just" rtl="0">
              <a:lnSpc>
                <a:spcPct val="100000"/>
              </a:lnSpc>
              <a:spcBef>
                <a:spcPts val="0"/>
              </a:spcBef>
              <a:spcAft>
                <a:spcPts val="600"/>
              </a:spcAft>
              <a:buNone/>
            </a:pPr>
            <a:r>
              <a:rPr lang="it-IT" sz="1600" b="0" i="0" u="none" strike="noStrike" cap="none" dirty="0">
                <a:solidFill>
                  <a:schemeClr val="dk1"/>
                </a:solidFill>
                <a:latin typeface="Calibri" panose="020F0502020204030204" pitchFamily="34" charset="0"/>
                <a:ea typeface="Calibri"/>
                <a:cs typeface="Calibri" panose="020F0502020204030204" pitchFamily="34" charset="0"/>
                <a:sym typeface="Calibri"/>
              </a:rPr>
              <a:t>L’Art. 35 autorizza l’erogazione di un </a:t>
            </a:r>
            <a:r>
              <a:rPr lang="it-IT" sz="1600" b="1" i="0" u="none" strike="noStrike" cap="none" dirty="0">
                <a:solidFill>
                  <a:srgbClr val="0070C0"/>
                </a:solidFill>
                <a:latin typeface="Calibri" panose="020F0502020204030204" pitchFamily="34" charset="0"/>
                <a:ea typeface="Calibri"/>
                <a:cs typeface="Calibri" panose="020F0502020204030204" pitchFamily="34" charset="0"/>
                <a:sym typeface="Calibri"/>
              </a:rPr>
              <a:t>buono per l’acquisto di abbonamenti per i servizi TPL, regionale e interregionale, nonché per i servizi di trasporto ferroviario nazionale, al fine di mitigare i costi di trasporto, soprattutto per studenti e lavoratori, incoraggiando l’uso del trasporto pubblico</a:t>
            </a:r>
            <a:r>
              <a:rPr lang="it-IT" sz="1600" b="0" i="0" u="none" strike="noStrike" cap="none" dirty="0">
                <a:solidFill>
                  <a:schemeClr val="dk1"/>
                </a:solidFill>
                <a:latin typeface="Calibri" panose="020F0502020204030204" pitchFamily="34" charset="0"/>
                <a:ea typeface="Calibri"/>
                <a:cs typeface="Calibri" panose="020F0502020204030204" pitchFamily="34" charset="0"/>
                <a:sym typeface="Calibri"/>
              </a:rPr>
              <a:t>. Il valore del buono è pari al 100% della spesa da sostenere per l’acquisto dell’abbonamento, non può superare l’importo di 60 euro ed è riconosciuto esclusivamente </a:t>
            </a:r>
            <a:r>
              <a:rPr lang="it-IT" sz="1600" b="1" i="0" u="none" strike="noStrike" cap="none" dirty="0">
                <a:solidFill>
                  <a:srgbClr val="0070C0"/>
                </a:solidFill>
                <a:latin typeface="Calibri" panose="020F0502020204030204" pitchFamily="34" charset="0"/>
                <a:ea typeface="Calibri"/>
                <a:cs typeface="Calibri" panose="020F0502020204030204" pitchFamily="34" charset="0"/>
                <a:sym typeface="Calibri"/>
              </a:rPr>
              <a:t>in favore delle persone fisiche che nel 2021 hanno dichiarato un reddito personale ai fini IRPEF non superiore ai 35 mila euro</a:t>
            </a:r>
            <a:r>
              <a:rPr lang="it-IT" sz="1600" b="0" i="0" u="none" strike="noStrike" cap="none" dirty="0">
                <a:solidFill>
                  <a:schemeClr val="dk1"/>
                </a:solidFill>
                <a:latin typeface="Calibri" panose="020F0502020204030204" pitchFamily="34" charset="0"/>
                <a:ea typeface="Calibri"/>
                <a:cs typeface="Calibri" panose="020F0502020204030204" pitchFamily="34" charset="0"/>
                <a:sym typeface="Calibri"/>
              </a:rPr>
              <a:t>. </a:t>
            </a:r>
          </a:p>
        </p:txBody>
      </p:sp>
      <p:sp>
        <p:nvSpPr>
          <p:cNvPr id="203" name="Google Shape;203;p26"/>
          <p:cNvSpPr txBox="1"/>
          <p:nvPr/>
        </p:nvSpPr>
        <p:spPr>
          <a:xfrm>
            <a:off x="478844" y="126212"/>
            <a:ext cx="11462784" cy="984764"/>
          </a:xfrm>
          <a:prstGeom prst="rect">
            <a:avLst/>
          </a:prstGeom>
          <a:noFill/>
          <a:ln>
            <a:noFill/>
          </a:ln>
        </p:spPr>
        <p:txBody>
          <a:bodyPr spcFirstLastPara="1" wrap="square" lIns="121825" tIns="60900" rIns="121825" bIns="60900" anchor="t" anchorCtr="0">
            <a:spAutoFit/>
          </a:bodyPr>
          <a:lstStyle/>
          <a:p>
            <a:pPr marL="0" marR="0" lvl="0" indent="0" algn="l" rtl="0">
              <a:lnSpc>
                <a:spcPct val="100000"/>
              </a:lnSpc>
              <a:spcBef>
                <a:spcPts val="0"/>
              </a:spcBef>
              <a:spcAft>
                <a:spcPts val="0"/>
              </a:spcAft>
              <a:buNone/>
            </a:pPr>
            <a:r>
              <a:rPr lang="it-IT" sz="3200" b="1" i="0" u="none" strike="noStrike" cap="none" dirty="0">
                <a:solidFill>
                  <a:srgbClr val="016BC6"/>
                </a:solidFill>
                <a:latin typeface="Calibri" panose="020F0502020204030204" pitchFamily="34" charset="0"/>
                <a:ea typeface="Calibri"/>
                <a:cs typeface="Calibri" panose="020F0502020204030204" pitchFamily="34" charset="0"/>
                <a:sym typeface="Calibri"/>
              </a:rPr>
              <a:t>Articolo 35 </a:t>
            </a:r>
            <a:r>
              <a:rPr lang="it-IT" sz="2400" b="1" i="0" u="none" strike="noStrike" cap="none" dirty="0">
                <a:solidFill>
                  <a:srgbClr val="016BC6"/>
                </a:solidFill>
                <a:latin typeface="Calibri" panose="020F0502020204030204" pitchFamily="34" charset="0"/>
                <a:ea typeface="Calibri"/>
                <a:cs typeface="Calibri" panose="020F0502020204030204" pitchFamily="34" charset="0"/>
                <a:sym typeface="Calibri"/>
              </a:rPr>
              <a:t>(Disposizioni urgenti in materia di sostegno alle famiglie per la fruizione dei servizi di trasporto pubblico) </a:t>
            </a:r>
            <a:endParaRPr sz="1600" b="0" i="0" u="none" strike="noStrike" cap="none" dirty="0">
              <a:solidFill>
                <a:srgbClr val="000000"/>
              </a:solidFill>
              <a:latin typeface="Calibri" panose="020F0502020204030204" pitchFamily="34" charset="0"/>
              <a:cs typeface="Calibri" panose="020F0502020204030204" pitchFamily="34" charset="0"/>
              <a:sym typeface="Arial"/>
            </a:endParaRPr>
          </a:p>
        </p:txBody>
      </p:sp>
      <p:sp>
        <p:nvSpPr>
          <p:cNvPr id="204" name="Google Shape;204;p26"/>
          <p:cNvSpPr/>
          <p:nvPr/>
        </p:nvSpPr>
        <p:spPr>
          <a:xfrm>
            <a:off x="999878" y="2672202"/>
            <a:ext cx="10420714" cy="859700"/>
          </a:xfrm>
          <a:prstGeom prst="rect">
            <a:avLst/>
          </a:prstGeom>
          <a:solidFill>
            <a:schemeClr val="lt1"/>
          </a:solidFill>
          <a:ln w="25400"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panose="020F0502020204030204" pitchFamily="34" charset="0"/>
              <a:cs typeface="Calibri" panose="020F0502020204030204" pitchFamily="34" charset="0"/>
              <a:sym typeface="Arial"/>
            </a:endParaRPr>
          </a:p>
        </p:txBody>
      </p:sp>
      <p:graphicFrame>
        <p:nvGraphicFramePr>
          <p:cNvPr id="205" name="Google Shape;205;p26"/>
          <p:cNvGraphicFramePr/>
          <p:nvPr>
            <p:extLst>
              <p:ext uri="{D42A27DB-BD31-4B8C-83A1-F6EECF244321}">
                <p14:modId xmlns:p14="http://schemas.microsoft.com/office/powerpoint/2010/main" val="970961251"/>
              </p:ext>
            </p:extLst>
          </p:nvPr>
        </p:nvGraphicFramePr>
        <p:xfrm>
          <a:off x="3602765" y="2826060"/>
          <a:ext cx="7640200" cy="542735"/>
        </p:xfrm>
        <a:graphic>
          <a:graphicData uri="http://schemas.openxmlformats.org/drawingml/2006/table">
            <a:tbl>
              <a:tblPr firstRow="1" firstCol="1" bandRow="1">
                <a:noFill/>
              </a:tblPr>
              <a:tblGrid>
                <a:gridCol w="4928375">
                  <a:extLst>
                    <a:ext uri="{9D8B030D-6E8A-4147-A177-3AD203B41FA5}">
                      <a16:colId xmlns:a16="http://schemas.microsoft.com/office/drawing/2014/main" val="20000"/>
                    </a:ext>
                  </a:extLst>
                </a:gridCol>
                <a:gridCol w="2711825">
                  <a:extLst>
                    <a:ext uri="{9D8B030D-6E8A-4147-A177-3AD203B41FA5}">
                      <a16:colId xmlns:a16="http://schemas.microsoft.com/office/drawing/2014/main" val="20001"/>
                    </a:ext>
                  </a:extLst>
                </a:gridCol>
              </a:tblGrid>
              <a:tr h="500000">
                <a:tc>
                  <a:txBody>
                    <a:bodyPr/>
                    <a:lstStyle/>
                    <a:p>
                      <a:pPr marL="0" marR="0" lvl="0" indent="0" algn="l" rtl="0">
                        <a:lnSpc>
                          <a:spcPct val="115000"/>
                        </a:lnSpc>
                        <a:spcBef>
                          <a:spcPts val="0"/>
                        </a:spcBef>
                        <a:spcAft>
                          <a:spcPts val="0"/>
                        </a:spcAft>
                        <a:buNone/>
                      </a:pPr>
                      <a:r>
                        <a:rPr lang="it-IT" sz="1600" b="1" u="none" strike="noStrike" cap="none">
                          <a:solidFill>
                            <a:schemeClr val="lt1"/>
                          </a:solidFill>
                          <a:latin typeface="Calibri"/>
                          <a:ea typeface="Calibri"/>
                          <a:cs typeface="Calibri"/>
                          <a:sym typeface="Calibri"/>
                        </a:rPr>
                        <a:t>Sostegno alle famiglie per la fruizione dei servizi di trasporto pubblico </a:t>
                      </a:r>
                      <a:endParaRPr/>
                    </a:p>
                  </a:txBody>
                  <a:tcPr marL="68575" marR="68575" marT="0" marB="0">
                    <a:solidFill>
                      <a:srgbClr val="0070C0"/>
                    </a:solidFill>
                  </a:tcPr>
                </a:tc>
                <a:tc>
                  <a:txBody>
                    <a:bodyPr/>
                    <a:lstStyle/>
                    <a:p>
                      <a:pPr marL="0" marR="0" lvl="0" indent="0" algn="l" rtl="0">
                        <a:lnSpc>
                          <a:spcPct val="115000"/>
                        </a:lnSpc>
                        <a:spcBef>
                          <a:spcPts val="0"/>
                        </a:spcBef>
                        <a:spcAft>
                          <a:spcPts val="0"/>
                        </a:spcAft>
                        <a:buNone/>
                      </a:pPr>
                      <a:r>
                        <a:rPr lang="it-IT" sz="1600" u="none" strike="noStrike" cap="none" dirty="0">
                          <a:latin typeface="Calibri"/>
                          <a:ea typeface="Calibri"/>
                          <a:cs typeface="Calibri"/>
                          <a:sym typeface="Calibri"/>
                        </a:rPr>
                        <a:t>79 milioni di euro </a:t>
                      </a:r>
                      <a:br>
                        <a:rPr lang="it-IT" sz="1600" u="none" strike="noStrike" cap="none" dirty="0">
                          <a:latin typeface="Calibri"/>
                          <a:ea typeface="Calibri"/>
                          <a:cs typeface="Calibri"/>
                          <a:sym typeface="Calibri"/>
                        </a:rPr>
                      </a:br>
                      <a:r>
                        <a:rPr lang="it-IT" sz="1600" u="none" strike="noStrike" cap="none" dirty="0">
                          <a:latin typeface="Calibri"/>
                          <a:ea typeface="Calibri"/>
                          <a:cs typeface="Calibri"/>
                          <a:sym typeface="Calibri"/>
                        </a:rPr>
                        <a:t>per l’anno 2022</a:t>
                      </a:r>
                      <a:endParaRPr dirty="0"/>
                    </a:p>
                  </a:txBody>
                  <a:tcPr marL="68575" marR="68575" marT="0" marB="0"/>
                </a:tc>
                <a:extLst>
                  <a:ext uri="{0D108BD9-81ED-4DB2-BD59-A6C34878D82A}">
                    <a16:rowId xmlns:a16="http://schemas.microsoft.com/office/drawing/2014/main" val="10000"/>
                  </a:ext>
                </a:extLst>
              </a:tr>
            </a:tbl>
          </a:graphicData>
        </a:graphic>
      </p:graphicFrame>
      <p:sp>
        <p:nvSpPr>
          <p:cNvPr id="206" name="Google Shape;206;p26"/>
          <p:cNvSpPr/>
          <p:nvPr/>
        </p:nvSpPr>
        <p:spPr>
          <a:xfrm>
            <a:off x="999878" y="2794969"/>
            <a:ext cx="2602887" cy="58473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600"/>
              <a:buFont typeface="Arial"/>
              <a:buNone/>
            </a:pPr>
            <a:r>
              <a:rPr lang="it-IT" sz="1600" b="0" i="1" u="none" strike="noStrike" cap="none" dirty="0">
                <a:solidFill>
                  <a:schemeClr val="dk1"/>
                </a:solidFill>
                <a:latin typeface="Calibri" panose="020F0502020204030204" pitchFamily="34" charset="0"/>
                <a:ea typeface="Calibri"/>
                <a:cs typeface="Calibri" panose="020F0502020204030204" pitchFamily="34" charset="0"/>
                <a:sym typeface="Calibri"/>
              </a:rPr>
              <a:t>Sintesi degli effetti finanziari </a:t>
            </a:r>
            <a:endParaRPr dirty="0">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chemeClr val="dk1"/>
              </a:buClr>
              <a:buSzPts val="1600"/>
              <a:buFont typeface="Arial"/>
              <a:buNone/>
            </a:pPr>
            <a:r>
              <a:rPr lang="it-IT" sz="1600" b="0" i="1" u="none" strike="noStrike" cap="none" dirty="0">
                <a:solidFill>
                  <a:schemeClr val="dk1"/>
                </a:solidFill>
                <a:latin typeface="Calibri" panose="020F0502020204030204" pitchFamily="34" charset="0"/>
                <a:ea typeface="Calibri"/>
                <a:cs typeface="Calibri" panose="020F0502020204030204" pitchFamily="34" charset="0"/>
                <a:sym typeface="Calibri"/>
              </a:rPr>
              <a:t>della disposizione ex art. 35</a:t>
            </a:r>
            <a:endParaRPr sz="1050"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42" name="Google Shape;203;p5"/>
          <p:cNvSpPr txBox="1"/>
          <p:nvPr/>
        </p:nvSpPr>
        <p:spPr>
          <a:xfrm>
            <a:off x="478849" y="5933603"/>
            <a:ext cx="11112300" cy="387677"/>
          </a:xfrm>
          <a:prstGeom prst="rect">
            <a:avLst/>
          </a:prstGeom>
          <a:noFill/>
          <a:ln>
            <a:noFill/>
          </a:ln>
        </p:spPr>
        <p:txBody>
          <a:bodyPr spcFirstLastPara="1" wrap="square" lIns="121850" tIns="60900" rIns="121850" bIns="60900" anchor="t" anchorCtr="0">
            <a:spAutoFit/>
          </a:bodyPr>
          <a:lstStyle/>
          <a:p>
            <a:pPr lvl="0">
              <a:lnSpc>
                <a:spcPct val="86000"/>
              </a:lnSpc>
              <a:buSzPts val="1000"/>
            </a:pPr>
            <a:r>
              <a:rPr lang="it-IT" sz="1000" i="1" dirty="0">
                <a:solidFill>
                  <a:schemeClr val="dk1"/>
                </a:solidFill>
                <a:latin typeface="Calibri"/>
                <a:ea typeface="Calibri"/>
                <a:cs typeface="Calibri"/>
                <a:sym typeface="Calibri"/>
              </a:rPr>
              <a:t>1. Di queste, 1 milione di euro è destinato alla progettazione e alla realizzazione della piattaforma informatica per l’erogazione del beneficio, che consente di coprire circa il 16,45% della spesa complessiva per l’acquisto di abbonamenti nei 7 mesi dell’anno 2022. </a:t>
            </a:r>
          </a:p>
        </p:txBody>
      </p:sp>
      <p:grpSp>
        <p:nvGrpSpPr>
          <p:cNvPr id="47" name="Group 46"/>
          <p:cNvGrpSpPr/>
          <p:nvPr/>
        </p:nvGrpSpPr>
        <p:grpSpPr>
          <a:xfrm>
            <a:off x="461999" y="3673465"/>
            <a:ext cx="11319756" cy="2244963"/>
            <a:chOff x="461999" y="2696718"/>
            <a:chExt cx="11319756" cy="2244963"/>
          </a:xfrm>
        </p:grpSpPr>
        <p:sp>
          <p:nvSpPr>
            <p:cNvPr id="48" name="Rettangolo con angoli arrotondati 1">
              <a:extLst>
                <a:ext uri="{FF2B5EF4-FFF2-40B4-BE49-F238E27FC236}">
                  <a16:creationId xmlns:a16="http://schemas.microsoft.com/office/drawing/2014/main" id="{F30C4C7A-E311-4039-8632-4D91349D1385}"/>
                </a:ext>
              </a:extLst>
            </p:cNvPr>
            <p:cNvSpPr/>
            <p:nvPr/>
          </p:nvSpPr>
          <p:spPr>
            <a:xfrm>
              <a:off x="7921270" y="2696718"/>
              <a:ext cx="3860485" cy="1944223"/>
            </a:xfrm>
            <a:prstGeom prst="roundRect">
              <a:avLst/>
            </a:prstGeom>
            <a:solidFill>
              <a:schemeClr val="bg1">
                <a:lumMod val="95000"/>
                <a:alpha val="20000"/>
              </a:schemeClr>
            </a:solidFill>
            <a:ln w="28575">
              <a:solidFill>
                <a:srgbClr val="016B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Calibri" panose="020F0502020204030204" pitchFamily="34" charset="0"/>
                <a:cs typeface="Calibri" panose="020F0502020204030204" pitchFamily="34" charset="0"/>
              </a:endParaRPr>
            </a:p>
          </p:txBody>
        </p:sp>
        <p:sp>
          <p:nvSpPr>
            <p:cNvPr id="49" name="Google Shape;115;p11">
              <a:extLst>
                <a:ext uri="{FF2B5EF4-FFF2-40B4-BE49-F238E27FC236}">
                  <a16:creationId xmlns:a16="http://schemas.microsoft.com/office/drawing/2014/main" id="{C9191B98-6136-4C4F-ACAF-8661136114F5}"/>
                </a:ext>
              </a:extLst>
            </p:cNvPr>
            <p:cNvSpPr/>
            <p:nvPr/>
          </p:nvSpPr>
          <p:spPr>
            <a:xfrm>
              <a:off x="8316342" y="2904996"/>
              <a:ext cx="1456990" cy="830997"/>
            </a:xfrm>
            <a:prstGeom prst="roundRect">
              <a:avLst>
                <a:gd name="adj" fmla="val 16667"/>
              </a:avLst>
            </a:prstGeom>
            <a:noFill/>
            <a:ln w="76200" cap="flat" cmpd="sng">
              <a:solidFill>
                <a:srgbClr val="2770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Calibri" panose="020F0502020204030204" pitchFamily="34" charset="0"/>
                <a:cs typeface="Calibri" panose="020F0502020204030204" pitchFamily="34" charset="0"/>
                <a:sym typeface="Arial"/>
              </a:endParaRPr>
            </a:p>
          </p:txBody>
        </p:sp>
        <p:sp>
          <p:nvSpPr>
            <p:cNvPr id="50" name="Google Shape;116;p11">
              <a:extLst>
                <a:ext uri="{FF2B5EF4-FFF2-40B4-BE49-F238E27FC236}">
                  <a16:creationId xmlns:a16="http://schemas.microsoft.com/office/drawing/2014/main" id="{7642B711-AD8A-4286-BE71-52EA1F4F1E38}"/>
                </a:ext>
              </a:extLst>
            </p:cNvPr>
            <p:cNvSpPr/>
            <p:nvPr/>
          </p:nvSpPr>
          <p:spPr>
            <a:xfrm>
              <a:off x="8643421" y="2921607"/>
              <a:ext cx="772483" cy="56863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3200"/>
                <a:buFont typeface="Arial"/>
                <a:buNone/>
              </a:pPr>
              <a:r>
                <a:rPr lang="it-IT" sz="2000" b="1" i="0" u="none" strike="noStrike" cap="none" dirty="0">
                  <a:solidFill>
                    <a:srgbClr val="277045"/>
                  </a:solidFill>
                  <a:latin typeface="Calibri" panose="020F0502020204030204" pitchFamily="34" charset="0"/>
                  <a:ea typeface="Calibri"/>
                  <a:cs typeface="Calibri" panose="020F0502020204030204" pitchFamily="34" charset="0"/>
                  <a:sym typeface="Calibri"/>
                </a:rPr>
                <a:t>79</a:t>
              </a:r>
              <a:endParaRPr sz="2000" b="0" i="0" u="none" strike="noStrike" cap="none" dirty="0">
                <a:solidFill>
                  <a:srgbClr val="277045"/>
                </a:solidFill>
                <a:latin typeface="Calibri" panose="020F0502020204030204" pitchFamily="34" charset="0"/>
                <a:ea typeface="Calibri"/>
                <a:cs typeface="Calibri" panose="020F0502020204030204" pitchFamily="34" charset="0"/>
                <a:sym typeface="Calibri"/>
              </a:endParaRPr>
            </a:p>
          </p:txBody>
        </p:sp>
        <p:sp>
          <p:nvSpPr>
            <p:cNvPr id="51" name="Google Shape;111;p11">
              <a:extLst>
                <a:ext uri="{FF2B5EF4-FFF2-40B4-BE49-F238E27FC236}">
                  <a16:creationId xmlns:a16="http://schemas.microsoft.com/office/drawing/2014/main" id="{FE4A210F-EBDB-4519-A450-ED1742E667BD}"/>
                </a:ext>
              </a:extLst>
            </p:cNvPr>
            <p:cNvSpPr/>
            <p:nvPr/>
          </p:nvSpPr>
          <p:spPr>
            <a:xfrm>
              <a:off x="8221605" y="3269171"/>
              <a:ext cx="1646463" cy="45931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200"/>
                <a:buFont typeface="Arial"/>
                <a:buNone/>
              </a:pPr>
              <a:r>
                <a:rPr lang="it-IT" b="1" i="0" u="none" strike="noStrike" cap="none" dirty="0">
                  <a:solidFill>
                    <a:schemeClr val="dk1"/>
                  </a:solidFill>
                  <a:latin typeface="Calibri" panose="020F0502020204030204" pitchFamily="34" charset="0"/>
                  <a:ea typeface="Calibri"/>
                  <a:cs typeface="Calibri" panose="020F0502020204030204" pitchFamily="34" charset="0"/>
                  <a:sym typeface="Calibri"/>
                </a:rPr>
                <a:t>Milioni di €</a:t>
              </a:r>
              <a:endParaRPr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52" name="Google Shape;109;p11">
              <a:extLst>
                <a:ext uri="{FF2B5EF4-FFF2-40B4-BE49-F238E27FC236}">
                  <a16:creationId xmlns:a16="http://schemas.microsoft.com/office/drawing/2014/main" id="{E7652C3C-2DA7-4049-A2C7-73876F2CDE6D}"/>
                </a:ext>
              </a:extLst>
            </p:cNvPr>
            <p:cNvSpPr/>
            <p:nvPr/>
          </p:nvSpPr>
          <p:spPr>
            <a:xfrm>
              <a:off x="5727124" y="2868784"/>
              <a:ext cx="1559817" cy="880474"/>
            </a:xfrm>
            <a:prstGeom prst="roundRect">
              <a:avLst>
                <a:gd name="adj" fmla="val 16667"/>
              </a:avLst>
            </a:prstGeom>
            <a:noFill/>
            <a:ln w="76200"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panose="020F0502020204030204" pitchFamily="34" charset="0"/>
                <a:cs typeface="Calibri" panose="020F0502020204030204" pitchFamily="34" charset="0"/>
                <a:sym typeface="Arial"/>
              </a:endParaRPr>
            </a:p>
          </p:txBody>
        </p:sp>
        <p:sp>
          <p:nvSpPr>
            <p:cNvPr id="53" name="Google Shape;110;p11">
              <a:extLst>
                <a:ext uri="{FF2B5EF4-FFF2-40B4-BE49-F238E27FC236}">
                  <a16:creationId xmlns:a16="http://schemas.microsoft.com/office/drawing/2014/main" id="{912F1C13-2DA1-4E94-B039-5B84D92F07C2}"/>
                </a:ext>
              </a:extLst>
            </p:cNvPr>
            <p:cNvSpPr/>
            <p:nvPr/>
          </p:nvSpPr>
          <p:spPr>
            <a:xfrm>
              <a:off x="5674323" y="2885394"/>
              <a:ext cx="1646463" cy="532168"/>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None/>
              </a:pPr>
              <a:r>
                <a:rPr lang="it-IT" sz="1800" b="1" i="0" u="none" strike="noStrike" cap="none" dirty="0">
                  <a:solidFill>
                    <a:srgbClr val="6FA8DC"/>
                  </a:solidFill>
                  <a:latin typeface="Calibri" panose="020F0502020204030204" pitchFamily="34" charset="0"/>
                  <a:ea typeface="Calibri"/>
                  <a:cs typeface="Calibri" panose="020F0502020204030204" pitchFamily="34" charset="0"/>
                  <a:sym typeface="Calibri"/>
                </a:rPr>
                <a:t>474</a:t>
              </a:r>
              <a:endParaRPr sz="1800" b="0" i="0" u="none" strike="noStrike" cap="none" dirty="0">
                <a:solidFill>
                  <a:srgbClr val="000000"/>
                </a:solidFill>
                <a:latin typeface="Calibri" panose="020F0502020204030204" pitchFamily="34" charset="0"/>
                <a:ea typeface="Calibri"/>
                <a:cs typeface="Calibri" panose="020F0502020204030204" pitchFamily="34" charset="0"/>
                <a:sym typeface="Calibri"/>
              </a:endParaRPr>
            </a:p>
          </p:txBody>
        </p:sp>
        <p:sp>
          <p:nvSpPr>
            <p:cNvPr id="54" name="Google Shape;111;p11">
              <a:extLst>
                <a:ext uri="{FF2B5EF4-FFF2-40B4-BE49-F238E27FC236}">
                  <a16:creationId xmlns:a16="http://schemas.microsoft.com/office/drawing/2014/main" id="{1CCA88CA-B146-4CDB-B60D-D86A2DDD8937}"/>
                </a:ext>
              </a:extLst>
            </p:cNvPr>
            <p:cNvSpPr/>
            <p:nvPr/>
          </p:nvSpPr>
          <p:spPr>
            <a:xfrm>
              <a:off x="5704682" y="3269171"/>
              <a:ext cx="1646463" cy="45931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200"/>
                <a:buFont typeface="Arial"/>
                <a:buNone/>
              </a:pPr>
              <a:r>
                <a:rPr lang="it-IT" b="1" i="0" u="none" strike="noStrike" cap="none" dirty="0">
                  <a:solidFill>
                    <a:schemeClr val="dk1"/>
                  </a:solidFill>
                  <a:latin typeface="Calibri" panose="020F0502020204030204" pitchFamily="34" charset="0"/>
                  <a:ea typeface="Calibri"/>
                  <a:cs typeface="Calibri" panose="020F0502020204030204" pitchFamily="34" charset="0"/>
                  <a:sym typeface="Calibri"/>
                </a:rPr>
                <a:t>Milioni di euro</a:t>
              </a:r>
              <a:endParaRPr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55" name="Google Shape;112;p11">
              <a:extLst>
                <a:ext uri="{FF2B5EF4-FFF2-40B4-BE49-F238E27FC236}">
                  <a16:creationId xmlns:a16="http://schemas.microsoft.com/office/drawing/2014/main" id="{8FCB4A79-EF77-4FD0-84F8-BAF3F49B6452}"/>
                </a:ext>
              </a:extLst>
            </p:cNvPr>
            <p:cNvSpPr txBox="1"/>
            <p:nvPr/>
          </p:nvSpPr>
          <p:spPr>
            <a:xfrm>
              <a:off x="5267508" y="3751426"/>
              <a:ext cx="2416519" cy="1139705"/>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b="0" i="0" u="none" strike="noStrike" cap="none" dirty="0">
                  <a:solidFill>
                    <a:srgbClr val="000000"/>
                  </a:solidFill>
                  <a:latin typeface="Calibri" panose="020F0502020204030204" pitchFamily="34" charset="0"/>
                  <a:cs typeface="Calibri" panose="020F0502020204030204" pitchFamily="34" charset="0"/>
                  <a:sym typeface="Arial"/>
                </a:rPr>
                <a:t>Spesa per abbonamenti </a:t>
              </a:r>
            </a:p>
            <a:p>
              <a:pPr marL="0" marR="0" lvl="0" indent="0" algn="ctr" rtl="0">
                <a:lnSpc>
                  <a:spcPct val="106650"/>
                </a:lnSpc>
                <a:spcBef>
                  <a:spcPts val="0"/>
                </a:spcBef>
                <a:spcAft>
                  <a:spcPts val="0"/>
                </a:spcAft>
                <a:buClr>
                  <a:srgbClr val="000000"/>
                </a:buClr>
                <a:buSzPts val="1800"/>
                <a:buFont typeface="Arial"/>
                <a:buNone/>
              </a:pPr>
              <a:r>
                <a:rPr lang="it-IT" sz="1100" dirty="0">
                  <a:latin typeface="Calibri" panose="020F0502020204030204" pitchFamily="34" charset="0"/>
                  <a:cs typeface="Calibri" panose="020F0502020204030204" pitchFamily="34" charset="0"/>
                </a:rPr>
                <a:t>da parte dei soli soggetti con reddito fino a 35 mila euro considerando la durata della norma.</a:t>
              </a:r>
              <a:endParaRPr sz="1100" dirty="0">
                <a:latin typeface="Calibri" panose="020F0502020204030204" pitchFamily="34" charset="0"/>
                <a:cs typeface="Calibri" panose="020F0502020204030204" pitchFamily="34" charset="0"/>
              </a:endParaRPr>
            </a:p>
          </p:txBody>
        </p:sp>
        <p:sp>
          <p:nvSpPr>
            <p:cNvPr id="56" name="Google Shape;109;p11">
              <a:extLst>
                <a:ext uri="{FF2B5EF4-FFF2-40B4-BE49-F238E27FC236}">
                  <a16:creationId xmlns:a16="http://schemas.microsoft.com/office/drawing/2014/main" id="{2E7307C9-88A3-4DA2-8DA1-19693D1AB31D}"/>
                </a:ext>
              </a:extLst>
            </p:cNvPr>
            <p:cNvSpPr/>
            <p:nvPr/>
          </p:nvSpPr>
          <p:spPr>
            <a:xfrm>
              <a:off x="3432067" y="2858029"/>
              <a:ext cx="1559817" cy="880474"/>
            </a:xfrm>
            <a:prstGeom prst="roundRect">
              <a:avLst>
                <a:gd name="adj" fmla="val 16667"/>
              </a:avLst>
            </a:prstGeom>
            <a:noFill/>
            <a:ln w="76200"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panose="020F0502020204030204" pitchFamily="34" charset="0"/>
                <a:cs typeface="Calibri" panose="020F0502020204030204" pitchFamily="34" charset="0"/>
                <a:sym typeface="Arial"/>
              </a:endParaRPr>
            </a:p>
          </p:txBody>
        </p:sp>
        <p:sp>
          <p:nvSpPr>
            <p:cNvPr id="57" name="Google Shape;110;p11">
              <a:extLst>
                <a:ext uri="{FF2B5EF4-FFF2-40B4-BE49-F238E27FC236}">
                  <a16:creationId xmlns:a16="http://schemas.microsoft.com/office/drawing/2014/main" id="{4A0DE04F-A5E6-4BAA-820E-9FD46D3F2C1F}"/>
                </a:ext>
              </a:extLst>
            </p:cNvPr>
            <p:cNvSpPr/>
            <p:nvPr/>
          </p:nvSpPr>
          <p:spPr>
            <a:xfrm>
              <a:off x="3379266" y="2874639"/>
              <a:ext cx="1646463" cy="532168"/>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None/>
              </a:pPr>
              <a:r>
                <a:rPr lang="it-IT" sz="1800" b="1" i="0" u="none" strike="noStrike" cap="none" dirty="0">
                  <a:solidFill>
                    <a:srgbClr val="6FA8DC"/>
                  </a:solidFill>
                  <a:latin typeface="Calibri" panose="020F0502020204030204" pitchFamily="34" charset="0"/>
                  <a:ea typeface="Calibri"/>
                  <a:cs typeface="Calibri" panose="020F0502020204030204" pitchFamily="34" charset="0"/>
                  <a:sym typeface="Calibri"/>
                </a:rPr>
                <a:t>813</a:t>
              </a:r>
              <a:endParaRPr sz="1800" b="0" i="0" u="none" strike="noStrike" cap="none" dirty="0">
                <a:solidFill>
                  <a:srgbClr val="000000"/>
                </a:solidFill>
                <a:latin typeface="Calibri" panose="020F0502020204030204" pitchFamily="34" charset="0"/>
                <a:ea typeface="Calibri"/>
                <a:cs typeface="Calibri" panose="020F0502020204030204" pitchFamily="34" charset="0"/>
                <a:sym typeface="Calibri"/>
              </a:endParaRPr>
            </a:p>
          </p:txBody>
        </p:sp>
        <p:sp>
          <p:nvSpPr>
            <p:cNvPr id="58" name="Google Shape;111;p11">
              <a:extLst>
                <a:ext uri="{FF2B5EF4-FFF2-40B4-BE49-F238E27FC236}">
                  <a16:creationId xmlns:a16="http://schemas.microsoft.com/office/drawing/2014/main" id="{AE7779CB-30F1-4DED-9991-B472004F5AE4}"/>
                </a:ext>
              </a:extLst>
            </p:cNvPr>
            <p:cNvSpPr/>
            <p:nvPr/>
          </p:nvSpPr>
          <p:spPr>
            <a:xfrm>
              <a:off x="3409625" y="3269171"/>
              <a:ext cx="1646463" cy="45931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200"/>
                <a:buFont typeface="Arial"/>
                <a:buNone/>
              </a:pPr>
              <a:r>
                <a:rPr lang="it-IT" b="1" i="0" u="none" strike="noStrike" cap="none" dirty="0">
                  <a:solidFill>
                    <a:schemeClr val="dk1"/>
                  </a:solidFill>
                  <a:latin typeface="Calibri" panose="020F0502020204030204" pitchFamily="34" charset="0"/>
                  <a:ea typeface="Calibri"/>
                  <a:cs typeface="Calibri" panose="020F0502020204030204" pitchFamily="34" charset="0"/>
                  <a:sym typeface="Calibri"/>
                </a:rPr>
                <a:t>Milioni di euro</a:t>
              </a:r>
              <a:endParaRPr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59" name="Google Shape;112;p11">
              <a:extLst>
                <a:ext uri="{FF2B5EF4-FFF2-40B4-BE49-F238E27FC236}">
                  <a16:creationId xmlns:a16="http://schemas.microsoft.com/office/drawing/2014/main" id="{0D4D3B46-0A1E-437D-A52F-EF2717945CA2}"/>
                </a:ext>
              </a:extLst>
            </p:cNvPr>
            <p:cNvSpPr txBox="1"/>
            <p:nvPr/>
          </p:nvSpPr>
          <p:spPr>
            <a:xfrm>
              <a:off x="3106073" y="3755113"/>
              <a:ext cx="2196835" cy="958565"/>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b="0" i="0" u="none" strike="noStrike" cap="none" dirty="0">
                  <a:solidFill>
                    <a:srgbClr val="000000"/>
                  </a:solidFill>
                  <a:latin typeface="Calibri" panose="020F0502020204030204" pitchFamily="34" charset="0"/>
                  <a:cs typeface="Calibri" panose="020F0502020204030204" pitchFamily="34" charset="0"/>
                  <a:sym typeface="Arial"/>
                </a:rPr>
                <a:t>Spesa per abbonamenti</a:t>
              </a:r>
              <a:r>
                <a:rPr lang="it-IT" sz="1200" b="0" i="0" u="none" strike="noStrike" cap="none" dirty="0">
                  <a:solidFill>
                    <a:srgbClr val="000000"/>
                  </a:solidFill>
                  <a:latin typeface="Calibri" panose="020F0502020204030204" pitchFamily="34" charset="0"/>
                  <a:cs typeface="Calibri" panose="020F0502020204030204" pitchFamily="34" charset="0"/>
                  <a:sym typeface="Arial"/>
                </a:rPr>
                <a:t> </a:t>
              </a:r>
            </a:p>
            <a:p>
              <a:pPr marL="0" marR="0" lvl="0" indent="0" algn="ctr" rtl="0">
                <a:lnSpc>
                  <a:spcPct val="106650"/>
                </a:lnSpc>
                <a:spcBef>
                  <a:spcPts val="0"/>
                </a:spcBef>
                <a:spcAft>
                  <a:spcPts val="0"/>
                </a:spcAft>
                <a:buClr>
                  <a:srgbClr val="000000"/>
                </a:buClr>
                <a:buSzPts val="1800"/>
                <a:buFont typeface="Arial"/>
                <a:buNone/>
              </a:pPr>
              <a:r>
                <a:rPr lang="it-IT" sz="1100" i="0" u="none" strike="noStrike" cap="none" dirty="0">
                  <a:solidFill>
                    <a:srgbClr val="000000"/>
                  </a:solidFill>
                  <a:latin typeface="Calibri" panose="020F0502020204030204" pitchFamily="34" charset="0"/>
                  <a:cs typeface="Calibri" panose="020F0502020204030204" pitchFamily="34" charset="0"/>
                  <a:sym typeface="Arial"/>
                </a:rPr>
                <a:t>per l'anno 2022 per abbonamenti da parte dei soli soggetti con reddito fino a 35mila euro.</a:t>
              </a:r>
              <a:endParaRPr sz="1100" i="0" u="none" strike="noStrike" cap="none" dirty="0">
                <a:solidFill>
                  <a:srgbClr val="000000"/>
                </a:solidFill>
                <a:latin typeface="Calibri" panose="020F0502020204030204" pitchFamily="34" charset="0"/>
                <a:cs typeface="Calibri" panose="020F0502020204030204" pitchFamily="34" charset="0"/>
                <a:sym typeface="Arial"/>
              </a:endParaRPr>
            </a:p>
          </p:txBody>
        </p:sp>
        <p:sp>
          <p:nvSpPr>
            <p:cNvPr id="60" name="Google Shape;109;p11">
              <a:extLst>
                <a:ext uri="{FF2B5EF4-FFF2-40B4-BE49-F238E27FC236}">
                  <a16:creationId xmlns:a16="http://schemas.microsoft.com/office/drawing/2014/main" id="{4D577429-9734-4D00-9BA0-C8A582A673DA}"/>
                </a:ext>
              </a:extLst>
            </p:cNvPr>
            <p:cNvSpPr/>
            <p:nvPr/>
          </p:nvSpPr>
          <p:spPr>
            <a:xfrm>
              <a:off x="1006824" y="2855519"/>
              <a:ext cx="1559817" cy="880474"/>
            </a:xfrm>
            <a:prstGeom prst="roundRect">
              <a:avLst>
                <a:gd name="adj" fmla="val 16667"/>
              </a:avLst>
            </a:prstGeom>
            <a:noFill/>
            <a:ln w="76200" cap="flat" cmpd="sng">
              <a:solidFill>
                <a:schemeClr val="tx2">
                  <a:lumMod val="75000"/>
                </a:schemeClr>
              </a:solidFill>
              <a:prstDash val="solid"/>
              <a:round/>
              <a:headEnd type="none" w="sm" len="sm"/>
              <a:tailEnd type="none" w="sm" len="sm"/>
            </a:ln>
          </p:spPr>
          <p:txBody>
            <a:bodyPr spcFirstLastPara="1" wrap="square" lIns="91425" tIns="91425" rIns="91425" bIns="91425" anchor="ctr" anchorCtr="0">
              <a:noAutofit/>
            </a:bodyPr>
            <a:lstStyle/>
            <a:p>
              <a:pPr>
                <a:buSzPts val="1000"/>
              </a:pPr>
              <a:endParaRPr sz="1000">
                <a:latin typeface="Calibri" panose="020F0502020204030204" pitchFamily="34" charset="0"/>
                <a:cs typeface="Calibri" panose="020F0502020204030204" pitchFamily="34" charset="0"/>
              </a:endParaRPr>
            </a:p>
          </p:txBody>
        </p:sp>
        <p:sp>
          <p:nvSpPr>
            <p:cNvPr id="61" name="Google Shape;110;p11">
              <a:extLst>
                <a:ext uri="{FF2B5EF4-FFF2-40B4-BE49-F238E27FC236}">
                  <a16:creationId xmlns:a16="http://schemas.microsoft.com/office/drawing/2014/main" id="{B755314C-64ED-4E20-A485-305525591DA2}"/>
                </a:ext>
              </a:extLst>
            </p:cNvPr>
            <p:cNvSpPr/>
            <p:nvPr/>
          </p:nvSpPr>
          <p:spPr>
            <a:xfrm>
              <a:off x="954023" y="2872129"/>
              <a:ext cx="1646463" cy="532168"/>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None/>
              </a:pPr>
              <a:r>
                <a:rPr lang="it-IT" sz="1800" b="1" dirty="0">
                  <a:solidFill>
                    <a:schemeClr val="accent3"/>
                  </a:solidFill>
                  <a:latin typeface="Calibri" panose="020F0502020204030204" pitchFamily="34" charset="0"/>
                  <a:ea typeface="Calibri"/>
                  <a:cs typeface="Calibri" panose="020F0502020204030204" pitchFamily="34" charset="0"/>
                  <a:sym typeface="Calibri"/>
                </a:rPr>
                <a:t>952 000</a:t>
              </a:r>
              <a:endParaRPr sz="1800" b="1" dirty="0">
                <a:solidFill>
                  <a:schemeClr val="accent3"/>
                </a:solidFill>
                <a:latin typeface="Calibri" panose="020F0502020204030204" pitchFamily="34" charset="0"/>
                <a:ea typeface="Calibri"/>
                <a:cs typeface="Calibri" panose="020F0502020204030204" pitchFamily="34" charset="0"/>
                <a:sym typeface="Calibri"/>
              </a:endParaRPr>
            </a:p>
          </p:txBody>
        </p:sp>
        <p:sp>
          <p:nvSpPr>
            <p:cNvPr id="62" name="Google Shape;111;p11">
              <a:extLst>
                <a:ext uri="{FF2B5EF4-FFF2-40B4-BE49-F238E27FC236}">
                  <a16:creationId xmlns:a16="http://schemas.microsoft.com/office/drawing/2014/main" id="{865D529B-9290-44E3-8750-F3C31482C404}"/>
                </a:ext>
              </a:extLst>
            </p:cNvPr>
            <p:cNvSpPr/>
            <p:nvPr/>
          </p:nvSpPr>
          <p:spPr>
            <a:xfrm>
              <a:off x="984382" y="3269171"/>
              <a:ext cx="1646463" cy="45931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200"/>
                <a:buFont typeface="Arial"/>
                <a:buNone/>
              </a:pPr>
              <a:endParaRPr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63" name="Google Shape;112;p11">
              <a:extLst>
                <a:ext uri="{FF2B5EF4-FFF2-40B4-BE49-F238E27FC236}">
                  <a16:creationId xmlns:a16="http://schemas.microsoft.com/office/drawing/2014/main" id="{2691C0CC-DC63-4524-A4CD-BF42536E6683}"/>
                </a:ext>
              </a:extLst>
            </p:cNvPr>
            <p:cNvSpPr txBox="1"/>
            <p:nvPr/>
          </p:nvSpPr>
          <p:spPr>
            <a:xfrm>
              <a:off x="461999" y="3752603"/>
              <a:ext cx="2658171" cy="1189078"/>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b="0" i="0" u="none" strike="noStrike" cap="none" dirty="0">
                  <a:solidFill>
                    <a:srgbClr val="000000"/>
                  </a:solidFill>
                  <a:latin typeface="Calibri" panose="020F0502020204030204" pitchFamily="34" charset="0"/>
                  <a:cs typeface="Calibri" panose="020F0502020204030204" pitchFamily="34" charset="0"/>
                  <a:sym typeface="Arial"/>
                </a:rPr>
                <a:t>Contribuenti </a:t>
              </a:r>
            </a:p>
            <a:p>
              <a:pPr marL="0" marR="0" lvl="0" indent="0" algn="ctr" rtl="0">
                <a:lnSpc>
                  <a:spcPct val="106650"/>
                </a:lnSpc>
                <a:spcBef>
                  <a:spcPts val="0"/>
                </a:spcBef>
                <a:spcAft>
                  <a:spcPts val="0"/>
                </a:spcAft>
                <a:buClr>
                  <a:srgbClr val="000000"/>
                </a:buClr>
                <a:buSzPts val="1800"/>
                <a:buFont typeface="Arial"/>
                <a:buNone/>
              </a:pPr>
              <a:r>
                <a:rPr lang="it-IT" b="0" i="0" u="none" strike="noStrike" cap="none" dirty="0">
                  <a:solidFill>
                    <a:srgbClr val="000000"/>
                  </a:solidFill>
                  <a:latin typeface="Calibri" panose="020F0502020204030204" pitchFamily="34" charset="0"/>
                  <a:cs typeface="Calibri" panose="020F0502020204030204" pitchFamily="34" charset="0"/>
                  <a:sym typeface="Arial"/>
                </a:rPr>
                <a:t>con reddito fino a 35 mila euro </a:t>
              </a:r>
            </a:p>
            <a:p>
              <a:pPr marL="0" marR="0" lvl="0" indent="0" algn="ctr" rtl="0">
                <a:lnSpc>
                  <a:spcPct val="106650"/>
                </a:lnSpc>
                <a:spcBef>
                  <a:spcPts val="0"/>
                </a:spcBef>
                <a:spcAft>
                  <a:spcPts val="0"/>
                </a:spcAft>
                <a:buClr>
                  <a:srgbClr val="000000"/>
                </a:buClr>
                <a:buSzPts val="1800"/>
                <a:buFont typeface="Arial"/>
                <a:buNone/>
              </a:pPr>
              <a:r>
                <a:rPr lang="it-IT" sz="1100" b="0" i="0" u="none" strike="noStrike" cap="none" dirty="0">
                  <a:solidFill>
                    <a:srgbClr val="000000"/>
                  </a:solidFill>
                  <a:latin typeface="Calibri" panose="020F0502020204030204" pitchFamily="34" charset="0"/>
                  <a:cs typeface="Calibri" panose="020F0502020204030204" pitchFamily="34" charset="0"/>
                  <a:sym typeface="Arial"/>
                </a:rPr>
                <a:t>che dichiarano spese detraibili al 19% per acquisto abbonamenti TPL e trasporto pubblico regionale e interregionale. </a:t>
              </a:r>
            </a:p>
          </p:txBody>
        </p:sp>
        <p:sp>
          <p:nvSpPr>
            <p:cNvPr id="64" name="Google Shape;111;p11">
              <a:extLst>
                <a:ext uri="{FF2B5EF4-FFF2-40B4-BE49-F238E27FC236}">
                  <a16:creationId xmlns:a16="http://schemas.microsoft.com/office/drawing/2014/main" id="{5E0C5590-6B5D-473C-85F9-20EF00D6B007}"/>
                </a:ext>
              </a:extLst>
            </p:cNvPr>
            <p:cNvSpPr/>
            <p:nvPr/>
          </p:nvSpPr>
          <p:spPr>
            <a:xfrm>
              <a:off x="984382" y="3269171"/>
              <a:ext cx="1646463" cy="45931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200"/>
                <a:buFont typeface="Arial"/>
                <a:buNone/>
              </a:pPr>
              <a:r>
                <a:rPr lang="it-IT" b="1" i="0" u="none" strike="noStrike" cap="none" dirty="0">
                  <a:solidFill>
                    <a:schemeClr val="dk1"/>
                  </a:solidFill>
                  <a:latin typeface="Calibri" panose="020F0502020204030204" pitchFamily="34" charset="0"/>
                  <a:ea typeface="Calibri"/>
                  <a:cs typeface="Calibri" panose="020F0502020204030204" pitchFamily="34" charset="0"/>
                  <a:sym typeface="Calibri"/>
                </a:rPr>
                <a:t>contribuenti</a:t>
              </a:r>
              <a:endParaRPr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65" name="Google Shape;112;p11">
              <a:extLst>
                <a:ext uri="{FF2B5EF4-FFF2-40B4-BE49-F238E27FC236}">
                  <a16:creationId xmlns:a16="http://schemas.microsoft.com/office/drawing/2014/main" id="{DC22BE77-5A51-402F-B3A1-93D844CB43D8}"/>
                </a:ext>
              </a:extLst>
            </p:cNvPr>
            <p:cNvSpPr txBox="1"/>
            <p:nvPr/>
          </p:nvSpPr>
          <p:spPr>
            <a:xfrm>
              <a:off x="8326190" y="3968842"/>
              <a:ext cx="3036668" cy="480999"/>
            </a:xfrm>
            <a:prstGeom prst="rect">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800"/>
                <a:buFont typeface="Arial"/>
                <a:buNone/>
              </a:pPr>
              <a:r>
                <a:rPr lang="it-IT" sz="1800" dirty="0">
                  <a:latin typeface="Calibri" panose="020F0502020204030204" pitchFamily="34" charset="0"/>
                  <a:cs typeface="Calibri" panose="020F0502020204030204" pitchFamily="34" charset="0"/>
                </a:rPr>
                <a:t>Risorse stanziate e durata</a:t>
              </a:r>
              <a:r>
                <a:rPr lang="it-IT" baseline="30000" dirty="0">
                  <a:latin typeface="Calibri" panose="020F0502020204030204" pitchFamily="34" charset="0"/>
                  <a:cs typeface="Calibri" panose="020F0502020204030204" pitchFamily="34" charset="0"/>
                </a:rPr>
                <a:t>1</a:t>
              </a:r>
              <a:endParaRPr lang="it-IT" sz="1800" baseline="30000" dirty="0">
                <a:latin typeface="Calibri" panose="020F0502020204030204" pitchFamily="34" charset="0"/>
                <a:cs typeface="Calibri" panose="020F0502020204030204" pitchFamily="34" charset="0"/>
              </a:endParaRPr>
            </a:p>
          </p:txBody>
        </p:sp>
        <p:sp>
          <p:nvSpPr>
            <p:cNvPr id="66" name="Google Shape;115;p11">
              <a:extLst>
                <a:ext uri="{FF2B5EF4-FFF2-40B4-BE49-F238E27FC236}">
                  <a16:creationId xmlns:a16="http://schemas.microsoft.com/office/drawing/2014/main" id="{B44E7CDA-DFF3-49F9-A2EA-62E0841BDC0B}"/>
                </a:ext>
              </a:extLst>
            </p:cNvPr>
            <p:cNvSpPr/>
            <p:nvPr/>
          </p:nvSpPr>
          <p:spPr>
            <a:xfrm>
              <a:off x="9960520" y="2907166"/>
              <a:ext cx="1324536" cy="828827"/>
            </a:xfrm>
            <a:prstGeom prst="roundRect">
              <a:avLst>
                <a:gd name="adj" fmla="val 16667"/>
              </a:avLst>
            </a:prstGeom>
            <a:noFill/>
            <a:ln w="76200" cap="flat" cmpd="sng">
              <a:solidFill>
                <a:srgbClr val="016B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16BC6"/>
                </a:solidFill>
                <a:latin typeface="Calibri" panose="020F0502020204030204" pitchFamily="34" charset="0"/>
                <a:cs typeface="Calibri" panose="020F0502020204030204" pitchFamily="34" charset="0"/>
                <a:sym typeface="Arial"/>
              </a:endParaRPr>
            </a:p>
          </p:txBody>
        </p:sp>
        <p:sp>
          <p:nvSpPr>
            <p:cNvPr id="67" name="Google Shape;116;p11">
              <a:extLst>
                <a:ext uri="{FF2B5EF4-FFF2-40B4-BE49-F238E27FC236}">
                  <a16:creationId xmlns:a16="http://schemas.microsoft.com/office/drawing/2014/main" id="{F3967841-B995-42F3-AA38-27C421324591}"/>
                </a:ext>
              </a:extLst>
            </p:cNvPr>
            <p:cNvSpPr/>
            <p:nvPr/>
          </p:nvSpPr>
          <p:spPr>
            <a:xfrm>
              <a:off x="10221372" y="2923777"/>
              <a:ext cx="772483" cy="56863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3200"/>
                <a:buFont typeface="Arial"/>
                <a:buNone/>
              </a:pPr>
              <a:r>
                <a:rPr lang="it-IT" sz="2000" b="1" i="0" u="none" strike="noStrike" cap="none" dirty="0">
                  <a:solidFill>
                    <a:srgbClr val="016BC6"/>
                  </a:solidFill>
                  <a:latin typeface="Calibri" panose="020F0502020204030204" pitchFamily="34" charset="0"/>
                  <a:ea typeface="Calibri"/>
                  <a:cs typeface="Calibri" panose="020F0502020204030204" pitchFamily="34" charset="0"/>
                  <a:sym typeface="Calibri"/>
                </a:rPr>
                <a:t>7</a:t>
              </a:r>
              <a:endParaRPr sz="2000" b="0" i="0" u="none" strike="noStrike" cap="none" dirty="0">
                <a:solidFill>
                  <a:srgbClr val="016BC6"/>
                </a:solidFill>
                <a:latin typeface="Calibri" panose="020F0502020204030204" pitchFamily="34" charset="0"/>
                <a:ea typeface="Calibri"/>
                <a:cs typeface="Calibri" panose="020F0502020204030204" pitchFamily="34" charset="0"/>
                <a:sym typeface="Calibri"/>
              </a:endParaRPr>
            </a:p>
          </p:txBody>
        </p:sp>
        <p:sp>
          <p:nvSpPr>
            <p:cNvPr id="68" name="Google Shape;117;p11">
              <a:extLst>
                <a:ext uri="{FF2B5EF4-FFF2-40B4-BE49-F238E27FC236}">
                  <a16:creationId xmlns:a16="http://schemas.microsoft.com/office/drawing/2014/main" id="{224CF2DC-4A6C-49BC-ADE3-EDEDBABEBD38}"/>
                </a:ext>
              </a:extLst>
            </p:cNvPr>
            <p:cNvSpPr/>
            <p:nvPr/>
          </p:nvSpPr>
          <p:spPr>
            <a:xfrm>
              <a:off x="10236545" y="3269171"/>
              <a:ext cx="772483" cy="459313"/>
            </a:xfrm>
            <a:prstGeom prst="roundRect">
              <a:avLst>
                <a:gd name="adj" fmla="val 16667"/>
              </a:avLst>
            </a:prstGeom>
            <a:noFill/>
            <a:ln>
              <a:noFill/>
            </a:ln>
          </p:spPr>
          <p:txBody>
            <a:bodyPr spcFirstLastPara="1" wrap="square" lIns="91425" tIns="91425" rIns="91425" bIns="91425" anchor="t" anchorCtr="0">
              <a:spAutoFit/>
            </a:bodyPr>
            <a:lstStyle/>
            <a:p>
              <a:pPr marL="0" marR="0" lvl="0" indent="0" algn="ctr" rtl="0">
                <a:lnSpc>
                  <a:spcPct val="106650"/>
                </a:lnSpc>
                <a:spcBef>
                  <a:spcPts val="0"/>
                </a:spcBef>
                <a:spcAft>
                  <a:spcPts val="0"/>
                </a:spcAft>
                <a:buClr>
                  <a:srgbClr val="000000"/>
                </a:buClr>
                <a:buSzPts val="1100"/>
                <a:buFont typeface="Arial"/>
                <a:buNone/>
              </a:pPr>
              <a:r>
                <a:rPr lang="it-IT" b="1" i="0" u="none" strike="noStrike" cap="none" dirty="0">
                  <a:solidFill>
                    <a:schemeClr val="dk1"/>
                  </a:solidFill>
                  <a:latin typeface="Calibri" panose="020F0502020204030204" pitchFamily="34" charset="0"/>
                  <a:ea typeface="Calibri"/>
                  <a:cs typeface="Calibri" panose="020F0502020204030204" pitchFamily="34" charset="0"/>
                  <a:sym typeface="Calibri"/>
                </a:rPr>
                <a:t>mesi</a:t>
              </a:r>
              <a:endParaRPr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grpSp>
    </p:spTree>
    <p:extLst>
      <p:ext uri="{BB962C8B-B14F-4D97-AF65-F5344CB8AC3E}">
        <p14:creationId xmlns:p14="http://schemas.microsoft.com/office/powerpoint/2010/main" val="3710259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7"/>
          <p:cNvSpPr txBox="1"/>
          <p:nvPr/>
        </p:nvSpPr>
        <p:spPr>
          <a:xfrm>
            <a:off x="1662545" y="940708"/>
            <a:ext cx="9928599" cy="1231066"/>
          </a:xfrm>
          <a:prstGeom prst="rect">
            <a:avLst/>
          </a:prstGeom>
          <a:noFill/>
          <a:ln>
            <a:noFill/>
          </a:ln>
        </p:spPr>
        <p:txBody>
          <a:bodyPr spcFirstLastPara="1" wrap="square" lIns="121900" tIns="121900" rIns="121900" bIns="121900" anchor="t" anchorCtr="0">
            <a:spAutoFit/>
          </a:bodyPr>
          <a:lstStyle/>
          <a:p>
            <a:pPr lvl="0" algn="just"/>
            <a:r>
              <a:rPr lang="it-IT" sz="1600" b="0" i="0" u="none" strike="noStrike" cap="none" dirty="0">
                <a:solidFill>
                  <a:schemeClr val="dk1"/>
                </a:solidFill>
                <a:latin typeface="Calibri"/>
                <a:ea typeface="Calibri"/>
                <a:cs typeface="Calibri"/>
                <a:sym typeface="Calibri"/>
              </a:rPr>
              <a:t>L’Art. 36 </a:t>
            </a:r>
            <a:r>
              <a:rPr lang="it-IT" sz="1600" b="1" dirty="0">
                <a:solidFill>
                  <a:srgbClr val="0070C0"/>
                </a:solidFill>
                <a:latin typeface="Calibri"/>
                <a:ea typeface="Calibri"/>
                <a:cs typeface="Calibri"/>
                <a:sym typeface="Calibri"/>
              </a:rPr>
              <a:t>incrementa di ulteriori 50 milioni, per il secondo semestre 2022, </a:t>
            </a:r>
            <a:r>
              <a:rPr lang="it-IT" sz="1600" b="1" i="0" u="none" strike="noStrike" cap="none" dirty="0">
                <a:solidFill>
                  <a:srgbClr val="0070C0"/>
                </a:solidFill>
                <a:latin typeface="Calibri"/>
                <a:ea typeface="Calibri"/>
                <a:cs typeface="Calibri"/>
                <a:sym typeface="Calibri"/>
              </a:rPr>
              <a:t>il fondo istituito dalla legge di bilancio 2021 </a:t>
            </a:r>
            <a:r>
              <a:rPr lang="it-IT" sz="1600" b="1" dirty="0">
                <a:solidFill>
                  <a:srgbClr val="0070C0"/>
                </a:solidFill>
                <a:latin typeface="Calibri"/>
                <a:ea typeface="Calibri"/>
                <a:cs typeface="Calibri"/>
                <a:sym typeface="Calibri"/>
              </a:rPr>
              <a:t>per </a:t>
            </a:r>
            <a:r>
              <a:rPr lang="it-IT" sz="1600" b="1" i="0" u="none" strike="noStrike" cap="none" dirty="0">
                <a:solidFill>
                  <a:srgbClr val="0070C0"/>
                </a:solidFill>
                <a:latin typeface="Calibri"/>
                <a:ea typeface="Calibri"/>
                <a:cs typeface="Calibri"/>
                <a:sym typeface="Calibri"/>
              </a:rPr>
              <a:t>consentire l’erogazione</a:t>
            </a:r>
            <a:r>
              <a:rPr lang="it-IT" sz="1600" b="1" dirty="0">
                <a:solidFill>
                  <a:srgbClr val="0070C0"/>
                </a:solidFill>
                <a:latin typeface="Calibri"/>
                <a:ea typeface="Calibri"/>
                <a:cs typeface="Calibri"/>
                <a:sym typeface="Calibri"/>
              </a:rPr>
              <a:t> </a:t>
            </a:r>
            <a:r>
              <a:rPr lang="it-IT" sz="1600" b="1" i="0" u="none" strike="noStrike" cap="none" dirty="0">
                <a:solidFill>
                  <a:srgbClr val="0070C0"/>
                </a:solidFill>
                <a:latin typeface="Calibri"/>
                <a:ea typeface="Calibri"/>
                <a:cs typeface="Calibri"/>
                <a:sym typeface="Calibri"/>
              </a:rPr>
              <a:t>dei servizi aggiuntivi di trasporto pubblico locale</a:t>
            </a:r>
            <a:r>
              <a:rPr lang="it-IT" sz="1600" b="0" i="0" u="none" strike="noStrike" cap="none" dirty="0">
                <a:solidFill>
                  <a:schemeClr val="dk1"/>
                </a:solidFill>
                <a:latin typeface="Calibri"/>
                <a:ea typeface="Calibri"/>
                <a:cs typeface="Calibri"/>
                <a:sym typeface="Calibri"/>
              </a:rPr>
              <a:t>, destinati anche agli studenti, </a:t>
            </a:r>
            <a:r>
              <a:rPr lang="it-IT" sz="1600" b="1" i="0" u="none" strike="noStrike" cap="none" dirty="0">
                <a:solidFill>
                  <a:srgbClr val="0070C0"/>
                </a:solidFill>
                <a:latin typeface="Calibri"/>
                <a:ea typeface="Calibri"/>
                <a:cs typeface="Calibri"/>
                <a:sym typeface="Calibri"/>
              </a:rPr>
              <a:t>nel periodo compreso tra il 1° aprile 2022 e il 30 giugno 2022</a:t>
            </a:r>
            <a:r>
              <a:rPr lang="it-IT" sz="1600" b="0" i="0" u="none" strike="noStrike" cap="none" dirty="0">
                <a:solidFill>
                  <a:schemeClr val="dk1"/>
                </a:solidFill>
                <a:latin typeface="Calibri"/>
                <a:ea typeface="Calibri"/>
                <a:cs typeface="Calibri"/>
                <a:sym typeface="Calibri"/>
              </a:rPr>
              <a:t>, al fine di consentire l'erogazione dei servizi già programmati e assicurare il regolare svolgimento delle attività didattiche, in coerenza con gli esiti dei tavoli prefettizi. </a:t>
            </a:r>
          </a:p>
        </p:txBody>
      </p:sp>
      <p:sp>
        <p:nvSpPr>
          <p:cNvPr id="213" name="Google Shape;213;p27"/>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marL="0" marR="0" lvl="0" indent="0" algn="l" rtl="0">
              <a:lnSpc>
                <a:spcPct val="100000"/>
              </a:lnSpc>
              <a:spcBef>
                <a:spcPts val="0"/>
              </a:spcBef>
              <a:spcAft>
                <a:spcPts val="0"/>
              </a:spcAft>
              <a:buNone/>
            </a:pPr>
            <a:r>
              <a:rPr lang="it-IT" sz="3200" b="1" i="0" u="none" strike="noStrike" cap="none" dirty="0">
                <a:solidFill>
                  <a:srgbClr val="016BC6"/>
                </a:solidFill>
                <a:latin typeface="Calibri"/>
                <a:ea typeface="Calibri"/>
                <a:cs typeface="Calibri"/>
                <a:sym typeface="Calibri"/>
              </a:rPr>
              <a:t>Articolo 36 </a:t>
            </a:r>
            <a:r>
              <a:rPr lang="it-IT" sz="2400" b="1" i="0" u="none" strike="noStrike" cap="none" dirty="0">
                <a:solidFill>
                  <a:srgbClr val="016BC6"/>
                </a:solidFill>
                <a:latin typeface="Calibri"/>
                <a:ea typeface="Calibri"/>
                <a:cs typeface="Calibri"/>
                <a:sym typeface="Calibri"/>
              </a:rPr>
              <a:t>(Servizi aggiuntivi di trasporto pubblico locale) </a:t>
            </a:r>
            <a:endParaRPr sz="1200" b="0" i="0" u="none" strike="noStrike" cap="none" dirty="0">
              <a:solidFill>
                <a:srgbClr val="000000"/>
              </a:solidFill>
              <a:latin typeface="Arial"/>
              <a:ea typeface="Arial"/>
              <a:cs typeface="Arial"/>
              <a:sym typeface="Arial"/>
            </a:endParaRPr>
          </a:p>
        </p:txBody>
      </p:sp>
      <p:sp>
        <p:nvSpPr>
          <p:cNvPr id="214" name="Google Shape;214;p27"/>
          <p:cNvSpPr/>
          <p:nvPr/>
        </p:nvSpPr>
        <p:spPr>
          <a:xfrm>
            <a:off x="895968" y="4654458"/>
            <a:ext cx="10420714" cy="1223010"/>
          </a:xfrm>
          <a:prstGeom prst="rect">
            <a:avLst/>
          </a:prstGeom>
          <a:solidFill>
            <a:schemeClr val="lt1"/>
          </a:solidFill>
          <a:ln w="25400"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aphicFrame>
        <p:nvGraphicFramePr>
          <p:cNvPr id="215" name="Google Shape;215;p27"/>
          <p:cNvGraphicFramePr/>
          <p:nvPr>
            <p:extLst>
              <p:ext uri="{D42A27DB-BD31-4B8C-83A1-F6EECF244321}">
                <p14:modId xmlns:p14="http://schemas.microsoft.com/office/powerpoint/2010/main" val="2884253450"/>
              </p:ext>
            </p:extLst>
          </p:nvPr>
        </p:nvGraphicFramePr>
        <p:xfrm>
          <a:off x="3498855" y="4993802"/>
          <a:ext cx="7640200" cy="542735"/>
        </p:xfrm>
        <a:graphic>
          <a:graphicData uri="http://schemas.openxmlformats.org/drawingml/2006/table">
            <a:tbl>
              <a:tblPr firstRow="1" firstCol="1" bandRow="1">
                <a:noFill/>
              </a:tblPr>
              <a:tblGrid>
                <a:gridCol w="4928375">
                  <a:extLst>
                    <a:ext uri="{9D8B030D-6E8A-4147-A177-3AD203B41FA5}">
                      <a16:colId xmlns:a16="http://schemas.microsoft.com/office/drawing/2014/main" val="20000"/>
                    </a:ext>
                  </a:extLst>
                </a:gridCol>
                <a:gridCol w="2711825">
                  <a:extLst>
                    <a:ext uri="{9D8B030D-6E8A-4147-A177-3AD203B41FA5}">
                      <a16:colId xmlns:a16="http://schemas.microsoft.com/office/drawing/2014/main" val="20001"/>
                    </a:ext>
                  </a:extLst>
                </a:gridCol>
              </a:tblGrid>
              <a:tr h="500000">
                <a:tc>
                  <a:txBody>
                    <a:bodyPr/>
                    <a:lstStyle/>
                    <a:p>
                      <a:pPr marL="0" marR="0" lvl="0" indent="0" algn="l" rtl="0">
                        <a:lnSpc>
                          <a:spcPct val="115000"/>
                        </a:lnSpc>
                        <a:spcBef>
                          <a:spcPts val="0"/>
                        </a:spcBef>
                        <a:spcAft>
                          <a:spcPts val="0"/>
                        </a:spcAft>
                        <a:buNone/>
                      </a:pPr>
                      <a:r>
                        <a:rPr lang="it-IT" sz="1600" b="1" u="none" strike="noStrike" cap="none">
                          <a:solidFill>
                            <a:schemeClr val="lt1"/>
                          </a:solidFill>
                          <a:latin typeface="Calibri"/>
                          <a:ea typeface="Calibri"/>
                          <a:cs typeface="Calibri"/>
                          <a:sym typeface="Calibri"/>
                        </a:rPr>
                        <a:t>Incremento del fondo per consentire l’erogazione dei servizi aggiuntivi di trasporto pubblico locale</a:t>
                      </a:r>
                      <a:endParaRPr/>
                    </a:p>
                  </a:txBody>
                  <a:tcPr marL="68575" marR="68575" marT="0" marB="0">
                    <a:solidFill>
                      <a:srgbClr val="0070C0"/>
                    </a:solidFill>
                  </a:tcPr>
                </a:tc>
                <a:tc>
                  <a:txBody>
                    <a:bodyPr/>
                    <a:lstStyle/>
                    <a:p>
                      <a:pPr marL="0" marR="0" lvl="0" indent="0" algn="l" rtl="0">
                        <a:lnSpc>
                          <a:spcPct val="115000"/>
                        </a:lnSpc>
                        <a:spcBef>
                          <a:spcPts val="0"/>
                        </a:spcBef>
                        <a:spcAft>
                          <a:spcPts val="0"/>
                        </a:spcAft>
                        <a:buNone/>
                      </a:pPr>
                      <a:r>
                        <a:rPr lang="it-IT" sz="1600" u="none" strike="noStrike" cap="none" dirty="0">
                          <a:latin typeface="Calibri"/>
                          <a:ea typeface="Calibri"/>
                          <a:cs typeface="Calibri"/>
                          <a:sym typeface="Calibri"/>
                        </a:rPr>
                        <a:t>Ulteriori 50 milioni di euro </a:t>
                      </a:r>
                      <a:br>
                        <a:rPr lang="it-IT" sz="1600" u="none" strike="noStrike" cap="none" dirty="0">
                          <a:latin typeface="Calibri"/>
                          <a:ea typeface="Calibri"/>
                          <a:cs typeface="Calibri"/>
                          <a:sym typeface="Calibri"/>
                        </a:rPr>
                      </a:br>
                      <a:r>
                        <a:rPr lang="it-IT" sz="1600" u="none" strike="noStrike" cap="none" dirty="0">
                          <a:latin typeface="Calibri"/>
                          <a:ea typeface="Calibri"/>
                          <a:cs typeface="Calibri"/>
                          <a:sym typeface="Calibri"/>
                        </a:rPr>
                        <a:t>per l’anno 2022</a:t>
                      </a:r>
                      <a:endParaRPr dirty="0"/>
                    </a:p>
                  </a:txBody>
                  <a:tcPr marL="68575" marR="68575" marT="0" marB="0"/>
                </a:tc>
                <a:extLst>
                  <a:ext uri="{0D108BD9-81ED-4DB2-BD59-A6C34878D82A}">
                    <a16:rowId xmlns:a16="http://schemas.microsoft.com/office/drawing/2014/main" val="10000"/>
                  </a:ext>
                </a:extLst>
              </a:tr>
            </a:tbl>
          </a:graphicData>
        </a:graphic>
      </p:graphicFrame>
      <p:sp>
        <p:nvSpPr>
          <p:cNvPr id="216" name="Google Shape;216;p27"/>
          <p:cNvSpPr/>
          <p:nvPr/>
        </p:nvSpPr>
        <p:spPr>
          <a:xfrm>
            <a:off x="895968" y="4973596"/>
            <a:ext cx="2602887" cy="58473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600"/>
              <a:buFont typeface="Arial"/>
              <a:buNone/>
            </a:pPr>
            <a:r>
              <a:rPr lang="it-IT" sz="1600" b="0" i="1" u="none" strike="noStrike" cap="none" dirty="0">
                <a:solidFill>
                  <a:schemeClr val="dk1"/>
                </a:solidFill>
                <a:latin typeface="Calibri"/>
                <a:ea typeface="Calibri"/>
                <a:cs typeface="Calibri"/>
                <a:sym typeface="Calibri"/>
              </a:rPr>
              <a:t>Sintesi degli effetti finanziari </a:t>
            </a:r>
            <a:endParaRPr dirty="0"/>
          </a:p>
          <a:p>
            <a:pPr marL="0" marR="0" lvl="0" indent="0" algn="l" rtl="0">
              <a:lnSpc>
                <a:spcPct val="100000"/>
              </a:lnSpc>
              <a:spcBef>
                <a:spcPts val="0"/>
              </a:spcBef>
              <a:spcAft>
                <a:spcPts val="0"/>
              </a:spcAft>
              <a:buClr>
                <a:schemeClr val="dk1"/>
              </a:buClr>
              <a:buSzPts val="1600"/>
              <a:buFont typeface="Arial"/>
              <a:buNone/>
            </a:pPr>
            <a:r>
              <a:rPr lang="it-IT" sz="1600" b="0" i="1" u="none" strike="noStrike" cap="none" dirty="0">
                <a:solidFill>
                  <a:schemeClr val="dk1"/>
                </a:solidFill>
                <a:latin typeface="Calibri"/>
                <a:ea typeface="Calibri"/>
                <a:cs typeface="Calibri"/>
                <a:sym typeface="Calibri"/>
              </a:rPr>
              <a:t>della disposizione ex art. 36</a:t>
            </a:r>
            <a:endParaRPr sz="1050" b="0" i="1" u="none" strike="noStrike" cap="none" dirty="0">
              <a:solidFill>
                <a:schemeClr val="dk1"/>
              </a:solidFill>
              <a:latin typeface="Calibri"/>
              <a:ea typeface="Calibri"/>
              <a:cs typeface="Calibri"/>
              <a:sym typeface="Calibri"/>
            </a:endParaRPr>
          </a:p>
        </p:txBody>
      </p:sp>
      <p:pic>
        <p:nvPicPr>
          <p:cNvPr id="8" name="Google Shape;204;g12d6224b15d_1_112">
            <a:extLst>
              <a:ext uri="{FF2B5EF4-FFF2-40B4-BE49-F238E27FC236}">
                <a16:creationId xmlns:a16="http://schemas.microsoft.com/office/drawing/2014/main" id="{B1BA9F61-B175-4DBC-8694-2D61AEDDE8FA}"/>
              </a:ext>
            </a:extLst>
          </p:cNvPr>
          <p:cNvPicPr preferRelativeResize="0"/>
          <p:nvPr/>
        </p:nvPicPr>
        <p:blipFill rotWithShape="1">
          <a:blip r:embed="rId3">
            <a:alphaModFix/>
          </a:blip>
          <a:srcRect/>
          <a:stretch/>
        </p:blipFill>
        <p:spPr>
          <a:xfrm>
            <a:off x="811421" y="3231461"/>
            <a:ext cx="646449" cy="529399"/>
          </a:xfrm>
          <a:prstGeom prst="rect">
            <a:avLst/>
          </a:prstGeom>
          <a:noFill/>
          <a:ln>
            <a:noFill/>
          </a:ln>
        </p:spPr>
      </p:pic>
      <p:pic>
        <p:nvPicPr>
          <p:cNvPr id="2" name="Picture 1"/>
          <p:cNvPicPr>
            <a:picLocks noChangeAspect="1"/>
          </p:cNvPicPr>
          <p:nvPr/>
        </p:nvPicPr>
        <p:blipFill>
          <a:blip r:embed="rId4"/>
          <a:stretch>
            <a:fillRect/>
          </a:stretch>
        </p:blipFill>
        <p:spPr>
          <a:xfrm>
            <a:off x="742943" y="1471127"/>
            <a:ext cx="783405" cy="468109"/>
          </a:xfrm>
          <a:prstGeom prst="rect">
            <a:avLst/>
          </a:prstGeom>
        </p:spPr>
      </p:pic>
      <p:sp>
        <p:nvSpPr>
          <p:cNvPr id="4" name="Rectangle 3"/>
          <p:cNvSpPr/>
          <p:nvPr/>
        </p:nvSpPr>
        <p:spPr>
          <a:xfrm>
            <a:off x="1662545" y="2795969"/>
            <a:ext cx="9928599" cy="1646605"/>
          </a:xfrm>
          <a:prstGeom prst="rect">
            <a:avLst/>
          </a:prstGeom>
        </p:spPr>
        <p:txBody>
          <a:bodyPr wrap="square">
            <a:spAutoFit/>
          </a:bodyPr>
          <a:lstStyle/>
          <a:p>
            <a:pPr lvl="0" algn="just">
              <a:spcAft>
                <a:spcPts val="600"/>
              </a:spcAft>
            </a:pPr>
            <a:r>
              <a:rPr lang="it-IT" sz="1600" dirty="0">
                <a:latin typeface="Calibri"/>
                <a:ea typeface="Calibri"/>
                <a:cs typeface="Calibri"/>
                <a:sym typeface="Calibri"/>
              </a:rPr>
              <a:t>Oltre ai 50 milioni di euro suindicati </a:t>
            </a:r>
            <a:r>
              <a:rPr lang="it-IT" sz="1600" b="1" dirty="0">
                <a:solidFill>
                  <a:srgbClr val="0070C0"/>
                </a:solidFill>
                <a:latin typeface="Calibri"/>
                <a:ea typeface="Calibri"/>
                <a:cs typeface="Calibri"/>
                <a:sym typeface="Calibri"/>
              </a:rPr>
              <a:t>vanno anche considerati gli 80 milioni di euro stanziati per il primo trimestre 2022 e circa 325 milioni già utilizzati per tali finalità nell'anno 2021</a:t>
            </a:r>
            <a:r>
              <a:rPr lang="it-IT" sz="1600" dirty="0">
                <a:latin typeface="Calibri"/>
                <a:ea typeface="Calibri"/>
                <a:cs typeface="Calibri"/>
                <a:sym typeface="Calibri"/>
              </a:rPr>
              <a:t>.</a:t>
            </a:r>
          </a:p>
          <a:p>
            <a:pPr lvl="0" algn="just">
              <a:spcAft>
                <a:spcPts val="600"/>
              </a:spcAft>
            </a:pPr>
            <a:r>
              <a:rPr lang="it-IT" sz="1600" dirty="0">
                <a:latin typeface="Calibri"/>
                <a:ea typeface="Calibri"/>
                <a:cs typeface="Calibri"/>
                <a:sym typeface="Calibri"/>
              </a:rPr>
              <a:t>Le risorse stanziate saranno ripartite tra le Regioni, le Province Autonome di Trento e di Bolzano, nonché tra le aziende esercenti i servizi di trasporto pubblico regionale che residuano in capo alla competenza statale. Ai fini dell'erogazione dei contributi, questi enti dovranno rendicontare entro il 15 settembre 2022 i servizi aggiuntivi esercitati.</a:t>
            </a:r>
            <a:endParaRPr lang="it-IT" sz="1200" dirty="0"/>
          </a:p>
        </p:txBody>
      </p:sp>
    </p:spTree>
    <p:extLst>
      <p:ext uri="{BB962C8B-B14F-4D97-AF65-F5344CB8AC3E}">
        <p14:creationId xmlns:p14="http://schemas.microsoft.com/office/powerpoint/2010/main" val="611108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3" name="Google Shape;223;p28"/>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marL="0" marR="0" lvl="0" indent="0" algn="l" rtl="0">
              <a:lnSpc>
                <a:spcPct val="100000"/>
              </a:lnSpc>
              <a:spcBef>
                <a:spcPts val="0"/>
              </a:spcBef>
              <a:spcAft>
                <a:spcPts val="0"/>
              </a:spcAft>
              <a:buNone/>
            </a:pPr>
            <a:r>
              <a:rPr lang="it-IT" sz="3200" b="1" i="0" u="none" strike="noStrike" cap="none" dirty="0">
                <a:solidFill>
                  <a:srgbClr val="016BC6"/>
                </a:solidFill>
                <a:latin typeface="Calibri"/>
                <a:ea typeface="Calibri"/>
                <a:cs typeface="Calibri"/>
                <a:sym typeface="Calibri"/>
              </a:rPr>
              <a:t>Articolo 37 </a:t>
            </a:r>
            <a:r>
              <a:rPr lang="it-IT" sz="2400" b="1" i="0" u="none" strike="noStrike" cap="none" dirty="0">
                <a:solidFill>
                  <a:srgbClr val="016BC6"/>
                </a:solidFill>
                <a:latin typeface="Calibri"/>
                <a:ea typeface="Calibri"/>
                <a:cs typeface="Calibri"/>
                <a:sym typeface="Calibri"/>
              </a:rPr>
              <a:t>(Misure in materia di locazione)</a:t>
            </a:r>
            <a:endParaRPr sz="1050" b="0" i="0" u="none" strike="noStrike" cap="none" dirty="0">
              <a:solidFill>
                <a:srgbClr val="000000"/>
              </a:solidFill>
              <a:latin typeface="Arial"/>
              <a:ea typeface="Arial"/>
              <a:cs typeface="Arial"/>
              <a:sym typeface="Arial"/>
            </a:endParaRPr>
          </a:p>
        </p:txBody>
      </p:sp>
      <p:sp>
        <p:nvSpPr>
          <p:cNvPr id="224" name="Google Shape;224;p28"/>
          <p:cNvSpPr/>
          <p:nvPr/>
        </p:nvSpPr>
        <p:spPr>
          <a:xfrm>
            <a:off x="999878" y="4573978"/>
            <a:ext cx="10420714" cy="1111827"/>
          </a:xfrm>
          <a:prstGeom prst="rect">
            <a:avLst/>
          </a:prstGeom>
          <a:solidFill>
            <a:schemeClr val="lt1"/>
          </a:solidFill>
          <a:ln w="25400"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aphicFrame>
        <p:nvGraphicFramePr>
          <p:cNvPr id="225" name="Google Shape;225;p28"/>
          <p:cNvGraphicFramePr/>
          <p:nvPr>
            <p:extLst>
              <p:ext uri="{D42A27DB-BD31-4B8C-83A1-F6EECF244321}">
                <p14:modId xmlns:p14="http://schemas.microsoft.com/office/powerpoint/2010/main" val="873723314"/>
              </p:ext>
            </p:extLst>
          </p:nvPr>
        </p:nvGraphicFramePr>
        <p:xfrm>
          <a:off x="3602765" y="4857730"/>
          <a:ext cx="7640200" cy="542735"/>
        </p:xfrm>
        <a:graphic>
          <a:graphicData uri="http://schemas.openxmlformats.org/drawingml/2006/table">
            <a:tbl>
              <a:tblPr firstRow="1" firstCol="1" bandRow="1">
                <a:noFill/>
              </a:tblPr>
              <a:tblGrid>
                <a:gridCol w="4928375">
                  <a:extLst>
                    <a:ext uri="{9D8B030D-6E8A-4147-A177-3AD203B41FA5}">
                      <a16:colId xmlns:a16="http://schemas.microsoft.com/office/drawing/2014/main" val="20000"/>
                    </a:ext>
                  </a:extLst>
                </a:gridCol>
                <a:gridCol w="2711825">
                  <a:extLst>
                    <a:ext uri="{9D8B030D-6E8A-4147-A177-3AD203B41FA5}">
                      <a16:colId xmlns:a16="http://schemas.microsoft.com/office/drawing/2014/main" val="20001"/>
                    </a:ext>
                  </a:extLst>
                </a:gridCol>
              </a:tblGrid>
              <a:tr h="500000">
                <a:tc>
                  <a:txBody>
                    <a:bodyPr/>
                    <a:lstStyle/>
                    <a:p>
                      <a:pPr marL="0" marR="0" lvl="0" indent="0" algn="l" rtl="0">
                        <a:lnSpc>
                          <a:spcPct val="115000"/>
                        </a:lnSpc>
                        <a:spcBef>
                          <a:spcPts val="0"/>
                        </a:spcBef>
                        <a:spcAft>
                          <a:spcPts val="0"/>
                        </a:spcAft>
                        <a:buNone/>
                      </a:pPr>
                      <a:r>
                        <a:rPr lang="it-IT" sz="1600" b="1" u="none" strike="noStrike" cap="none">
                          <a:solidFill>
                            <a:schemeClr val="lt1"/>
                          </a:solidFill>
                          <a:latin typeface="Calibri"/>
                          <a:ea typeface="Calibri"/>
                          <a:cs typeface="Calibri"/>
                          <a:sym typeface="Calibri"/>
                        </a:rPr>
                        <a:t>Finanziamento del Fondo nazionale per il sostegno all'accesso alle abitazioni in locazione</a:t>
                      </a:r>
                      <a:endParaRPr/>
                    </a:p>
                  </a:txBody>
                  <a:tcPr marL="68575" marR="68575" marT="0" marB="0">
                    <a:solidFill>
                      <a:srgbClr val="0070C0"/>
                    </a:solidFill>
                  </a:tcPr>
                </a:tc>
                <a:tc>
                  <a:txBody>
                    <a:bodyPr/>
                    <a:lstStyle/>
                    <a:p>
                      <a:pPr marL="0" marR="0" lvl="0" indent="0" algn="l" rtl="0">
                        <a:lnSpc>
                          <a:spcPct val="115000"/>
                        </a:lnSpc>
                        <a:spcBef>
                          <a:spcPts val="0"/>
                        </a:spcBef>
                        <a:spcAft>
                          <a:spcPts val="0"/>
                        </a:spcAft>
                        <a:buNone/>
                      </a:pPr>
                      <a:r>
                        <a:rPr lang="it-IT" sz="1600" u="none" strike="noStrike" cap="none">
                          <a:latin typeface="Calibri"/>
                          <a:ea typeface="Calibri"/>
                          <a:cs typeface="Calibri"/>
                          <a:sym typeface="Calibri"/>
                        </a:rPr>
                        <a:t>100 milioni di euro </a:t>
                      </a:r>
                      <a:br>
                        <a:rPr lang="it-IT" sz="1600" u="none" strike="noStrike" cap="none">
                          <a:latin typeface="Calibri"/>
                          <a:ea typeface="Calibri"/>
                          <a:cs typeface="Calibri"/>
                          <a:sym typeface="Calibri"/>
                        </a:rPr>
                      </a:br>
                      <a:r>
                        <a:rPr lang="it-IT" sz="1600" u="none" strike="noStrike" cap="none">
                          <a:latin typeface="Calibri"/>
                          <a:ea typeface="Calibri"/>
                          <a:cs typeface="Calibri"/>
                          <a:sym typeface="Calibri"/>
                        </a:rPr>
                        <a:t>per l’anno 2022</a:t>
                      </a:r>
                      <a:endParaRPr/>
                    </a:p>
                  </a:txBody>
                  <a:tcPr marL="68575" marR="68575" marT="0" marB="0"/>
                </a:tc>
                <a:extLst>
                  <a:ext uri="{0D108BD9-81ED-4DB2-BD59-A6C34878D82A}">
                    <a16:rowId xmlns:a16="http://schemas.microsoft.com/office/drawing/2014/main" val="10000"/>
                  </a:ext>
                </a:extLst>
              </a:tr>
            </a:tbl>
          </a:graphicData>
        </a:graphic>
      </p:graphicFrame>
      <p:sp>
        <p:nvSpPr>
          <p:cNvPr id="226" name="Google Shape;226;p28"/>
          <p:cNvSpPr/>
          <p:nvPr/>
        </p:nvSpPr>
        <p:spPr>
          <a:xfrm>
            <a:off x="999878" y="4837524"/>
            <a:ext cx="2602887" cy="58473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600"/>
              <a:buFont typeface="Arial"/>
              <a:buNone/>
            </a:pPr>
            <a:r>
              <a:rPr lang="it-IT" sz="1600" b="0" i="1" u="none" strike="noStrike" cap="none" dirty="0">
                <a:solidFill>
                  <a:schemeClr val="dk1"/>
                </a:solidFill>
                <a:latin typeface="Calibri"/>
                <a:ea typeface="Calibri"/>
                <a:cs typeface="Calibri"/>
                <a:sym typeface="Calibri"/>
              </a:rPr>
              <a:t>Sintesi degli effetti finanziari </a:t>
            </a:r>
            <a:endParaRPr dirty="0"/>
          </a:p>
          <a:p>
            <a:pPr marL="0" marR="0" lvl="0" indent="0" algn="l" rtl="0">
              <a:lnSpc>
                <a:spcPct val="100000"/>
              </a:lnSpc>
              <a:spcBef>
                <a:spcPts val="0"/>
              </a:spcBef>
              <a:spcAft>
                <a:spcPts val="0"/>
              </a:spcAft>
              <a:buClr>
                <a:schemeClr val="dk1"/>
              </a:buClr>
              <a:buSzPts val="1600"/>
              <a:buFont typeface="Arial"/>
              <a:buNone/>
            </a:pPr>
            <a:r>
              <a:rPr lang="it-IT" sz="1600" b="0" i="1" u="none" strike="noStrike" cap="none" dirty="0">
                <a:solidFill>
                  <a:schemeClr val="dk1"/>
                </a:solidFill>
                <a:latin typeface="Calibri"/>
                <a:ea typeface="Calibri"/>
                <a:cs typeface="Calibri"/>
                <a:sym typeface="Calibri"/>
              </a:rPr>
              <a:t>della disposizione ex art. 37</a:t>
            </a:r>
            <a:endParaRPr sz="1050" b="0" i="1" u="none" strike="noStrike" cap="none" dirty="0">
              <a:solidFill>
                <a:schemeClr val="dk1"/>
              </a:solidFill>
              <a:latin typeface="Calibri"/>
              <a:ea typeface="Calibri"/>
              <a:cs typeface="Calibri"/>
              <a:sym typeface="Calibri"/>
            </a:endParaRPr>
          </a:p>
        </p:txBody>
      </p:sp>
      <p:pic>
        <p:nvPicPr>
          <p:cNvPr id="7" name="Google Shape;439;p23">
            <a:extLst>
              <a:ext uri="{FF2B5EF4-FFF2-40B4-BE49-F238E27FC236}">
                <a16:creationId xmlns:a16="http://schemas.microsoft.com/office/drawing/2014/main" id="{543BE515-BE07-4EAD-9438-93E7166BD684}"/>
              </a:ext>
            </a:extLst>
          </p:cNvPr>
          <p:cNvPicPr preferRelativeResize="0"/>
          <p:nvPr/>
        </p:nvPicPr>
        <p:blipFill rotWithShape="1">
          <a:blip r:embed="rId3">
            <a:alphaModFix/>
          </a:blip>
          <a:srcRect/>
          <a:stretch/>
        </p:blipFill>
        <p:spPr>
          <a:xfrm>
            <a:off x="895806" y="1337153"/>
            <a:ext cx="633980" cy="493395"/>
          </a:xfrm>
          <a:prstGeom prst="rect">
            <a:avLst/>
          </a:prstGeom>
          <a:noFill/>
          <a:ln>
            <a:noFill/>
          </a:ln>
        </p:spPr>
      </p:pic>
      <p:pic>
        <p:nvPicPr>
          <p:cNvPr id="8" name="Google Shape;204;g12d6224b15d_1_112">
            <a:extLst>
              <a:ext uri="{FF2B5EF4-FFF2-40B4-BE49-F238E27FC236}">
                <a16:creationId xmlns:a16="http://schemas.microsoft.com/office/drawing/2014/main" id="{B0D7820A-A001-4546-8E6F-72DCCA663074}"/>
              </a:ext>
            </a:extLst>
          </p:cNvPr>
          <p:cNvPicPr preferRelativeResize="0"/>
          <p:nvPr/>
        </p:nvPicPr>
        <p:blipFill rotWithShape="1">
          <a:blip r:embed="rId4">
            <a:alphaModFix/>
          </a:blip>
          <a:srcRect/>
          <a:stretch/>
        </p:blipFill>
        <p:spPr>
          <a:xfrm>
            <a:off x="889572" y="3113801"/>
            <a:ext cx="646449" cy="529399"/>
          </a:xfrm>
          <a:prstGeom prst="rect">
            <a:avLst/>
          </a:prstGeom>
          <a:noFill/>
          <a:ln>
            <a:noFill/>
          </a:ln>
        </p:spPr>
      </p:pic>
      <p:sp>
        <p:nvSpPr>
          <p:cNvPr id="10" name="Google Shape;222;p28"/>
          <p:cNvSpPr txBox="1"/>
          <p:nvPr/>
        </p:nvSpPr>
        <p:spPr>
          <a:xfrm>
            <a:off x="1662545" y="1008823"/>
            <a:ext cx="9928599" cy="2677616"/>
          </a:xfrm>
          <a:prstGeom prst="rect">
            <a:avLst/>
          </a:prstGeom>
          <a:noFill/>
          <a:ln>
            <a:noFill/>
          </a:ln>
        </p:spPr>
        <p:txBody>
          <a:bodyPr spcFirstLastPara="1" wrap="square" lIns="121900" tIns="121900" rIns="121900" bIns="121900" anchor="t" anchorCtr="0">
            <a:spAutoFit/>
          </a:bodyPr>
          <a:lstStyle/>
          <a:p>
            <a:pPr marL="0" marR="0" lvl="0" indent="0" algn="just" rtl="0">
              <a:lnSpc>
                <a:spcPct val="100000"/>
              </a:lnSpc>
              <a:spcBef>
                <a:spcPts val="0"/>
              </a:spcBef>
              <a:spcAft>
                <a:spcPts val="0"/>
              </a:spcAft>
              <a:buNone/>
            </a:pPr>
            <a:r>
              <a:rPr lang="it-IT" sz="1600" b="0" i="0" u="none" strike="noStrike" cap="none" dirty="0">
                <a:solidFill>
                  <a:schemeClr val="dk1"/>
                </a:solidFill>
                <a:latin typeface="Calibri"/>
                <a:ea typeface="Calibri"/>
                <a:cs typeface="Calibri"/>
                <a:sym typeface="Calibri"/>
              </a:rPr>
              <a:t>L’Art. 37 prevede un </a:t>
            </a:r>
            <a:r>
              <a:rPr lang="it-IT" sz="1600" b="1" i="0" u="none" strike="noStrike" cap="none" dirty="0">
                <a:solidFill>
                  <a:srgbClr val="0070C0"/>
                </a:solidFill>
                <a:latin typeface="Calibri"/>
                <a:ea typeface="Calibri"/>
                <a:cs typeface="Calibri"/>
                <a:sym typeface="Calibri"/>
              </a:rPr>
              <a:t>finanziamento di 100 milioni di euro per il 2022 a favore del Fondo nazionale per il sostegno all'accesso alle abitazioni in locazione</a:t>
            </a:r>
            <a:r>
              <a:rPr lang="it-IT" sz="1600" dirty="0">
                <a:solidFill>
                  <a:schemeClr val="dk1"/>
                </a:solidFill>
                <a:latin typeface="Calibri"/>
                <a:cs typeface="Calibri"/>
                <a:sym typeface="Calibri"/>
              </a:rPr>
              <a:t>. L’obiettivo è quello di </a:t>
            </a:r>
            <a:r>
              <a:rPr lang="it-IT" sz="1600" b="0" i="0" u="none" strike="noStrike" cap="none" dirty="0">
                <a:solidFill>
                  <a:schemeClr val="dk1"/>
                </a:solidFill>
                <a:latin typeface="Calibri"/>
                <a:ea typeface="Calibri"/>
                <a:cs typeface="Calibri"/>
                <a:sym typeface="Calibri"/>
              </a:rPr>
              <a:t>ridurre l’impatto economico della crisi attuale sulle persone che versano in condizioni disagiate attraverso l’erogazione di contributi integrativi a favore dei conduttori appartenenti alle fasce di reddito più basse per il pagamento dei canoni di locazione. </a:t>
            </a:r>
            <a:endParaRPr sz="1200" dirty="0"/>
          </a:p>
          <a:p>
            <a:pPr marL="0" marR="0" lvl="0" indent="0" algn="just" rtl="0">
              <a:lnSpc>
                <a:spcPct val="100000"/>
              </a:lnSpc>
              <a:spcBef>
                <a:spcPts val="600"/>
              </a:spcBef>
              <a:spcAft>
                <a:spcPts val="600"/>
              </a:spcAft>
              <a:buNone/>
            </a:pPr>
            <a:endParaRPr lang="it-IT" sz="16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600"/>
              </a:spcBef>
              <a:spcAft>
                <a:spcPts val="600"/>
              </a:spcAft>
              <a:buNone/>
            </a:pPr>
            <a:endParaRPr lang="it-IT" sz="16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600"/>
              </a:spcBef>
              <a:spcAft>
                <a:spcPts val="600"/>
              </a:spcAft>
              <a:buNone/>
            </a:pPr>
            <a:r>
              <a:rPr lang="it-IT" sz="1600" b="0" i="0" u="none" strike="noStrike" cap="none" dirty="0">
                <a:solidFill>
                  <a:schemeClr val="dk1"/>
                </a:solidFill>
                <a:latin typeface="Calibri"/>
                <a:ea typeface="Calibri"/>
                <a:cs typeface="Calibri"/>
                <a:sym typeface="Calibri"/>
              </a:rPr>
              <a:t>Le risorse assegnate al Fondo sono ripartite tra le Regioni e le Province Autonome sulla base dei criteri fissati con apposito decreto del Mims. Per l'anno 2021, il decreto del 19 luglio 2021 ha ripartito 210 milioni di euro. </a:t>
            </a:r>
            <a:endParaRPr sz="1200" dirty="0"/>
          </a:p>
        </p:txBody>
      </p:sp>
    </p:spTree>
    <p:extLst>
      <p:ext uri="{BB962C8B-B14F-4D97-AF65-F5344CB8AC3E}">
        <p14:creationId xmlns:p14="http://schemas.microsoft.com/office/powerpoint/2010/main" val="3815268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7" name="Google Shape;360;g12d6224b15d_0_50">
            <a:extLst>
              <a:ext uri="{FF2B5EF4-FFF2-40B4-BE49-F238E27FC236}">
                <a16:creationId xmlns:a16="http://schemas.microsoft.com/office/drawing/2014/main" id="{4624A645-1833-41C7-B300-0BF5E80F90A5}"/>
              </a:ext>
            </a:extLst>
          </p:cNvPr>
          <p:cNvSpPr/>
          <p:nvPr/>
        </p:nvSpPr>
        <p:spPr>
          <a:xfrm>
            <a:off x="478844" y="1361683"/>
            <a:ext cx="11112300" cy="1761238"/>
          </a:xfrm>
          <a:prstGeom prst="rect">
            <a:avLst/>
          </a:prstGeom>
          <a:solidFill>
            <a:schemeClr val="lt1"/>
          </a:solidFill>
          <a:ln w="28575" cap="flat" cmpd="sng">
            <a:solidFill>
              <a:schemeClr val="tx1">
                <a:lumMod val="50000"/>
                <a:lumOff val="50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2" name="Google Shape;232;p29"/>
          <p:cNvSpPr txBox="1"/>
          <p:nvPr/>
        </p:nvSpPr>
        <p:spPr>
          <a:xfrm>
            <a:off x="1485899" y="1550501"/>
            <a:ext cx="9985665" cy="1354176"/>
          </a:xfrm>
          <a:prstGeom prst="rect">
            <a:avLst/>
          </a:prstGeom>
          <a:noFill/>
          <a:ln>
            <a:noFill/>
          </a:ln>
        </p:spPr>
        <p:txBody>
          <a:bodyPr spcFirstLastPara="1" wrap="square" lIns="121900" tIns="121900" rIns="121900" bIns="121900" anchor="t" anchorCtr="0">
            <a:spAutoFit/>
          </a:bodyPr>
          <a:lstStyle/>
          <a:p>
            <a:pPr algn="just"/>
            <a:r>
              <a:rPr lang="it-IT" sz="1800" b="0" i="0" u="none" strike="noStrike" cap="none" dirty="0">
                <a:solidFill>
                  <a:schemeClr val="dk1"/>
                </a:solidFill>
                <a:latin typeface="Calibri"/>
                <a:ea typeface="Calibri"/>
                <a:cs typeface="Calibri"/>
                <a:sym typeface="Calibri"/>
              </a:rPr>
              <a:t>L’Art. 54 </a:t>
            </a:r>
            <a:r>
              <a:rPr lang="it-IT" sz="1800" b="1" i="0" u="none" strike="noStrike" cap="none" dirty="0">
                <a:solidFill>
                  <a:srgbClr val="0070C0"/>
                </a:solidFill>
                <a:latin typeface="Calibri"/>
                <a:ea typeface="Calibri"/>
                <a:cs typeface="Calibri"/>
                <a:sym typeface="Calibri"/>
              </a:rPr>
              <a:t>differisce al 31 luglio 2022 il termine per l’adozione delle nuove linee guida per la disciplina sui trasporti eccezionali</a:t>
            </a:r>
            <a:r>
              <a:rPr lang="it-IT" sz="1800" b="0" i="0" u="none" strike="noStrike" cap="none" dirty="0">
                <a:solidFill>
                  <a:schemeClr val="dk1"/>
                </a:solidFill>
                <a:latin typeface="Calibri"/>
                <a:ea typeface="Calibri"/>
                <a:cs typeface="Calibri"/>
                <a:sym typeface="Calibri"/>
              </a:rPr>
              <a:t>, finalizzate ad assicurare l'omogeneità della classificazione e gestione del rischio e della valutazione della compatibilità dei trasporti in condizioni di eccezionalità con la conservazione delle sovrastrutture stradali, con la stabilità dei manufatti e con la sicurezza della circolazione.</a:t>
            </a:r>
            <a:endParaRPr lang="it-IT" sz="1800" dirty="0"/>
          </a:p>
        </p:txBody>
      </p:sp>
      <p:sp>
        <p:nvSpPr>
          <p:cNvPr id="233" name="Google Shape;233;p29"/>
          <p:cNvSpPr txBox="1"/>
          <p:nvPr/>
        </p:nvSpPr>
        <p:spPr>
          <a:xfrm>
            <a:off x="478844" y="126212"/>
            <a:ext cx="11112300" cy="615432"/>
          </a:xfrm>
          <a:prstGeom prst="rect">
            <a:avLst/>
          </a:prstGeom>
          <a:noFill/>
          <a:ln>
            <a:noFill/>
          </a:ln>
        </p:spPr>
        <p:txBody>
          <a:bodyPr spcFirstLastPara="1" wrap="square" lIns="121825" tIns="60900" rIns="121825" bIns="60900" anchor="t" anchorCtr="0">
            <a:spAutoFit/>
          </a:bodyPr>
          <a:lstStyle/>
          <a:p>
            <a:pPr marL="0" marR="0" lvl="0" indent="0" algn="l" rtl="0">
              <a:lnSpc>
                <a:spcPct val="100000"/>
              </a:lnSpc>
              <a:spcBef>
                <a:spcPts val="0"/>
              </a:spcBef>
              <a:spcAft>
                <a:spcPts val="0"/>
              </a:spcAft>
              <a:buNone/>
            </a:pPr>
            <a:r>
              <a:rPr lang="it-IT" sz="3200" b="1" i="0" u="none" strike="noStrike" cap="none" dirty="0">
                <a:solidFill>
                  <a:srgbClr val="016BC6"/>
                </a:solidFill>
                <a:latin typeface="Calibri"/>
                <a:ea typeface="Calibri"/>
                <a:cs typeface="Calibri"/>
                <a:sym typeface="Calibri"/>
              </a:rPr>
              <a:t>Articolo 54 </a:t>
            </a:r>
            <a:r>
              <a:rPr lang="it-IT" sz="2400" b="1" i="0" u="none" strike="noStrike" cap="none" dirty="0">
                <a:solidFill>
                  <a:srgbClr val="016BC6"/>
                </a:solidFill>
                <a:latin typeface="Calibri"/>
                <a:ea typeface="Calibri"/>
                <a:cs typeface="Calibri"/>
                <a:sym typeface="Calibri"/>
              </a:rPr>
              <a:t>(Disposizioni urgenti per i trasporti in condizioni di eccezionalità)</a:t>
            </a:r>
            <a:endParaRPr sz="1600" b="0" i="0" u="none" strike="noStrike" cap="none" dirty="0">
              <a:solidFill>
                <a:srgbClr val="000000"/>
              </a:solidFill>
              <a:latin typeface="Arial"/>
              <a:ea typeface="Arial"/>
              <a:cs typeface="Arial"/>
              <a:sym typeface="Arial"/>
            </a:endParaRPr>
          </a:p>
        </p:txBody>
      </p:sp>
      <p:pic>
        <p:nvPicPr>
          <p:cNvPr id="4" name="Google Shape;415;p18">
            <a:extLst>
              <a:ext uri="{FF2B5EF4-FFF2-40B4-BE49-F238E27FC236}">
                <a16:creationId xmlns:a16="http://schemas.microsoft.com/office/drawing/2014/main" id="{8B91FBFB-440E-4850-8755-7C3FA0E9CFDD}"/>
              </a:ext>
            </a:extLst>
          </p:cNvPr>
          <p:cNvPicPr preferRelativeResize="0"/>
          <p:nvPr/>
        </p:nvPicPr>
        <p:blipFill rotWithShape="1">
          <a:blip r:embed="rId3">
            <a:alphaModFix/>
          </a:blip>
          <a:srcRect/>
          <a:stretch/>
        </p:blipFill>
        <p:spPr>
          <a:xfrm>
            <a:off x="775486" y="1909408"/>
            <a:ext cx="591278" cy="532451"/>
          </a:xfrm>
          <a:prstGeom prst="rect">
            <a:avLst/>
          </a:prstGeom>
          <a:noFill/>
          <a:ln>
            <a:noFill/>
          </a:ln>
        </p:spPr>
      </p:pic>
      <p:sp>
        <p:nvSpPr>
          <p:cNvPr id="3" name="Rectangle 2"/>
          <p:cNvSpPr/>
          <p:nvPr/>
        </p:nvSpPr>
        <p:spPr>
          <a:xfrm>
            <a:off x="478844" y="3563315"/>
            <a:ext cx="11112300" cy="1477328"/>
          </a:xfrm>
          <a:prstGeom prst="rect">
            <a:avLst/>
          </a:prstGeom>
        </p:spPr>
        <p:txBody>
          <a:bodyPr wrap="square">
            <a:spAutoFit/>
          </a:bodyPr>
          <a:lstStyle/>
          <a:p>
            <a:pPr lvl="0" algn="just"/>
            <a:r>
              <a:rPr lang="it-IT" sz="1800" b="1" dirty="0">
                <a:solidFill>
                  <a:srgbClr val="0070C0"/>
                </a:solidFill>
                <a:latin typeface="Calibri"/>
                <a:ea typeface="Calibri"/>
                <a:cs typeface="Calibri"/>
                <a:sym typeface="Calibri"/>
              </a:rPr>
              <a:t>Resta in vigore la disciplina transitoria per le autorizzazioni al trasporto eccezionale di massa complessiva fino a 108 tonnellate effettuato mediante complessi di veicoli a otto assi</a:t>
            </a:r>
            <a:r>
              <a:rPr lang="it-IT" sz="1800" b="1" dirty="0">
                <a:latin typeface="Calibri"/>
                <a:ea typeface="Calibri"/>
                <a:cs typeface="Calibri"/>
                <a:sym typeface="Calibri"/>
              </a:rPr>
              <a:t> </a:t>
            </a:r>
            <a:r>
              <a:rPr lang="it-IT" sz="1800" dirty="0">
                <a:latin typeface="Calibri"/>
                <a:cs typeface="Calibri"/>
                <a:sym typeface="Calibri"/>
              </a:rPr>
              <a:t>(ex. </a:t>
            </a:r>
            <a:r>
              <a:rPr lang="it-IT" sz="1800" dirty="0">
                <a:latin typeface="Calibri"/>
                <a:ea typeface="Calibri"/>
                <a:cs typeface="Calibri"/>
                <a:sym typeface="Calibri"/>
              </a:rPr>
              <a:t>Art. 10 del Codice della Strada vigente al 9 novembre 2021) e conservano efficacia fino alla loro scadenza, e comunque non oltre il 31 luglio 2022, le autorizzazioni alla circolazione già rilasciate alla data di entrata in vigore del decreto di cui all’articolo 10, comma 10-bis, del Codice.</a:t>
            </a:r>
            <a:endParaRPr lang="it-IT" dirty="0"/>
          </a:p>
        </p:txBody>
      </p:sp>
    </p:spTree>
    <p:extLst>
      <p:ext uri="{BB962C8B-B14F-4D97-AF65-F5344CB8AC3E}">
        <p14:creationId xmlns:p14="http://schemas.microsoft.com/office/powerpoint/2010/main" val="3229348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pic>
        <p:nvPicPr>
          <p:cNvPr id="734" name="Google Shape;734;p18"/>
          <p:cNvPicPr preferRelativeResize="0"/>
          <p:nvPr/>
        </p:nvPicPr>
        <p:blipFill rotWithShape="1">
          <a:blip r:embed="rId3">
            <a:alphaModFix amt="10000"/>
          </a:blip>
          <a:srcRect/>
          <a:stretch/>
        </p:blipFill>
        <p:spPr>
          <a:xfrm>
            <a:off x="-28067" y="2824484"/>
            <a:ext cx="4872965" cy="4047433"/>
          </a:xfrm>
          <a:prstGeom prst="rect">
            <a:avLst/>
          </a:prstGeom>
          <a:noFill/>
          <a:ln>
            <a:noFill/>
          </a:ln>
        </p:spPr>
      </p:pic>
      <p:pic>
        <p:nvPicPr>
          <p:cNvPr id="735" name="Google Shape;735;p18"/>
          <p:cNvPicPr preferRelativeResize="0"/>
          <p:nvPr/>
        </p:nvPicPr>
        <p:blipFill rotWithShape="1">
          <a:blip r:embed="rId4">
            <a:alphaModFix/>
          </a:blip>
          <a:srcRect/>
          <a:stretch/>
        </p:blipFill>
        <p:spPr>
          <a:xfrm>
            <a:off x="3774878" y="2672544"/>
            <a:ext cx="4642248" cy="151292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845</TotalTime>
  <Words>2635</Words>
  <Application>Microsoft Office PowerPoint</Application>
  <PresentationFormat>Widescreen</PresentationFormat>
  <Paragraphs>169</Paragraphs>
  <Slides>14</Slides>
  <Notes>14</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14</vt:i4>
      </vt:variant>
    </vt:vector>
  </HeadingPairs>
  <TitlesOfParts>
    <vt:vector size="17" baseType="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Flavio Proietti Pantosti</dc:creator>
  <cp:lastModifiedBy>Cdd</cp:lastModifiedBy>
  <cp:revision>102</cp:revision>
  <dcterms:created xsi:type="dcterms:W3CDTF">2021-10-12T17:48:17Z</dcterms:created>
  <dcterms:modified xsi:type="dcterms:W3CDTF">2022-06-07T14:38:49Z</dcterms:modified>
</cp:coreProperties>
</file>