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5"/>
  </p:notesMasterIdLst>
  <p:sldIdLst>
    <p:sldId id="257" r:id="rId2"/>
    <p:sldId id="486" r:id="rId3"/>
    <p:sldId id="485" r:id="rId4"/>
    <p:sldId id="503" r:id="rId5"/>
    <p:sldId id="487" r:id="rId6"/>
    <p:sldId id="488" r:id="rId7"/>
    <p:sldId id="489" r:id="rId8"/>
    <p:sldId id="490" r:id="rId9"/>
    <p:sldId id="491" r:id="rId10"/>
    <p:sldId id="493" r:id="rId11"/>
    <p:sldId id="494" r:id="rId12"/>
    <p:sldId id="495" r:id="rId13"/>
    <p:sldId id="496" r:id="rId14"/>
    <p:sldId id="497" r:id="rId15"/>
    <p:sldId id="498" r:id="rId16"/>
    <p:sldId id="504" r:id="rId17"/>
    <p:sldId id="499" r:id="rId18"/>
    <p:sldId id="500" r:id="rId19"/>
    <p:sldId id="501" r:id="rId20"/>
    <p:sldId id="502" r:id="rId21"/>
    <p:sldId id="474" r:id="rId22"/>
    <p:sldId id="395" r:id="rId23"/>
    <p:sldId id="467" r:id="rId24"/>
    <p:sldId id="480" r:id="rId25"/>
    <p:sldId id="472" r:id="rId26"/>
    <p:sldId id="482" r:id="rId27"/>
    <p:sldId id="481" r:id="rId28"/>
    <p:sldId id="470" r:id="rId29"/>
    <p:sldId id="475" r:id="rId30"/>
    <p:sldId id="477" r:id="rId31"/>
    <p:sldId id="483" r:id="rId32"/>
    <p:sldId id="484" r:id="rId33"/>
    <p:sldId id="293" r:id="rId34"/>
  </p:sldIdLst>
  <p:sldSz cx="9144000" cy="6858000" type="screen4x3"/>
  <p:notesSz cx="6881813" cy="100155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FA76"/>
    <a:srgbClr val="FFFF66"/>
    <a:srgbClr val="FFFFCC"/>
    <a:srgbClr val="FF9933"/>
    <a:srgbClr val="99FF99"/>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18" autoAdjust="0"/>
  </p:normalViewPr>
  <p:slideViewPr>
    <p:cSldViewPr>
      <p:cViewPr>
        <p:scale>
          <a:sx n="74" d="100"/>
          <a:sy n="74" d="100"/>
        </p:scale>
        <p:origin x="-394" y="-1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82119" cy="500777"/>
          </a:xfrm>
          <a:prstGeom prst="rect">
            <a:avLst/>
          </a:prstGeom>
        </p:spPr>
        <p:txBody>
          <a:bodyPr vert="horz" lIns="96551" tIns="48276" rIns="96551" bIns="48276" rtlCol="0"/>
          <a:lstStyle>
            <a:lvl1pPr algn="l">
              <a:defRPr sz="1300"/>
            </a:lvl1pPr>
          </a:lstStyle>
          <a:p>
            <a:endParaRPr lang="it-IT"/>
          </a:p>
        </p:txBody>
      </p:sp>
      <p:sp>
        <p:nvSpPr>
          <p:cNvPr id="3" name="Segnaposto data 2"/>
          <p:cNvSpPr>
            <a:spLocks noGrp="1"/>
          </p:cNvSpPr>
          <p:nvPr>
            <p:ph type="dt" idx="1"/>
          </p:nvPr>
        </p:nvSpPr>
        <p:spPr>
          <a:xfrm>
            <a:off x="3898102" y="0"/>
            <a:ext cx="2982119" cy="500777"/>
          </a:xfrm>
          <a:prstGeom prst="rect">
            <a:avLst/>
          </a:prstGeom>
        </p:spPr>
        <p:txBody>
          <a:bodyPr vert="horz" lIns="96551" tIns="48276" rIns="96551" bIns="48276" rtlCol="0"/>
          <a:lstStyle>
            <a:lvl1pPr algn="r">
              <a:defRPr sz="1300"/>
            </a:lvl1pPr>
          </a:lstStyle>
          <a:p>
            <a:fld id="{1BABCB37-DCBE-41BB-89B5-6CE3D7521B3F}" type="datetimeFigureOut">
              <a:rPr lang="it-IT" smtClean="0"/>
              <a:pPr/>
              <a:t>12/04/2016</a:t>
            </a:fld>
            <a:endParaRPr lang="it-IT"/>
          </a:p>
        </p:txBody>
      </p:sp>
      <p:sp>
        <p:nvSpPr>
          <p:cNvPr id="4" name="Segnaposto immagine diapositiva 3"/>
          <p:cNvSpPr>
            <a:spLocks noGrp="1" noRot="1" noChangeAspect="1"/>
          </p:cNvSpPr>
          <p:nvPr>
            <p:ph type="sldImg" idx="2"/>
          </p:nvPr>
        </p:nvSpPr>
        <p:spPr>
          <a:xfrm>
            <a:off x="938213" y="750888"/>
            <a:ext cx="5006975" cy="3756025"/>
          </a:xfrm>
          <a:prstGeom prst="rect">
            <a:avLst/>
          </a:prstGeom>
          <a:noFill/>
          <a:ln w="12700">
            <a:solidFill>
              <a:prstClr val="black"/>
            </a:solidFill>
          </a:ln>
        </p:spPr>
        <p:txBody>
          <a:bodyPr vert="horz" lIns="96551" tIns="48276" rIns="96551" bIns="48276" rtlCol="0" anchor="ctr"/>
          <a:lstStyle/>
          <a:p>
            <a:endParaRPr lang="it-IT"/>
          </a:p>
        </p:txBody>
      </p:sp>
      <p:sp>
        <p:nvSpPr>
          <p:cNvPr id="5" name="Segnaposto note 4"/>
          <p:cNvSpPr>
            <a:spLocks noGrp="1"/>
          </p:cNvSpPr>
          <p:nvPr>
            <p:ph type="body" sz="quarter" idx="3"/>
          </p:nvPr>
        </p:nvSpPr>
        <p:spPr>
          <a:xfrm>
            <a:off x="688182" y="4757381"/>
            <a:ext cx="5505450" cy="4506992"/>
          </a:xfrm>
          <a:prstGeom prst="rect">
            <a:avLst/>
          </a:prstGeom>
        </p:spPr>
        <p:txBody>
          <a:bodyPr vert="horz" lIns="96551" tIns="48276" rIns="96551" bIns="48276"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513023"/>
            <a:ext cx="2982119" cy="500777"/>
          </a:xfrm>
          <a:prstGeom prst="rect">
            <a:avLst/>
          </a:prstGeom>
        </p:spPr>
        <p:txBody>
          <a:bodyPr vert="horz" lIns="96551" tIns="48276" rIns="96551" bIns="48276" rtlCol="0" anchor="b"/>
          <a:lstStyle>
            <a:lvl1pPr algn="l">
              <a:defRPr sz="1300"/>
            </a:lvl1pPr>
          </a:lstStyle>
          <a:p>
            <a:endParaRPr lang="it-IT"/>
          </a:p>
        </p:txBody>
      </p:sp>
      <p:sp>
        <p:nvSpPr>
          <p:cNvPr id="7" name="Segnaposto numero diapositiva 6"/>
          <p:cNvSpPr>
            <a:spLocks noGrp="1"/>
          </p:cNvSpPr>
          <p:nvPr>
            <p:ph type="sldNum" sz="quarter" idx="5"/>
          </p:nvPr>
        </p:nvSpPr>
        <p:spPr>
          <a:xfrm>
            <a:off x="3898102" y="9513023"/>
            <a:ext cx="2982119" cy="500777"/>
          </a:xfrm>
          <a:prstGeom prst="rect">
            <a:avLst/>
          </a:prstGeom>
        </p:spPr>
        <p:txBody>
          <a:bodyPr vert="horz" lIns="96551" tIns="48276" rIns="96551" bIns="48276" rtlCol="0" anchor="b"/>
          <a:lstStyle>
            <a:lvl1pPr algn="r">
              <a:defRPr sz="1300"/>
            </a:lvl1pPr>
          </a:lstStyle>
          <a:p>
            <a:fld id="{421E0DB1-C197-4999-9F08-F4005DE98520}" type="slidenum">
              <a:rPr lang="it-IT" smtClean="0"/>
              <a:pPr/>
              <a:t>‹N›</a:t>
            </a:fld>
            <a:endParaRPr lang="it-IT"/>
          </a:p>
        </p:txBody>
      </p:sp>
    </p:spTree>
    <p:extLst>
      <p:ext uri="{BB962C8B-B14F-4D97-AF65-F5344CB8AC3E}">
        <p14:creationId xmlns:p14="http://schemas.microsoft.com/office/powerpoint/2010/main" val="3837461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953D41EA-A7D7-441E-BDFF-9B1C5BA14618}" type="slidenum">
              <a:rPr lang="it-IT" smtClean="0"/>
              <a:pPr/>
              <a:t>1</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w="9525"/>
        </p:spPr>
        <p:txBody>
          <a:bodyPr/>
          <a:lstStyle/>
          <a:p>
            <a:pPr eaLnBrk="1" hangingPunct="1"/>
            <a:endParaRPr lang="it-IT" smtClean="0"/>
          </a:p>
        </p:txBody>
      </p:sp>
    </p:spTree>
    <p:extLst>
      <p:ext uri="{BB962C8B-B14F-4D97-AF65-F5344CB8AC3E}">
        <p14:creationId xmlns:p14="http://schemas.microsoft.com/office/powerpoint/2010/main" val="765366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5F18C3C2-A92B-41A3-A94E-39F416642087}" type="slidenum">
              <a:rPr lang="it-IT" smtClean="0"/>
              <a:pPr/>
              <a:t>11</a:t>
            </a:fld>
            <a:endParaRPr lang="it-IT" smtClean="0"/>
          </a:p>
        </p:txBody>
      </p:sp>
      <p:sp>
        <p:nvSpPr>
          <p:cNvPr id="43011" name="Rectangle 1026"/>
          <p:cNvSpPr>
            <a:spLocks noGrp="1" noRot="1" noChangeAspect="1" noChangeArrowheads="1" noTextEdit="1"/>
          </p:cNvSpPr>
          <p:nvPr>
            <p:ph type="sldImg"/>
          </p:nvPr>
        </p:nvSpPr>
        <p:spPr>
          <a:ln/>
        </p:spPr>
      </p:sp>
      <p:sp>
        <p:nvSpPr>
          <p:cNvPr id="43012" name="Rectangle 1027"/>
          <p:cNvSpPr>
            <a:spLocks noGrp="1" noChangeArrowheads="1"/>
          </p:cNvSpPr>
          <p:nvPr>
            <p:ph type="body" idx="1"/>
          </p:nvPr>
        </p:nvSpPr>
        <p:spPr>
          <a:noFill/>
          <a:ln w="9525"/>
        </p:spPr>
        <p:txBody>
          <a:bodyPr/>
          <a:lstStyle/>
          <a:p>
            <a:pPr eaLnBrk="1" hangingPunct="1"/>
            <a:endParaRPr lang="it-IT" smtClean="0"/>
          </a:p>
        </p:txBody>
      </p:sp>
    </p:spTree>
    <p:extLst>
      <p:ext uri="{BB962C8B-B14F-4D97-AF65-F5344CB8AC3E}">
        <p14:creationId xmlns:p14="http://schemas.microsoft.com/office/powerpoint/2010/main" val="30575768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2A4E65FD-6093-463E-9D3E-D6F2C52EA8E4}" type="slidenum">
              <a:rPr lang="it-IT" smtClean="0"/>
              <a:pPr/>
              <a:t>15</a:t>
            </a:fld>
            <a:endParaRPr lang="it-IT" smtClean="0"/>
          </a:p>
        </p:txBody>
      </p:sp>
      <p:sp>
        <p:nvSpPr>
          <p:cNvPr id="53251" name="Rectangle 2"/>
          <p:cNvSpPr>
            <a:spLocks noGrp="1" noRot="1" noChangeAspect="1" noChangeArrowheads="1" noTextEdit="1"/>
          </p:cNvSpPr>
          <p:nvPr>
            <p:ph type="sldImg"/>
          </p:nvPr>
        </p:nvSpPr>
        <p:spPr>
          <a:solidFill>
            <a:srgbClr val="FFFFFF"/>
          </a:solidFill>
          <a:ln/>
        </p:spPr>
      </p:sp>
      <p:sp>
        <p:nvSpPr>
          <p:cNvPr id="5325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it-IT" smtClean="0"/>
          </a:p>
        </p:txBody>
      </p:sp>
    </p:spTree>
    <p:extLst>
      <p:ext uri="{BB962C8B-B14F-4D97-AF65-F5344CB8AC3E}">
        <p14:creationId xmlns:p14="http://schemas.microsoft.com/office/powerpoint/2010/main" val="13665255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2A4E65FD-6093-463E-9D3E-D6F2C52EA8E4}" type="slidenum">
              <a:rPr lang="it-IT" smtClean="0"/>
              <a:pPr/>
              <a:t>16</a:t>
            </a:fld>
            <a:endParaRPr lang="it-IT" smtClean="0"/>
          </a:p>
        </p:txBody>
      </p:sp>
      <p:sp>
        <p:nvSpPr>
          <p:cNvPr id="53251" name="Rectangle 2"/>
          <p:cNvSpPr>
            <a:spLocks noGrp="1" noRot="1" noChangeAspect="1" noChangeArrowheads="1" noTextEdit="1"/>
          </p:cNvSpPr>
          <p:nvPr>
            <p:ph type="sldImg"/>
          </p:nvPr>
        </p:nvSpPr>
        <p:spPr>
          <a:solidFill>
            <a:srgbClr val="FFFFFF"/>
          </a:solidFill>
          <a:ln/>
        </p:spPr>
      </p:sp>
      <p:sp>
        <p:nvSpPr>
          <p:cNvPr id="5325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it-IT" smtClean="0"/>
          </a:p>
        </p:txBody>
      </p:sp>
    </p:spTree>
    <p:extLst>
      <p:ext uri="{BB962C8B-B14F-4D97-AF65-F5344CB8AC3E}">
        <p14:creationId xmlns:p14="http://schemas.microsoft.com/office/powerpoint/2010/main" val="13665255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D5F41292-56D1-4173-8232-6180F303D5B3}" type="slidenum">
              <a:rPr lang="it-IT" smtClean="0"/>
              <a:pPr/>
              <a:t>17</a:t>
            </a:fld>
            <a:endParaRPr lang="it-IT" smtClean="0"/>
          </a:p>
        </p:txBody>
      </p:sp>
      <p:sp>
        <p:nvSpPr>
          <p:cNvPr id="57347" name="Rectangle 2"/>
          <p:cNvSpPr>
            <a:spLocks noGrp="1" noRot="1" noChangeAspect="1" noChangeArrowheads="1" noTextEdit="1"/>
          </p:cNvSpPr>
          <p:nvPr>
            <p:ph type="sldImg"/>
          </p:nvPr>
        </p:nvSpPr>
        <p:spPr>
          <a:solidFill>
            <a:srgbClr val="FFFFFF"/>
          </a:solidFill>
          <a:ln/>
        </p:spPr>
      </p:sp>
      <p:sp>
        <p:nvSpPr>
          <p:cNvPr id="5734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it-IT" smtClean="0"/>
          </a:p>
        </p:txBody>
      </p:sp>
    </p:spTree>
    <p:extLst>
      <p:ext uri="{BB962C8B-B14F-4D97-AF65-F5344CB8AC3E}">
        <p14:creationId xmlns:p14="http://schemas.microsoft.com/office/powerpoint/2010/main" val="11842006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EC073C0-FFAA-4071-932D-1DFD33F4A372}" type="slidenum">
              <a:rPr lang="it-IT" smtClean="0"/>
              <a:pPr/>
              <a:t>25</a:t>
            </a:fld>
            <a:endParaRPr lang="it-IT" smtClean="0"/>
          </a:p>
        </p:txBody>
      </p:sp>
      <p:sp>
        <p:nvSpPr>
          <p:cNvPr id="49155" name="Rectangle 1026"/>
          <p:cNvSpPr>
            <a:spLocks noGrp="1" noRot="1" noChangeAspect="1" noChangeArrowheads="1" noTextEdit="1"/>
          </p:cNvSpPr>
          <p:nvPr>
            <p:ph type="sldImg"/>
          </p:nvPr>
        </p:nvSpPr>
        <p:spPr>
          <a:ln/>
        </p:spPr>
      </p:sp>
      <p:sp>
        <p:nvSpPr>
          <p:cNvPr id="49156" name="Rectangle 1027"/>
          <p:cNvSpPr>
            <a:spLocks noGrp="1" noChangeArrowheads="1"/>
          </p:cNvSpPr>
          <p:nvPr>
            <p:ph type="body" idx="1"/>
          </p:nvPr>
        </p:nvSpPr>
        <p:spPr>
          <a:noFill/>
          <a:ln w="9525"/>
        </p:spPr>
        <p:txBody>
          <a:bodyPr/>
          <a:lstStyle/>
          <a:p>
            <a:pPr eaLnBrk="1" hangingPunct="1"/>
            <a:endParaRPr lang="it-IT" smtClean="0"/>
          </a:p>
        </p:txBody>
      </p:sp>
    </p:spTree>
    <p:extLst>
      <p:ext uri="{BB962C8B-B14F-4D97-AF65-F5344CB8AC3E}">
        <p14:creationId xmlns:p14="http://schemas.microsoft.com/office/powerpoint/2010/main" val="28304107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EC073C0-FFAA-4071-932D-1DFD33F4A372}" type="slidenum">
              <a:rPr lang="it-IT" smtClean="0"/>
              <a:pPr/>
              <a:t>26</a:t>
            </a:fld>
            <a:endParaRPr lang="it-IT" smtClean="0"/>
          </a:p>
        </p:txBody>
      </p:sp>
      <p:sp>
        <p:nvSpPr>
          <p:cNvPr id="49155" name="Rectangle 1026"/>
          <p:cNvSpPr>
            <a:spLocks noGrp="1" noRot="1" noChangeAspect="1" noChangeArrowheads="1" noTextEdit="1"/>
          </p:cNvSpPr>
          <p:nvPr>
            <p:ph type="sldImg"/>
          </p:nvPr>
        </p:nvSpPr>
        <p:spPr>
          <a:ln/>
        </p:spPr>
      </p:sp>
      <p:sp>
        <p:nvSpPr>
          <p:cNvPr id="49156" name="Rectangle 1027"/>
          <p:cNvSpPr>
            <a:spLocks noGrp="1" noChangeArrowheads="1"/>
          </p:cNvSpPr>
          <p:nvPr>
            <p:ph type="body" idx="1"/>
          </p:nvPr>
        </p:nvSpPr>
        <p:spPr>
          <a:noFill/>
          <a:ln w="9525"/>
        </p:spPr>
        <p:txBody>
          <a:bodyPr/>
          <a:lstStyle/>
          <a:p>
            <a:pPr eaLnBrk="1" hangingPunct="1"/>
            <a:endParaRPr lang="it-IT" smtClean="0"/>
          </a:p>
        </p:txBody>
      </p:sp>
    </p:spTree>
    <p:extLst>
      <p:ext uri="{BB962C8B-B14F-4D97-AF65-F5344CB8AC3E}">
        <p14:creationId xmlns:p14="http://schemas.microsoft.com/office/powerpoint/2010/main" val="28304107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EC073C0-FFAA-4071-932D-1DFD33F4A372}" type="slidenum">
              <a:rPr lang="it-IT" smtClean="0"/>
              <a:pPr/>
              <a:t>27</a:t>
            </a:fld>
            <a:endParaRPr lang="it-IT" smtClean="0"/>
          </a:p>
        </p:txBody>
      </p:sp>
      <p:sp>
        <p:nvSpPr>
          <p:cNvPr id="49155" name="Rectangle 1026"/>
          <p:cNvSpPr>
            <a:spLocks noGrp="1" noRot="1" noChangeAspect="1" noChangeArrowheads="1" noTextEdit="1"/>
          </p:cNvSpPr>
          <p:nvPr>
            <p:ph type="sldImg"/>
          </p:nvPr>
        </p:nvSpPr>
        <p:spPr>
          <a:ln/>
        </p:spPr>
      </p:sp>
      <p:sp>
        <p:nvSpPr>
          <p:cNvPr id="49156" name="Rectangle 1027"/>
          <p:cNvSpPr>
            <a:spLocks noGrp="1" noChangeArrowheads="1"/>
          </p:cNvSpPr>
          <p:nvPr>
            <p:ph type="body" idx="1"/>
          </p:nvPr>
        </p:nvSpPr>
        <p:spPr>
          <a:noFill/>
          <a:ln w="9525"/>
        </p:spPr>
        <p:txBody>
          <a:bodyPr/>
          <a:lstStyle/>
          <a:p>
            <a:pPr eaLnBrk="1" hangingPunct="1"/>
            <a:endParaRPr lang="it-IT" smtClean="0"/>
          </a:p>
        </p:txBody>
      </p:sp>
    </p:spTree>
    <p:extLst>
      <p:ext uri="{BB962C8B-B14F-4D97-AF65-F5344CB8AC3E}">
        <p14:creationId xmlns:p14="http://schemas.microsoft.com/office/powerpoint/2010/main" val="28304107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EC073C0-FFAA-4071-932D-1DFD33F4A372}" type="slidenum">
              <a:rPr lang="it-IT" smtClean="0"/>
              <a:pPr/>
              <a:t>28</a:t>
            </a:fld>
            <a:endParaRPr lang="it-IT" smtClean="0"/>
          </a:p>
        </p:txBody>
      </p:sp>
      <p:sp>
        <p:nvSpPr>
          <p:cNvPr id="49155" name="Rectangle 1026"/>
          <p:cNvSpPr>
            <a:spLocks noGrp="1" noRot="1" noChangeAspect="1" noChangeArrowheads="1" noTextEdit="1"/>
          </p:cNvSpPr>
          <p:nvPr>
            <p:ph type="sldImg"/>
          </p:nvPr>
        </p:nvSpPr>
        <p:spPr>
          <a:ln/>
        </p:spPr>
      </p:sp>
      <p:sp>
        <p:nvSpPr>
          <p:cNvPr id="49156" name="Rectangle 1027"/>
          <p:cNvSpPr>
            <a:spLocks noGrp="1" noChangeArrowheads="1"/>
          </p:cNvSpPr>
          <p:nvPr>
            <p:ph type="body" idx="1"/>
          </p:nvPr>
        </p:nvSpPr>
        <p:spPr>
          <a:noFill/>
          <a:ln w="9525"/>
        </p:spPr>
        <p:txBody>
          <a:bodyPr/>
          <a:lstStyle/>
          <a:p>
            <a:pPr eaLnBrk="1" hangingPunct="1"/>
            <a:endParaRPr lang="it-IT" smtClean="0"/>
          </a:p>
        </p:txBody>
      </p:sp>
    </p:spTree>
    <p:extLst>
      <p:ext uri="{BB962C8B-B14F-4D97-AF65-F5344CB8AC3E}">
        <p14:creationId xmlns:p14="http://schemas.microsoft.com/office/powerpoint/2010/main" val="40799650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EC073C0-FFAA-4071-932D-1DFD33F4A372}" type="slidenum">
              <a:rPr lang="it-IT" smtClean="0"/>
              <a:pPr/>
              <a:t>30</a:t>
            </a:fld>
            <a:endParaRPr lang="it-IT" smtClean="0"/>
          </a:p>
        </p:txBody>
      </p:sp>
      <p:sp>
        <p:nvSpPr>
          <p:cNvPr id="49155" name="Rectangle 1026"/>
          <p:cNvSpPr>
            <a:spLocks noGrp="1" noRot="1" noChangeAspect="1" noChangeArrowheads="1" noTextEdit="1"/>
          </p:cNvSpPr>
          <p:nvPr>
            <p:ph type="sldImg"/>
          </p:nvPr>
        </p:nvSpPr>
        <p:spPr>
          <a:ln/>
        </p:spPr>
      </p:sp>
      <p:sp>
        <p:nvSpPr>
          <p:cNvPr id="49156" name="Rectangle 1027"/>
          <p:cNvSpPr>
            <a:spLocks noGrp="1" noChangeArrowheads="1"/>
          </p:cNvSpPr>
          <p:nvPr>
            <p:ph type="body" idx="1"/>
          </p:nvPr>
        </p:nvSpPr>
        <p:spPr>
          <a:noFill/>
          <a:ln w="9525"/>
        </p:spPr>
        <p:txBody>
          <a:bodyPr/>
          <a:lstStyle/>
          <a:p>
            <a:pPr eaLnBrk="1" hangingPunct="1"/>
            <a:endParaRPr lang="it-IT" smtClean="0"/>
          </a:p>
        </p:txBody>
      </p:sp>
    </p:spTree>
    <p:extLst>
      <p:ext uri="{BB962C8B-B14F-4D97-AF65-F5344CB8AC3E}">
        <p14:creationId xmlns:p14="http://schemas.microsoft.com/office/powerpoint/2010/main" val="28304107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EC073C0-FFAA-4071-932D-1DFD33F4A372}" type="slidenum">
              <a:rPr lang="it-IT" smtClean="0"/>
              <a:pPr/>
              <a:t>31</a:t>
            </a:fld>
            <a:endParaRPr lang="it-IT" smtClean="0"/>
          </a:p>
        </p:txBody>
      </p:sp>
      <p:sp>
        <p:nvSpPr>
          <p:cNvPr id="49155" name="Rectangle 1026"/>
          <p:cNvSpPr>
            <a:spLocks noGrp="1" noRot="1" noChangeAspect="1" noChangeArrowheads="1" noTextEdit="1"/>
          </p:cNvSpPr>
          <p:nvPr>
            <p:ph type="sldImg"/>
          </p:nvPr>
        </p:nvSpPr>
        <p:spPr>
          <a:ln/>
        </p:spPr>
      </p:sp>
      <p:sp>
        <p:nvSpPr>
          <p:cNvPr id="49156" name="Rectangle 1027"/>
          <p:cNvSpPr>
            <a:spLocks noGrp="1" noChangeArrowheads="1"/>
          </p:cNvSpPr>
          <p:nvPr>
            <p:ph type="body" idx="1"/>
          </p:nvPr>
        </p:nvSpPr>
        <p:spPr>
          <a:noFill/>
          <a:ln w="9525"/>
        </p:spPr>
        <p:txBody>
          <a:bodyPr/>
          <a:lstStyle/>
          <a:p>
            <a:pPr eaLnBrk="1" hangingPunct="1"/>
            <a:endParaRPr lang="it-IT" smtClean="0"/>
          </a:p>
        </p:txBody>
      </p:sp>
    </p:spTree>
    <p:extLst>
      <p:ext uri="{BB962C8B-B14F-4D97-AF65-F5344CB8AC3E}">
        <p14:creationId xmlns:p14="http://schemas.microsoft.com/office/powerpoint/2010/main" val="2830410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EC073C0-FFAA-4071-932D-1DFD33F4A372}" type="slidenum">
              <a:rPr lang="it-IT" smtClean="0"/>
              <a:pPr/>
              <a:t>2</a:t>
            </a:fld>
            <a:endParaRPr lang="it-IT" smtClean="0"/>
          </a:p>
        </p:txBody>
      </p:sp>
      <p:sp>
        <p:nvSpPr>
          <p:cNvPr id="49155" name="Rectangle 1026"/>
          <p:cNvSpPr>
            <a:spLocks noGrp="1" noRot="1" noChangeAspect="1" noChangeArrowheads="1" noTextEdit="1"/>
          </p:cNvSpPr>
          <p:nvPr>
            <p:ph type="sldImg"/>
          </p:nvPr>
        </p:nvSpPr>
        <p:spPr>
          <a:ln/>
        </p:spPr>
      </p:sp>
      <p:sp>
        <p:nvSpPr>
          <p:cNvPr id="49156" name="Rectangle 1027"/>
          <p:cNvSpPr>
            <a:spLocks noGrp="1" noChangeArrowheads="1"/>
          </p:cNvSpPr>
          <p:nvPr>
            <p:ph type="body" idx="1"/>
          </p:nvPr>
        </p:nvSpPr>
        <p:spPr>
          <a:noFill/>
          <a:ln w="9525"/>
        </p:spPr>
        <p:txBody>
          <a:bodyPr/>
          <a:lstStyle/>
          <a:p>
            <a:pPr eaLnBrk="1" hangingPunct="1"/>
            <a:endParaRPr lang="it-IT" smtClean="0"/>
          </a:p>
        </p:txBody>
      </p:sp>
    </p:spTree>
    <p:extLst>
      <p:ext uri="{BB962C8B-B14F-4D97-AF65-F5344CB8AC3E}">
        <p14:creationId xmlns:p14="http://schemas.microsoft.com/office/powerpoint/2010/main" val="28304107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EC073C0-FFAA-4071-932D-1DFD33F4A372}" type="slidenum">
              <a:rPr lang="it-IT" smtClean="0"/>
              <a:pPr/>
              <a:t>32</a:t>
            </a:fld>
            <a:endParaRPr lang="it-IT" smtClean="0"/>
          </a:p>
        </p:txBody>
      </p:sp>
      <p:sp>
        <p:nvSpPr>
          <p:cNvPr id="49155" name="Rectangle 1026"/>
          <p:cNvSpPr>
            <a:spLocks noGrp="1" noRot="1" noChangeAspect="1" noChangeArrowheads="1" noTextEdit="1"/>
          </p:cNvSpPr>
          <p:nvPr>
            <p:ph type="sldImg"/>
          </p:nvPr>
        </p:nvSpPr>
        <p:spPr>
          <a:ln/>
        </p:spPr>
      </p:sp>
      <p:sp>
        <p:nvSpPr>
          <p:cNvPr id="49156" name="Rectangle 1027"/>
          <p:cNvSpPr>
            <a:spLocks noGrp="1" noChangeArrowheads="1"/>
          </p:cNvSpPr>
          <p:nvPr>
            <p:ph type="body" idx="1"/>
          </p:nvPr>
        </p:nvSpPr>
        <p:spPr>
          <a:noFill/>
          <a:ln w="9525"/>
        </p:spPr>
        <p:txBody>
          <a:bodyPr/>
          <a:lstStyle/>
          <a:p>
            <a:pPr eaLnBrk="1" hangingPunct="1"/>
            <a:endParaRPr lang="it-IT" smtClean="0"/>
          </a:p>
        </p:txBody>
      </p:sp>
    </p:spTree>
    <p:extLst>
      <p:ext uri="{BB962C8B-B14F-4D97-AF65-F5344CB8AC3E}">
        <p14:creationId xmlns:p14="http://schemas.microsoft.com/office/powerpoint/2010/main" val="28304107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B85CC8DB-AF7F-4051-9C65-450AF9B18A8C}" type="slidenum">
              <a:rPr lang="it-IT" smtClean="0"/>
              <a:pPr/>
              <a:t>33</a:t>
            </a:fld>
            <a:endParaRPr lang="it-IT"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w="9525"/>
        </p:spPr>
        <p:txBody>
          <a:bodyPr/>
          <a:lstStyle/>
          <a:p>
            <a:pPr eaLnBrk="1" hangingPunct="1"/>
            <a:endParaRPr lang="it-IT" smtClean="0"/>
          </a:p>
        </p:txBody>
      </p:sp>
    </p:spTree>
    <p:extLst>
      <p:ext uri="{BB962C8B-B14F-4D97-AF65-F5344CB8AC3E}">
        <p14:creationId xmlns:p14="http://schemas.microsoft.com/office/powerpoint/2010/main" val="3242694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EC073C0-FFAA-4071-932D-1DFD33F4A372}" type="slidenum">
              <a:rPr lang="it-IT" smtClean="0"/>
              <a:pPr/>
              <a:t>4</a:t>
            </a:fld>
            <a:endParaRPr lang="it-IT" smtClean="0"/>
          </a:p>
        </p:txBody>
      </p:sp>
      <p:sp>
        <p:nvSpPr>
          <p:cNvPr id="49155" name="Rectangle 1026"/>
          <p:cNvSpPr>
            <a:spLocks noGrp="1" noRot="1" noChangeAspect="1" noChangeArrowheads="1" noTextEdit="1"/>
          </p:cNvSpPr>
          <p:nvPr>
            <p:ph type="sldImg"/>
          </p:nvPr>
        </p:nvSpPr>
        <p:spPr>
          <a:ln/>
        </p:spPr>
      </p:sp>
      <p:sp>
        <p:nvSpPr>
          <p:cNvPr id="49156" name="Rectangle 1027"/>
          <p:cNvSpPr>
            <a:spLocks noGrp="1" noChangeArrowheads="1"/>
          </p:cNvSpPr>
          <p:nvPr>
            <p:ph type="body" idx="1"/>
          </p:nvPr>
        </p:nvSpPr>
        <p:spPr>
          <a:noFill/>
          <a:ln w="9525"/>
        </p:spPr>
        <p:txBody>
          <a:bodyPr/>
          <a:lstStyle/>
          <a:p>
            <a:pPr eaLnBrk="1" hangingPunct="1"/>
            <a:endParaRPr lang="it-IT" smtClean="0"/>
          </a:p>
        </p:txBody>
      </p:sp>
    </p:spTree>
    <p:extLst>
      <p:ext uri="{BB962C8B-B14F-4D97-AF65-F5344CB8AC3E}">
        <p14:creationId xmlns:p14="http://schemas.microsoft.com/office/powerpoint/2010/main" val="2830410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EC073C0-FFAA-4071-932D-1DFD33F4A372}" type="slidenum">
              <a:rPr lang="it-IT" smtClean="0"/>
              <a:pPr/>
              <a:t>5</a:t>
            </a:fld>
            <a:endParaRPr lang="it-IT" smtClean="0"/>
          </a:p>
        </p:txBody>
      </p:sp>
      <p:sp>
        <p:nvSpPr>
          <p:cNvPr id="49155" name="Rectangle 1026"/>
          <p:cNvSpPr>
            <a:spLocks noGrp="1" noRot="1" noChangeAspect="1" noChangeArrowheads="1" noTextEdit="1"/>
          </p:cNvSpPr>
          <p:nvPr>
            <p:ph type="sldImg"/>
          </p:nvPr>
        </p:nvSpPr>
        <p:spPr>
          <a:ln/>
        </p:spPr>
      </p:sp>
      <p:sp>
        <p:nvSpPr>
          <p:cNvPr id="49156" name="Rectangle 1027"/>
          <p:cNvSpPr>
            <a:spLocks noGrp="1" noChangeArrowheads="1"/>
          </p:cNvSpPr>
          <p:nvPr>
            <p:ph type="body" idx="1"/>
          </p:nvPr>
        </p:nvSpPr>
        <p:spPr>
          <a:noFill/>
          <a:ln w="9525"/>
        </p:spPr>
        <p:txBody>
          <a:bodyPr/>
          <a:lstStyle/>
          <a:p>
            <a:pPr eaLnBrk="1" hangingPunct="1"/>
            <a:endParaRPr lang="it-IT" smtClean="0"/>
          </a:p>
        </p:txBody>
      </p:sp>
    </p:spTree>
    <p:extLst>
      <p:ext uri="{BB962C8B-B14F-4D97-AF65-F5344CB8AC3E}">
        <p14:creationId xmlns:p14="http://schemas.microsoft.com/office/powerpoint/2010/main" val="2830410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EC073C0-FFAA-4071-932D-1DFD33F4A372}" type="slidenum">
              <a:rPr lang="it-IT" smtClean="0"/>
              <a:pPr/>
              <a:t>6</a:t>
            </a:fld>
            <a:endParaRPr lang="it-IT" smtClean="0"/>
          </a:p>
        </p:txBody>
      </p:sp>
      <p:sp>
        <p:nvSpPr>
          <p:cNvPr id="49155" name="Rectangle 1026"/>
          <p:cNvSpPr>
            <a:spLocks noGrp="1" noRot="1" noChangeAspect="1" noChangeArrowheads="1" noTextEdit="1"/>
          </p:cNvSpPr>
          <p:nvPr>
            <p:ph type="sldImg"/>
          </p:nvPr>
        </p:nvSpPr>
        <p:spPr>
          <a:ln/>
        </p:spPr>
      </p:sp>
      <p:sp>
        <p:nvSpPr>
          <p:cNvPr id="49156" name="Rectangle 1027"/>
          <p:cNvSpPr>
            <a:spLocks noGrp="1" noChangeArrowheads="1"/>
          </p:cNvSpPr>
          <p:nvPr>
            <p:ph type="body" idx="1"/>
          </p:nvPr>
        </p:nvSpPr>
        <p:spPr>
          <a:noFill/>
          <a:ln w="9525"/>
        </p:spPr>
        <p:txBody>
          <a:bodyPr/>
          <a:lstStyle/>
          <a:p>
            <a:pPr eaLnBrk="1" hangingPunct="1"/>
            <a:endParaRPr lang="it-IT" smtClean="0"/>
          </a:p>
        </p:txBody>
      </p:sp>
    </p:spTree>
    <p:extLst>
      <p:ext uri="{BB962C8B-B14F-4D97-AF65-F5344CB8AC3E}">
        <p14:creationId xmlns:p14="http://schemas.microsoft.com/office/powerpoint/2010/main" val="2830410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5F18C3C2-A92B-41A3-A94E-39F416642087}" type="slidenum">
              <a:rPr lang="it-IT" smtClean="0"/>
              <a:pPr/>
              <a:t>7</a:t>
            </a:fld>
            <a:endParaRPr lang="it-IT" smtClean="0"/>
          </a:p>
        </p:txBody>
      </p:sp>
      <p:sp>
        <p:nvSpPr>
          <p:cNvPr id="43011" name="Rectangle 1026"/>
          <p:cNvSpPr>
            <a:spLocks noGrp="1" noRot="1" noChangeAspect="1" noChangeArrowheads="1" noTextEdit="1"/>
          </p:cNvSpPr>
          <p:nvPr>
            <p:ph type="sldImg"/>
          </p:nvPr>
        </p:nvSpPr>
        <p:spPr>
          <a:ln/>
        </p:spPr>
      </p:sp>
      <p:sp>
        <p:nvSpPr>
          <p:cNvPr id="43012" name="Rectangle 1027"/>
          <p:cNvSpPr>
            <a:spLocks noGrp="1" noChangeArrowheads="1"/>
          </p:cNvSpPr>
          <p:nvPr>
            <p:ph type="body" idx="1"/>
          </p:nvPr>
        </p:nvSpPr>
        <p:spPr>
          <a:noFill/>
          <a:ln w="9525"/>
        </p:spPr>
        <p:txBody>
          <a:bodyPr/>
          <a:lstStyle/>
          <a:p>
            <a:pPr eaLnBrk="1" hangingPunct="1"/>
            <a:endParaRPr lang="it-IT" smtClean="0"/>
          </a:p>
        </p:txBody>
      </p:sp>
    </p:spTree>
    <p:extLst>
      <p:ext uri="{BB962C8B-B14F-4D97-AF65-F5344CB8AC3E}">
        <p14:creationId xmlns:p14="http://schemas.microsoft.com/office/powerpoint/2010/main" val="3057576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EC073C0-FFAA-4071-932D-1DFD33F4A372}" type="slidenum">
              <a:rPr lang="it-IT" smtClean="0"/>
              <a:pPr/>
              <a:t>8</a:t>
            </a:fld>
            <a:endParaRPr lang="it-IT" smtClean="0"/>
          </a:p>
        </p:txBody>
      </p:sp>
      <p:sp>
        <p:nvSpPr>
          <p:cNvPr id="49155" name="Rectangle 1026"/>
          <p:cNvSpPr>
            <a:spLocks noGrp="1" noRot="1" noChangeAspect="1" noChangeArrowheads="1" noTextEdit="1"/>
          </p:cNvSpPr>
          <p:nvPr>
            <p:ph type="sldImg"/>
          </p:nvPr>
        </p:nvSpPr>
        <p:spPr>
          <a:ln/>
        </p:spPr>
      </p:sp>
      <p:sp>
        <p:nvSpPr>
          <p:cNvPr id="49156" name="Rectangle 1027"/>
          <p:cNvSpPr>
            <a:spLocks noGrp="1" noChangeArrowheads="1"/>
          </p:cNvSpPr>
          <p:nvPr>
            <p:ph type="body" idx="1"/>
          </p:nvPr>
        </p:nvSpPr>
        <p:spPr>
          <a:noFill/>
          <a:ln w="9525"/>
        </p:spPr>
        <p:txBody>
          <a:bodyPr/>
          <a:lstStyle/>
          <a:p>
            <a:pPr eaLnBrk="1" hangingPunct="1"/>
            <a:endParaRPr lang="it-IT" smtClean="0"/>
          </a:p>
        </p:txBody>
      </p:sp>
    </p:spTree>
    <p:extLst>
      <p:ext uri="{BB962C8B-B14F-4D97-AF65-F5344CB8AC3E}">
        <p14:creationId xmlns:p14="http://schemas.microsoft.com/office/powerpoint/2010/main" val="3727379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EC073C0-FFAA-4071-932D-1DFD33F4A372}" type="slidenum">
              <a:rPr lang="it-IT" smtClean="0"/>
              <a:pPr/>
              <a:t>9</a:t>
            </a:fld>
            <a:endParaRPr lang="it-IT" smtClean="0"/>
          </a:p>
        </p:txBody>
      </p:sp>
      <p:sp>
        <p:nvSpPr>
          <p:cNvPr id="49155" name="Rectangle 1026"/>
          <p:cNvSpPr>
            <a:spLocks noGrp="1" noRot="1" noChangeAspect="1" noChangeArrowheads="1" noTextEdit="1"/>
          </p:cNvSpPr>
          <p:nvPr>
            <p:ph type="sldImg"/>
          </p:nvPr>
        </p:nvSpPr>
        <p:spPr>
          <a:ln/>
        </p:spPr>
      </p:sp>
      <p:sp>
        <p:nvSpPr>
          <p:cNvPr id="49156" name="Rectangle 1027"/>
          <p:cNvSpPr>
            <a:spLocks noGrp="1" noChangeArrowheads="1"/>
          </p:cNvSpPr>
          <p:nvPr>
            <p:ph type="body" idx="1"/>
          </p:nvPr>
        </p:nvSpPr>
        <p:spPr>
          <a:noFill/>
          <a:ln w="9525"/>
        </p:spPr>
        <p:txBody>
          <a:bodyPr/>
          <a:lstStyle/>
          <a:p>
            <a:pPr eaLnBrk="1" hangingPunct="1"/>
            <a:endParaRPr lang="it-IT" smtClean="0"/>
          </a:p>
        </p:txBody>
      </p:sp>
    </p:spTree>
    <p:extLst>
      <p:ext uri="{BB962C8B-B14F-4D97-AF65-F5344CB8AC3E}">
        <p14:creationId xmlns:p14="http://schemas.microsoft.com/office/powerpoint/2010/main" val="41905376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EC073C0-FFAA-4071-932D-1DFD33F4A372}" type="slidenum">
              <a:rPr lang="it-IT" smtClean="0"/>
              <a:pPr/>
              <a:t>10</a:t>
            </a:fld>
            <a:endParaRPr lang="it-IT" smtClean="0"/>
          </a:p>
        </p:txBody>
      </p:sp>
      <p:sp>
        <p:nvSpPr>
          <p:cNvPr id="49155" name="Rectangle 1026"/>
          <p:cNvSpPr>
            <a:spLocks noGrp="1" noRot="1" noChangeAspect="1" noChangeArrowheads="1" noTextEdit="1"/>
          </p:cNvSpPr>
          <p:nvPr>
            <p:ph type="sldImg"/>
          </p:nvPr>
        </p:nvSpPr>
        <p:spPr>
          <a:ln/>
        </p:spPr>
      </p:sp>
      <p:sp>
        <p:nvSpPr>
          <p:cNvPr id="49156" name="Rectangle 1027"/>
          <p:cNvSpPr>
            <a:spLocks noGrp="1" noChangeArrowheads="1"/>
          </p:cNvSpPr>
          <p:nvPr>
            <p:ph type="body" idx="1"/>
          </p:nvPr>
        </p:nvSpPr>
        <p:spPr>
          <a:noFill/>
          <a:ln w="9525"/>
        </p:spPr>
        <p:txBody>
          <a:bodyPr/>
          <a:lstStyle/>
          <a:p>
            <a:pPr eaLnBrk="1" hangingPunct="1"/>
            <a:endParaRPr lang="it-IT" smtClean="0"/>
          </a:p>
        </p:txBody>
      </p:sp>
    </p:spTree>
    <p:extLst>
      <p:ext uri="{BB962C8B-B14F-4D97-AF65-F5344CB8AC3E}">
        <p14:creationId xmlns:p14="http://schemas.microsoft.com/office/powerpoint/2010/main" val="1685234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D6B503D-8CAD-4421-8973-E8F14665393F}" type="datetime1">
              <a:rPr lang="it-IT" smtClean="0"/>
              <a:pPr/>
              <a:t>12/04/2016</a:t>
            </a:fld>
            <a:endParaRPr lang="it-IT"/>
          </a:p>
        </p:txBody>
      </p:sp>
      <p:sp>
        <p:nvSpPr>
          <p:cNvPr id="5" name="Segnaposto piè di pagina 4"/>
          <p:cNvSpPr>
            <a:spLocks noGrp="1"/>
          </p:cNvSpPr>
          <p:nvPr>
            <p:ph type="ftr" sz="quarter" idx="11"/>
          </p:nvPr>
        </p:nvSpPr>
        <p:spPr/>
        <p:txBody>
          <a:bodyPr/>
          <a:lstStyle/>
          <a:p>
            <a:r>
              <a:rPr lang="it-IT" smtClean="0"/>
              <a:t>Franco Pesaresi</a:t>
            </a:r>
            <a:endParaRPr lang="it-IT"/>
          </a:p>
        </p:txBody>
      </p:sp>
      <p:sp>
        <p:nvSpPr>
          <p:cNvPr id="6" name="Segnaposto numero diapositiva 5"/>
          <p:cNvSpPr>
            <a:spLocks noGrp="1"/>
          </p:cNvSpPr>
          <p:nvPr>
            <p:ph type="sldNum" sz="quarter" idx="12"/>
          </p:nvPr>
        </p:nvSpPr>
        <p:spPr/>
        <p:txBody>
          <a:bodyPr/>
          <a:lstStyle/>
          <a:p>
            <a:fld id="{81772B95-84DF-4D6D-B85A-5DE7469565D7}"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C1A015C-C90A-4C76-AD1E-72BDA17C442E}" type="datetime1">
              <a:rPr lang="it-IT" smtClean="0"/>
              <a:pPr/>
              <a:t>12/04/2016</a:t>
            </a:fld>
            <a:endParaRPr lang="it-IT"/>
          </a:p>
        </p:txBody>
      </p:sp>
      <p:sp>
        <p:nvSpPr>
          <p:cNvPr id="5" name="Segnaposto piè di pagina 4"/>
          <p:cNvSpPr>
            <a:spLocks noGrp="1"/>
          </p:cNvSpPr>
          <p:nvPr>
            <p:ph type="ftr" sz="quarter" idx="11"/>
          </p:nvPr>
        </p:nvSpPr>
        <p:spPr/>
        <p:txBody>
          <a:bodyPr/>
          <a:lstStyle/>
          <a:p>
            <a:r>
              <a:rPr lang="it-IT" smtClean="0"/>
              <a:t>Franco Pesaresi</a:t>
            </a:r>
            <a:endParaRPr lang="it-IT"/>
          </a:p>
        </p:txBody>
      </p:sp>
      <p:sp>
        <p:nvSpPr>
          <p:cNvPr id="6" name="Segnaposto numero diapositiva 5"/>
          <p:cNvSpPr>
            <a:spLocks noGrp="1"/>
          </p:cNvSpPr>
          <p:nvPr>
            <p:ph type="sldNum" sz="quarter" idx="12"/>
          </p:nvPr>
        </p:nvSpPr>
        <p:spPr/>
        <p:txBody>
          <a:bodyPr/>
          <a:lstStyle/>
          <a:p>
            <a:fld id="{81772B95-84DF-4D6D-B85A-5DE7469565D7}"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CCA4122-DFF7-48EF-9328-36C6B5197739}" type="datetime1">
              <a:rPr lang="it-IT" smtClean="0"/>
              <a:pPr/>
              <a:t>12/04/2016</a:t>
            </a:fld>
            <a:endParaRPr lang="it-IT"/>
          </a:p>
        </p:txBody>
      </p:sp>
      <p:sp>
        <p:nvSpPr>
          <p:cNvPr id="5" name="Segnaposto piè di pagina 4"/>
          <p:cNvSpPr>
            <a:spLocks noGrp="1"/>
          </p:cNvSpPr>
          <p:nvPr>
            <p:ph type="ftr" sz="quarter" idx="11"/>
          </p:nvPr>
        </p:nvSpPr>
        <p:spPr/>
        <p:txBody>
          <a:bodyPr/>
          <a:lstStyle/>
          <a:p>
            <a:r>
              <a:rPr lang="it-IT" smtClean="0"/>
              <a:t>Franco Pesaresi</a:t>
            </a:r>
            <a:endParaRPr lang="it-IT"/>
          </a:p>
        </p:txBody>
      </p:sp>
      <p:sp>
        <p:nvSpPr>
          <p:cNvPr id="6" name="Segnaposto numero diapositiva 5"/>
          <p:cNvSpPr>
            <a:spLocks noGrp="1"/>
          </p:cNvSpPr>
          <p:nvPr>
            <p:ph type="sldNum" sz="quarter" idx="12"/>
          </p:nvPr>
        </p:nvSpPr>
        <p:spPr/>
        <p:txBody>
          <a:bodyPr/>
          <a:lstStyle/>
          <a:p>
            <a:fld id="{81772B95-84DF-4D6D-B85A-5DE7469565D7}" type="slidenum">
              <a:rPr lang="it-IT" smtClean="0"/>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r>
              <a:rPr lang="it-IT" smtClean="0"/>
              <a:t>Franco Pesaresi</a:t>
            </a:r>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49DF77B7-B762-432F-B679-2D70B882876A}" type="datetime1">
              <a:rPr lang="it-IT" smtClean="0"/>
              <a:t>12/04/2016</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68DEAA5-F498-4383-9BEE-3E89EBEFE552}" type="datetime1">
              <a:rPr lang="it-IT" smtClean="0"/>
              <a:pPr/>
              <a:t>12/04/2016</a:t>
            </a:fld>
            <a:endParaRPr lang="it-IT"/>
          </a:p>
        </p:txBody>
      </p:sp>
      <p:sp>
        <p:nvSpPr>
          <p:cNvPr id="5" name="Segnaposto piè di pagina 4"/>
          <p:cNvSpPr>
            <a:spLocks noGrp="1"/>
          </p:cNvSpPr>
          <p:nvPr>
            <p:ph type="ftr" sz="quarter" idx="11"/>
          </p:nvPr>
        </p:nvSpPr>
        <p:spPr/>
        <p:txBody>
          <a:bodyPr/>
          <a:lstStyle/>
          <a:p>
            <a:r>
              <a:rPr lang="it-IT" smtClean="0"/>
              <a:t>Franco Pesaresi</a:t>
            </a:r>
            <a:endParaRPr lang="it-IT"/>
          </a:p>
        </p:txBody>
      </p:sp>
      <p:sp>
        <p:nvSpPr>
          <p:cNvPr id="6" name="Segnaposto numero diapositiva 5"/>
          <p:cNvSpPr>
            <a:spLocks noGrp="1"/>
          </p:cNvSpPr>
          <p:nvPr>
            <p:ph type="sldNum" sz="quarter" idx="12"/>
          </p:nvPr>
        </p:nvSpPr>
        <p:spPr/>
        <p:txBody>
          <a:bodyPr/>
          <a:lstStyle/>
          <a:p>
            <a:fld id="{81772B95-84DF-4D6D-B85A-5DE7469565D7}"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45BFEF2-0AD5-449F-B5D8-42A633778845}" type="datetime1">
              <a:rPr lang="it-IT" smtClean="0"/>
              <a:pPr/>
              <a:t>12/04/2016</a:t>
            </a:fld>
            <a:endParaRPr lang="it-IT"/>
          </a:p>
        </p:txBody>
      </p:sp>
      <p:sp>
        <p:nvSpPr>
          <p:cNvPr id="5" name="Segnaposto piè di pagina 4"/>
          <p:cNvSpPr>
            <a:spLocks noGrp="1"/>
          </p:cNvSpPr>
          <p:nvPr>
            <p:ph type="ftr" sz="quarter" idx="11"/>
          </p:nvPr>
        </p:nvSpPr>
        <p:spPr/>
        <p:txBody>
          <a:bodyPr/>
          <a:lstStyle/>
          <a:p>
            <a:r>
              <a:rPr lang="it-IT" smtClean="0"/>
              <a:t>Franco Pesaresi</a:t>
            </a:r>
            <a:endParaRPr lang="it-IT"/>
          </a:p>
        </p:txBody>
      </p:sp>
      <p:sp>
        <p:nvSpPr>
          <p:cNvPr id="6" name="Segnaposto numero diapositiva 5"/>
          <p:cNvSpPr>
            <a:spLocks noGrp="1"/>
          </p:cNvSpPr>
          <p:nvPr>
            <p:ph type="sldNum" sz="quarter" idx="12"/>
          </p:nvPr>
        </p:nvSpPr>
        <p:spPr/>
        <p:txBody>
          <a:bodyPr/>
          <a:lstStyle/>
          <a:p>
            <a:fld id="{81772B95-84DF-4D6D-B85A-5DE7469565D7}"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9D1204D9-A726-45A3-8E85-C9842DA981DD}" type="datetime1">
              <a:rPr lang="it-IT" smtClean="0"/>
              <a:pPr/>
              <a:t>12/04/2016</a:t>
            </a:fld>
            <a:endParaRPr lang="it-IT"/>
          </a:p>
        </p:txBody>
      </p:sp>
      <p:sp>
        <p:nvSpPr>
          <p:cNvPr id="6" name="Segnaposto piè di pagina 5"/>
          <p:cNvSpPr>
            <a:spLocks noGrp="1"/>
          </p:cNvSpPr>
          <p:nvPr>
            <p:ph type="ftr" sz="quarter" idx="11"/>
          </p:nvPr>
        </p:nvSpPr>
        <p:spPr/>
        <p:txBody>
          <a:bodyPr/>
          <a:lstStyle/>
          <a:p>
            <a:r>
              <a:rPr lang="it-IT" smtClean="0"/>
              <a:t>Franco Pesaresi</a:t>
            </a:r>
            <a:endParaRPr lang="it-IT"/>
          </a:p>
        </p:txBody>
      </p:sp>
      <p:sp>
        <p:nvSpPr>
          <p:cNvPr id="7" name="Segnaposto numero diapositiva 6"/>
          <p:cNvSpPr>
            <a:spLocks noGrp="1"/>
          </p:cNvSpPr>
          <p:nvPr>
            <p:ph type="sldNum" sz="quarter" idx="12"/>
          </p:nvPr>
        </p:nvSpPr>
        <p:spPr/>
        <p:txBody>
          <a:bodyPr/>
          <a:lstStyle/>
          <a:p>
            <a:fld id="{81772B95-84DF-4D6D-B85A-5DE7469565D7}"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0BBEC47-2D1C-42E4-A57A-CA8F34A7DE7C}" type="datetime1">
              <a:rPr lang="it-IT" smtClean="0"/>
              <a:pPr/>
              <a:t>12/04/2016</a:t>
            </a:fld>
            <a:endParaRPr lang="it-IT"/>
          </a:p>
        </p:txBody>
      </p:sp>
      <p:sp>
        <p:nvSpPr>
          <p:cNvPr id="8" name="Segnaposto piè di pagina 7"/>
          <p:cNvSpPr>
            <a:spLocks noGrp="1"/>
          </p:cNvSpPr>
          <p:nvPr>
            <p:ph type="ftr" sz="quarter" idx="11"/>
          </p:nvPr>
        </p:nvSpPr>
        <p:spPr/>
        <p:txBody>
          <a:bodyPr/>
          <a:lstStyle/>
          <a:p>
            <a:r>
              <a:rPr lang="it-IT" smtClean="0"/>
              <a:t>Franco Pesaresi</a:t>
            </a:r>
            <a:endParaRPr lang="it-IT"/>
          </a:p>
        </p:txBody>
      </p:sp>
      <p:sp>
        <p:nvSpPr>
          <p:cNvPr id="9" name="Segnaposto numero diapositiva 8"/>
          <p:cNvSpPr>
            <a:spLocks noGrp="1"/>
          </p:cNvSpPr>
          <p:nvPr>
            <p:ph type="sldNum" sz="quarter" idx="12"/>
          </p:nvPr>
        </p:nvSpPr>
        <p:spPr/>
        <p:txBody>
          <a:bodyPr/>
          <a:lstStyle/>
          <a:p>
            <a:fld id="{81772B95-84DF-4D6D-B85A-5DE7469565D7}"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2D52BC80-0733-44DC-A2CF-0D7C8C210140}" type="datetime1">
              <a:rPr lang="it-IT" smtClean="0"/>
              <a:pPr/>
              <a:t>12/04/2016</a:t>
            </a:fld>
            <a:endParaRPr lang="it-IT"/>
          </a:p>
        </p:txBody>
      </p:sp>
      <p:sp>
        <p:nvSpPr>
          <p:cNvPr id="4" name="Segnaposto piè di pagina 3"/>
          <p:cNvSpPr>
            <a:spLocks noGrp="1"/>
          </p:cNvSpPr>
          <p:nvPr>
            <p:ph type="ftr" sz="quarter" idx="11"/>
          </p:nvPr>
        </p:nvSpPr>
        <p:spPr/>
        <p:txBody>
          <a:bodyPr/>
          <a:lstStyle/>
          <a:p>
            <a:r>
              <a:rPr lang="it-IT" smtClean="0"/>
              <a:t>Franco Pesaresi</a:t>
            </a:r>
            <a:endParaRPr lang="it-IT"/>
          </a:p>
        </p:txBody>
      </p:sp>
      <p:sp>
        <p:nvSpPr>
          <p:cNvPr id="5" name="Segnaposto numero diapositiva 4"/>
          <p:cNvSpPr>
            <a:spLocks noGrp="1"/>
          </p:cNvSpPr>
          <p:nvPr>
            <p:ph type="sldNum" sz="quarter" idx="12"/>
          </p:nvPr>
        </p:nvSpPr>
        <p:spPr/>
        <p:txBody>
          <a:bodyPr/>
          <a:lstStyle/>
          <a:p>
            <a:fld id="{81772B95-84DF-4D6D-B85A-5DE7469565D7}"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6E67CCD-6AE0-40E9-9B1B-A012A2DCF089}" type="datetime1">
              <a:rPr lang="it-IT" smtClean="0"/>
              <a:pPr/>
              <a:t>12/04/2016</a:t>
            </a:fld>
            <a:endParaRPr lang="it-IT"/>
          </a:p>
        </p:txBody>
      </p:sp>
      <p:sp>
        <p:nvSpPr>
          <p:cNvPr id="3" name="Segnaposto piè di pagina 2"/>
          <p:cNvSpPr>
            <a:spLocks noGrp="1"/>
          </p:cNvSpPr>
          <p:nvPr>
            <p:ph type="ftr" sz="quarter" idx="11"/>
          </p:nvPr>
        </p:nvSpPr>
        <p:spPr/>
        <p:txBody>
          <a:bodyPr/>
          <a:lstStyle/>
          <a:p>
            <a:r>
              <a:rPr lang="it-IT" smtClean="0"/>
              <a:t>Franco Pesaresi</a:t>
            </a:r>
            <a:endParaRPr lang="it-IT"/>
          </a:p>
        </p:txBody>
      </p:sp>
      <p:sp>
        <p:nvSpPr>
          <p:cNvPr id="4" name="Segnaposto numero diapositiva 3"/>
          <p:cNvSpPr>
            <a:spLocks noGrp="1"/>
          </p:cNvSpPr>
          <p:nvPr>
            <p:ph type="sldNum" sz="quarter" idx="12"/>
          </p:nvPr>
        </p:nvSpPr>
        <p:spPr/>
        <p:txBody>
          <a:bodyPr/>
          <a:lstStyle/>
          <a:p>
            <a:fld id="{81772B95-84DF-4D6D-B85A-5DE7469565D7}"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B3292B7-1B03-4C14-A094-103F4FDF217E}" type="datetime1">
              <a:rPr lang="it-IT" smtClean="0"/>
              <a:pPr/>
              <a:t>12/04/2016</a:t>
            </a:fld>
            <a:endParaRPr lang="it-IT"/>
          </a:p>
        </p:txBody>
      </p:sp>
      <p:sp>
        <p:nvSpPr>
          <p:cNvPr id="6" name="Segnaposto piè di pagina 5"/>
          <p:cNvSpPr>
            <a:spLocks noGrp="1"/>
          </p:cNvSpPr>
          <p:nvPr>
            <p:ph type="ftr" sz="quarter" idx="11"/>
          </p:nvPr>
        </p:nvSpPr>
        <p:spPr/>
        <p:txBody>
          <a:bodyPr/>
          <a:lstStyle/>
          <a:p>
            <a:r>
              <a:rPr lang="it-IT" smtClean="0"/>
              <a:t>Franco Pesaresi</a:t>
            </a:r>
            <a:endParaRPr lang="it-IT"/>
          </a:p>
        </p:txBody>
      </p:sp>
      <p:sp>
        <p:nvSpPr>
          <p:cNvPr id="7" name="Segnaposto numero diapositiva 6"/>
          <p:cNvSpPr>
            <a:spLocks noGrp="1"/>
          </p:cNvSpPr>
          <p:nvPr>
            <p:ph type="sldNum" sz="quarter" idx="12"/>
          </p:nvPr>
        </p:nvSpPr>
        <p:spPr/>
        <p:txBody>
          <a:bodyPr/>
          <a:lstStyle/>
          <a:p>
            <a:fld id="{81772B95-84DF-4D6D-B85A-5DE7469565D7}"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21E4E91-AA25-47C0-8446-A003F5A1C4F5}" type="datetime1">
              <a:rPr lang="it-IT" smtClean="0"/>
              <a:pPr/>
              <a:t>12/04/2016</a:t>
            </a:fld>
            <a:endParaRPr lang="it-IT"/>
          </a:p>
        </p:txBody>
      </p:sp>
      <p:sp>
        <p:nvSpPr>
          <p:cNvPr id="6" name="Segnaposto piè di pagina 5"/>
          <p:cNvSpPr>
            <a:spLocks noGrp="1"/>
          </p:cNvSpPr>
          <p:nvPr>
            <p:ph type="ftr" sz="quarter" idx="11"/>
          </p:nvPr>
        </p:nvSpPr>
        <p:spPr/>
        <p:txBody>
          <a:bodyPr/>
          <a:lstStyle/>
          <a:p>
            <a:r>
              <a:rPr lang="it-IT" smtClean="0"/>
              <a:t>Franco Pesaresi</a:t>
            </a:r>
            <a:endParaRPr lang="it-IT"/>
          </a:p>
        </p:txBody>
      </p:sp>
      <p:sp>
        <p:nvSpPr>
          <p:cNvPr id="7" name="Segnaposto numero diapositiva 6"/>
          <p:cNvSpPr>
            <a:spLocks noGrp="1"/>
          </p:cNvSpPr>
          <p:nvPr>
            <p:ph type="sldNum" sz="quarter" idx="12"/>
          </p:nvPr>
        </p:nvSpPr>
        <p:spPr/>
        <p:txBody>
          <a:bodyPr/>
          <a:lstStyle/>
          <a:p>
            <a:fld id="{81772B95-84DF-4D6D-B85A-5DE7469565D7}"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0289C2-43B7-4676-A88A-FD9289A184A0}" type="datetime1">
              <a:rPr lang="it-IT" smtClean="0"/>
              <a:pPr/>
              <a:t>12/04/2016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Franco Pesaresi</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772B95-84DF-4D6D-B85A-5DE7469565D7}"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franco.pesaresi@gmail.com"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Grp="1" noChangeArrowheads="1"/>
          </p:cNvSpPr>
          <p:nvPr>
            <p:ph type="sldNum" sz="quarter" idx="12"/>
          </p:nvPr>
        </p:nvSpPr>
        <p:spPr>
          <a:noFill/>
        </p:spPr>
        <p:txBody>
          <a:bodyPr/>
          <a:lstStyle/>
          <a:p>
            <a:fld id="{6E547778-FC3E-4B52-8290-BD4D65412682}" type="slidenum">
              <a:rPr lang="it-IT" smtClean="0"/>
              <a:pPr/>
              <a:t>1</a:t>
            </a:fld>
            <a:endParaRPr lang="it-IT" smtClean="0"/>
          </a:p>
        </p:txBody>
      </p:sp>
      <p:sp>
        <p:nvSpPr>
          <p:cNvPr id="4100" name="Rectangle 4"/>
          <p:cNvSpPr>
            <a:spLocks noGrp="1" noChangeArrowheads="1"/>
          </p:cNvSpPr>
          <p:nvPr>
            <p:ph type="ctrTitle"/>
          </p:nvPr>
        </p:nvSpPr>
        <p:spPr>
          <a:xfrm>
            <a:off x="685800" y="404664"/>
            <a:ext cx="8001000" cy="3312368"/>
          </a:xfrm>
        </p:spPr>
        <p:txBody>
          <a:bodyPr>
            <a:noAutofit/>
          </a:bodyPr>
          <a:lstStyle/>
          <a:p>
            <a:pPr>
              <a:defRPr/>
            </a:pPr>
            <a:r>
              <a:rPr lang="it-IT" sz="3200" b="1" dirty="0" smtClean="0">
                <a:solidFill>
                  <a:srgbClr val="FF0000"/>
                </a:solidFill>
                <a:cs typeface="Times New Roman" pitchFamily="18" charset="0"/>
              </a:rPr>
              <a:t>Camera dei Deputati: </a:t>
            </a:r>
            <a:br>
              <a:rPr lang="it-IT" sz="3200" b="1" dirty="0" smtClean="0">
                <a:solidFill>
                  <a:srgbClr val="FF0000"/>
                </a:solidFill>
                <a:cs typeface="Times New Roman" pitchFamily="18" charset="0"/>
              </a:rPr>
            </a:br>
            <a:r>
              <a:rPr lang="it-IT" sz="2800" b="1" dirty="0" smtClean="0">
                <a:solidFill>
                  <a:srgbClr val="FF0000"/>
                </a:solidFill>
                <a:cs typeface="Times New Roman" pitchFamily="18" charset="0"/>
              </a:rPr>
              <a:t>commissioni riunite: Lavoro (XI) e Affari sociali (XII)</a:t>
            </a:r>
            <a:r>
              <a:rPr lang="it-IT" sz="2800" b="1" dirty="0">
                <a:solidFill>
                  <a:srgbClr val="FF0000"/>
                </a:solidFill>
                <a:cs typeface="Times New Roman" pitchFamily="18" charset="0"/>
              </a:rPr>
              <a:t/>
            </a:r>
            <a:br>
              <a:rPr lang="it-IT" sz="2800" b="1" dirty="0">
                <a:solidFill>
                  <a:srgbClr val="FF0000"/>
                </a:solidFill>
                <a:cs typeface="Times New Roman" pitchFamily="18" charset="0"/>
              </a:rPr>
            </a:br>
            <a:r>
              <a:rPr lang="it-IT" sz="4800" b="1" dirty="0" smtClean="0">
                <a:solidFill>
                  <a:srgbClr val="FF0000"/>
                </a:solidFill>
                <a:cs typeface="Times New Roman" pitchFamily="18" charset="0"/>
              </a:rPr>
              <a:t/>
            </a:r>
            <a:br>
              <a:rPr lang="it-IT" sz="4800" b="1" dirty="0" smtClean="0">
                <a:solidFill>
                  <a:srgbClr val="FF0000"/>
                </a:solidFill>
                <a:cs typeface="Times New Roman" pitchFamily="18" charset="0"/>
              </a:rPr>
            </a:br>
            <a:r>
              <a:rPr lang="it-IT" sz="4000" b="1" dirty="0" smtClean="0">
                <a:solidFill>
                  <a:srgbClr val="00B0F0"/>
                </a:solidFill>
              </a:rPr>
              <a:t>Delega recante norme relative al contrasto della </a:t>
            </a:r>
            <a:r>
              <a:rPr lang="it-IT" sz="4000" b="1" smtClean="0">
                <a:solidFill>
                  <a:srgbClr val="00B0F0"/>
                </a:solidFill>
              </a:rPr>
              <a:t>povertà…</a:t>
            </a:r>
            <a:r>
              <a:rPr lang="it-IT" sz="4000" b="1" dirty="0" smtClean="0">
                <a:solidFill>
                  <a:srgbClr val="00B0F0"/>
                </a:solidFill>
              </a:rPr>
              <a:t/>
            </a:r>
            <a:br>
              <a:rPr lang="it-IT" sz="4000" b="1" dirty="0" smtClean="0">
                <a:solidFill>
                  <a:srgbClr val="00B0F0"/>
                </a:solidFill>
              </a:rPr>
            </a:br>
            <a:r>
              <a:rPr lang="it-IT" sz="2800" b="1" dirty="0" smtClean="0"/>
              <a:t>audizione</a:t>
            </a:r>
          </a:p>
        </p:txBody>
      </p:sp>
      <p:sp>
        <p:nvSpPr>
          <p:cNvPr id="3076" name="Rectangle 5"/>
          <p:cNvSpPr>
            <a:spLocks noGrp="1" noChangeArrowheads="1"/>
          </p:cNvSpPr>
          <p:nvPr>
            <p:ph type="subTitle" idx="1"/>
          </p:nvPr>
        </p:nvSpPr>
        <p:spPr>
          <a:xfrm>
            <a:off x="990600" y="3886200"/>
            <a:ext cx="7620000" cy="2362200"/>
          </a:xfrm>
        </p:spPr>
        <p:txBody>
          <a:bodyPr>
            <a:normAutofit lnSpcReduction="10000"/>
          </a:bodyPr>
          <a:lstStyle/>
          <a:p>
            <a:pPr algn="l" eaLnBrk="1" hangingPunct="1"/>
            <a:r>
              <a:rPr lang="it-IT" sz="2400" b="1" dirty="0" smtClean="0">
                <a:solidFill>
                  <a:srgbClr val="E1EA2C"/>
                </a:solidFill>
                <a:cs typeface="Times New Roman" pitchFamily="18" charset="0"/>
              </a:rPr>
              <a:t>			</a:t>
            </a:r>
          </a:p>
          <a:p>
            <a:pPr algn="l" eaLnBrk="1" hangingPunct="1"/>
            <a:r>
              <a:rPr lang="it-IT" sz="2400" b="1" dirty="0">
                <a:solidFill>
                  <a:srgbClr val="E1EA2C"/>
                </a:solidFill>
                <a:cs typeface="Times New Roman" pitchFamily="18" charset="0"/>
              </a:rPr>
              <a:t>	</a:t>
            </a:r>
            <a:r>
              <a:rPr lang="it-IT" sz="2400" b="1" dirty="0" smtClean="0">
                <a:solidFill>
                  <a:srgbClr val="E1EA2C"/>
                </a:solidFill>
                <a:cs typeface="Times New Roman" pitchFamily="18" charset="0"/>
              </a:rPr>
              <a:t>		</a:t>
            </a:r>
            <a:r>
              <a:rPr lang="it-IT" sz="2400" b="1" dirty="0" smtClean="0">
                <a:solidFill>
                  <a:schemeClr val="tx1"/>
                </a:solidFill>
                <a:cs typeface="Times New Roman" pitchFamily="18" charset="0"/>
              </a:rPr>
              <a:t>Franco Pesaresi</a:t>
            </a:r>
          </a:p>
          <a:p>
            <a:pPr eaLnBrk="1" hangingPunct="1"/>
            <a:r>
              <a:rPr lang="it-IT" sz="1600" b="1" dirty="0" smtClean="0">
                <a:solidFill>
                  <a:srgbClr val="FF3300"/>
                </a:solidFill>
                <a:cs typeface="Times New Roman" pitchFamily="18" charset="0"/>
              </a:rPr>
              <a:t>Direttore Asp “Ambito 9” Jesi  (AN)</a:t>
            </a:r>
          </a:p>
          <a:p>
            <a:pPr eaLnBrk="1" hangingPunct="1"/>
            <a:r>
              <a:rPr lang="it-IT" sz="1600" b="1" dirty="0" smtClean="0">
                <a:solidFill>
                  <a:srgbClr val="FF3300"/>
                </a:solidFill>
                <a:cs typeface="Times New Roman" pitchFamily="18" charset="0"/>
              </a:rPr>
              <a:t>Comitato scientifico «Alleanza contro la povertà»</a:t>
            </a:r>
          </a:p>
          <a:p>
            <a:pPr eaLnBrk="1" hangingPunct="1"/>
            <a:endParaRPr lang="it-IT" sz="1200" b="1" dirty="0" smtClean="0">
              <a:solidFill>
                <a:schemeClr val="bg2"/>
              </a:solidFill>
              <a:cs typeface="Times New Roman" pitchFamily="18" charset="0"/>
            </a:endParaRPr>
          </a:p>
          <a:p>
            <a:pPr eaLnBrk="1" hangingPunct="1"/>
            <a:endParaRPr lang="it-IT" sz="1200" b="1" dirty="0" smtClean="0">
              <a:solidFill>
                <a:schemeClr val="bg2"/>
              </a:solidFill>
              <a:cs typeface="Times New Roman" pitchFamily="18" charset="0"/>
            </a:endParaRPr>
          </a:p>
          <a:p>
            <a:pPr eaLnBrk="1" hangingPunct="1"/>
            <a:endParaRPr lang="it-IT" sz="1200" b="1" dirty="0" smtClean="0">
              <a:solidFill>
                <a:schemeClr val="bg2"/>
              </a:solidFill>
              <a:cs typeface="Times New Roman" pitchFamily="18" charset="0"/>
            </a:endParaRPr>
          </a:p>
          <a:p>
            <a:pPr eaLnBrk="1" hangingPunct="1"/>
            <a:r>
              <a:rPr lang="it-IT" sz="2000" b="1" dirty="0" smtClean="0">
                <a:solidFill>
                  <a:schemeClr val="tx2">
                    <a:lumMod val="60000"/>
                    <a:lumOff val="40000"/>
                  </a:schemeClr>
                </a:solidFill>
                <a:cs typeface="Times New Roman" pitchFamily="18" charset="0"/>
              </a:rPr>
              <a:t>Roma,  11  aprile 2016</a:t>
            </a:r>
          </a:p>
          <a:p>
            <a:pPr eaLnBrk="1" hangingPunct="1"/>
            <a:endParaRPr lang="it-IT" sz="2000" b="1" dirty="0" smtClean="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Segnaposto numero diapositiva 5"/>
          <p:cNvSpPr>
            <a:spLocks noGrp="1"/>
          </p:cNvSpPr>
          <p:nvPr>
            <p:ph type="sldNum" sz="quarter" idx="12"/>
          </p:nvPr>
        </p:nvSpPr>
        <p:spPr>
          <a:noFill/>
        </p:spPr>
        <p:txBody>
          <a:bodyPr/>
          <a:lstStyle/>
          <a:p>
            <a:fld id="{18C0D8AE-8BBC-4E92-B9CB-65F4335D2984}" type="slidenum">
              <a:rPr lang="it-IT" smtClean="0"/>
              <a:pPr/>
              <a:t>10</a:t>
            </a:fld>
            <a:endParaRPr lang="it-IT" smtClean="0"/>
          </a:p>
        </p:txBody>
      </p:sp>
      <p:sp>
        <p:nvSpPr>
          <p:cNvPr id="100354" name="Rectangle 1026"/>
          <p:cNvSpPr>
            <a:spLocks noGrp="1" noChangeArrowheads="1"/>
          </p:cNvSpPr>
          <p:nvPr>
            <p:ph type="title"/>
          </p:nvPr>
        </p:nvSpPr>
        <p:spPr/>
        <p:txBody>
          <a:bodyPr>
            <a:normAutofit/>
          </a:bodyPr>
          <a:lstStyle/>
          <a:p>
            <a:pPr algn="ctr" eaLnBrk="1" hangingPunct="1">
              <a:defRPr/>
            </a:pPr>
            <a:r>
              <a:rPr lang="it-IT" b="1" dirty="0" smtClean="0">
                <a:solidFill>
                  <a:srgbClr val="00B050"/>
                </a:solidFill>
              </a:rPr>
              <a:t>Tendenze gestione associata </a:t>
            </a:r>
          </a:p>
        </p:txBody>
      </p:sp>
      <p:sp>
        <p:nvSpPr>
          <p:cNvPr id="100355" name="Rectangle 1027"/>
          <p:cNvSpPr>
            <a:spLocks noGrp="1" noChangeArrowheads="1"/>
          </p:cNvSpPr>
          <p:nvPr>
            <p:ph type="body" idx="1"/>
          </p:nvPr>
        </p:nvSpPr>
        <p:spPr>
          <a:solidFill>
            <a:srgbClr val="A2FA76"/>
          </a:solidFill>
          <a:ln>
            <a:solidFill>
              <a:srgbClr val="E1EA2C"/>
            </a:solidFill>
          </a:ln>
        </p:spPr>
        <p:txBody>
          <a:bodyPr>
            <a:normAutofit lnSpcReduction="10000"/>
          </a:bodyPr>
          <a:lstStyle/>
          <a:p>
            <a:pPr>
              <a:lnSpc>
                <a:spcPct val="90000"/>
              </a:lnSpc>
            </a:pPr>
            <a:r>
              <a:rPr lang="it-IT" sz="2400" dirty="0" smtClean="0"/>
              <a:t>Negli ultimi 10 anni la gestione associata dei servizi sociali   è cresciuta in termini assoluti (+447 milioni) in linea con la crescita della spesa sociale ma senza modificare le percentuali di spesa che rimane del 24%. Come 10 anni fa.</a:t>
            </a:r>
            <a:endParaRPr lang="it-IT" sz="2400" dirty="0"/>
          </a:p>
          <a:p>
            <a:pPr>
              <a:lnSpc>
                <a:spcPct val="90000"/>
              </a:lnSpc>
              <a:buNone/>
            </a:pPr>
            <a:endParaRPr lang="it-IT" sz="2000" dirty="0" smtClean="0"/>
          </a:p>
          <a:p>
            <a:pPr eaLnBrk="1" hangingPunct="1">
              <a:lnSpc>
                <a:spcPct val="90000"/>
              </a:lnSpc>
            </a:pPr>
            <a:r>
              <a:rPr lang="it-IT" sz="2400" dirty="0" smtClean="0"/>
              <a:t>La modificazione principale si registra nella gestione delegata alle ASL che si riduce gradualmente e costantemente passando dal 7,5% al 4,3%.</a:t>
            </a:r>
          </a:p>
          <a:p>
            <a:pPr marL="0" indent="0" eaLnBrk="1" hangingPunct="1">
              <a:lnSpc>
                <a:spcPct val="90000"/>
              </a:lnSpc>
              <a:buNone/>
            </a:pPr>
            <a:endParaRPr lang="it-IT" sz="2000" dirty="0" smtClean="0"/>
          </a:p>
          <a:p>
            <a:pPr eaLnBrk="1" hangingPunct="1">
              <a:lnSpc>
                <a:spcPct val="90000"/>
              </a:lnSpc>
            </a:pPr>
            <a:r>
              <a:rPr lang="it-IT" sz="2400" dirty="0" smtClean="0"/>
              <a:t>Questo ha permesso una crescita delle altre forme di gestione associata intercomunale: soprattutto gli Ambiti sociali (+1,8%), i Consorzi (+1,6%), le Unioni dei comuni (+1,1%). Ridotta di un terzo la quota delle comunità montane.  </a:t>
            </a:r>
          </a:p>
          <a:p>
            <a:pPr eaLnBrk="1" hangingPunct="1">
              <a:lnSpc>
                <a:spcPct val="90000"/>
              </a:lnSpc>
              <a:buNone/>
            </a:pPr>
            <a:r>
              <a:rPr lang="it-IT" sz="2400" dirty="0" smtClean="0"/>
              <a:t> </a:t>
            </a:r>
            <a:endParaRPr lang="it-IT" sz="2400" dirty="0" smtClean="0">
              <a:solidFill>
                <a:srgbClr val="009900"/>
              </a:solidFill>
            </a:endParaRPr>
          </a:p>
          <a:p>
            <a:pPr eaLnBrk="1" hangingPunct="1">
              <a:lnSpc>
                <a:spcPct val="90000"/>
              </a:lnSpc>
              <a:buFont typeface="Wingdings" pitchFamily="2" charset="2"/>
              <a:buNone/>
            </a:pPr>
            <a:endParaRPr lang="it-IT" sz="1800" dirty="0" smtClean="0">
              <a:solidFill>
                <a:srgbClr val="009900"/>
              </a:solidFill>
            </a:endParaRPr>
          </a:p>
          <a:p>
            <a:pPr eaLnBrk="1" hangingPunct="1">
              <a:lnSpc>
                <a:spcPct val="90000"/>
              </a:lnSpc>
            </a:pPr>
            <a:endParaRPr lang="it-IT" dirty="0" smtClean="0">
              <a:solidFill>
                <a:srgbClr val="009900"/>
              </a:solidFill>
            </a:endParaRPr>
          </a:p>
        </p:txBody>
      </p:sp>
    </p:spTree>
    <p:extLst>
      <p:ext uri="{BB962C8B-B14F-4D97-AF65-F5344CB8AC3E}">
        <p14:creationId xmlns:p14="http://schemas.microsoft.com/office/powerpoint/2010/main" val="2415193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strips(downRight)">
                                      <p:cBhvr>
                                        <p:cTn id="7" dur="500"/>
                                        <p:tgtEl>
                                          <p:spTgt spid="1003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0355">
                                            <p:txEl>
                                              <p:pRg st="2" end="2"/>
                                            </p:txEl>
                                          </p:spTgt>
                                        </p:tgtEl>
                                        <p:attrNameLst>
                                          <p:attrName>style.visibility</p:attrName>
                                        </p:attrNameLst>
                                      </p:cBhvr>
                                      <p:to>
                                        <p:strVal val="visible"/>
                                      </p:to>
                                    </p:set>
                                    <p:animEffect transition="in" filter="strips(downRight)">
                                      <p:cBhvr>
                                        <p:cTn id="12" dur="500"/>
                                        <p:tgtEl>
                                          <p:spTgt spid="10035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00355">
                                            <p:txEl>
                                              <p:pRg st="4" end="4"/>
                                            </p:txEl>
                                          </p:spTgt>
                                        </p:tgtEl>
                                        <p:attrNameLst>
                                          <p:attrName>style.visibility</p:attrName>
                                        </p:attrNameLst>
                                      </p:cBhvr>
                                      <p:to>
                                        <p:strVal val="visible"/>
                                      </p:to>
                                    </p:set>
                                    <p:animEffect transition="in" filter="strips(downRight)">
                                      <p:cBhvr>
                                        <p:cTn id="17" dur="500"/>
                                        <p:tgtEl>
                                          <p:spTgt spid="10035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00355">
                                            <p:txEl>
                                              <p:pRg st="5" end="5"/>
                                            </p:txEl>
                                          </p:spTgt>
                                        </p:tgtEl>
                                        <p:attrNameLst>
                                          <p:attrName>style.visibility</p:attrName>
                                        </p:attrNameLst>
                                      </p:cBhvr>
                                      <p:to>
                                        <p:strVal val="visible"/>
                                      </p:to>
                                    </p:set>
                                    <p:animEffect transition="in" filter="strips(downRight)">
                                      <p:cBhvr>
                                        <p:cTn id="22" dur="500"/>
                                        <p:tgtEl>
                                          <p:spTgt spid="1003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Segnaposto numero diapositiva 5"/>
          <p:cNvSpPr>
            <a:spLocks noGrp="1"/>
          </p:cNvSpPr>
          <p:nvPr>
            <p:ph type="sldNum" sz="quarter" idx="12"/>
          </p:nvPr>
        </p:nvSpPr>
        <p:spPr>
          <a:noFill/>
        </p:spPr>
        <p:txBody>
          <a:bodyPr/>
          <a:lstStyle/>
          <a:p>
            <a:fld id="{9575E66A-CD24-46D2-806F-6F83A45878B0}" type="slidenum">
              <a:rPr lang="it-IT" smtClean="0"/>
              <a:pPr/>
              <a:t>11</a:t>
            </a:fld>
            <a:endParaRPr lang="it-IT" smtClean="0"/>
          </a:p>
        </p:txBody>
      </p:sp>
      <p:sp>
        <p:nvSpPr>
          <p:cNvPr id="41986" name="Rectangle 2"/>
          <p:cNvSpPr>
            <a:spLocks noGrp="1" noChangeArrowheads="1"/>
          </p:cNvSpPr>
          <p:nvPr>
            <p:ph type="title"/>
          </p:nvPr>
        </p:nvSpPr>
        <p:spPr/>
        <p:txBody>
          <a:bodyPr/>
          <a:lstStyle/>
          <a:p>
            <a:pPr algn="ctr" eaLnBrk="1" hangingPunct="1">
              <a:defRPr/>
            </a:pPr>
            <a:r>
              <a:rPr lang="it-IT" b="1" dirty="0" smtClean="0">
                <a:solidFill>
                  <a:srgbClr val="00B050"/>
                </a:solidFill>
              </a:rPr>
              <a:t>La dimensione ottimale</a:t>
            </a:r>
          </a:p>
        </p:txBody>
      </p:sp>
      <p:sp>
        <p:nvSpPr>
          <p:cNvPr id="41987" name="Rectangle 3"/>
          <p:cNvSpPr>
            <a:spLocks noGrp="1" noChangeArrowheads="1"/>
          </p:cNvSpPr>
          <p:nvPr>
            <p:ph type="body" idx="1"/>
          </p:nvPr>
        </p:nvSpPr>
        <p:spPr>
          <a:xfrm>
            <a:off x="685800" y="1556792"/>
            <a:ext cx="7772400" cy="4615408"/>
          </a:xfrm>
          <a:solidFill>
            <a:srgbClr val="A2FA76"/>
          </a:solidFill>
          <a:ln>
            <a:solidFill>
              <a:schemeClr val="bg2"/>
            </a:solidFill>
          </a:ln>
        </p:spPr>
        <p:txBody>
          <a:bodyPr>
            <a:normAutofit fontScale="92500"/>
          </a:bodyPr>
          <a:lstStyle/>
          <a:p>
            <a:pPr eaLnBrk="1" hangingPunct="1">
              <a:lnSpc>
                <a:spcPct val="90000"/>
              </a:lnSpc>
            </a:pPr>
            <a:r>
              <a:rPr lang="it-IT" sz="2800" dirty="0" smtClean="0"/>
              <a:t>La gestione associata ottimale dei servizi sociali si realizza a livello dell’intero Ambito Territoriale sociale. Altrimenti vengono meno parte di quei vantaggi appena descritti.</a:t>
            </a:r>
          </a:p>
          <a:p>
            <a:pPr eaLnBrk="1" hangingPunct="1">
              <a:lnSpc>
                <a:spcPct val="90000"/>
              </a:lnSpc>
            </a:pPr>
            <a:endParaRPr lang="it-IT" sz="2800" dirty="0" smtClean="0"/>
          </a:p>
          <a:p>
            <a:pPr eaLnBrk="1" hangingPunct="1">
              <a:lnSpc>
                <a:spcPct val="90000"/>
              </a:lnSpc>
            </a:pPr>
            <a:r>
              <a:rPr lang="it-IT" sz="2800" dirty="0" smtClean="0"/>
              <a:t>Per questo è importante anche la definizione dei principi generali per l’individuazione degli ambiti medesimi.  Nella definizione della dimensione degli ambiti occorre tener presenti gli obiettivi da perseguire. Non troppo piccoli da non avere la massa critica per operare né troppo grandi da risultare troppo lontani dai comuni per cui si lavora. Ipotesi…</a:t>
            </a:r>
            <a:endParaRPr lang="it-IT" sz="2800" dirty="0"/>
          </a:p>
          <a:p>
            <a:pPr marL="0" indent="0" eaLnBrk="1" hangingPunct="1">
              <a:lnSpc>
                <a:spcPct val="90000"/>
              </a:lnSpc>
              <a:buNone/>
            </a:pPr>
            <a:endParaRPr lang="it-IT" sz="2800" dirty="0" smtClean="0"/>
          </a:p>
          <a:p>
            <a:pPr eaLnBrk="1" hangingPunct="1">
              <a:lnSpc>
                <a:spcPct val="90000"/>
              </a:lnSpc>
              <a:buFont typeface="Wingdings" pitchFamily="2" charset="2"/>
              <a:buNone/>
            </a:pPr>
            <a:endParaRPr lang="it-IT" sz="1400" dirty="0" smtClean="0">
              <a:solidFill>
                <a:schemeClr val="bg2"/>
              </a:solidFill>
            </a:endParaRPr>
          </a:p>
          <a:p>
            <a:pPr eaLnBrk="1" hangingPunct="1">
              <a:lnSpc>
                <a:spcPct val="90000"/>
              </a:lnSpc>
              <a:buFont typeface="Wingdings" pitchFamily="2" charset="2"/>
              <a:buNone/>
            </a:pPr>
            <a:endParaRPr lang="it-IT" sz="1400" dirty="0" smtClean="0">
              <a:solidFill>
                <a:schemeClr val="bg2"/>
              </a:solidFill>
            </a:endParaRPr>
          </a:p>
          <a:p>
            <a:pPr eaLnBrk="1" hangingPunct="1">
              <a:lnSpc>
                <a:spcPct val="90000"/>
              </a:lnSpc>
              <a:buFont typeface="Wingdings" pitchFamily="2" charset="2"/>
              <a:buNone/>
            </a:pPr>
            <a:endParaRPr lang="it-IT" sz="2800" dirty="0" smtClean="0">
              <a:solidFill>
                <a:schemeClr val="bg2"/>
              </a:solidFill>
            </a:endParaRPr>
          </a:p>
          <a:p>
            <a:pPr eaLnBrk="1" hangingPunct="1">
              <a:lnSpc>
                <a:spcPct val="90000"/>
              </a:lnSpc>
            </a:pPr>
            <a:endParaRPr lang="it-IT" sz="4000" dirty="0" smtClean="0"/>
          </a:p>
        </p:txBody>
      </p:sp>
    </p:spTree>
    <p:extLst>
      <p:ext uri="{BB962C8B-B14F-4D97-AF65-F5344CB8AC3E}">
        <p14:creationId xmlns:p14="http://schemas.microsoft.com/office/powerpoint/2010/main" val="3690052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41987">
                                            <p:txEl>
                                              <p:charRg st="4294967295" end="4294967295"/>
                                            </p:txEl>
                                          </p:spTgt>
                                        </p:tgtEl>
                                        <p:attrNameLst>
                                          <p:attrName>style.visibility</p:attrName>
                                        </p:attrNameLst>
                                      </p:cBhvr>
                                      <p:to>
                                        <p:strVal val="visible"/>
                                      </p:to>
                                    </p:set>
                                    <p:anim calcmode="lin" valueType="num">
                                      <p:cBhvr>
                                        <p:cTn id="7" dur="500" fill="hold"/>
                                        <p:tgtEl>
                                          <p:spTgt spid="41987">
                                            <p:txEl>
                                              <p:charRg st="4294967295" end="4294967295"/>
                                            </p:txEl>
                                          </p:spTgt>
                                        </p:tgtEl>
                                        <p:attrNameLst>
                                          <p:attrName>ppt_x</p:attrName>
                                        </p:attrNameLst>
                                      </p:cBhvr>
                                      <p:tavLst>
                                        <p:tav tm="0">
                                          <p:val>
                                            <p:strVal val="#ppt_x+#ppt_w/2"/>
                                          </p:val>
                                        </p:tav>
                                        <p:tav tm="100000">
                                          <p:val>
                                            <p:strVal val="#ppt_x"/>
                                          </p:val>
                                        </p:tav>
                                      </p:tavLst>
                                    </p:anim>
                                    <p:anim calcmode="lin" valueType="num">
                                      <p:cBhvr>
                                        <p:cTn id="8" dur="500" fill="hold"/>
                                        <p:tgtEl>
                                          <p:spTgt spid="41987">
                                            <p:txEl>
                                              <p:charRg st="4294967295" end="4294967295"/>
                                            </p:txEl>
                                          </p:spTgt>
                                        </p:tgtEl>
                                        <p:attrNameLst>
                                          <p:attrName>ppt_y</p:attrName>
                                        </p:attrNameLst>
                                      </p:cBhvr>
                                      <p:tavLst>
                                        <p:tav tm="0">
                                          <p:val>
                                            <p:strVal val="#ppt_y"/>
                                          </p:val>
                                        </p:tav>
                                        <p:tav tm="100000">
                                          <p:val>
                                            <p:strVal val="#ppt_y"/>
                                          </p:val>
                                        </p:tav>
                                      </p:tavLst>
                                    </p:anim>
                                    <p:anim calcmode="lin" valueType="num">
                                      <p:cBhvr>
                                        <p:cTn id="9" dur="500" fill="hold"/>
                                        <p:tgtEl>
                                          <p:spTgt spid="41987">
                                            <p:txEl>
                                              <p:charRg st="4294967295" end="4294967295"/>
                                            </p:txEl>
                                          </p:spTgt>
                                        </p:tgtEl>
                                        <p:attrNameLst>
                                          <p:attrName>ppt_w</p:attrName>
                                        </p:attrNameLst>
                                      </p:cBhvr>
                                      <p:tavLst>
                                        <p:tav tm="0">
                                          <p:val>
                                            <p:fltVal val="0"/>
                                          </p:val>
                                        </p:tav>
                                        <p:tav tm="100000">
                                          <p:val>
                                            <p:strVal val="#ppt_w"/>
                                          </p:val>
                                        </p:tav>
                                      </p:tavLst>
                                    </p:anim>
                                    <p:anim calcmode="lin" valueType="num">
                                      <p:cBhvr>
                                        <p:cTn id="10" dur="500" fill="hold"/>
                                        <p:tgtEl>
                                          <p:spTgt spid="41987">
                                            <p:txEl>
                                              <p:charRg st="4294967295" end="429496729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a:xfrm>
            <a:off x="685800" y="0"/>
            <a:ext cx="7772400" cy="1357313"/>
          </a:xfrm>
        </p:spPr>
        <p:txBody>
          <a:bodyPr/>
          <a:lstStyle/>
          <a:p>
            <a:r>
              <a:rPr lang="it-IT" altLang="it-IT" b="1" dirty="0" smtClean="0">
                <a:solidFill>
                  <a:srgbClr val="00B050"/>
                </a:solidFill>
              </a:rPr>
              <a:t>Dimensione degli ambiti sociali </a:t>
            </a:r>
            <a:r>
              <a:rPr lang="it-IT" altLang="it-IT" sz="900" dirty="0" smtClean="0">
                <a:solidFill>
                  <a:srgbClr val="00B050"/>
                </a:solidFill>
              </a:rPr>
              <a:t>(2015)</a:t>
            </a: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1578838381"/>
              </p:ext>
            </p:extLst>
          </p:nvPr>
        </p:nvGraphicFramePr>
        <p:xfrm>
          <a:off x="500063" y="1285875"/>
          <a:ext cx="7958137" cy="5446716"/>
        </p:xfrm>
        <a:graphic>
          <a:graphicData uri="http://schemas.openxmlformats.org/drawingml/2006/table">
            <a:tbl>
              <a:tblPr firstRow="1" bandRow="1">
                <a:tableStyleId>{D7AC3CCA-C797-4891-BE02-D94E43425B78}</a:tableStyleId>
              </a:tblPr>
              <a:tblGrid>
                <a:gridCol w="2128858"/>
                <a:gridCol w="1943093"/>
                <a:gridCol w="1943093"/>
                <a:gridCol w="1943093"/>
              </a:tblGrid>
              <a:tr h="630883">
                <a:tc>
                  <a:txBody>
                    <a:bodyPr/>
                    <a:lstStyle/>
                    <a:p>
                      <a:pPr algn="ctr"/>
                      <a:r>
                        <a:rPr lang="it-IT" sz="1600" b="1" dirty="0" smtClean="0">
                          <a:solidFill>
                            <a:schemeClr val="tx1"/>
                          </a:solidFill>
                          <a:latin typeface="+mj-lt"/>
                        </a:rPr>
                        <a:t>Regione</a:t>
                      </a:r>
                      <a:endParaRPr lang="it-IT" sz="1600" b="1" dirty="0">
                        <a:solidFill>
                          <a:schemeClr val="tx1"/>
                        </a:solidFill>
                        <a:latin typeface="+mj-lt"/>
                      </a:endParaRPr>
                    </a:p>
                  </a:txBody>
                  <a:tcPr marT="45715" marB="45715">
                    <a:noFill/>
                  </a:tcPr>
                </a:tc>
                <a:tc>
                  <a:txBody>
                    <a:bodyPr/>
                    <a:lstStyle/>
                    <a:p>
                      <a:pPr algn="ctr"/>
                      <a:r>
                        <a:rPr lang="it-IT" sz="1600" b="1" dirty="0" smtClean="0">
                          <a:solidFill>
                            <a:schemeClr val="tx1"/>
                          </a:solidFill>
                          <a:latin typeface="+mj-lt"/>
                        </a:rPr>
                        <a:t>Popolazione x ambito</a:t>
                      </a:r>
                      <a:endParaRPr lang="it-IT" sz="1600" b="1" dirty="0">
                        <a:solidFill>
                          <a:schemeClr val="tx1"/>
                        </a:solidFill>
                        <a:latin typeface="+mj-lt"/>
                      </a:endParaRPr>
                    </a:p>
                  </a:txBody>
                  <a:tcPr marT="45715" marB="45715">
                    <a:noFill/>
                  </a:tcPr>
                </a:tc>
                <a:tc>
                  <a:txBody>
                    <a:bodyPr/>
                    <a:lstStyle/>
                    <a:p>
                      <a:pPr algn="ctr"/>
                      <a:r>
                        <a:rPr lang="it-IT" sz="1600" b="1" dirty="0" smtClean="0">
                          <a:solidFill>
                            <a:schemeClr val="tx1"/>
                          </a:solidFill>
                          <a:latin typeface="+mj-lt"/>
                        </a:rPr>
                        <a:t>Regione</a:t>
                      </a:r>
                      <a:endParaRPr lang="it-IT" sz="1600" b="1" dirty="0">
                        <a:solidFill>
                          <a:schemeClr val="tx1"/>
                        </a:solidFill>
                        <a:latin typeface="+mj-lt"/>
                      </a:endParaRPr>
                    </a:p>
                  </a:txBody>
                  <a:tcPr marT="45715" marB="45715">
                    <a:noFill/>
                  </a:tcPr>
                </a:tc>
                <a:tc>
                  <a:txBody>
                    <a:bodyPr/>
                    <a:lstStyle/>
                    <a:p>
                      <a:pPr algn="ctr"/>
                      <a:r>
                        <a:rPr lang="it-IT" sz="1600" b="1" dirty="0" smtClean="0">
                          <a:solidFill>
                            <a:schemeClr val="tx1"/>
                          </a:solidFill>
                          <a:latin typeface="+mj-lt"/>
                        </a:rPr>
                        <a:t>Popolazione x ambito</a:t>
                      </a:r>
                      <a:endParaRPr lang="it-IT" sz="1600" b="1" dirty="0">
                        <a:solidFill>
                          <a:schemeClr val="tx1"/>
                        </a:solidFill>
                        <a:latin typeface="+mj-lt"/>
                      </a:endParaRPr>
                    </a:p>
                  </a:txBody>
                  <a:tcPr marT="45715" marB="45715">
                    <a:noFill/>
                  </a:tcPr>
                </a:tc>
              </a:tr>
              <a:tr h="437803">
                <a:tc>
                  <a:txBody>
                    <a:bodyPr/>
                    <a:lstStyle/>
                    <a:p>
                      <a:r>
                        <a:rPr lang="it-IT" sz="1600" dirty="0" smtClean="0">
                          <a:solidFill>
                            <a:schemeClr val="tx1"/>
                          </a:solidFill>
                          <a:latin typeface="+mj-lt"/>
                        </a:rPr>
                        <a:t>Emilia Romagna</a:t>
                      </a:r>
                      <a:endParaRPr lang="it-IT" sz="1600" dirty="0">
                        <a:solidFill>
                          <a:schemeClr val="tx1"/>
                        </a:solidFill>
                        <a:latin typeface="+mj-lt"/>
                      </a:endParaRPr>
                    </a:p>
                  </a:txBody>
                  <a:tcPr marT="45715" marB="45715">
                    <a:solidFill>
                      <a:srgbClr val="FFFF00"/>
                    </a:solidFill>
                  </a:tcPr>
                </a:tc>
                <a:tc>
                  <a:txBody>
                    <a:bodyPr/>
                    <a:lstStyle/>
                    <a:p>
                      <a:pPr algn="ctr"/>
                      <a:r>
                        <a:rPr lang="it-IT" sz="1600" dirty="0" smtClean="0">
                          <a:solidFill>
                            <a:schemeClr val="tx1"/>
                          </a:solidFill>
                          <a:latin typeface="+mj-lt"/>
                        </a:rPr>
                        <a:t>115.200</a:t>
                      </a:r>
                      <a:endParaRPr lang="it-IT" sz="1600" dirty="0">
                        <a:solidFill>
                          <a:schemeClr val="tx1"/>
                        </a:solidFill>
                        <a:latin typeface="+mj-lt"/>
                      </a:endParaRPr>
                    </a:p>
                  </a:txBody>
                  <a:tcPr marT="45715" marB="45715">
                    <a:solidFill>
                      <a:srgbClr val="FFFF00"/>
                    </a:solidFill>
                  </a:tcPr>
                </a:tc>
                <a:tc>
                  <a:txBody>
                    <a:bodyPr/>
                    <a:lstStyle/>
                    <a:p>
                      <a:r>
                        <a:rPr lang="it-IT" sz="1600" b="0" dirty="0" smtClean="0">
                          <a:solidFill>
                            <a:schemeClr val="tx1"/>
                          </a:solidFill>
                          <a:latin typeface="+mj-lt"/>
                        </a:rPr>
                        <a:t>Marche</a:t>
                      </a:r>
                      <a:endParaRPr lang="it-IT" sz="1600" b="0" dirty="0">
                        <a:solidFill>
                          <a:schemeClr val="tx1"/>
                        </a:solidFill>
                        <a:latin typeface="+mj-lt"/>
                      </a:endParaRPr>
                    </a:p>
                  </a:txBody>
                  <a:tcPr marT="45715" marB="45715">
                    <a:solidFill>
                      <a:srgbClr val="A2FA76"/>
                    </a:solidFill>
                  </a:tcPr>
                </a:tc>
                <a:tc>
                  <a:txBody>
                    <a:bodyPr/>
                    <a:lstStyle/>
                    <a:p>
                      <a:pPr algn="ctr"/>
                      <a:r>
                        <a:rPr lang="it-IT" sz="1600" b="0" dirty="0" smtClean="0">
                          <a:solidFill>
                            <a:schemeClr val="tx1"/>
                          </a:solidFill>
                          <a:latin typeface="+mj-lt"/>
                        </a:rPr>
                        <a:t>67.200</a:t>
                      </a:r>
                      <a:endParaRPr lang="it-IT" sz="1600" b="0" dirty="0">
                        <a:solidFill>
                          <a:schemeClr val="tx1"/>
                        </a:solidFill>
                        <a:latin typeface="+mj-lt"/>
                      </a:endParaRPr>
                    </a:p>
                  </a:txBody>
                  <a:tcPr marT="45715" marB="45715">
                    <a:solidFill>
                      <a:srgbClr val="A2FA76"/>
                    </a:solidFill>
                  </a:tcPr>
                </a:tc>
              </a:tr>
              <a:tr h="437803">
                <a:tc>
                  <a:txBody>
                    <a:bodyPr/>
                    <a:lstStyle/>
                    <a:p>
                      <a:r>
                        <a:rPr lang="it-IT" sz="1600" dirty="0" smtClean="0">
                          <a:solidFill>
                            <a:schemeClr val="tx1"/>
                          </a:solidFill>
                          <a:latin typeface="+mj-lt"/>
                        </a:rPr>
                        <a:t>Toscana</a:t>
                      </a:r>
                      <a:endParaRPr lang="it-IT" sz="1600" dirty="0">
                        <a:solidFill>
                          <a:schemeClr val="tx1"/>
                        </a:solidFill>
                        <a:latin typeface="+mj-lt"/>
                      </a:endParaRPr>
                    </a:p>
                  </a:txBody>
                  <a:tcPr marT="45715" marB="45715">
                    <a:solidFill>
                      <a:srgbClr val="FFFF00"/>
                    </a:solidFill>
                  </a:tcPr>
                </a:tc>
                <a:tc>
                  <a:txBody>
                    <a:bodyPr/>
                    <a:lstStyle/>
                    <a:p>
                      <a:pPr algn="ctr"/>
                      <a:r>
                        <a:rPr lang="it-IT" sz="1600" dirty="0" smtClean="0">
                          <a:solidFill>
                            <a:schemeClr val="tx1"/>
                          </a:solidFill>
                          <a:latin typeface="+mj-lt"/>
                        </a:rPr>
                        <a:t>108.600</a:t>
                      </a:r>
                      <a:endParaRPr lang="it-IT" sz="1600" dirty="0">
                        <a:solidFill>
                          <a:schemeClr val="tx1"/>
                        </a:solidFill>
                        <a:latin typeface="+mj-lt"/>
                      </a:endParaRPr>
                    </a:p>
                  </a:txBody>
                  <a:tcPr marT="45715" marB="45715">
                    <a:solidFill>
                      <a:srgbClr val="FFFF00"/>
                    </a:solidFill>
                  </a:tcPr>
                </a:tc>
                <a:tc>
                  <a:txBody>
                    <a:bodyPr/>
                    <a:lstStyle/>
                    <a:p>
                      <a:r>
                        <a:rPr lang="it-IT" sz="1600" dirty="0" smtClean="0">
                          <a:solidFill>
                            <a:schemeClr val="tx1"/>
                          </a:solidFill>
                          <a:latin typeface="+mj-lt"/>
                        </a:rPr>
                        <a:t>Friuli VG</a:t>
                      </a:r>
                      <a:endParaRPr lang="it-IT" sz="1600" dirty="0">
                        <a:solidFill>
                          <a:schemeClr val="tx1"/>
                        </a:solidFill>
                        <a:latin typeface="+mj-lt"/>
                      </a:endParaRPr>
                    </a:p>
                  </a:txBody>
                  <a:tcPr marT="45715" marB="45715">
                    <a:solidFill>
                      <a:srgbClr val="A2FA76"/>
                    </a:solidFill>
                  </a:tcPr>
                </a:tc>
                <a:tc>
                  <a:txBody>
                    <a:bodyPr/>
                    <a:lstStyle/>
                    <a:p>
                      <a:pPr algn="ctr"/>
                      <a:r>
                        <a:rPr lang="it-IT" sz="1600" dirty="0" smtClean="0">
                          <a:solidFill>
                            <a:schemeClr val="tx1"/>
                          </a:solidFill>
                          <a:latin typeface="+mj-lt"/>
                        </a:rPr>
                        <a:t>64.300</a:t>
                      </a:r>
                      <a:endParaRPr lang="it-IT" sz="1600" dirty="0">
                        <a:solidFill>
                          <a:schemeClr val="tx1"/>
                        </a:solidFill>
                        <a:latin typeface="+mj-lt"/>
                      </a:endParaRPr>
                    </a:p>
                  </a:txBody>
                  <a:tcPr marT="45715" marB="45715">
                    <a:solidFill>
                      <a:srgbClr val="A2FA76"/>
                    </a:solidFill>
                  </a:tcPr>
                </a:tc>
              </a:tr>
              <a:tr h="437803">
                <a:tc>
                  <a:txBody>
                    <a:bodyPr/>
                    <a:lstStyle/>
                    <a:p>
                      <a:r>
                        <a:rPr lang="it-IT" sz="1600" dirty="0" smtClean="0">
                          <a:solidFill>
                            <a:schemeClr val="tx1"/>
                          </a:solidFill>
                          <a:latin typeface="+mj-lt"/>
                        </a:rPr>
                        <a:t>Lazio</a:t>
                      </a:r>
                      <a:endParaRPr lang="it-IT" sz="1600" dirty="0">
                        <a:solidFill>
                          <a:schemeClr val="tx1"/>
                        </a:solidFill>
                        <a:latin typeface="+mj-lt"/>
                      </a:endParaRPr>
                    </a:p>
                  </a:txBody>
                  <a:tcPr marT="45715" marB="45715">
                    <a:solidFill>
                      <a:srgbClr val="FFFF00"/>
                    </a:solidFill>
                  </a:tcPr>
                </a:tc>
                <a:tc>
                  <a:txBody>
                    <a:bodyPr/>
                    <a:lstStyle/>
                    <a:p>
                      <a:pPr algn="ctr"/>
                      <a:r>
                        <a:rPr lang="it-IT" sz="1600" dirty="0" smtClean="0">
                          <a:solidFill>
                            <a:schemeClr val="tx1"/>
                          </a:solidFill>
                          <a:latin typeface="+mj-lt"/>
                        </a:rPr>
                        <a:t>101.000</a:t>
                      </a:r>
                      <a:endParaRPr lang="it-IT" sz="1600" dirty="0">
                        <a:solidFill>
                          <a:schemeClr val="tx1"/>
                        </a:solidFill>
                        <a:latin typeface="+mj-lt"/>
                      </a:endParaRPr>
                    </a:p>
                  </a:txBody>
                  <a:tcPr marT="45715" marB="45715">
                    <a:solidFill>
                      <a:srgbClr val="FFFF00"/>
                    </a:solidFill>
                  </a:tcPr>
                </a:tc>
                <a:tc>
                  <a:txBody>
                    <a:bodyPr/>
                    <a:lstStyle/>
                    <a:p>
                      <a:r>
                        <a:rPr lang="it-IT" sz="1600" dirty="0" smtClean="0">
                          <a:solidFill>
                            <a:schemeClr val="tx1"/>
                          </a:solidFill>
                          <a:latin typeface="+mj-lt"/>
                        </a:rPr>
                        <a:t>Basilicata</a:t>
                      </a:r>
                      <a:endParaRPr lang="it-IT" sz="1600" dirty="0">
                        <a:solidFill>
                          <a:schemeClr val="tx1"/>
                        </a:solidFill>
                        <a:latin typeface="+mj-lt"/>
                      </a:endParaRPr>
                    </a:p>
                  </a:txBody>
                  <a:tcPr marT="45715" marB="45715">
                    <a:solidFill>
                      <a:srgbClr val="A2FA76"/>
                    </a:solidFill>
                  </a:tcPr>
                </a:tc>
                <a:tc>
                  <a:txBody>
                    <a:bodyPr/>
                    <a:lstStyle/>
                    <a:p>
                      <a:pPr algn="ctr"/>
                      <a:r>
                        <a:rPr lang="it-IT" sz="1600" dirty="0" smtClean="0">
                          <a:solidFill>
                            <a:schemeClr val="tx1"/>
                          </a:solidFill>
                          <a:latin typeface="+mj-lt"/>
                        </a:rPr>
                        <a:t>64.000</a:t>
                      </a:r>
                      <a:endParaRPr lang="it-IT" sz="1600" dirty="0">
                        <a:solidFill>
                          <a:schemeClr val="tx1"/>
                        </a:solidFill>
                        <a:latin typeface="+mj-lt"/>
                      </a:endParaRPr>
                    </a:p>
                  </a:txBody>
                  <a:tcPr marT="45715" marB="45715">
                    <a:solidFill>
                      <a:srgbClr val="A2FA76"/>
                    </a:solidFill>
                  </a:tcPr>
                </a:tc>
              </a:tr>
              <a:tr h="437803">
                <a:tc>
                  <a:txBody>
                    <a:bodyPr/>
                    <a:lstStyle/>
                    <a:p>
                      <a:r>
                        <a:rPr lang="it-IT" sz="1600" b="0" dirty="0" smtClean="0">
                          <a:solidFill>
                            <a:schemeClr val="tx1"/>
                          </a:solidFill>
                          <a:latin typeface="+mj-lt"/>
                        </a:rPr>
                        <a:t>Lombardia</a:t>
                      </a:r>
                      <a:endParaRPr lang="it-IT" sz="1600" b="0" dirty="0">
                        <a:solidFill>
                          <a:schemeClr val="tx1"/>
                        </a:solidFill>
                        <a:latin typeface="+mj-lt"/>
                      </a:endParaRPr>
                    </a:p>
                  </a:txBody>
                  <a:tcPr marT="45715" marB="45715">
                    <a:solidFill>
                      <a:srgbClr val="FFFF00"/>
                    </a:solidFill>
                  </a:tcPr>
                </a:tc>
                <a:tc>
                  <a:txBody>
                    <a:bodyPr/>
                    <a:lstStyle/>
                    <a:p>
                      <a:pPr algn="ctr"/>
                      <a:r>
                        <a:rPr lang="it-IT" sz="1600" b="0" dirty="0" smtClean="0">
                          <a:solidFill>
                            <a:schemeClr val="tx1"/>
                          </a:solidFill>
                          <a:latin typeface="+mj-lt"/>
                        </a:rPr>
                        <a:t>99.900</a:t>
                      </a:r>
                      <a:endParaRPr lang="it-IT" sz="1600" b="0" dirty="0">
                        <a:solidFill>
                          <a:schemeClr val="tx1"/>
                        </a:solidFill>
                        <a:latin typeface="+mj-lt"/>
                      </a:endParaRPr>
                    </a:p>
                  </a:txBody>
                  <a:tcPr marT="45715" marB="45715">
                    <a:solidFill>
                      <a:srgbClr val="FFFF00"/>
                    </a:solidFill>
                  </a:tcPr>
                </a:tc>
                <a:tc>
                  <a:txBody>
                    <a:bodyPr/>
                    <a:lstStyle/>
                    <a:p>
                      <a:r>
                        <a:rPr lang="it-IT" sz="1600" dirty="0" smtClean="0">
                          <a:solidFill>
                            <a:schemeClr val="tx1"/>
                          </a:solidFill>
                          <a:latin typeface="+mj-lt"/>
                        </a:rPr>
                        <a:t>Bolzano</a:t>
                      </a:r>
                      <a:endParaRPr lang="it-IT" sz="1600" dirty="0">
                        <a:solidFill>
                          <a:schemeClr val="tx1"/>
                        </a:solidFill>
                        <a:latin typeface="+mj-lt"/>
                      </a:endParaRPr>
                    </a:p>
                  </a:txBody>
                  <a:tcPr marT="45715" marB="45715">
                    <a:solidFill>
                      <a:srgbClr val="A2FA76"/>
                    </a:solidFill>
                  </a:tcPr>
                </a:tc>
                <a:tc>
                  <a:txBody>
                    <a:bodyPr/>
                    <a:lstStyle/>
                    <a:p>
                      <a:pPr algn="ctr"/>
                      <a:r>
                        <a:rPr lang="it-IT" sz="1600" dirty="0" smtClean="0">
                          <a:solidFill>
                            <a:schemeClr val="tx1"/>
                          </a:solidFill>
                          <a:latin typeface="+mj-lt"/>
                        </a:rPr>
                        <a:t>63.700</a:t>
                      </a:r>
                      <a:endParaRPr lang="it-IT" sz="1600" dirty="0">
                        <a:solidFill>
                          <a:schemeClr val="tx1"/>
                        </a:solidFill>
                        <a:latin typeface="+mj-lt"/>
                      </a:endParaRPr>
                    </a:p>
                  </a:txBody>
                  <a:tcPr marT="45715" marB="45715">
                    <a:solidFill>
                      <a:srgbClr val="A2FA76"/>
                    </a:solidFill>
                  </a:tcPr>
                </a:tc>
              </a:tr>
              <a:tr h="437803">
                <a:tc>
                  <a:txBody>
                    <a:bodyPr/>
                    <a:lstStyle/>
                    <a:p>
                      <a:r>
                        <a:rPr lang="it-IT" sz="1600" dirty="0" smtClean="0">
                          <a:solidFill>
                            <a:schemeClr val="tx1"/>
                          </a:solidFill>
                          <a:latin typeface="+mj-lt"/>
                        </a:rPr>
                        <a:t>Sicilia</a:t>
                      </a:r>
                      <a:endParaRPr lang="it-IT" sz="1600" dirty="0">
                        <a:solidFill>
                          <a:schemeClr val="tx1"/>
                        </a:solidFill>
                        <a:latin typeface="+mj-lt"/>
                      </a:endParaRPr>
                    </a:p>
                  </a:txBody>
                  <a:tcPr marT="45715" marB="45715">
                    <a:solidFill>
                      <a:srgbClr val="FFFF00"/>
                    </a:solidFill>
                  </a:tcPr>
                </a:tc>
                <a:tc>
                  <a:txBody>
                    <a:bodyPr/>
                    <a:lstStyle/>
                    <a:p>
                      <a:pPr algn="ctr"/>
                      <a:r>
                        <a:rPr lang="it-IT" sz="1600" dirty="0" smtClean="0">
                          <a:solidFill>
                            <a:schemeClr val="tx1"/>
                          </a:solidFill>
                          <a:latin typeface="+mj-lt"/>
                        </a:rPr>
                        <a:t>90.900</a:t>
                      </a:r>
                      <a:endParaRPr lang="it-IT" sz="1600" dirty="0">
                        <a:solidFill>
                          <a:schemeClr val="tx1"/>
                        </a:solidFill>
                        <a:latin typeface="+mj-lt"/>
                      </a:endParaRPr>
                    </a:p>
                  </a:txBody>
                  <a:tcPr marT="45715" marB="45715">
                    <a:solidFill>
                      <a:srgbClr val="FFFF00"/>
                    </a:solidFill>
                  </a:tcPr>
                </a:tc>
                <a:tc>
                  <a:txBody>
                    <a:bodyPr/>
                    <a:lstStyle/>
                    <a:p>
                      <a:r>
                        <a:rPr lang="it-IT" sz="1600" b="0" dirty="0" smtClean="0">
                          <a:solidFill>
                            <a:schemeClr val="tx1"/>
                          </a:solidFill>
                          <a:latin typeface="+mj-lt"/>
                        </a:rPr>
                        <a:t>Calabria</a:t>
                      </a:r>
                      <a:endParaRPr lang="it-IT" sz="1600" b="0" dirty="0">
                        <a:solidFill>
                          <a:schemeClr val="tx1"/>
                        </a:solidFill>
                        <a:latin typeface="+mj-lt"/>
                      </a:endParaRPr>
                    </a:p>
                  </a:txBody>
                  <a:tcPr marT="45715" marB="45715">
                    <a:solidFill>
                      <a:srgbClr val="A2FA76"/>
                    </a:solidFill>
                  </a:tcPr>
                </a:tc>
                <a:tc>
                  <a:txBody>
                    <a:bodyPr/>
                    <a:lstStyle/>
                    <a:p>
                      <a:pPr algn="ctr"/>
                      <a:r>
                        <a:rPr lang="it-IT" sz="1600" b="0" dirty="0" smtClean="0">
                          <a:solidFill>
                            <a:schemeClr val="tx1"/>
                          </a:solidFill>
                          <a:latin typeface="+mj-lt"/>
                        </a:rPr>
                        <a:t>55.900</a:t>
                      </a:r>
                      <a:endParaRPr lang="it-IT" sz="1600" b="0" dirty="0">
                        <a:solidFill>
                          <a:schemeClr val="tx1"/>
                        </a:solidFill>
                        <a:latin typeface="+mj-lt"/>
                      </a:endParaRPr>
                    </a:p>
                  </a:txBody>
                  <a:tcPr marT="45715" marB="45715">
                    <a:solidFill>
                      <a:srgbClr val="A2FA76"/>
                    </a:solidFill>
                  </a:tcPr>
                </a:tc>
              </a:tr>
              <a:tr h="437803">
                <a:tc>
                  <a:txBody>
                    <a:bodyPr/>
                    <a:lstStyle/>
                    <a:p>
                      <a:r>
                        <a:rPr lang="it-IT" sz="1600" dirty="0" smtClean="0">
                          <a:solidFill>
                            <a:schemeClr val="tx1"/>
                          </a:solidFill>
                          <a:latin typeface="+mj-lt"/>
                        </a:rPr>
                        <a:t>Puglia</a:t>
                      </a:r>
                      <a:endParaRPr lang="it-IT" sz="1600" dirty="0">
                        <a:solidFill>
                          <a:schemeClr val="tx1"/>
                        </a:solidFill>
                        <a:latin typeface="+mj-lt"/>
                      </a:endParaRPr>
                    </a:p>
                  </a:txBody>
                  <a:tcPr marT="45715" marB="45715">
                    <a:solidFill>
                      <a:srgbClr val="FFFF00"/>
                    </a:solidFill>
                  </a:tcPr>
                </a:tc>
                <a:tc>
                  <a:txBody>
                    <a:bodyPr/>
                    <a:lstStyle/>
                    <a:p>
                      <a:pPr algn="ctr"/>
                      <a:r>
                        <a:rPr lang="it-IT" sz="1600" dirty="0" smtClean="0">
                          <a:solidFill>
                            <a:schemeClr val="tx1"/>
                          </a:solidFill>
                          <a:latin typeface="+mj-lt"/>
                        </a:rPr>
                        <a:t>90.000</a:t>
                      </a:r>
                      <a:endParaRPr lang="it-IT" sz="1600" dirty="0">
                        <a:solidFill>
                          <a:schemeClr val="tx1"/>
                        </a:solidFill>
                        <a:latin typeface="+mj-lt"/>
                      </a:endParaRPr>
                    </a:p>
                  </a:txBody>
                  <a:tcPr marT="45715" marB="45715">
                    <a:solidFill>
                      <a:srgbClr val="FFFF00"/>
                    </a:solidFill>
                  </a:tcPr>
                </a:tc>
                <a:tc>
                  <a:txBody>
                    <a:bodyPr/>
                    <a:lstStyle/>
                    <a:p>
                      <a:r>
                        <a:rPr lang="it-IT" sz="1600" dirty="0" smtClean="0">
                          <a:solidFill>
                            <a:schemeClr val="tx1"/>
                          </a:solidFill>
                          <a:latin typeface="+mj-lt"/>
                        </a:rPr>
                        <a:t>Molise</a:t>
                      </a:r>
                      <a:endParaRPr lang="it-IT" sz="1600" dirty="0">
                        <a:solidFill>
                          <a:schemeClr val="tx1"/>
                        </a:solidFill>
                        <a:latin typeface="+mj-lt"/>
                      </a:endParaRPr>
                    </a:p>
                  </a:txBody>
                  <a:tcPr marT="45715" marB="45715">
                    <a:solidFill>
                      <a:srgbClr val="A2FA76"/>
                    </a:solidFill>
                  </a:tcPr>
                </a:tc>
                <a:tc>
                  <a:txBody>
                    <a:bodyPr/>
                    <a:lstStyle/>
                    <a:p>
                      <a:pPr algn="ctr"/>
                      <a:r>
                        <a:rPr lang="it-IT" sz="1600" dirty="0" smtClean="0">
                          <a:solidFill>
                            <a:schemeClr val="tx1"/>
                          </a:solidFill>
                          <a:latin typeface="+mj-lt"/>
                        </a:rPr>
                        <a:t>44.800</a:t>
                      </a:r>
                      <a:endParaRPr lang="it-IT" sz="1600" dirty="0">
                        <a:solidFill>
                          <a:schemeClr val="tx1"/>
                        </a:solidFill>
                        <a:latin typeface="+mj-lt"/>
                      </a:endParaRPr>
                    </a:p>
                  </a:txBody>
                  <a:tcPr marT="45715" marB="45715">
                    <a:solidFill>
                      <a:srgbClr val="A2FA76"/>
                    </a:solidFill>
                  </a:tcPr>
                </a:tc>
              </a:tr>
              <a:tr h="437803">
                <a:tc>
                  <a:txBody>
                    <a:bodyPr/>
                    <a:lstStyle/>
                    <a:p>
                      <a:r>
                        <a:rPr lang="it-IT" sz="1600" dirty="0" smtClean="0">
                          <a:solidFill>
                            <a:schemeClr val="tx1"/>
                          </a:solidFill>
                          <a:latin typeface="+mj-lt"/>
                        </a:rPr>
                        <a:t>Campania</a:t>
                      </a:r>
                      <a:endParaRPr lang="it-IT" sz="1600" dirty="0">
                        <a:solidFill>
                          <a:schemeClr val="tx1"/>
                        </a:solidFill>
                        <a:latin typeface="+mj-lt"/>
                      </a:endParaRPr>
                    </a:p>
                  </a:txBody>
                  <a:tcPr marT="45715" marB="45715">
                    <a:solidFill>
                      <a:srgbClr val="FFFF00"/>
                    </a:solidFill>
                  </a:tcPr>
                </a:tc>
                <a:tc>
                  <a:txBody>
                    <a:bodyPr/>
                    <a:lstStyle/>
                    <a:p>
                      <a:pPr algn="ctr"/>
                      <a:r>
                        <a:rPr lang="it-IT" sz="1600" dirty="0" smtClean="0">
                          <a:solidFill>
                            <a:schemeClr val="tx1"/>
                          </a:solidFill>
                          <a:latin typeface="+mj-lt"/>
                        </a:rPr>
                        <a:t>88.800</a:t>
                      </a:r>
                      <a:endParaRPr lang="it-IT" sz="1600" dirty="0">
                        <a:solidFill>
                          <a:schemeClr val="tx1"/>
                        </a:solidFill>
                        <a:latin typeface="+mj-lt"/>
                      </a:endParaRPr>
                    </a:p>
                  </a:txBody>
                  <a:tcPr marT="45715" marB="45715">
                    <a:solidFill>
                      <a:srgbClr val="FFFF00"/>
                    </a:solidFill>
                  </a:tcPr>
                </a:tc>
                <a:tc>
                  <a:txBody>
                    <a:bodyPr/>
                    <a:lstStyle/>
                    <a:p>
                      <a:r>
                        <a:rPr lang="it-IT" sz="1600" dirty="0" smtClean="0">
                          <a:solidFill>
                            <a:schemeClr val="tx1"/>
                          </a:solidFill>
                          <a:latin typeface="+mj-lt"/>
                        </a:rPr>
                        <a:t>Trento</a:t>
                      </a:r>
                      <a:endParaRPr lang="it-IT" sz="1600" dirty="0">
                        <a:solidFill>
                          <a:schemeClr val="tx1"/>
                        </a:solidFill>
                        <a:latin typeface="+mj-lt"/>
                      </a:endParaRPr>
                    </a:p>
                  </a:txBody>
                  <a:tcPr marT="45715" marB="45715">
                    <a:solidFill>
                      <a:srgbClr val="A2FA76"/>
                    </a:solidFill>
                  </a:tcPr>
                </a:tc>
                <a:tc>
                  <a:txBody>
                    <a:bodyPr/>
                    <a:lstStyle/>
                    <a:p>
                      <a:pPr algn="ctr"/>
                      <a:r>
                        <a:rPr lang="it-IT" sz="1600" dirty="0" smtClean="0">
                          <a:solidFill>
                            <a:schemeClr val="tx1"/>
                          </a:solidFill>
                          <a:latin typeface="+mj-lt"/>
                        </a:rPr>
                        <a:t>40.800</a:t>
                      </a:r>
                      <a:endParaRPr lang="it-IT" sz="1600" dirty="0">
                        <a:solidFill>
                          <a:schemeClr val="tx1"/>
                        </a:solidFill>
                        <a:latin typeface="+mj-lt"/>
                      </a:endParaRPr>
                    </a:p>
                  </a:txBody>
                  <a:tcPr marT="45715" marB="45715">
                    <a:solidFill>
                      <a:srgbClr val="A2FA76"/>
                    </a:solidFill>
                  </a:tcPr>
                </a:tc>
              </a:tr>
              <a:tr h="437803">
                <a:tc>
                  <a:txBody>
                    <a:bodyPr/>
                    <a:lstStyle/>
                    <a:p>
                      <a:r>
                        <a:rPr lang="it-IT" sz="1600" dirty="0" smtClean="0">
                          <a:solidFill>
                            <a:schemeClr val="tx1"/>
                          </a:solidFill>
                          <a:latin typeface="+mj-lt"/>
                        </a:rPr>
                        <a:t>Veneto</a:t>
                      </a:r>
                      <a:endParaRPr lang="it-IT" sz="1600" dirty="0">
                        <a:solidFill>
                          <a:schemeClr val="tx1"/>
                        </a:solidFill>
                        <a:latin typeface="+mj-lt"/>
                      </a:endParaRPr>
                    </a:p>
                  </a:txBody>
                  <a:tcPr marT="45715" marB="45715">
                    <a:solidFill>
                      <a:srgbClr val="FFFF00"/>
                    </a:solidFill>
                  </a:tcPr>
                </a:tc>
                <a:tc>
                  <a:txBody>
                    <a:bodyPr/>
                    <a:lstStyle/>
                    <a:p>
                      <a:pPr algn="ctr"/>
                      <a:r>
                        <a:rPr lang="it-IT" sz="1600" dirty="0" smtClean="0">
                          <a:solidFill>
                            <a:schemeClr val="tx1"/>
                          </a:solidFill>
                          <a:latin typeface="+mj-lt"/>
                        </a:rPr>
                        <a:t>87.200</a:t>
                      </a:r>
                      <a:endParaRPr lang="it-IT" sz="1600" dirty="0">
                        <a:solidFill>
                          <a:schemeClr val="tx1"/>
                        </a:solidFill>
                        <a:latin typeface="+mj-lt"/>
                      </a:endParaRPr>
                    </a:p>
                  </a:txBody>
                  <a:tcPr marT="45715" marB="45715">
                    <a:solidFill>
                      <a:srgbClr val="FFFF00"/>
                    </a:solidFill>
                  </a:tcPr>
                </a:tc>
                <a:tc>
                  <a:txBody>
                    <a:bodyPr/>
                    <a:lstStyle/>
                    <a:p>
                      <a:r>
                        <a:rPr lang="it-IT" sz="1600" dirty="0" smtClean="0">
                          <a:solidFill>
                            <a:schemeClr val="tx1"/>
                          </a:solidFill>
                          <a:latin typeface="+mj-lt"/>
                        </a:rPr>
                        <a:t>Abruzzo</a:t>
                      </a:r>
                      <a:endParaRPr lang="it-IT" sz="1600" dirty="0">
                        <a:solidFill>
                          <a:schemeClr val="tx1"/>
                        </a:solidFill>
                        <a:latin typeface="+mj-lt"/>
                      </a:endParaRPr>
                    </a:p>
                  </a:txBody>
                  <a:tcPr marT="45715" marB="45715">
                    <a:solidFill>
                      <a:srgbClr val="A2FA76"/>
                    </a:solidFill>
                  </a:tcPr>
                </a:tc>
                <a:tc>
                  <a:txBody>
                    <a:bodyPr/>
                    <a:lstStyle/>
                    <a:p>
                      <a:pPr algn="ctr"/>
                      <a:r>
                        <a:rPr lang="it-IT" sz="1600" dirty="0" smtClean="0">
                          <a:solidFill>
                            <a:schemeClr val="tx1"/>
                          </a:solidFill>
                          <a:latin typeface="+mj-lt"/>
                        </a:rPr>
                        <a:t>37.500</a:t>
                      </a:r>
                      <a:endParaRPr lang="it-IT" sz="1600" dirty="0">
                        <a:solidFill>
                          <a:schemeClr val="tx1"/>
                        </a:solidFill>
                        <a:latin typeface="+mj-lt"/>
                      </a:endParaRPr>
                    </a:p>
                  </a:txBody>
                  <a:tcPr marT="45715" marB="45715">
                    <a:solidFill>
                      <a:srgbClr val="A2FA76"/>
                    </a:solidFill>
                  </a:tcPr>
                </a:tc>
              </a:tr>
              <a:tr h="437803">
                <a:tc>
                  <a:txBody>
                    <a:bodyPr/>
                    <a:lstStyle/>
                    <a:p>
                      <a:r>
                        <a:rPr lang="it-IT" sz="1600" dirty="0" smtClean="0">
                          <a:solidFill>
                            <a:schemeClr val="tx1"/>
                          </a:solidFill>
                          <a:latin typeface="+mj-lt"/>
                        </a:rPr>
                        <a:t>Piemonte</a:t>
                      </a:r>
                      <a:endParaRPr lang="it-IT" sz="1600" dirty="0">
                        <a:solidFill>
                          <a:schemeClr val="tx1"/>
                        </a:solidFill>
                        <a:latin typeface="+mj-lt"/>
                      </a:endParaRPr>
                    </a:p>
                  </a:txBody>
                  <a:tcPr marT="45715" marB="45715">
                    <a:solidFill>
                      <a:srgbClr val="A2FA76"/>
                    </a:solidFill>
                  </a:tcPr>
                </a:tc>
                <a:tc>
                  <a:txBody>
                    <a:bodyPr/>
                    <a:lstStyle/>
                    <a:p>
                      <a:pPr algn="ctr"/>
                      <a:r>
                        <a:rPr lang="it-IT" sz="1600" dirty="0" smtClean="0">
                          <a:solidFill>
                            <a:schemeClr val="tx1"/>
                          </a:solidFill>
                          <a:latin typeface="+mj-lt"/>
                        </a:rPr>
                        <a:t>74.100</a:t>
                      </a:r>
                      <a:endParaRPr lang="it-IT" sz="1600" dirty="0">
                        <a:solidFill>
                          <a:schemeClr val="tx1"/>
                        </a:solidFill>
                        <a:latin typeface="+mj-lt"/>
                      </a:endParaRPr>
                    </a:p>
                  </a:txBody>
                  <a:tcPr marT="45715" marB="45715">
                    <a:solidFill>
                      <a:srgbClr val="A2FA76"/>
                    </a:solidFill>
                  </a:tcPr>
                </a:tc>
                <a:tc>
                  <a:txBody>
                    <a:bodyPr/>
                    <a:lstStyle/>
                    <a:p>
                      <a:r>
                        <a:rPr lang="it-IT" sz="1600" dirty="0" smtClean="0">
                          <a:solidFill>
                            <a:schemeClr val="tx1"/>
                          </a:solidFill>
                          <a:latin typeface="+mj-lt"/>
                        </a:rPr>
                        <a:t>Valle d’Aosta</a:t>
                      </a:r>
                      <a:endParaRPr lang="it-IT" sz="1600" dirty="0">
                        <a:solidFill>
                          <a:schemeClr val="tx1"/>
                        </a:solidFill>
                        <a:latin typeface="+mj-lt"/>
                      </a:endParaRPr>
                    </a:p>
                  </a:txBody>
                  <a:tcPr marT="45715" marB="45715">
                    <a:solidFill>
                      <a:srgbClr val="A2FA76"/>
                    </a:solidFill>
                  </a:tcPr>
                </a:tc>
                <a:tc>
                  <a:txBody>
                    <a:bodyPr/>
                    <a:lstStyle/>
                    <a:p>
                      <a:pPr algn="ctr"/>
                      <a:r>
                        <a:rPr lang="it-IT" sz="1600" dirty="0" smtClean="0">
                          <a:solidFill>
                            <a:schemeClr val="tx1"/>
                          </a:solidFill>
                          <a:latin typeface="+mj-lt"/>
                        </a:rPr>
                        <a:t>32.000</a:t>
                      </a:r>
                      <a:endParaRPr lang="it-IT" sz="1600" dirty="0">
                        <a:solidFill>
                          <a:schemeClr val="tx1"/>
                        </a:solidFill>
                        <a:latin typeface="+mj-lt"/>
                      </a:endParaRPr>
                    </a:p>
                  </a:txBody>
                  <a:tcPr marT="45715" marB="45715">
                    <a:solidFill>
                      <a:srgbClr val="A2FA76"/>
                    </a:solidFill>
                  </a:tcPr>
                </a:tc>
              </a:tr>
              <a:tr h="437803">
                <a:tc>
                  <a:txBody>
                    <a:bodyPr/>
                    <a:lstStyle/>
                    <a:p>
                      <a:r>
                        <a:rPr lang="it-IT" sz="1600" dirty="0" smtClean="0">
                          <a:solidFill>
                            <a:schemeClr val="tx1"/>
                          </a:solidFill>
                          <a:latin typeface="+mj-lt"/>
                        </a:rPr>
                        <a:t>Umbria</a:t>
                      </a:r>
                      <a:endParaRPr lang="it-IT" sz="1600" dirty="0">
                        <a:solidFill>
                          <a:schemeClr val="tx1"/>
                        </a:solidFill>
                        <a:latin typeface="+mj-lt"/>
                      </a:endParaRPr>
                    </a:p>
                  </a:txBody>
                  <a:tcPr marT="45715" marB="45715">
                    <a:solidFill>
                      <a:srgbClr val="A2FA76"/>
                    </a:solidFill>
                  </a:tcPr>
                </a:tc>
                <a:tc>
                  <a:txBody>
                    <a:bodyPr/>
                    <a:lstStyle/>
                    <a:p>
                      <a:pPr algn="ctr"/>
                      <a:r>
                        <a:rPr lang="it-IT" sz="1600" dirty="0" smtClean="0">
                          <a:solidFill>
                            <a:schemeClr val="tx1"/>
                          </a:solidFill>
                          <a:latin typeface="+mj-lt"/>
                        </a:rPr>
                        <a:t>73.900</a:t>
                      </a:r>
                      <a:endParaRPr lang="it-IT" sz="1600" dirty="0">
                        <a:solidFill>
                          <a:schemeClr val="tx1"/>
                        </a:solidFill>
                        <a:latin typeface="+mj-lt"/>
                      </a:endParaRPr>
                    </a:p>
                  </a:txBody>
                  <a:tcPr marT="45715" marB="45715">
                    <a:solidFill>
                      <a:srgbClr val="A2FA76"/>
                    </a:solidFill>
                  </a:tcPr>
                </a:tc>
                <a:tc>
                  <a:txBody>
                    <a:bodyPr/>
                    <a:lstStyle/>
                    <a:p>
                      <a:r>
                        <a:rPr lang="it-IT" sz="1600" dirty="0" smtClean="0">
                          <a:solidFill>
                            <a:schemeClr val="tx1"/>
                          </a:solidFill>
                          <a:latin typeface="+mj-lt"/>
                        </a:rPr>
                        <a:t>Liguria</a:t>
                      </a:r>
                      <a:endParaRPr lang="it-IT" sz="1600" dirty="0">
                        <a:solidFill>
                          <a:schemeClr val="tx1"/>
                        </a:solidFill>
                        <a:latin typeface="+mj-lt"/>
                      </a:endParaRPr>
                    </a:p>
                  </a:txBody>
                  <a:tcPr marT="45715" marB="45715">
                    <a:solidFill>
                      <a:srgbClr val="A2FA76"/>
                    </a:solidFill>
                  </a:tcPr>
                </a:tc>
                <a:tc>
                  <a:txBody>
                    <a:bodyPr/>
                    <a:lstStyle/>
                    <a:p>
                      <a:pPr algn="ctr"/>
                      <a:r>
                        <a:rPr lang="it-IT" sz="1600" dirty="0" smtClean="0">
                          <a:solidFill>
                            <a:schemeClr val="tx1"/>
                          </a:solidFill>
                          <a:latin typeface="+mj-lt"/>
                        </a:rPr>
                        <a:t>22.700</a:t>
                      </a:r>
                      <a:endParaRPr lang="it-IT" sz="1600" dirty="0">
                        <a:solidFill>
                          <a:schemeClr val="tx1"/>
                        </a:solidFill>
                        <a:latin typeface="+mj-lt"/>
                      </a:endParaRPr>
                    </a:p>
                  </a:txBody>
                  <a:tcPr marT="45715" marB="45715">
                    <a:solidFill>
                      <a:srgbClr val="A2FA76"/>
                    </a:solidFill>
                  </a:tcPr>
                </a:tc>
              </a:tr>
              <a:tr h="437803">
                <a:tc>
                  <a:txBody>
                    <a:bodyPr/>
                    <a:lstStyle/>
                    <a:p>
                      <a:r>
                        <a:rPr lang="it-IT" sz="1600" dirty="0" smtClean="0">
                          <a:solidFill>
                            <a:schemeClr val="tx1"/>
                          </a:solidFill>
                          <a:latin typeface="+mj-lt"/>
                        </a:rPr>
                        <a:t>Sardegna</a:t>
                      </a:r>
                      <a:endParaRPr lang="it-IT" sz="1600" dirty="0">
                        <a:solidFill>
                          <a:schemeClr val="tx1"/>
                        </a:solidFill>
                        <a:latin typeface="+mj-lt"/>
                      </a:endParaRPr>
                    </a:p>
                  </a:txBody>
                  <a:tcPr marT="45715" marB="45715">
                    <a:solidFill>
                      <a:srgbClr val="A2FA76"/>
                    </a:solidFill>
                  </a:tcPr>
                </a:tc>
                <a:tc>
                  <a:txBody>
                    <a:bodyPr/>
                    <a:lstStyle/>
                    <a:p>
                      <a:pPr algn="ctr"/>
                      <a:r>
                        <a:rPr lang="it-IT" sz="1600" dirty="0" smtClean="0">
                          <a:solidFill>
                            <a:schemeClr val="tx1"/>
                          </a:solidFill>
                          <a:latin typeface="+mj-lt"/>
                        </a:rPr>
                        <a:t>71.300</a:t>
                      </a:r>
                      <a:endParaRPr lang="it-IT" sz="1600" dirty="0">
                        <a:solidFill>
                          <a:schemeClr val="tx1"/>
                        </a:solidFill>
                        <a:latin typeface="+mj-lt"/>
                      </a:endParaRPr>
                    </a:p>
                  </a:txBody>
                  <a:tcPr marT="45715" marB="45715">
                    <a:solidFill>
                      <a:srgbClr val="A2FA76"/>
                    </a:solidFill>
                  </a:tcPr>
                </a:tc>
                <a:tc>
                  <a:txBody>
                    <a:bodyPr/>
                    <a:lstStyle/>
                    <a:p>
                      <a:r>
                        <a:rPr lang="it-IT" sz="1600" b="1" dirty="0" smtClean="0">
                          <a:solidFill>
                            <a:schemeClr val="tx1"/>
                          </a:solidFill>
                          <a:latin typeface="+mj-lt"/>
                        </a:rPr>
                        <a:t>Media</a:t>
                      </a:r>
                      <a:endParaRPr lang="it-IT" sz="1600" b="1" dirty="0">
                        <a:solidFill>
                          <a:schemeClr val="tx1"/>
                        </a:solidFill>
                        <a:latin typeface="+mj-lt"/>
                      </a:endParaRPr>
                    </a:p>
                  </a:txBody>
                  <a:tcPr marT="45715" marB="45715">
                    <a:solidFill>
                      <a:schemeClr val="bg1"/>
                    </a:solidFill>
                  </a:tcPr>
                </a:tc>
                <a:tc>
                  <a:txBody>
                    <a:bodyPr/>
                    <a:lstStyle/>
                    <a:p>
                      <a:pPr algn="ctr"/>
                      <a:r>
                        <a:rPr lang="it-IT" sz="1600" b="1" dirty="0" smtClean="0">
                          <a:solidFill>
                            <a:schemeClr val="tx1"/>
                          </a:solidFill>
                          <a:latin typeface="+mj-lt"/>
                        </a:rPr>
                        <a:t>78.300</a:t>
                      </a:r>
                      <a:endParaRPr lang="it-IT" sz="1600" b="1" dirty="0">
                        <a:solidFill>
                          <a:schemeClr val="tx1"/>
                        </a:solidFill>
                        <a:latin typeface="+mj-lt"/>
                      </a:endParaRPr>
                    </a:p>
                  </a:txBody>
                  <a:tcPr marT="45715" marB="45715">
                    <a:solidFill>
                      <a:schemeClr val="bg1"/>
                    </a:solidFill>
                  </a:tcPr>
                </a:tc>
              </a:tr>
            </a:tbl>
          </a:graphicData>
        </a:graphic>
      </p:graphicFrame>
      <p:sp>
        <p:nvSpPr>
          <p:cNvPr id="10310" name="Segnaposto numero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A7F8025A-A0C8-4FD0-8732-D8313549BD58}" type="slidenum">
              <a:rPr lang="it-IT" altLang="it-IT">
                <a:solidFill>
                  <a:srgbClr val="898989"/>
                </a:solidFill>
                <a:latin typeface="Calibri" pitchFamily="34" charset="0"/>
              </a:rPr>
              <a:pPr/>
              <a:t>12</a:t>
            </a:fld>
            <a:endParaRPr lang="it-IT" altLang="it-IT">
              <a:solidFill>
                <a:srgbClr val="898989"/>
              </a:solidFill>
              <a:latin typeface="Calibri" pitchFamily="34" charset="0"/>
            </a:endParaRPr>
          </a:p>
        </p:txBody>
      </p:sp>
    </p:spTree>
    <p:extLst>
      <p:ext uri="{BB962C8B-B14F-4D97-AF65-F5344CB8AC3E}">
        <p14:creationId xmlns:p14="http://schemas.microsoft.com/office/powerpoint/2010/main" val="18516310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olo 1"/>
          <p:cNvSpPr>
            <a:spLocks noGrp="1"/>
          </p:cNvSpPr>
          <p:nvPr>
            <p:ph type="title"/>
          </p:nvPr>
        </p:nvSpPr>
        <p:spPr>
          <a:xfrm>
            <a:off x="685800" y="0"/>
            <a:ext cx="7772400" cy="1357313"/>
          </a:xfrm>
        </p:spPr>
        <p:txBody>
          <a:bodyPr/>
          <a:lstStyle/>
          <a:p>
            <a:r>
              <a:rPr lang="it-IT" altLang="it-IT" b="1" smtClean="0">
                <a:solidFill>
                  <a:srgbClr val="00B050"/>
                </a:solidFill>
              </a:rPr>
              <a:t>Distretti sanitari e ambiti sociali</a:t>
            </a:r>
            <a:endParaRPr lang="it-IT" altLang="it-IT" sz="1200" smtClean="0">
              <a:solidFill>
                <a:srgbClr val="00B050"/>
              </a:solidFill>
            </a:endParaRP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2885444806"/>
              </p:ext>
            </p:extLst>
          </p:nvPr>
        </p:nvGraphicFramePr>
        <p:xfrm>
          <a:off x="500063" y="1314450"/>
          <a:ext cx="8143873" cy="5067302"/>
        </p:xfrm>
        <a:graphic>
          <a:graphicData uri="http://schemas.openxmlformats.org/drawingml/2006/table">
            <a:tbl>
              <a:tblPr firstRow="1" bandRow="1">
                <a:tableStyleId>{D7AC3CCA-C797-4891-BE02-D94E43425B78}</a:tableStyleId>
              </a:tblPr>
              <a:tblGrid>
                <a:gridCol w="1463753"/>
                <a:gridCol w="1336024"/>
                <a:gridCol w="1336024"/>
                <a:gridCol w="1336024"/>
                <a:gridCol w="1336024"/>
                <a:gridCol w="1336024"/>
              </a:tblGrid>
              <a:tr h="454723">
                <a:tc>
                  <a:txBody>
                    <a:bodyPr/>
                    <a:lstStyle/>
                    <a:p>
                      <a:pPr algn="ctr"/>
                      <a:r>
                        <a:rPr lang="it-IT" sz="1800" b="1" dirty="0" smtClean="0">
                          <a:solidFill>
                            <a:schemeClr val="tx1"/>
                          </a:solidFill>
                          <a:latin typeface="+mj-lt"/>
                        </a:rPr>
                        <a:t>Regione</a:t>
                      </a:r>
                      <a:endParaRPr lang="it-IT" sz="1800" b="1" dirty="0">
                        <a:solidFill>
                          <a:schemeClr val="tx1"/>
                        </a:solidFill>
                        <a:latin typeface="+mj-lt"/>
                      </a:endParaRPr>
                    </a:p>
                  </a:txBody>
                  <a:tcPr marL="91439" marR="91439" marT="45716" marB="45716">
                    <a:solidFill>
                      <a:srgbClr val="66FF99"/>
                    </a:solidFill>
                  </a:tcPr>
                </a:tc>
                <a:tc>
                  <a:txBody>
                    <a:bodyPr/>
                    <a:lstStyle/>
                    <a:p>
                      <a:pPr algn="ctr"/>
                      <a:r>
                        <a:rPr lang="it-IT" sz="1800" b="1" dirty="0" smtClean="0">
                          <a:solidFill>
                            <a:schemeClr val="tx1"/>
                          </a:solidFill>
                          <a:latin typeface="+mj-lt"/>
                        </a:rPr>
                        <a:t>n. distretti</a:t>
                      </a:r>
                      <a:endParaRPr lang="it-IT" sz="1800" b="1" dirty="0">
                        <a:solidFill>
                          <a:schemeClr val="tx1"/>
                        </a:solidFill>
                        <a:latin typeface="+mj-lt"/>
                      </a:endParaRPr>
                    </a:p>
                  </a:txBody>
                  <a:tcPr marL="91439" marR="91439" marT="45716" marB="45716">
                    <a:solidFill>
                      <a:srgbClr val="66FF99"/>
                    </a:solidFill>
                  </a:tcPr>
                </a:tc>
                <a:tc>
                  <a:txBody>
                    <a:bodyPr/>
                    <a:lstStyle/>
                    <a:p>
                      <a:pPr algn="ctr"/>
                      <a:r>
                        <a:rPr lang="it-IT" sz="1800" b="1" dirty="0" smtClean="0">
                          <a:solidFill>
                            <a:schemeClr val="tx1"/>
                          </a:solidFill>
                          <a:latin typeface="+mj-lt"/>
                        </a:rPr>
                        <a:t>n. ambiti</a:t>
                      </a:r>
                      <a:endParaRPr lang="it-IT" sz="1800" b="1" dirty="0">
                        <a:solidFill>
                          <a:schemeClr val="tx1"/>
                        </a:solidFill>
                        <a:latin typeface="+mj-lt"/>
                      </a:endParaRPr>
                    </a:p>
                  </a:txBody>
                  <a:tcPr marL="91439" marR="91439" marT="45716" marB="45716">
                    <a:solidFill>
                      <a:srgbClr val="66FF99"/>
                    </a:solidFill>
                  </a:tcPr>
                </a:tc>
                <a:tc>
                  <a:txBody>
                    <a:bodyPr/>
                    <a:lstStyle/>
                    <a:p>
                      <a:pPr algn="ctr"/>
                      <a:r>
                        <a:rPr lang="it-IT" sz="1800" b="1" dirty="0" smtClean="0">
                          <a:solidFill>
                            <a:schemeClr val="tx1"/>
                          </a:solidFill>
                          <a:latin typeface="+mj-lt"/>
                        </a:rPr>
                        <a:t>Regione</a:t>
                      </a:r>
                      <a:endParaRPr lang="it-IT" sz="1800" b="1" dirty="0">
                        <a:solidFill>
                          <a:schemeClr val="tx1"/>
                        </a:solidFill>
                        <a:latin typeface="+mj-lt"/>
                      </a:endParaRPr>
                    </a:p>
                  </a:txBody>
                  <a:tcPr marL="91439" marR="91439" marT="45716" marB="45716">
                    <a:solidFill>
                      <a:srgbClr val="66FF99"/>
                    </a:solidFill>
                  </a:tcPr>
                </a:tc>
                <a:tc>
                  <a:txBody>
                    <a:bodyPr/>
                    <a:lstStyle/>
                    <a:p>
                      <a:pPr algn="ctr"/>
                      <a:r>
                        <a:rPr lang="it-IT" sz="1800" b="1" dirty="0" smtClean="0">
                          <a:solidFill>
                            <a:schemeClr val="tx1"/>
                          </a:solidFill>
                          <a:latin typeface="+mj-lt"/>
                        </a:rPr>
                        <a:t>n. distretti</a:t>
                      </a:r>
                      <a:endParaRPr lang="it-IT" sz="1800" b="1" dirty="0">
                        <a:solidFill>
                          <a:schemeClr val="tx1"/>
                        </a:solidFill>
                        <a:latin typeface="+mj-lt"/>
                      </a:endParaRPr>
                    </a:p>
                  </a:txBody>
                  <a:tcPr marL="91439" marR="91439" marT="45716" marB="45716">
                    <a:solidFill>
                      <a:srgbClr val="66FF99"/>
                    </a:solidFill>
                  </a:tcPr>
                </a:tc>
                <a:tc>
                  <a:txBody>
                    <a:bodyPr/>
                    <a:lstStyle/>
                    <a:p>
                      <a:pPr algn="ctr"/>
                      <a:r>
                        <a:rPr lang="it-IT" sz="1800" b="1" dirty="0" smtClean="0">
                          <a:solidFill>
                            <a:schemeClr val="tx1"/>
                          </a:solidFill>
                          <a:latin typeface="+mj-lt"/>
                        </a:rPr>
                        <a:t>n. ambiti </a:t>
                      </a:r>
                      <a:endParaRPr lang="it-IT" sz="1800" b="1" dirty="0">
                        <a:solidFill>
                          <a:schemeClr val="tx1"/>
                        </a:solidFill>
                        <a:latin typeface="+mj-lt"/>
                      </a:endParaRPr>
                    </a:p>
                  </a:txBody>
                  <a:tcPr marL="91439" marR="91439" marT="45716" marB="45716">
                    <a:solidFill>
                      <a:srgbClr val="66FF99"/>
                    </a:solidFill>
                  </a:tcPr>
                </a:tc>
              </a:tr>
              <a:tr h="407884">
                <a:tc>
                  <a:txBody>
                    <a:bodyPr/>
                    <a:lstStyle/>
                    <a:p>
                      <a:pPr algn="l"/>
                      <a:r>
                        <a:rPr lang="it-IT" sz="1800" dirty="0" smtClean="0">
                          <a:solidFill>
                            <a:schemeClr val="tx1"/>
                          </a:solidFill>
                          <a:latin typeface="+mj-lt"/>
                        </a:rPr>
                        <a:t>Basilicata</a:t>
                      </a:r>
                      <a:endParaRPr lang="it-IT" sz="1800" dirty="0">
                        <a:solidFill>
                          <a:schemeClr val="tx1"/>
                        </a:solidFill>
                        <a:latin typeface="+mj-lt"/>
                      </a:endParaRPr>
                    </a:p>
                  </a:txBody>
                  <a:tcPr marL="91439" marR="91439" marT="45716" marB="45716">
                    <a:solidFill>
                      <a:srgbClr val="FFFF00"/>
                    </a:solidFill>
                  </a:tcPr>
                </a:tc>
                <a:tc>
                  <a:txBody>
                    <a:bodyPr/>
                    <a:lstStyle/>
                    <a:p>
                      <a:pPr algn="ctr"/>
                      <a:r>
                        <a:rPr lang="it-IT" sz="1800" dirty="0" smtClean="0">
                          <a:solidFill>
                            <a:schemeClr val="tx1"/>
                          </a:solidFill>
                          <a:latin typeface="+mj-lt"/>
                        </a:rPr>
                        <a:t>9</a:t>
                      </a:r>
                      <a:endParaRPr lang="it-IT" sz="1800" dirty="0">
                        <a:solidFill>
                          <a:schemeClr val="tx1"/>
                        </a:solidFill>
                        <a:latin typeface="+mj-lt"/>
                      </a:endParaRPr>
                    </a:p>
                  </a:txBody>
                  <a:tcPr marL="91439" marR="91439" marT="45716" marB="45716">
                    <a:solidFill>
                      <a:srgbClr val="FFFF00"/>
                    </a:solidFill>
                  </a:tcPr>
                </a:tc>
                <a:tc>
                  <a:txBody>
                    <a:bodyPr/>
                    <a:lstStyle/>
                    <a:p>
                      <a:pPr algn="ctr"/>
                      <a:r>
                        <a:rPr lang="it-IT" sz="1800" dirty="0" smtClean="0">
                          <a:solidFill>
                            <a:schemeClr val="tx1"/>
                          </a:solidFill>
                          <a:latin typeface="+mj-lt"/>
                        </a:rPr>
                        <a:t>9</a:t>
                      </a:r>
                      <a:endParaRPr lang="it-IT" sz="1800" dirty="0">
                        <a:solidFill>
                          <a:schemeClr val="tx1"/>
                        </a:solidFill>
                        <a:latin typeface="+mj-lt"/>
                      </a:endParaRPr>
                    </a:p>
                  </a:txBody>
                  <a:tcPr marL="91439" marR="91439" marT="45716" marB="45716">
                    <a:solidFill>
                      <a:srgbClr val="FFFF00"/>
                    </a:solidFill>
                  </a:tcPr>
                </a:tc>
                <a:tc>
                  <a:txBody>
                    <a:bodyPr/>
                    <a:lstStyle/>
                    <a:p>
                      <a:r>
                        <a:rPr lang="it-IT" sz="1800" dirty="0" smtClean="0">
                          <a:solidFill>
                            <a:schemeClr val="tx1"/>
                          </a:solidFill>
                          <a:latin typeface="+mj-lt"/>
                        </a:rPr>
                        <a:t>Puglia</a:t>
                      </a:r>
                      <a:endParaRPr lang="it-IT" sz="1800" dirty="0">
                        <a:solidFill>
                          <a:schemeClr val="tx1"/>
                        </a:solidFill>
                        <a:latin typeface="+mj-lt"/>
                      </a:endParaRPr>
                    </a:p>
                  </a:txBody>
                  <a:tcPr marL="91439" marR="91439" marT="45716" marB="45716">
                    <a:solidFill>
                      <a:schemeClr val="bg1"/>
                    </a:solidFill>
                  </a:tcPr>
                </a:tc>
                <a:tc>
                  <a:txBody>
                    <a:bodyPr/>
                    <a:lstStyle/>
                    <a:p>
                      <a:pPr algn="ctr"/>
                      <a:r>
                        <a:rPr lang="it-IT" sz="1800" dirty="0" smtClean="0">
                          <a:solidFill>
                            <a:schemeClr val="tx1"/>
                          </a:solidFill>
                          <a:latin typeface="+mj-lt"/>
                        </a:rPr>
                        <a:t>49</a:t>
                      </a:r>
                      <a:endParaRPr lang="it-IT" sz="1800" dirty="0">
                        <a:solidFill>
                          <a:schemeClr val="tx1"/>
                        </a:solidFill>
                        <a:latin typeface="+mj-lt"/>
                      </a:endParaRPr>
                    </a:p>
                  </a:txBody>
                  <a:tcPr marL="91439" marR="91439" marT="45716" marB="45716">
                    <a:solidFill>
                      <a:schemeClr val="bg1"/>
                    </a:solidFill>
                  </a:tcPr>
                </a:tc>
                <a:tc>
                  <a:txBody>
                    <a:bodyPr/>
                    <a:lstStyle/>
                    <a:p>
                      <a:pPr algn="ctr"/>
                      <a:r>
                        <a:rPr lang="it-IT" sz="1800" dirty="0" smtClean="0">
                          <a:solidFill>
                            <a:schemeClr val="tx1"/>
                          </a:solidFill>
                          <a:latin typeface="+mj-lt"/>
                        </a:rPr>
                        <a:t>45</a:t>
                      </a:r>
                      <a:endParaRPr lang="it-IT" sz="1800" dirty="0">
                        <a:solidFill>
                          <a:schemeClr val="tx1"/>
                        </a:solidFill>
                        <a:latin typeface="+mj-lt"/>
                      </a:endParaRPr>
                    </a:p>
                  </a:txBody>
                  <a:tcPr marL="91439" marR="91439" marT="45716" marB="45716">
                    <a:solidFill>
                      <a:schemeClr val="bg1"/>
                    </a:solidFill>
                  </a:tcPr>
                </a:tc>
              </a:tr>
              <a:tr h="407884">
                <a:tc>
                  <a:txBody>
                    <a:bodyPr/>
                    <a:lstStyle/>
                    <a:p>
                      <a:r>
                        <a:rPr lang="it-IT" sz="1800" dirty="0" smtClean="0">
                          <a:solidFill>
                            <a:schemeClr val="tx1"/>
                          </a:solidFill>
                          <a:latin typeface="+mj-lt"/>
                        </a:rPr>
                        <a:t>Umbria</a:t>
                      </a:r>
                      <a:endParaRPr lang="it-IT" sz="1800" dirty="0">
                        <a:solidFill>
                          <a:schemeClr val="tx1"/>
                        </a:solidFill>
                        <a:latin typeface="+mj-lt"/>
                      </a:endParaRPr>
                    </a:p>
                  </a:txBody>
                  <a:tcPr marL="91439" marR="91439" marT="45716" marB="45716">
                    <a:solidFill>
                      <a:srgbClr val="FFFF00"/>
                    </a:solidFill>
                  </a:tcPr>
                </a:tc>
                <a:tc>
                  <a:txBody>
                    <a:bodyPr/>
                    <a:lstStyle/>
                    <a:p>
                      <a:pPr algn="ctr"/>
                      <a:r>
                        <a:rPr lang="it-IT" sz="1800" dirty="0" smtClean="0">
                          <a:solidFill>
                            <a:schemeClr val="tx1"/>
                          </a:solidFill>
                          <a:latin typeface="+mj-lt"/>
                        </a:rPr>
                        <a:t>12</a:t>
                      </a:r>
                      <a:endParaRPr lang="it-IT" sz="1800" dirty="0">
                        <a:solidFill>
                          <a:schemeClr val="tx1"/>
                        </a:solidFill>
                        <a:latin typeface="+mj-lt"/>
                      </a:endParaRPr>
                    </a:p>
                  </a:txBody>
                  <a:tcPr marL="91439" marR="91439" marT="45716" marB="45716">
                    <a:solidFill>
                      <a:srgbClr val="FFFF00"/>
                    </a:solidFill>
                  </a:tcPr>
                </a:tc>
                <a:tc>
                  <a:txBody>
                    <a:bodyPr/>
                    <a:lstStyle/>
                    <a:p>
                      <a:pPr algn="ctr"/>
                      <a:r>
                        <a:rPr lang="it-IT" sz="1800" dirty="0" smtClean="0">
                          <a:solidFill>
                            <a:schemeClr val="tx1"/>
                          </a:solidFill>
                          <a:latin typeface="+mj-lt"/>
                        </a:rPr>
                        <a:t>12</a:t>
                      </a:r>
                      <a:endParaRPr lang="it-IT" sz="1800" dirty="0">
                        <a:solidFill>
                          <a:schemeClr val="tx1"/>
                        </a:solidFill>
                        <a:latin typeface="+mj-lt"/>
                      </a:endParaRPr>
                    </a:p>
                  </a:txBody>
                  <a:tcPr marL="91439" marR="91439" marT="45716" marB="45716">
                    <a:solidFill>
                      <a:srgbClr val="FFFF00"/>
                    </a:solidFill>
                  </a:tcPr>
                </a:tc>
                <a:tc>
                  <a:txBody>
                    <a:bodyPr/>
                    <a:lstStyle/>
                    <a:p>
                      <a:pPr algn="l"/>
                      <a:r>
                        <a:rPr lang="it-IT" sz="1600" b="0" dirty="0" smtClean="0">
                          <a:solidFill>
                            <a:schemeClr val="tx1"/>
                          </a:solidFill>
                          <a:latin typeface="+mj-lt"/>
                        </a:rPr>
                        <a:t>Lazio</a:t>
                      </a:r>
                      <a:endParaRPr lang="it-IT" sz="1600" b="0" dirty="0">
                        <a:solidFill>
                          <a:schemeClr val="tx1"/>
                        </a:solidFill>
                        <a:latin typeface="+mj-lt"/>
                      </a:endParaRPr>
                    </a:p>
                  </a:txBody>
                  <a:tcPr marL="91439" marR="91439" marT="45716" marB="45716">
                    <a:solidFill>
                      <a:schemeClr val="bg1"/>
                    </a:solidFill>
                  </a:tcPr>
                </a:tc>
                <a:tc>
                  <a:txBody>
                    <a:bodyPr/>
                    <a:lstStyle/>
                    <a:p>
                      <a:pPr algn="ctr"/>
                      <a:r>
                        <a:rPr lang="it-IT" sz="1800" b="0" dirty="0" smtClean="0">
                          <a:solidFill>
                            <a:schemeClr val="tx1"/>
                          </a:solidFill>
                          <a:latin typeface="+mj-lt"/>
                        </a:rPr>
                        <a:t>48</a:t>
                      </a:r>
                      <a:endParaRPr lang="it-IT" sz="1800" b="0" dirty="0">
                        <a:solidFill>
                          <a:schemeClr val="tx1"/>
                        </a:solidFill>
                        <a:latin typeface="+mj-lt"/>
                      </a:endParaRPr>
                    </a:p>
                  </a:txBody>
                  <a:tcPr marL="91439" marR="91439" marT="45716" marB="45716">
                    <a:solidFill>
                      <a:schemeClr val="bg1"/>
                    </a:solidFill>
                  </a:tcPr>
                </a:tc>
                <a:tc>
                  <a:txBody>
                    <a:bodyPr/>
                    <a:lstStyle/>
                    <a:p>
                      <a:pPr algn="ctr"/>
                      <a:r>
                        <a:rPr lang="it-IT" sz="1800" b="0" dirty="0" smtClean="0">
                          <a:solidFill>
                            <a:schemeClr val="tx1"/>
                          </a:solidFill>
                          <a:latin typeface="+mj-lt"/>
                        </a:rPr>
                        <a:t>55</a:t>
                      </a:r>
                      <a:endParaRPr lang="it-IT" sz="1800" b="0" dirty="0">
                        <a:solidFill>
                          <a:schemeClr val="tx1"/>
                        </a:solidFill>
                        <a:latin typeface="+mj-lt"/>
                      </a:endParaRPr>
                    </a:p>
                  </a:txBody>
                  <a:tcPr marL="91439" marR="91439" marT="45716" marB="45716">
                    <a:solidFill>
                      <a:schemeClr val="bg1"/>
                    </a:solidFill>
                  </a:tcPr>
                </a:tc>
              </a:tr>
              <a:tr h="407884">
                <a:tc>
                  <a:txBody>
                    <a:bodyPr/>
                    <a:lstStyle/>
                    <a:p>
                      <a:pPr algn="ctr"/>
                      <a:r>
                        <a:rPr lang="it-IT" sz="1800" dirty="0" smtClean="0">
                          <a:solidFill>
                            <a:schemeClr val="tx1"/>
                          </a:solidFill>
                          <a:latin typeface="+mj-lt"/>
                        </a:rPr>
                        <a:t>Valle d’Aosta</a:t>
                      </a:r>
                      <a:endParaRPr lang="it-IT" sz="1800" dirty="0">
                        <a:solidFill>
                          <a:schemeClr val="tx1"/>
                        </a:solidFill>
                        <a:latin typeface="+mj-lt"/>
                      </a:endParaRPr>
                    </a:p>
                  </a:txBody>
                  <a:tcPr marL="91439" marR="91439" marT="45716" marB="45716">
                    <a:solidFill>
                      <a:srgbClr val="FFFF00"/>
                    </a:solidFill>
                  </a:tcPr>
                </a:tc>
                <a:tc>
                  <a:txBody>
                    <a:bodyPr/>
                    <a:lstStyle/>
                    <a:p>
                      <a:pPr algn="ctr"/>
                      <a:r>
                        <a:rPr lang="it-IT" sz="1800" dirty="0" smtClean="0">
                          <a:solidFill>
                            <a:schemeClr val="tx1"/>
                          </a:solidFill>
                          <a:latin typeface="+mj-lt"/>
                        </a:rPr>
                        <a:t>4</a:t>
                      </a:r>
                      <a:endParaRPr lang="it-IT" sz="1800" dirty="0">
                        <a:solidFill>
                          <a:schemeClr val="tx1"/>
                        </a:solidFill>
                        <a:latin typeface="+mj-lt"/>
                      </a:endParaRPr>
                    </a:p>
                  </a:txBody>
                  <a:tcPr marL="91439" marR="91439" marT="45716" marB="45716">
                    <a:solidFill>
                      <a:srgbClr val="FFFF00"/>
                    </a:solidFill>
                  </a:tcPr>
                </a:tc>
                <a:tc>
                  <a:txBody>
                    <a:bodyPr/>
                    <a:lstStyle/>
                    <a:p>
                      <a:pPr algn="ctr"/>
                      <a:r>
                        <a:rPr lang="it-IT" sz="1800" dirty="0" smtClean="0">
                          <a:solidFill>
                            <a:schemeClr val="tx1"/>
                          </a:solidFill>
                          <a:latin typeface="+mj-lt"/>
                        </a:rPr>
                        <a:t>4</a:t>
                      </a:r>
                      <a:endParaRPr lang="it-IT" sz="1800" dirty="0">
                        <a:solidFill>
                          <a:schemeClr val="tx1"/>
                        </a:solidFill>
                        <a:latin typeface="+mj-lt"/>
                      </a:endParaRPr>
                    </a:p>
                  </a:txBody>
                  <a:tcPr marL="91439" marR="91439" marT="45716" marB="45716">
                    <a:solidFill>
                      <a:srgbClr val="FFFF00"/>
                    </a:solidFill>
                  </a:tcPr>
                </a:tc>
                <a:tc>
                  <a:txBody>
                    <a:bodyPr/>
                    <a:lstStyle/>
                    <a:p>
                      <a:pPr algn="l"/>
                      <a:r>
                        <a:rPr lang="it-IT" sz="1600" b="0" dirty="0" smtClean="0">
                          <a:solidFill>
                            <a:schemeClr val="tx1"/>
                          </a:solidFill>
                          <a:latin typeface="+mj-lt"/>
                        </a:rPr>
                        <a:t>Marche</a:t>
                      </a:r>
                      <a:endParaRPr lang="it-IT" sz="1600" b="0" dirty="0">
                        <a:solidFill>
                          <a:schemeClr val="tx1"/>
                        </a:solidFill>
                        <a:latin typeface="+mj-lt"/>
                      </a:endParaRPr>
                    </a:p>
                  </a:txBody>
                  <a:tcPr marL="91439" marR="91439" marT="45716" marB="45716">
                    <a:solidFill>
                      <a:schemeClr val="bg1"/>
                    </a:solidFill>
                  </a:tcPr>
                </a:tc>
                <a:tc>
                  <a:txBody>
                    <a:bodyPr/>
                    <a:lstStyle/>
                    <a:p>
                      <a:pPr algn="ctr"/>
                      <a:r>
                        <a:rPr lang="it-IT" sz="1800" b="0" dirty="0" smtClean="0">
                          <a:solidFill>
                            <a:schemeClr val="tx1"/>
                          </a:solidFill>
                          <a:latin typeface="+mj-lt"/>
                        </a:rPr>
                        <a:t>13</a:t>
                      </a:r>
                      <a:endParaRPr lang="it-IT" sz="1800" b="0" dirty="0">
                        <a:solidFill>
                          <a:schemeClr val="tx1"/>
                        </a:solidFill>
                        <a:latin typeface="+mj-lt"/>
                      </a:endParaRPr>
                    </a:p>
                  </a:txBody>
                  <a:tcPr marL="91439" marR="91439" marT="45716" marB="45716">
                    <a:solidFill>
                      <a:schemeClr val="bg1"/>
                    </a:solidFill>
                  </a:tcPr>
                </a:tc>
                <a:tc>
                  <a:txBody>
                    <a:bodyPr/>
                    <a:lstStyle/>
                    <a:p>
                      <a:pPr algn="ctr"/>
                      <a:r>
                        <a:rPr lang="it-IT" sz="1800" b="0" dirty="0" smtClean="0">
                          <a:solidFill>
                            <a:schemeClr val="tx1"/>
                          </a:solidFill>
                          <a:latin typeface="+mj-lt"/>
                        </a:rPr>
                        <a:t>23</a:t>
                      </a:r>
                      <a:endParaRPr lang="it-IT" sz="1800" b="0" dirty="0">
                        <a:solidFill>
                          <a:schemeClr val="tx1"/>
                        </a:solidFill>
                        <a:latin typeface="+mj-lt"/>
                      </a:endParaRPr>
                    </a:p>
                  </a:txBody>
                  <a:tcPr marL="91439" marR="91439" marT="45716" marB="45716">
                    <a:solidFill>
                      <a:schemeClr val="bg1"/>
                    </a:solidFill>
                  </a:tcPr>
                </a:tc>
              </a:tr>
              <a:tr h="407884">
                <a:tc>
                  <a:txBody>
                    <a:bodyPr/>
                    <a:lstStyle/>
                    <a:p>
                      <a:r>
                        <a:rPr lang="it-IT" sz="1800" dirty="0" smtClean="0">
                          <a:solidFill>
                            <a:schemeClr val="tx1"/>
                          </a:solidFill>
                          <a:latin typeface="+mj-lt"/>
                        </a:rPr>
                        <a:t>Campania</a:t>
                      </a:r>
                      <a:endParaRPr lang="it-IT" sz="1800" dirty="0">
                        <a:solidFill>
                          <a:schemeClr val="tx1"/>
                        </a:solidFill>
                        <a:latin typeface="+mj-lt"/>
                      </a:endParaRPr>
                    </a:p>
                  </a:txBody>
                  <a:tcPr marL="91439" marR="91439" marT="45716" marB="45716">
                    <a:solidFill>
                      <a:srgbClr val="FFFF00"/>
                    </a:solidFill>
                  </a:tcPr>
                </a:tc>
                <a:tc>
                  <a:txBody>
                    <a:bodyPr/>
                    <a:lstStyle/>
                    <a:p>
                      <a:pPr algn="ctr"/>
                      <a:r>
                        <a:rPr lang="it-IT" sz="1800" dirty="0" smtClean="0">
                          <a:solidFill>
                            <a:schemeClr val="tx1"/>
                          </a:solidFill>
                          <a:latin typeface="+mj-lt"/>
                        </a:rPr>
                        <a:t>65</a:t>
                      </a:r>
                      <a:endParaRPr lang="it-IT" sz="1800" dirty="0">
                        <a:solidFill>
                          <a:schemeClr val="tx1"/>
                        </a:solidFill>
                        <a:latin typeface="+mj-lt"/>
                      </a:endParaRPr>
                    </a:p>
                  </a:txBody>
                  <a:tcPr marL="91439" marR="91439" marT="45716" marB="45716">
                    <a:solidFill>
                      <a:srgbClr val="FFFF00"/>
                    </a:solidFill>
                  </a:tcPr>
                </a:tc>
                <a:tc>
                  <a:txBody>
                    <a:bodyPr/>
                    <a:lstStyle/>
                    <a:p>
                      <a:pPr algn="ctr"/>
                      <a:r>
                        <a:rPr lang="it-IT" sz="1800" dirty="0" smtClean="0">
                          <a:solidFill>
                            <a:schemeClr val="tx1"/>
                          </a:solidFill>
                          <a:latin typeface="+mj-lt"/>
                        </a:rPr>
                        <a:t>65</a:t>
                      </a:r>
                      <a:endParaRPr lang="it-IT" sz="1800" dirty="0">
                        <a:solidFill>
                          <a:schemeClr val="tx1"/>
                        </a:solidFill>
                        <a:latin typeface="+mj-lt"/>
                      </a:endParaRPr>
                    </a:p>
                  </a:txBody>
                  <a:tcPr marL="91439" marR="91439" marT="45716" marB="45716">
                    <a:solidFill>
                      <a:srgbClr val="FFFF00"/>
                    </a:solidFill>
                  </a:tcPr>
                </a:tc>
                <a:tc>
                  <a:txBody>
                    <a:bodyPr/>
                    <a:lstStyle/>
                    <a:p>
                      <a:pPr algn="l"/>
                      <a:r>
                        <a:rPr lang="it-IT" sz="1800" dirty="0" smtClean="0">
                          <a:solidFill>
                            <a:schemeClr val="tx1"/>
                          </a:solidFill>
                          <a:latin typeface="+mj-lt"/>
                        </a:rPr>
                        <a:t>Veneto</a:t>
                      </a:r>
                      <a:endParaRPr lang="it-IT" sz="1800" dirty="0">
                        <a:solidFill>
                          <a:schemeClr val="tx1"/>
                        </a:solidFill>
                        <a:latin typeface="+mj-lt"/>
                      </a:endParaRPr>
                    </a:p>
                  </a:txBody>
                  <a:tcPr marL="91439" marR="91439" marT="45716" marB="45716">
                    <a:solidFill>
                      <a:schemeClr val="bg1"/>
                    </a:solidFill>
                  </a:tcPr>
                </a:tc>
                <a:tc>
                  <a:txBody>
                    <a:bodyPr/>
                    <a:lstStyle/>
                    <a:p>
                      <a:pPr algn="ctr"/>
                      <a:r>
                        <a:rPr lang="it-IT" sz="1800" dirty="0" smtClean="0">
                          <a:solidFill>
                            <a:schemeClr val="tx1"/>
                          </a:solidFill>
                          <a:latin typeface="+mj-lt"/>
                        </a:rPr>
                        <a:t>26</a:t>
                      </a:r>
                      <a:endParaRPr lang="it-IT" sz="1800" dirty="0">
                        <a:solidFill>
                          <a:schemeClr val="tx1"/>
                        </a:solidFill>
                        <a:latin typeface="+mj-lt"/>
                      </a:endParaRPr>
                    </a:p>
                  </a:txBody>
                  <a:tcPr marL="91439" marR="91439" marT="45716" marB="45716">
                    <a:solidFill>
                      <a:schemeClr val="bg1"/>
                    </a:solidFill>
                  </a:tcPr>
                </a:tc>
                <a:tc>
                  <a:txBody>
                    <a:bodyPr/>
                    <a:lstStyle/>
                    <a:p>
                      <a:pPr algn="ctr"/>
                      <a:r>
                        <a:rPr lang="it-IT" sz="1800" dirty="0" smtClean="0">
                          <a:solidFill>
                            <a:schemeClr val="tx1"/>
                          </a:solidFill>
                          <a:latin typeface="+mj-lt"/>
                        </a:rPr>
                        <a:t>56</a:t>
                      </a:r>
                      <a:endParaRPr lang="it-IT" sz="1800" dirty="0">
                        <a:solidFill>
                          <a:schemeClr val="tx1"/>
                        </a:solidFill>
                        <a:latin typeface="+mj-lt"/>
                      </a:endParaRPr>
                    </a:p>
                  </a:txBody>
                  <a:tcPr marL="91439" marR="91439" marT="45716" marB="45716">
                    <a:solidFill>
                      <a:schemeClr val="bg1"/>
                    </a:solidFill>
                  </a:tcPr>
                </a:tc>
              </a:tr>
              <a:tr h="407884">
                <a:tc>
                  <a:txBody>
                    <a:bodyPr/>
                    <a:lstStyle/>
                    <a:p>
                      <a:pPr algn="l"/>
                      <a:r>
                        <a:rPr lang="it-IT" sz="1800" dirty="0" smtClean="0">
                          <a:solidFill>
                            <a:schemeClr val="tx1"/>
                          </a:solidFill>
                          <a:latin typeface="+mj-lt"/>
                        </a:rPr>
                        <a:t>Toscana</a:t>
                      </a:r>
                      <a:endParaRPr lang="it-IT" sz="1800" dirty="0">
                        <a:solidFill>
                          <a:schemeClr val="tx1"/>
                        </a:solidFill>
                        <a:latin typeface="+mj-lt"/>
                      </a:endParaRPr>
                    </a:p>
                  </a:txBody>
                  <a:tcPr marL="91439" marR="91439" marT="45716" marB="45716">
                    <a:solidFill>
                      <a:srgbClr val="FFFF00"/>
                    </a:solidFill>
                  </a:tcPr>
                </a:tc>
                <a:tc>
                  <a:txBody>
                    <a:bodyPr/>
                    <a:lstStyle/>
                    <a:p>
                      <a:pPr algn="ctr"/>
                      <a:r>
                        <a:rPr lang="it-IT" sz="1800" dirty="0" smtClean="0">
                          <a:solidFill>
                            <a:schemeClr val="tx1"/>
                          </a:solidFill>
                          <a:latin typeface="+mj-lt"/>
                        </a:rPr>
                        <a:t>34</a:t>
                      </a:r>
                      <a:endParaRPr lang="it-IT" sz="1800" dirty="0">
                        <a:solidFill>
                          <a:schemeClr val="tx1"/>
                        </a:solidFill>
                        <a:latin typeface="+mj-lt"/>
                      </a:endParaRPr>
                    </a:p>
                  </a:txBody>
                  <a:tcPr marL="91439" marR="91439" marT="45716" marB="45716">
                    <a:solidFill>
                      <a:srgbClr val="FFFF00"/>
                    </a:solidFill>
                  </a:tcPr>
                </a:tc>
                <a:tc>
                  <a:txBody>
                    <a:bodyPr/>
                    <a:lstStyle/>
                    <a:p>
                      <a:pPr algn="ctr"/>
                      <a:r>
                        <a:rPr lang="it-IT" sz="1800" dirty="0" smtClean="0">
                          <a:solidFill>
                            <a:schemeClr val="tx1"/>
                          </a:solidFill>
                          <a:latin typeface="+mj-lt"/>
                        </a:rPr>
                        <a:t>34</a:t>
                      </a:r>
                      <a:endParaRPr lang="it-IT" sz="1800" dirty="0">
                        <a:solidFill>
                          <a:schemeClr val="tx1"/>
                        </a:solidFill>
                        <a:latin typeface="+mj-lt"/>
                      </a:endParaRPr>
                    </a:p>
                  </a:txBody>
                  <a:tcPr marL="91439" marR="91439" marT="45716" marB="45716">
                    <a:solidFill>
                      <a:srgbClr val="FFFF00"/>
                    </a:solidFill>
                  </a:tcPr>
                </a:tc>
                <a:tc>
                  <a:txBody>
                    <a:bodyPr/>
                    <a:lstStyle/>
                    <a:p>
                      <a:pPr algn="l"/>
                      <a:r>
                        <a:rPr lang="it-IT" sz="1800" dirty="0" smtClean="0">
                          <a:solidFill>
                            <a:schemeClr val="tx1"/>
                          </a:solidFill>
                          <a:latin typeface="+mj-lt"/>
                        </a:rPr>
                        <a:t>Trento</a:t>
                      </a:r>
                      <a:endParaRPr lang="it-IT" sz="1800" dirty="0">
                        <a:solidFill>
                          <a:schemeClr val="tx1"/>
                        </a:solidFill>
                        <a:latin typeface="+mj-lt"/>
                      </a:endParaRPr>
                    </a:p>
                  </a:txBody>
                  <a:tcPr marL="91439" marR="91439" marT="45716" marB="45716">
                    <a:solidFill>
                      <a:schemeClr val="bg1"/>
                    </a:solidFill>
                  </a:tcPr>
                </a:tc>
                <a:tc>
                  <a:txBody>
                    <a:bodyPr/>
                    <a:lstStyle/>
                    <a:p>
                      <a:pPr algn="ctr"/>
                      <a:r>
                        <a:rPr lang="it-IT" sz="1800" dirty="0" smtClean="0">
                          <a:solidFill>
                            <a:schemeClr val="tx1"/>
                          </a:solidFill>
                          <a:latin typeface="+mj-lt"/>
                        </a:rPr>
                        <a:t>4</a:t>
                      </a:r>
                      <a:endParaRPr lang="it-IT" sz="1800" dirty="0">
                        <a:solidFill>
                          <a:schemeClr val="tx1"/>
                        </a:solidFill>
                        <a:latin typeface="+mj-lt"/>
                      </a:endParaRPr>
                    </a:p>
                  </a:txBody>
                  <a:tcPr marL="91439" marR="91439" marT="45716" marB="45716">
                    <a:solidFill>
                      <a:schemeClr val="bg1"/>
                    </a:solidFill>
                  </a:tcPr>
                </a:tc>
                <a:tc>
                  <a:txBody>
                    <a:bodyPr/>
                    <a:lstStyle/>
                    <a:p>
                      <a:pPr algn="ctr"/>
                      <a:r>
                        <a:rPr lang="it-IT" sz="1800" dirty="0" smtClean="0">
                          <a:solidFill>
                            <a:schemeClr val="tx1"/>
                          </a:solidFill>
                          <a:latin typeface="+mj-lt"/>
                        </a:rPr>
                        <a:t>13</a:t>
                      </a:r>
                      <a:endParaRPr lang="it-IT" sz="1800" dirty="0">
                        <a:solidFill>
                          <a:schemeClr val="tx1"/>
                        </a:solidFill>
                        <a:latin typeface="+mj-lt"/>
                      </a:endParaRPr>
                    </a:p>
                  </a:txBody>
                  <a:tcPr marL="91439" marR="91439" marT="45716" marB="45716">
                    <a:solidFill>
                      <a:schemeClr val="bg1"/>
                    </a:solidFill>
                  </a:tcPr>
                </a:tc>
              </a:tr>
              <a:tr h="410523">
                <a:tc>
                  <a:txBody>
                    <a:bodyPr/>
                    <a:lstStyle/>
                    <a:p>
                      <a:pPr algn="l"/>
                      <a:r>
                        <a:rPr lang="it-IT" sz="1800" b="0" dirty="0" smtClean="0">
                          <a:solidFill>
                            <a:schemeClr val="tx1"/>
                          </a:solidFill>
                          <a:latin typeface="+mj-lt"/>
                        </a:rPr>
                        <a:t>E. Romagna</a:t>
                      </a:r>
                      <a:endParaRPr lang="it-IT" sz="1800" b="0" dirty="0">
                        <a:solidFill>
                          <a:schemeClr val="tx1"/>
                        </a:solidFill>
                        <a:latin typeface="+mj-lt"/>
                      </a:endParaRPr>
                    </a:p>
                  </a:txBody>
                  <a:tcPr marL="91439" marR="91439" marT="45716" marB="45716">
                    <a:solidFill>
                      <a:srgbClr val="FFFF00"/>
                    </a:solidFill>
                  </a:tcPr>
                </a:tc>
                <a:tc>
                  <a:txBody>
                    <a:bodyPr/>
                    <a:lstStyle/>
                    <a:p>
                      <a:pPr algn="ctr"/>
                      <a:r>
                        <a:rPr lang="it-IT" sz="1800" b="0" dirty="0" smtClean="0">
                          <a:solidFill>
                            <a:schemeClr val="tx1"/>
                          </a:solidFill>
                          <a:latin typeface="+mj-lt"/>
                        </a:rPr>
                        <a:t>38</a:t>
                      </a:r>
                      <a:endParaRPr lang="it-IT" sz="1800" b="0" dirty="0">
                        <a:solidFill>
                          <a:schemeClr val="tx1"/>
                        </a:solidFill>
                        <a:latin typeface="+mj-lt"/>
                      </a:endParaRPr>
                    </a:p>
                  </a:txBody>
                  <a:tcPr marL="91439" marR="91439" marT="45716" marB="45716">
                    <a:solidFill>
                      <a:srgbClr val="FFFF00"/>
                    </a:solidFill>
                  </a:tcPr>
                </a:tc>
                <a:tc>
                  <a:txBody>
                    <a:bodyPr/>
                    <a:lstStyle/>
                    <a:p>
                      <a:pPr algn="ctr"/>
                      <a:r>
                        <a:rPr lang="it-IT" sz="1800" b="0" dirty="0" smtClean="0">
                          <a:solidFill>
                            <a:schemeClr val="tx1"/>
                          </a:solidFill>
                          <a:latin typeface="+mj-lt"/>
                        </a:rPr>
                        <a:t>38</a:t>
                      </a:r>
                      <a:endParaRPr lang="it-IT" sz="1800" b="0" dirty="0">
                        <a:solidFill>
                          <a:schemeClr val="tx1"/>
                        </a:solidFill>
                        <a:latin typeface="+mj-lt"/>
                      </a:endParaRPr>
                    </a:p>
                  </a:txBody>
                  <a:tcPr marL="91439" marR="91439" marT="45716" marB="45716">
                    <a:solidFill>
                      <a:srgbClr val="FFFF00"/>
                    </a:solidFill>
                  </a:tcPr>
                </a:tc>
                <a:tc>
                  <a:txBody>
                    <a:bodyPr/>
                    <a:lstStyle/>
                    <a:p>
                      <a:pPr algn="l"/>
                      <a:r>
                        <a:rPr lang="it-IT" sz="1800" dirty="0" smtClean="0">
                          <a:solidFill>
                            <a:schemeClr val="tx1"/>
                          </a:solidFill>
                          <a:latin typeface="+mj-lt"/>
                        </a:rPr>
                        <a:t>Lombardia</a:t>
                      </a:r>
                      <a:endParaRPr lang="it-IT" sz="1800" dirty="0">
                        <a:solidFill>
                          <a:schemeClr val="tx1"/>
                        </a:solidFill>
                        <a:latin typeface="+mj-lt"/>
                      </a:endParaRPr>
                    </a:p>
                  </a:txBody>
                  <a:tcPr marL="91439" marR="91439" marT="45716" marB="45716">
                    <a:solidFill>
                      <a:schemeClr val="bg1"/>
                    </a:solidFill>
                  </a:tcPr>
                </a:tc>
                <a:tc>
                  <a:txBody>
                    <a:bodyPr/>
                    <a:lstStyle/>
                    <a:p>
                      <a:pPr algn="ctr"/>
                      <a:r>
                        <a:rPr lang="it-IT" sz="1800" dirty="0" smtClean="0">
                          <a:solidFill>
                            <a:schemeClr val="tx1"/>
                          </a:solidFill>
                          <a:latin typeface="+mj-lt"/>
                        </a:rPr>
                        <a:t>27</a:t>
                      </a:r>
                      <a:endParaRPr lang="it-IT" sz="1800" dirty="0">
                        <a:solidFill>
                          <a:schemeClr val="tx1"/>
                        </a:solidFill>
                        <a:latin typeface="+mj-lt"/>
                      </a:endParaRPr>
                    </a:p>
                  </a:txBody>
                  <a:tcPr marL="91439" marR="91439" marT="45716" marB="45716">
                    <a:solidFill>
                      <a:schemeClr val="bg1"/>
                    </a:solidFill>
                  </a:tcPr>
                </a:tc>
                <a:tc>
                  <a:txBody>
                    <a:bodyPr/>
                    <a:lstStyle/>
                    <a:p>
                      <a:pPr algn="ctr"/>
                      <a:r>
                        <a:rPr lang="it-IT" sz="1800" dirty="0" smtClean="0">
                          <a:solidFill>
                            <a:schemeClr val="tx1"/>
                          </a:solidFill>
                          <a:latin typeface="+mj-lt"/>
                        </a:rPr>
                        <a:t>98</a:t>
                      </a:r>
                      <a:endParaRPr lang="it-IT" sz="1800" dirty="0">
                        <a:solidFill>
                          <a:schemeClr val="tx1"/>
                        </a:solidFill>
                        <a:latin typeface="+mj-lt"/>
                      </a:endParaRPr>
                    </a:p>
                  </a:txBody>
                  <a:tcPr marL="91439" marR="91439" marT="45716" marB="45716">
                    <a:solidFill>
                      <a:schemeClr val="bg1"/>
                    </a:solidFill>
                  </a:tcPr>
                </a:tc>
              </a:tr>
              <a:tr h="407884">
                <a:tc>
                  <a:txBody>
                    <a:bodyPr/>
                    <a:lstStyle/>
                    <a:p>
                      <a:pPr algn="l"/>
                      <a:r>
                        <a:rPr lang="it-IT" sz="1800" dirty="0" smtClean="0">
                          <a:solidFill>
                            <a:schemeClr val="tx1"/>
                          </a:solidFill>
                          <a:latin typeface="+mj-lt"/>
                        </a:rPr>
                        <a:t>Molise</a:t>
                      </a:r>
                      <a:endParaRPr lang="it-IT" sz="1800" dirty="0">
                        <a:solidFill>
                          <a:schemeClr val="tx1"/>
                        </a:solidFill>
                        <a:latin typeface="+mj-lt"/>
                      </a:endParaRPr>
                    </a:p>
                  </a:txBody>
                  <a:tcPr marL="91439" marR="91439" marT="45716" marB="45716">
                    <a:solidFill>
                      <a:srgbClr val="FFFF00"/>
                    </a:solidFill>
                  </a:tcPr>
                </a:tc>
                <a:tc>
                  <a:txBody>
                    <a:bodyPr/>
                    <a:lstStyle/>
                    <a:p>
                      <a:pPr algn="ctr"/>
                      <a:r>
                        <a:rPr lang="it-IT" sz="1800" dirty="0" smtClean="0">
                          <a:solidFill>
                            <a:schemeClr val="tx1"/>
                          </a:solidFill>
                          <a:latin typeface="+mj-lt"/>
                        </a:rPr>
                        <a:t>7</a:t>
                      </a:r>
                      <a:endParaRPr lang="it-IT" sz="1800" dirty="0">
                        <a:solidFill>
                          <a:schemeClr val="tx1"/>
                        </a:solidFill>
                        <a:latin typeface="+mj-lt"/>
                      </a:endParaRPr>
                    </a:p>
                  </a:txBody>
                  <a:tcPr marL="91439" marR="91439" marT="45716" marB="45716">
                    <a:solidFill>
                      <a:srgbClr val="FFFF00"/>
                    </a:solidFill>
                  </a:tcPr>
                </a:tc>
                <a:tc>
                  <a:txBody>
                    <a:bodyPr/>
                    <a:lstStyle/>
                    <a:p>
                      <a:pPr algn="ctr"/>
                      <a:r>
                        <a:rPr lang="it-IT" sz="1800" dirty="0" smtClean="0">
                          <a:solidFill>
                            <a:schemeClr val="tx1"/>
                          </a:solidFill>
                          <a:latin typeface="+mj-lt"/>
                        </a:rPr>
                        <a:t>7</a:t>
                      </a:r>
                      <a:endParaRPr lang="it-IT" sz="1800" dirty="0">
                        <a:solidFill>
                          <a:schemeClr val="tx1"/>
                        </a:solidFill>
                        <a:latin typeface="+mj-lt"/>
                      </a:endParaRPr>
                    </a:p>
                  </a:txBody>
                  <a:tcPr marL="91439" marR="91439" marT="45716" marB="45716">
                    <a:solidFill>
                      <a:srgbClr val="FFFF00"/>
                    </a:solidFill>
                  </a:tcPr>
                </a:tc>
                <a:tc>
                  <a:txBody>
                    <a:bodyPr/>
                    <a:lstStyle/>
                    <a:p>
                      <a:pPr algn="l"/>
                      <a:r>
                        <a:rPr lang="it-IT" sz="1800" dirty="0" smtClean="0">
                          <a:solidFill>
                            <a:schemeClr val="tx1"/>
                          </a:solidFill>
                          <a:latin typeface="+mj-lt"/>
                        </a:rPr>
                        <a:t>Calabria</a:t>
                      </a:r>
                      <a:endParaRPr lang="it-IT" sz="1800" dirty="0">
                        <a:solidFill>
                          <a:schemeClr val="tx1"/>
                        </a:solidFill>
                        <a:latin typeface="+mj-lt"/>
                      </a:endParaRPr>
                    </a:p>
                  </a:txBody>
                  <a:tcPr marL="91439" marR="91439" marT="45716" marB="45716">
                    <a:solidFill>
                      <a:schemeClr val="bg1"/>
                    </a:solidFill>
                  </a:tcPr>
                </a:tc>
                <a:tc>
                  <a:txBody>
                    <a:bodyPr/>
                    <a:lstStyle/>
                    <a:p>
                      <a:pPr algn="ctr"/>
                      <a:r>
                        <a:rPr lang="it-IT" sz="1800" dirty="0" smtClean="0">
                          <a:solidFill>
                            <a:schemeClr val="tx1"/>
                          </a:solidFill>
                          <a:latin typeface="+mj-lt"/>
                        </a:rPr>
                        <a:t>18</a:t>
                      </a:r>
                      <a:endParaRPr lang="it-IT" sz="1800" dirty="0">
                        <a:solidFill>
                          <a:schemeClr val="tx1"/>
                        </a:solidFill>
                        <a:latin typeface="+mj-lt"/>
                      </a:endParaRPr>
                    </a:p>
                  </a:txBody>
                  <a:tcPr marL="91439" marR="91439" marT="45716" marB="45716">
                    <a:solidFill>
                      <a:schemeClr val="bg1"/>
                    </a:solidFill>
                  </a:tcPr>
                </a:tc>
                <a:tc>
                  <a:txBody>
                    <a:bodyPr/>
                    <a:lstStyle/>
                    <a:p>
                      <a:pPr algn="ctr"/>
                      <a:r>
                        <a:rPr lang="it-IT" sz="1800" dirty="0" smtClean="0">
                          <a:solidFill>
                            <a:schemeClr val="tx1"/>
                          </a:solidFill>
                          <a:latin typeface="+mj-lt"/>
                        </a:rPr>
                        <a:t>34</a:t>
                      </a:r>
                      <a:endParaRPr lang="it-IT" sz="1800" dirty="0">
                        <a:solidFill>
                          <a:schemeClr val="tx1"/>
                        </a:solidFill>
                        <a:latin typeface="+mj-lt"/>
                      </a:endParaRPr>
                    </a:p>
                  </a:txBody>
                  <a:tcPr marL="91439" marR="91439" marT="45716" marB="45716">
                    <a:solidFill>
                      <a:schemeClr val="bg1"/>
                    </a:solidFill>
                  </a:tcPr>
                </a:tc>
              </a:tr>
              <a:tr h="407884">
                <a:tc>
                  <a:txBody>
                    <a:bodyPr/>
                    <a:lstStyle/>
                    <a:p>
                      <a:pPr algn="l"/>
                      <a:r>
                        <a:rPr lang="it-IT" sz="1800" dirty="0" smtClean="0">
                          <a:solidFill>
                            <a:schemeClr val="tx1"/>
                          </a:solidFill>
                          <a:latin typeface="+mj-lt"/>
                        </a:rPr>
                        <a:t>Sicilia</a:t>
                      </a:r>
                      <a:endParaRPr lang="it-IT" sz="1800" dirty="0">
                        <a:solidFill>
                          <a:schemeClr val="tx1"/>
                        </a:solidFill>
                        <a:latin typeface="+mj-lt"/>
                      </a:endParaRPr>
                    </a:p>
                  </a:txBody>
                  <a:tcPr marL="91439" marR="91439" marT="45716" marB="45716">
                    <a:solidFill>
                      <a:srgbClr val="FFFF00"/>
                    </a:solidFill>
                  </a:tcPr>
                </a:tc>
                <a:tc>
                  <a:txBody>
                    <a:bodyPr/>
                    <a:lstStyle/>
                    <a:p>
                      <a:pPr algn="ctr"/>
                      <a:r>
                        <a:rPr lang="it-IT" sz="1800" dirty="0" smtClean="0">
                          <a:solidFill>
                            <a:schemeClr val="tx1"/>
                          </a:solidFill>
                          <a:latin typeface="+mj-lt"/>
                        </a:rPr>
                        <a:t>55</a:t>
                      </a:r>
                      <a:endParaRPr lang="it-IT" sz="1800" dirty="0">
                        <a:solidFill>
                          <a:schemeClr val="tx1"/>
                        </a:solidFill>
                        <a:latin typeface="+mj-lt"/>
                      </a:endParaRPr>
                    </a:p>
                  </a:txBody>
                  <a:tcPr marL="91439" marR="91439" marT="45716" marB="45716">
                    <a:solidFill>
                      <a:srgbClr val="FFFF00"/>
                    </a:solidFill>
                  </a:tcPr>
                </a:tc>
                <a:tc>
                  <a:txBody>
                    <a:bodyPr/>
                    <a:lstStyle/>
                    <a:p>
                      <a:pPr algn="ctr"/>
                      <a:r>
                        <a:rPr lang="it-IT" sz="1800" dirty="0" smtClean="0">
                          <a:solidFill>
                            <a:schemeClr val="tx1"/>
                          </a:solidFill>
                          <a:latin typeface="+mj-lt"/>
                        </a:rPr>
                        <a:t>55</a:t>
                      </a:r>
                      <a:endParaRPr lang="it-IT" sz="1800" dirty="0">
                        <a:solidFill>
                          <a:schemeClr val="tx1"/>
                        </a:solidFill>
                        <a:latin typeface="+mj-lt"/>
                      </a:endParaRPr>
                    </a:p>
                  </a:txBody>
                  <a:tcPr marL="91439" marR="91439" marT="45716" marB="45716">
                    <a:solidFill>
                      <a:srgbClr val="FFFF00"/>
                    </a:solidFill>
                  </a:tcPr>
                </a:tc>
                <a:tc>
                  <a:txBody>
                    <a:bodyPr/>
                    <a:lstStyle/>
                    <a:p>
                      <a:pPr algn="l"/>
                      <a:r>
                        <a:rPr lang="it-IT" sz="1800" dirty="0" smtClean="0">
                          <a:solidFill>
                            <a:schemeClr val="tx1"/>
                          </a:solidFill>
                          <a:latin typeface="+mj-lt"/>
                        </a:rPr>
                        <a:t>Liguria</a:t>
                      </a:r>
                      <a:endParaRPr lang="it-IT" sz="1800" dirty="0">
                        <a:solidFill>
                          <a:schemeClr val="tx1"/>
                        </a:solidFill>
                        <a:latin typeface="+mj-lt"/>
                      </a:endParaRPr>
                    </a:p>
                  </a:txBody>
                  <a:tcPr marL="91439" marR="91439" marT="45716" marB="45716">
                    <a:solidFill>
                      <a:schemeClr val="bg1"/>
                    </a:solidFill>
                  </a:tcPr>
                </a:tc>
                <a:tc>
                  <a:txBody>
                    <a:bodyPr/>
                    <a:lstStyle/>
                    <a:p>
                      <a:pPr algn="ctr"/>
                      <a:r>
                        <a:rPr lang="it-IT" sz="1800" dirty="0" smtClean="0">
                          <a:solidFill>
                            <a:schemeClr val="tx1"/>
                          </a:solidFill>
                          <a:latin typeface="+mj-lt"/>
                        </a:rPr>
                        <a:t>19</a:t>
                      </a:r>
                      <a:endParaRPr lang="it-IT" sz="1800" dirty="0">
                        <a:solidFill>
                          <a:schemeClr val="tx1"/>
                        </a:solidFill>
                        <a:latin typeface="+mj-lt"/>
                      </a:endParaRPr>
                    </a:p>
                  </a:txBody>
                  <a:tcPr marL="91439" marR="91439" marT="45716" marB="45716">
                    <a:solidFill>
                      <a:schemeClr val="bg1"/>
                    </a:solidFill>
                  </a:tcPr>
                </a:tc>
                <a:tc>
                  <a:txBody>
                    <a:bodyPr/>
                    <a:lstStyle/>
                    <a:p>
                      <a:pPr algn="ctr"/>
                      <a:r>
                        <a:rPr lang="it-IT" sz="1800" dirty="0" smtClean="0">
                          <a:solidFill>
                            <a:schemeClr val="tx1"/>
                          </a:solidFill>
                          <a:latin typeface="+mj-lt"/>
                        </a:rPr>
                        <a:t>69</a:t>
                      </a:r>
                      <a:endParaRPr lang="it-IT" sz="1800" dirty="0">
                        <a:solidFill>
                          <a:schemeClr val="tx1"/>
                        </a:solidFill>
                        <a:latin typeface="+mj-lt"/>
                      </a:endParaRPr>
                    </a:p>
                  </a:txBody>
                  <a:tcPr marL="91439" marR="91439" marT="45716" marB="45716">
                    <a:solidFill>
                      <a:schemeClr val="bg1"/>
                    </a:solidFill>
                  </a:tcPr>
                </a:tc>
              </a:tr>
              <a:tr h="407884">
                <a:tc>
                  <a:txBody>
                    <a:bodyPr/>
                    <a:lstStyle/>
                    <a:p>
                      <a:pPr algn="l"/>
                      <a:r>
                        <a:rPr lang="it-IT" sz="1800" dirty="0" smtClean="0">
                          <a:solidFill>
                            <a:schemeClr val="tx1"/>
                          </a:solidFill>
                          <a:latin typeface="+mj-lt"/>
                        </a:rPr>
                        <a:t>Friuli V.G.</a:t>
                      </a:r>
                      <a:endParaRPr lang="it-IT" sz="1800" dirty="0">
                        <a:solidFill>
                          <a:schemeClr val="tx1"/>
                        </a:solidFill>
                        <a:latin typeface="+mj-lt"/>
                      </a:endParaRPr>
                    </a:p>
                  </a:txBody>
                  <a:tcPr marL="91439" marR="91439" marT="45716" marB="45716">
                    <a:solidFill>
                      <a:srgbClr val="FFFF00"/>
                    </a:solidFill>
                  </a:tcPr>
                </a:tc>
                <a:tc>
                  <a:txBody>
                    <a:bodyPr/>
                    <a:lstStyle/>
                    <a:p>
                      <a:pPr algn="ctr"/>
                      <a:r>
                        <a:rPr lang="it-IT" sz="1800" dirty="0" smtClean="0">
                          <a:solidFill>
                            <a:schemeClr val="tx1"/>
                          </a:solidFill>
                          <a:latin typeface="+mj-lt"/>
                        </a:rPr>
                        <a:t>20</a:t>
                      </a:r>
                      <a:endParaRPr lang="it-IT" sz="1800" dirty="0">
                        <a:solidFill>
                          <a:schemeClr val="tx1"/>
                        </a:solidFill>
                        <a:latin typeface="+mj-lt"/>
                      </a:endParaRPr>
                    </a:p>
                  </a:txBody>
                  <a:tcPr marL="91439" marR="91439" marT="45716" marB="45716">
                    <a:solidFill>
                      <a:srgbClr val="FFFF00"/>
                    </a:solidFill>
                  </a:tcPr>
                </a:tc>
                <a:tc>
                  <a:txBody>
                    <a:bodyPr/>
                    <a:lstStyle/>
                    <a:p>
                      <a:pPr algn="ctr"/>
                      <a:r>
                        <a:rPr lang="it-IT" sz="1800" dirty="0" smtClean="0">
                          <a:solidFill>
                            <a:schemeClr val="tx1"/>
                          </a:solidFill>
                          <a:latin typeface="+mj-lt"/>
                        </a:rPr>
                        <a:t>19</a:t>
                      </a:r>
                      <a:endParaRPr lang="it-IT" sz="1800" dirty="0">
                        <a:solidFill>
                          <a:schemeClr val="tx1"/>
                        </a:solidFill>
                        <a:latin typeface="+mj-lt"/>
                      </a:endParaRPr>
                    </a:p>
                  </a:txBody>
                  <a:tcPr marL="91439" marR="91439" marT="45716" marB="45716">
                    <a:solidFill>
                      <a:srgbClr val="FFFF00"/>
                    </a:solidFill>
                  </a:tcPr>
                </a:tc>
                <a:tc>
                  <a:txBody>
                    <a:bodyPr/>
                    <a:lstStyle/>
                    <a:p>
                      <a:pPr algn="l"/>
                      <a:r>
                        <a:rPr lang="it-IT" sz="1800" dirty="0" smtClean="0">
                          <a:solidFill>
                            <a:schemeClr val="tx1"/>
                          </a:solidFill>
                          <a:latin typeface="+mj-lt"/>
                        </a:rPr>
                        <a:t>Bolzano</a:t>
                      </a:r>
                      <a:endParaRPr lang="it-IT" sz="1800" dirty="0">
                        <a:solidFill>
                          <a:schemeClr val="tx1"/>
                        </a:solidFill>
                        <a:latin typeface="+mj-lt"/>
                      </a:endParaRPr>
                    </a:p>
                  </a:txBody>
                  <a:tcPr marL="91439" marR="91439" marT="45716" marB="45716">
                    <a:solidFill>
                      <a:schemeClr val="bg1"/>
                    </a:solidFill>
                  </a:tcPr>
                </a:tc>
                <a:tc>
                  <a:txBody>
                    <a:bodyPr/>
                    <a:lstStyle/>
                    <a:p>
                      <a:pPr algn="ctr"/>
                      <a:r>
                        <a:rPr lang="it-IT" sz="1800" dirty="0" smtClean="0">
                          <a:solidFill>
                            <a:schemeClr val="tx1"/>
                          </a:solidFill>
                          <a:latin typeface="+mj-lt"/>
                        </a:rPr>
                        <a:t>20</a:t>
                      </a:r>
                      <a:endParaRPr lang="it-IT" sz="1800" dirty="0">
                        <a:solidFill>
                          <a:schemeClr val="tx1"/>
                        </a:solidFill>
                        <a:latin typeface="+mj-lt"/>
                      </a:endParaRPr>
                    </a:p>
                  </a:txBody>
                  <a:tcPr marL="91439" marR="91439" marT="45716" marB="45716">
                    <a:solidFill>
                      <a:schemeClr val="bg1"/>
                    </a:solidFill>
                  </a:tcPr>
                </a:tc>
                <a:tc>
                  <a:txBody>
                    <a:bodyPr/>
                    <a:lstStyle/>
                    <a:p>
                      <a:pPr algn="ctr"/>
                      <a:r>
                        <a:rPr lang="it-IT" sz="1800" dirty="0" smtClean="0">
                          <a:solidFill>
                            <a:schemeClr val="tx1"/>
                          </a:solidFill>
                          <a:latin typeface="+mj-lt"/>
                        </a:rPr>
                        <a:t>8</a:t>
                      </a:r>
                      <a:endParaRPr lang="it-IT" sz="1800" dirty="0">
                        <a:solidFill>
                          <a:schemeClr val="tx1"/>
                        </a:solidFill>
                        <a:latin typeface="+mj-lt"/>
                      </a:endParaRPr>
                    </a:p>
                  </a:txBody>
                  <a:tcPr marL="91439" marR="91439" marT="45716" marB="45716">
                    <a:solidFill>
                      <a:schemeClr val="bg1"/>
                    </a:solidFill>
                  </a:tcPr>
                </a:tc>
              </a:tr>
              <a:tr h="469492">
                <a:tc>
                  <a:txBody>
                    <a:bodyPr/>
                    <a:lstStyle/>
                    <a:p>
                      <a:r>
                        <a:rPr lang="it-IT" sz="1800" dirty="0" smtClean="0">
                          <a:solidFill>
                            <a:schemeClr val="tx1"/>
                          </a:solidFill>
                          <a:latin typeface="+mj-lt"/>
                        </a:rPr>
                        <a:t>Sardegna</a:t>
                      </a:r>
                      <a:endParaRPr lang="it-IT" sz="1800" dirty="0">
                        <a:solidFill>
                          <a:schemeClr val="tx1"/>
                        </a:solidFill>
                        <a:latin typeface="+mj-lt"/>
                      </a:endParaRPr>
                    </a:p>
                  </a:txBody>
                  <a:tcPr marL="91439" marR="91439" marT="45716" marB="45716">
                    <a:solidFill>
                      <a:srgbClr val="FFFF00"/>
                    </a:solidFill>
                  </a:tcPr>
                </a:tc>
                <a:tc>
                  <a:txBody>
                    <a:bodyPr/>
                    <a:lstStyle/>
                    <a:p>
                      <a:pPr algn="ctr"/>
                      <a:r>
                        <a:rPr lang="it-IT" sz="1800" dirty="0" smtClean="0">
                          <a:solidFill>
                            <a:schemeClr val="tx1"/>
                          </a:solidFill>
                          <a:latin typeface="+mj-lt"/>
                        </a:rPr>
                        <a:t>22</a:t>
                      </a:r>
                      <a:endParaRPr lang="it-IT" sz="1800" dirty="0">
                        <a:solidFill>
                          <a:schemeClr val="tx1"/>
                        </a:solidFill>
                        <a:latin typeface="+mj-lt"/>
                      </a:endParaRPr>
                    </a:p>
                  </a:txBody>
                  <a:tcPr marL="91439" marR="91439" marT="45716" marB="45716">
                    <a:solidFill>
                      <a:srgbClr val="FFFF00"/>
                    </a:solidFill>
                  </a:tcPr>
                </a:tc>
                <a:tc>
                  <a:txBody>
                    <a:bodyPr/>
                    <a:lstStyle/>
                    <a:p>
                      <a:pPr algn="ctr"/>
                      <a:r>
                        <a:rPr lang="it-IT" sz="1800" dirty="0" smtClean="0">
                          <a:solidFill>
                            <a:schemeClr val="tx1"/>
                          </a:solidFill>
                          <a:latin typeface="+mj-lt"/>
                        </a:rPr>
                        <a:t>23</a:t>
                      </a:r>
                      <a:endParaRPr lang="it-IT" sz="1800" dirty="0">
                        <a:solidFill>
                          <a:schemeClr val="tx1"/>
                        </a:solidFill>
                        <a:latin typeface="+mj-lt"/>
                      </a:endParaRPr>
                    </a:p>
                  </a:txBody>
                  <a:tcPr marL="91439" marR="91439" marT="45716" marB="45716">
                    <a:solidFill>
                      <a:srgbClr val="FFFF00"/>
                    </a:solidFill>
                  </a:tcPr>
                </a:tc>
                <a:tc>
                  <a:txBody>
                    <a:bodyPr/>
                    <a:lstStyle/>
                    <a:p>
                      <a:pPr algn="l"/>
                      <a:r>
                        <a:rPr lang="it-IT" sz="1800" dirty="0" smtClean="0">
                          <a:solidFill>
                            <a:schemeClr val="tx1"/>
                          </a:solidFill>
                          <a:latin typeface="+mj-lt"/>
                        </a:rPr>
                        <a:t>Abruzzo</a:t>
                      </a:r>
                      <a:endParaRPr lang="it-IT" sz="1800" dirty="0">
                        <a:solidFill>
                          <a:schemeClr val="tx1"/>
                        </a:solidFill>
                        <a:latin typeface="+mj-lt"/>
                      </a:endParaRPr>
                    </a:p>
                  </a:txBody>
                  <a:tcPr marL="91439" marR="91439" marT="45716" marB="45716">
                    <a:solidFill>
                      <a:schemeClr val="bg1"/>
                    </a:solidFill>
                  </a:tcPr>
                </a:tc>
                <a:tc>
                  <a:txBody>
                    <a:bodyPr/>
                    <a:lstStyle/>
                    <a:p>
                      <a:pPr algn="ctr"/>
                      <a:r>
                        <a:rPr lang="it-IT" sz="1800" dirty="0" smtClean="0">
                          <a:solidFill>
                            <a:schemeClr val="tx1"/>
                          </a:solidFill>
                          <a:latin typeface="+mj-lt"/>
                        </a:rPr>
                        <a:t>23</a:t>
                      </a:r>
                      <a:endParaRPr lang="it-IT" sz="1800" dirty="0">
                        <a:solidFill>
                          <a:schemeClr val="tx1"/>
                        </a:solidFill>
                        <a:latin typeface="+mj-lt"/>
                      </a:endParaRPr>
                    </a:p>
                  </a:txBody>
                  <a:tcPr marL="91439" marR="91439" marT="45716" marB="45716">
                    <a:solidFill>
                      <a:schemeClr val="bg1"/>
                    </a:solidFill>
                  </a:tcPr>
                </a:tc>
                <a:tc>
                  <a:txBody>
                    <a:bodyPr/>
                    <a:lstStyle/>
                    <a:p>
                      <a:pPr algn="ctr"/>
                      <a:r>
                        <a:rPr lang="it-IT" sz="1800" dirty="0" smtClean="0">
                          <a:solidFill>
                            <a:schemeClr val="tx1"/>
                          </a:solidFill>
                          <a:latin typeface="+mj-lt"/>
                        </a:rPr>
                        <a:t>35</a:t>
                      </a:r>
                      <a:endParaRPr lang="it-IT" sz="1800" dirty="0">
                        <a:solidFill>
                          <a:schemeClr val="tx1"/>
                        </a:solidFill>
                        <a:latin typeface="+mj-lt"/>
                      </a:endParaRPr>
                    </a:p>
                  </a:txBody>
                  <a:tcPr marL="91439" marR="91439" marT="45716" marB="45716">
                    <a:solidFill>
                      <a:schemeClr val="bg1"/>
                    </a:solidFill>
                  </a:tcPr>
                </a:tc>
              </a:tr>
              <a:tr h="469492">
                <a:tc>
                  <a:txBody>
                    <a:bodyPr/>
                    <a:lstStyle/>
                    <a:p>
                      <a:r>
                        <a:rPr lang="it-IT" sz="1800" dirty="0" smtClean="0">
                          <a:solidFill>
                            <a:schemeClr val="tx1"/>
                          </a:solidFill>
                          <a:latin typeface="+mj-lt"/>
                        </a:rPr>
                        <a:t>Piemonte</a:t>
                      </a:r>
                      <a:endParaRPr lang="it-IT" sz="1800" dirty="0">
                        <a:solidFill>
                          <a:schemeClr val="tx1"/>
                        </a:solidFill>
                        <a:latin typeface="+mj-lt"/>
                      </a:endParaRPr>
                    </a:p>
                  </a:txBody>
                  <a:tcPr marL="91439" marR="91439" marT="45716" marB="45716">
                    <a:noFill/>
                  </a:tcPr>
                </a:tc>
                <a:tc>
                  <a:txBody>
                    <a:bodyPr/>
                    <a:lstStyle/>
                    <a:p>
                      <a:pPr algn="ctr"/>
                      <a:r>
                        <a:rPr lang="it-IT" sz="1800" dirty="0" smtClean="0">
                          <a:solidFill>
                            <a:schemeClr val="tx1"/>
                          </a:solidFill>
                          <a:latin typeface="+mj-lt"/>
                        </a:rPr>
                        <a:t>52</a:t>
                      </a:r>
                      <a:endParaRPr lang="it-IT" sz="1800" dirty="0">
                        <a:solidFill>
                          <a:schemeClr val="tx1"/>
                        </a:solidFill>
                        <a:latin typeface="+mj-lt"/>
                      </a:endParaRPr>
                    </a:p>
                  </a:txBody>
                  <a:tcPr marL="91439" marR="91439" marT="45716" marB="45716">
                    <a:noFill/>
                  </a:tcPr>
                </a:tc>
                <a:tc>
                  <a:txBody>
                    <a:bodyPr/>
                    <a:lstStyle/>
                    <a:p>
                      <a:pPr algn="ctr"/>
                      <a:r>
                        <a:rPr lang="it-IT" sz="1800" dirty="0" smtClean="0">
                          <a:solidFill>
                            <a:schemeClr val="tx1"/>
                          </a:solidFill>
                          <a:latin typeface="+mj-lt"/>
                        </a:rPr>
                        <a:t>59</a:t>
                      </a:r>
                      <a:endParaRPr lang="it-IT" sz="1800" dirty="0">
                        <a:solidFill>
                          <a:schemeClr val="tx1"/>
                        </a:solidFill>
                        <a:latin typeface="+mj-lt"/>
                      </a:endParaRPr>
                    </a:p>
                  </a:txBody>
                  <a:tcPr marL="91439" marR="91439" marT="45716" marB="45716">
                    <a:noFill/>
                  </a:tcPr>
                </a:tc>
                <a:tc>
                  <a:txBody>
                    <a:bodyPr/>
                    <a:lstStyle/>
                    <a:p>
                      <a:pPr algn="ctr"/>
                      <a:r>
                        <a:rPr lang="it-IT" sz="1800" b="1" dirty="0" smtClean="0">
                          <a:solidFill>
                            <a:schemeClr val="tx1"/>
                          </a:solidFill>
                          <a:latin typeface="+mj-lt"/>
                        </a:rPr>
                        <a:t>Totale</a:t>
                      </a:r>
                      <a:endParaRPr lang="it-IT" sz="1800" b="1" dirty="0">
                        <a:solidFill>
                          <a:schemeClr val="tx1"/>
                        </a:solidFill>
                        <a:latin typeface="+mj-lt"/>
                      </a:endParaRPr>
                    </a:p>
                  </a:txBody>
                  <a:tcPr marL="91439" marR="91439" marT="45716" marB="45716">
                    <a:solidFill>
                      <a:schemeClr val="bg1"/>
                    </a:solidFill>
                  </a:tcPr>
                </a:tc>
                <a:tc>
                  <a:txBody>
                    <a:bodyPr/>
                    <a:lstStyle/>
                    <a:p>
                      <a:pPr algn="ctr"/>
                      <a:r>
                        <a:rPr lang="it-IT" sz="1800" b="1" dirty="0" smtClean="0">
                          <a:solidFill>
                            <a:schemeClr val="tx1"/>
                          </a:solidFill>
                          <a:latin typeface="+mj-lt"/>
                        </a:rPr>
                        <a:t>565</a:t>
                      </a:r>
                      <a:endParaRPr lang="it-IT" sz="1800" b="1" dirty="0">
                        <a:solidFill>
                          <a:schemeClr val="tx1"/>
                        </a:solidFill>
                        <a:latin typeface="+mj-lt"/>
                      </a:endParaRPr>
                    </a:p>
                  </a:txBody>
                  <a:tcPr marL="91439" marR="91439" marT="45716" marB="45716">
                    <a:solidFill>
                      <a:schemeClr val="bg1"/>
                    </a:solidFill>
                  </a:tcPr>
                </a:tc>
                <a:tc>
                  <a:txBody>
                    <a:bodyPr/>
                    <a:lstStyle/>
                    <a:p>
                      <a:pPr algn="ctr"/>
                      <a:r>
                        <a:rPr lang="it-IT" sz="1800" b="1" dirty="0" smtClean="0">
                          <a:solidFill>
                            <a:schemeClr val="tx1"/>
                          </a:solidFill>
                          <a:latin typeface="+mj-lt"/>
                        </a:rPr>
                        <a:t>761</a:t>
                      </a:r>
                      <a:endParaRPr lang="it-IT" sz="1800" b="1" dirty="0">
                        <a:solidFill>
                          <a:schemeClr val="tx1"/>
                        </a:solidFill>
                        <a:latin typeface="+mj-lt"/>
                      </a:endParaRPr>
                    </a:p>
                  </a:txBody>
                  <a:tcPr marL="91439" marR="91439" marT="45716" marB="45716">
                    <a:solidFill>
                      <a:schemeClr val="bg1"/>
                    </a:solidFill>
                  </a:tcPr>
                </a:tc>
              </a:tr>
            </a:tbl>
          </a:graphicData>
        </a:graphic>
      </p:graphicFrame>
    </p:spTree>
    <p:extLst>
      <p:ext uri="{BB962C8B-B14F-4D97-AF65-F5344CB8AC3E}">
        <p14:creationId xmlns:p14="http://schemas.microsoft.com/office/powerpoint/2010/main" val="34319914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olo 1"/>
          <p:cNvSpPr>
            <a:spLocks noGrp="1"/>
          </p:cNvSpPr>
          <p:nvPr>
            <p:ph type="title"/>
          </p:nvPr>
        </p:nvSpPr>
        <p:spPr>
          <a:xfrm>
            <a:off x="395288" y="0"/>
            <a:ext cx="8497887" cy="981075"/>
          </a:xfrm>
        </p:spPr>
        <p:txBody>
          <a:bodyPr>
            <a:normAutofit/>
          </a:bodyPr>
          <a:lstStyle/>
          <a:p>
            <a:r>
              <a:rPr lang="it-IT" altLang="it-IT" dirty="0" smtClean="0">
                <a:solidFill>
                  <a:srgbClr val="00B050"/>
                </a:solidFill>
              </a:rPr>
              <a:t>Distretti sanitari, ambiti sociali e </a:t>
            </a:r>
            <a:r>
              <a:rPr lang="it-IT" altLang="it-IT" dirty="0" err="1" smtClean="0">
                <a:solidFill>
                  <a:srgbClr val="00B050"/>
                </a:solidFill>
              </a:rPr>
              <a:t>CpI</a:t>
            </a:r>
            <a:r>
              <a:rPr lang="it-IT" altLang="it-IT" dirty="0" smtClean="0">
                <a:solidFill>
                  <a:srgbClr val="00B050"/>
                </a:solidFill>
              </a:rPr>
              <a:t> </a:t>
            </a:r>
            <a:r>
              <a:rPr lang="it-IT" altLang="it-IT" sz="900" dirty="0" smtClean="0">
                <a:solidFill>
                  <a:srgbClr val="00B050"/>
                </a:solidFill>
              </a:rPr>
              <a:t>(22/9/15)</a:t>
            </a:r>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422118430"/>
              </p:ext>
            </p:extLst>
          </p:nvPr>
        </p:nvGraphicFramePr>
        <p:xfrm>
          <a:off x="457200" y="908050"/>
          <a:ext cx="8229600" cy="5608642"/>
        </p:xfrm>
        <a:graphic>
          <a:graphicData uri="http://schemas.openxmlformats.org/drawingml/2006/table">
            <a:tbl>
              <a:tblPr/>
              <a:tblGrid>
                <a:gridCol w="2057400"/>
                <a:gridCol w="2057400"/>
                <a:gridCol w="2057400"/>
                <a:gridCol w="2057400"/>
              </a:tblGrid>
              <a:tr h="243854">
                <a:tc>
                  <a:txBody>
                    <a:bodyPr/>
                    <a:lstStyle/>
                    <a:p>
                      <a:pPr marL="0" marR="0" lvl="0" indent="0" algn="ctr" defTabSz="914400" rtl="0" eaLnBrk="1" fontAlgn="base" latinLnBrk="0" hangingPunct="1">
                        <a:lnSpc>
                          <a:spcPct val="100000"/>
                        </a:lnSpc>
                        <a:spcBef>
                          <a:spcPts val="600"/>
                        </a:spcBef>
                        <a:spcAft>
                          <a:spcPts val="200"/>
                        </a:spcAft>
                        <a:buClrTx/>
                        <a:buSzTx/>
                        <a:buFontTx/>
                        <a:buNone/>
                        <a:tabLst/>
                      </a:pPr>
                      <a:r>
                        <a:rPr kumimoji="0" lang="it-IT" sz="1600" b="0" i="0" u="none" strike="noStrike" cap="none" normalizeH="0" baseline="0" dirty="0" smtClean="0">
                          <a:ln>
                            <a:noFill/>
                          </a:ln>
                          <a:solidFill>
                            <a:srgbClr val="FFFFFF"/>
                          </a:solidFill>
                          <a:effectLst/>
                          <a:latin typeface="Cambria" pitchFamily="18" charset="0"/>
                          <a:cs typeface="Times New Roman" pitchFamily="18" charset="0"/>
                        </a:rPr>
                        <a:t>Regioni</a:t>
                      </a:r>
                      <a:endParaRPr kumimoji="0" lang="it-IT" sz="1600" b="1" i="0" u="none" strike="noStrike" cap="none" normalizeH="0" baseline="0" dirty="0" smtClean="0">
                        <a:ln>
                          <a:noFill/>
                        </a:ln>
                        <a:solidFill>
                          <a:srgbClr val="FFFFFF"/>
                        </a:solidFill>
                        <a:effectLst/>
                        <a:latin typeface="Cambria" pitchFamily="18" charset="0"/>
                        <a:cs typeface="Times New Roman" pitchFamily="18"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ts val="600"/>
                        </a:spcBef>
                        <a:spcAft>
                          <a:spcPts val="200"/>
                        </a:spcAft>
                        <a:buClrTx/>
                        <a:buSzTx/>
                        <a:buFontTx/>
                        <a:buNone/>
                        <a:tabLst/>
                      </a:pPr>
                      <a:r>
                        <a:rPr kumimoji="0" lang="it-IT" sz="1600" b="0" i="0" u="none" strike="noStrike" cap="none" normalizeH="0" baseline="0" smtClean="0">
                          <a:ln>
                            <a:noFill/>
                          </a:ln>
                          <a:solidFill>
                            <a:srgbClr val="FFFFFF"/>
                          </a:solidFill>
                          <a:effectLst/>
                          <a:latin typeface="Cambria" pitchFamily="18" charset="0"/>
                          <a:cs typeface="Times New Roman" pitchFamily="18" charset="0"/>
                        </a:rPr>
                        <a:t>Centri per l’impiego</a:t>
                      </a:r>
                      <a:endParaRPr kumimoji="0" lang="it-IT" sz="1600" b="1" i="0" u="none" strike="noStrike" cap="none" normalizeH="0" baseline="0" smtClean="0">
                        <a:ln>
                          <a:noFill/>
                        </a:ln>
                        <a:solidFill>
                          <a:srgbClr val="FFFFFF"/>
                        </a:solidFill>
                        <a:effectLst/>
                        <a:latin typeface="Cambria" pitchFamily="18" charset="0"/>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ts val="600"/>
                        </a:spcBef>
                        <a:spcAft>
                          <a:spcPts val="200"/>
                        </a:spcAft>
                        <a:buClrTx/>
                        <a:buSzTx/>
                        <a:buFontTx/>
                        <a:buNone/>
                        <a:tabLst/>
                      </a:pPr>
                      <a:r>
                        <a:rPr kumimoji="0" lang="it-IT" sz="1600" b="0" i="0" u="none" strike="noStrike" cap="none" normalizeH="0" baseline="0" smtClean="0">
                          <a:ln>
                            <a:noFill/>
                          </a:ln>
                          <a:solidFill>
                            <a:srgbClr val="FFFFFF"/>
                          </a:solidFill>
                          <a:effectLst/>
                          <a:latin typeface="Cambria" pitchFamily="18" charset="0"/>
                          <a:cs typeface="Times New Roman" pitchFamily="18" charset="0"/>
                        </a:rPr>
                        <a:t>Distretti sanitari </a:t>
                      </a:r>
                      <a:endParaRPr kumimoji="0" lang="it-IT" sz="1600" b="1" i="0" u="none" strike="noStrike" cap="none" normalizeH="0" baseline="0" smtClean="0">
                        <a:ln>
                          <a:noFill/>
                        </a:ln>
                        <a:solidFill>
                          <a:srgbClr val="FFFFFF"/>
                        </a:solidFill>
                        <a:effectLst/>
                        <a:latin typeface="Cambria" pitchFamily="18" charset="0"/>
                        <a:cs typeface="Times New Roman" pitchFamily="18"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ts val="600"/>
                        </a:spcBef>
                        <a:spcAft>
                          <a:spcPts val="200"/>
                        </a:spcAft>
                        <a:buClrTx/>
                        <a:buSzTx/>
                        <a:buFontTx/>
                        <a:buNone/>
                        <a:tabLst/>
                      </a:pPr>
                      <a:r>
                        <a:rPr kumimoji="0" lang="it-IT" sz="1600" b="0" i="0" u="none" strike="noStrike" cap="none" normalizeH="0" baseline="0" smtClean="0">
                          <a:ln>
                            <a:noFill/>
                          </a:ln>
                          <a:solidFill>
                            <a:srgbClr val="FFFFFF"/>
                          </a:solidFill>
                          <a:effectLst/>
                          <a:latin typeface="Cambria" pitchFamily="18" charset="0"/>
                          <a:cs typeface="Times New Roman" pitchFamily="18" charset="0"/>
                        </a:rPr>
                        <a:t>Ambiti sociali </a:t>
                      </a:r>
                      <a:endParaRPr kumimoji="0" lang="it-IT" sz="1600" b="1" i="0" u="none" strike="noStrike" cap="none" normalizeH="0" baseline="0" smtClean="0">
                        <a:ln>
                          <a:noFill/>
                        </a:ln>
                        <a:solidFill>
                          <a:srgbClr val="FFFFFF"/>
                        </a:solidFill>
                        <a:effectLst/>
                        <a:latin typeface="Cambria" pitchFamily="18" charset="0"/>
                        <a:cs typeface="Times New Roman" pitchFamily="18"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Piemonte</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31</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dirty="0" smtClean="0">
                          <a:ln>
                            <a:noFill/>
                          </a:ln>
                          <a:solidFill>
                            <a:srgbClr val="000000"/>
                          </a:solidFill>
                          <a:effectLst/>
                          <a:latin typeface="Cambria" pitchFamily="18" charset="0"/>
                          <a:cs typeface="Times New Roman" pitchFamily="18" charset="0"/>
                        </a:rPr>
                        <a:t>52</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59</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Valle d’Aosta</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3</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4</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4</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Lombardia</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65</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dirty="0" smtClean="0">
                          <a:ln>
                            <a:noFill/>
                          </a:ln>
                          <a:solidFill>
                            <a:srgbClr val="000000"/>
                          </a:solidFill>
                          <a:effectLst/>
                          <a:latin typeface="Cambria" pitchFamily="18" charset="0"/>
                          <a:cs typeface="Times New Roman" pitchFamily="18" charset="0"/>
                        </a:rPr>
                        <a:t>27</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98</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P.a. di Bolzano</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7</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20</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8</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P.a. di Trento</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12</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4</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13</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Veneto</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45</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26</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56</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Friuli Venezia Giulia</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18</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20</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19</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Liguria</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14</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19</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69</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Emilia Romagna</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41</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38</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38</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Toscana</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43</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34</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34</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Umbria</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5</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12</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12</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Marche</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13</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13</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dirty="0" smtClean="0">
                          <a:ln>
                            <a:noFill/>
                          </a:ln>
                          <a:solidFill>
                            <a:srgbClr val="000000"/>
                          </a:solidFill>
                          <a:effectLst/>
                          <a:latin typeface="Cambria" pitchFamily="18" charset="0"/>
                          <a:cs typeface="Times New Roman" pitchFamily="18" charset="0"/>
                        </a:rPr>
                        <a:t>23</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Lazio</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35</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48</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55</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Abruzzo</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15</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dirty="0" smtClean="0">
                          <a:ln>
                            <a:noFill/>
                          </a:ln>
                          <a:solidFill>
                            <a:srgbClr val="000000"/>
                          </a:solidFill>
                          <a:effectLst/>
                          <a:latin typeface="Cambria" pitchFamily="18" charset="0"/>
                          <a:cs typeface="Times New Roman" pitchFamily="18" charset="0"/>
                        </a:rPr>
                        <a:t>23</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35</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Molise</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3</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7</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7</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Campania</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46</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65</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65</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Puglia</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44</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49</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45</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Basilicata</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8</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9</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9</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Calabria</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15</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18</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dirty="0" smtClean="0">
                          <a:ln>
                            <a:noFill/>
                          </a:ln>
                          <a:solidFill>
                            <a:srgbClr val="000000"/>
                          </a:solidFill>
                          <a:effectLst/>
                          <a:latin typeface="Cambria" pitchFamily="18" charset="0"/>
                          <a:cs typeface="Times New Roman" pitchFamily="18" charset="0"/>
                        </a:rPr>
                        <a:t>34</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Sicilia</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65</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55</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55</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Sardegna</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28</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22</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0" i="0" u="none" strike="noStrike" cap="none" normalizeH="0" baseline="0" smtClean="0">
                          <a:ln>
                            <a:noFill/>
                          </a:ln>
                          <a:solidFill>
                            <a:srgbClr val="000000"/>
                          </a:solidFill>
                          <a:effectLst/>
                          <a:latin typeface="Cambria" pitchFamily="18" charset="0"/>
                          <a:cs typeface="Times New Roman" pitchFamily="18" charset="0"/>
                        </a:rPr>
                        <a:t>23</a:t>
                      </a: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43854">
                <a:tc>
                  <a:txBody>
                    <a:bodyPr/>
                    <a:lstStyle/>
                    <a:p>
                      <a:pPr marL="0" marR="0" lvl="0" indent="0" algn="just" defTabSz="914400" rtl="0" eaLnBrk="1" fontAlgn="base" latinLnBrk="0" hangingPunct="1">
                        <a:lnSpc>
                          <a:spcPct val="100000"/>
                        </a:lnSpc>
                        <a:spcBef>
                          <a:spcPts val="200"/>
                        </a:spcBef>
                        <a:spcAft>
                          <a:spcPts val="200"/>
                        </a:spcAft>
                        <a:buClrTx/>
                        <a:buSzTx/>
                        <a:buFontTx/>
                        <a:buNone/>
                        <a:tabLst/>
                      </a:pPr>
                      <a:r>
                        <a:rPr kumimoji="0" lang="it-IT" sz="1600" b="1" i="0" u="none" strike="noStrike" cap="none" normalizeH="0" baseline="0" smtClean="0">
                          <a:ln>
                            <a:noFill/>
                          </a:ln>
                          <a:solidFill>
                            <a:srgbClr val="000000"/>
                          </a:solidFill>
                          <a:effectLst/>
                          <a:latin typeface="Cambria" pitchFamily="18" charset="0"/>
                          <a:cs typeface="Times New Roman" pitchFamily="18" charset="0"/>
                        </a:rPr>
                        <a:t>Italia</a:t>
                      </a:r>
                      <a:endParaRPr kumimoji="0" lang="it-IT" sz="1600" b="0" i="0" u="none" strike="noStrike" cap="none" normalizeH="0" baseline="0" smtClean="0">
                        <a:ln>
                          <a:noFill/>
                        </a:ln>
                        <a:solidFill>
                          <a:srgbClr val="000000"/>
                        </a:solidFill>
                        <a:effectLst/>
                        <a:latin typeface="Cambria" pitchFamily="18" charset="0"/>
                        <a:cs typeface="Times New Roman" pitchFamily="18"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1" i="0" u="none" strike="noStrike" cap="none" normalizeH="0" baseline="0" smtClean="0">
                          <a:ln>
                            <a:noFill/>
                          </a:ln>
                          <a:solidFill>
                            <a:srgbClr val="000000"/>
                          </a:solidFill>
                          <a:effectLst/>
                          <a:latin typeface="Cambria" pitchFamily="18" charset="0"/>
                          <a:cs typeface="Times New Roman" pitchFamily="18" charset="0"/>
                        </a:rPr>
                        <a:t>556</a:t>
                      </a:r>
                      <a:endParaRPr kumimoji="0" lang="it-IT" sz="1600" b="0" i="0" u="none" strike="noStrike" cap="none" normalizeH="0" baseline="0" smtClean="0">
                        <a:ln>
                          <a:noFill/>
                        </a:ln>
                        <a:solidFill>
                          <a:srgbClr val="000000"/>
                        </a:solidFill>
                        <a:effectLst/>
                        <a:latin typeface="Cambria" pitchFamily="18" charset="0"/>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1" i="0" u="none" strike="noStrike" cap="none" normalizeH="0" baseline="0" dirty="0" smtClean="0">
                          <a:ln>
                            <a:noFill/>
                          </a:ln>
                          <a:solidFill>
                            <a:srgbClr val="000000"/>
                          </a:solidFill>
                          <a:effectLst/>
                          <a:latin typeface="Cambria" pitchFamily="18" charset="0"/>
                          <a:cs typeface="Times New Roman" pitchFamily="18" charset="0"/>
                        </a:rPr>
                        <a:t>565</a:t>
                      </a:r>
                      <a:endParaRPr kumimoji="0" lang="it-IT" sz="1600" b="0" i="0" u="none" strike="noStrike" cap="none" normalizeH="0" baseline="0" dirty="0" smtClean="0">
                        <a:ln>
                          <a:noFill/>
                        </a:ln>
                        <a:solidFill>
                          <a:srgbClr val="000000"/>
                        </a:solidFill>
                        <a:effectLst/>
                        <a:latin typeface="Cambria" pitchFamily="18" charset="0"/>
                        <a:cs typeface="Times New Roman" pitchFamily="18"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ts val="200"/>
                        </a:spcBef>
                        <a:spcAft>
                          <a:spcPts val="200"/>
                        </a:spcAft>
                        <a:buClrTx/>
                        <a:buSzTx/>
                        <a:buFontTx/>
                        <a:buNone/>
                        <a:tabLst/>
                      </a:pPr>
                      <a:r>
                        <a:rPr kumimoji="0" lang="it-IT" sz="1600" b="1" i="0" u="none" strike="noStrike" cap="none" normalizeH="0" baseline="0" dirty="0" smtClean="0">
                          <a:ln>
                            <a:noFill/>
                          </a:ln>
                          <a:solidFill>
                            <a:srgbClr val="000000"/>
                          </a:solidFill>
                          <a:effectLst/>
                          <a:latin typeface="Cambria" pitchFamily="18" charset="0"/>
                          <a:cs typeface="Times New Roman" pitchFamily="18" charset="0"/>
                        </a:rPr>
                        <a:t>761</a:t>
                      </a:r>
                      <a:endParaRPr kumimoji="0" lang="it-IT" sz="1600" b="0" i="0" u="none" strike="noStrike" cap="none" normalizeH="0" baseline="0" dirty="0" smtClean="0">
                        <a:ln>
                          <a:noFill/>
                        </a:ln>
                        <a:solidFill>
                          <a:srgbClr val="000000"/>
                        </a:solidFill>
                        <a:effectLst/>
                        <a:latin typeface="Cambria" pitchFamily="18" charset="0"/>
                        <a:cs typeface="Times New Roman" pitchFamily="18"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extLst>
      <p:ext uri="{BB962C8B-B14F-4D97-AF65-F5344CB8AC3E}">
        <p14:creationId xmlns:p14="http://schemas.microsoft.com/office/powerpoint/2010/main" val="18047217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Segnaposto numero diapositiva 5"/>
          <p:cNvSpPr>
            <a:spLocks noGrp="1"/>
          </p:cNvSpPr>
          <p:nvPr>
            <p:ph type="sldNum" sz="quarter" idx="12"/>
          </p:nvPr>
        </p:nvSpPr>
        <p:spPr>
          <a:noFill/>
        </p:spPr>
        <p:txBody>
          <a:bodyPr/>
          <a:lstStyle/>
          <a:p>
            <a:fld id="{70548D63-3C10-4AF4-BF4D-BC9196145A5F}" type="slidenum">
              <a:rPr lang="it-IT" smtClean="0"/>
              <a:pPr/>
              <a:t>15</a:t>
            </a:fld>
            <a:endParaRPr lang="it-IT" smtClean="0"/>
          </a:p>
        </p:txBody>
      </p:sp>
      <p:sp>
        <p:nvSpPr>
          <p:cNvPr id="52226" name="Rectangle 2"/>
          <p:cNvSpPr>
            <a:spLocks noGrp="1" noChangeArrowheads="1"/>
          </p:cNvSpPr>
          <p:nvPr>
            <p:ph type="title"/>
          </p:nvPr>
        </p:nvSpPr>
        <p:spPr/>
        <p:txBody>
          <a:bodyPr>
            <a:normAutofit fontScale="90000"/>
          </a:bodyPr>
          <a:lstStyle/>
          <a:p>
            <a:pPr algn="ctr" eaLnBrk="1" hangingPunct="1">
              <a:defRPr/>
            </a:pPr>
            <a:r>
              <a:rPr lang="it-IT" b="1" dirty="0" smtClean="0">
                <a:solidFill>
                  <a:srgbClr val="00B050"/>
                </a:solidFill>
              </a:rPr>
              <a:t>Offerta integrata di servizi e promozione accordi (comma 4 </a:t>
            </a:r>
            <a:r>
              <a:rPr lang="it-IT" b="1" dirty="0" err="1" smtClean="0">
                <a:solidFill>
                  <a:srgbClr val="00B050"/>
                </a:solidFill>
              </a:rPr>
              <a:t>lett</a:t>
            </a:r>
            <a:r>
              <a:rPr lang="it-IT" b="1" dirty="0" smtClean="0">
                <a:solidFill>
                  <a:srgbClr val="00B050"/>
                </a:solidFill>
              </a:rPr>
              <a:t> e)</a:t>
            </a:r>
          </a:p>
        </p:txBody>
      </p:sp>
      <p:sp>
        <p:nvSpPr>
          <p:cNvPr id="52227" name="Rectangle 3"/>
          <p:cNvSpPr>
            <a:spLocks noGrp="1" noChangeArrowheads="1"/>
          </p:cNvSpPr>
          <p:nvPr>
            <p:ph type="body" idx="1"/>
          </p:nvPr>
        </p:nvSpPr>
        <p:spPr>
          <a:xfrm>
            <a:off x="685800" y="2057400"/>
            <a:ext cx="7772400" cy="4114800"/>
          </a:xfrm>
          <a:solidFill>
            <a:srgbClr val="A2FA76"/>
          </a:solidFill>
          <a:ln>
            <a:solidFill>
              <a:schemeClr val="bg2"/>
            </a:solidFill>
          </a:ln>
        </p:spPr>
        <p:txBody>
          <a:bodyPr>
            <a:normAutofit lnSpcReduction="10000"/>
          </a:bodyPr>
          <a:lstStyle/>
          <a:p>
            <a:pPr eaLnBrk="1" hangingPunct="1"/>
            <a:r>
              <a:rPr lang="it-IT" sz="2800" dirty="0" smtClean="0"/>
              <a:t>L’offerta integrata di servizi che diventa LEPS ha bisogno di una serie di elementi predisponenti che rendano possibile ed efficace l’integrazione dei servizi.</a:t>
            </a:r>
          </a:p>
          <a:p>
            <a:pPr eaLnBrk="1" hangingPunct="1"/>
            <a:r>
              <a:rPr lang="it-IT" sz="2800" dirty="0" smtClean="0"/>
              <a:t>Per questo occorre rilanciare la coincidenza territoriale fra ambiti sociali e distretti sanitari – che non è mai decollata – per sviluppare l’integrazione sociosanitaria.</a:t>
            </a:r>
          </a:p>
          <a:p>
            <a:pPr eaLnBrk="1" hangingPunct="1"/>
            <a:r>
              <a:rPr lang="it-IT" sz="2800" dirty="0" smtClean="0"/>
              <a:t>La nuova frontiera è che ci sia coincidenza anche con i centri per l’impiego.</a:t>
            </a:r>
            <a:endParaRPr lang="it-IT" sz="1800" dirty="0" smtClean="0"/>
          </a:p>
          <a:p>
            <a:pPr eaLnBrk="1" hangingPunct="1"/>
            <a:endParaRPr lang="it-IT" sz="2800" dirty="0" smtClean="0">
              <a:solidFill>
                <a:schemeClr val="bg2"/>
              </a:solidFill>
            </a:endParaRPr>
          </a:p>
          <a:p>
            <a:pPr eaLnBrk="1" hangingPunct="1"/>
            <a:endParaRPr lang="it-IT" sz="1800" dirty="0" smtClean="0">
              <a:solidFill>
                <a:schemeClr val="bg2"/>
              </a:solidFill>
            </a:endParaRPr>
          </a:p>
          <a:p>
            <a:pPr eaLnBrk="1" hangingPunct="1"/>
            <a:endParaRPr lang="it-IT" sz="3600" dirty="0" smtClean="0"/>
          </a:p>
        </p:txBody>
      </p:sp>
    </p:spTree>
    <p:extLst>
      <p:ext uri="{BB962C8B-B14F-4D97-AF65-F5344CB8AC3E}">
        <p14:creationId xmlns:p14="http://schemas.microsoft.com/office/powerpoint/2010/main" val="690449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52227">
                                            <p:txEl>
                                              <p:charRg st="4294967295" end="4294967295"/>
                                            </p:txEl>
                                          </p:spTgt>
                                        </p:tgtEl>
                                        <p:attrNameLst>
                                          <p:attrName>style.visibility</p:attrName>
                                        </p:attrNameLst>
                                      </p:cBhvr>
                                      <p:to>
                                        <p:strVal val="visible"/>
                                      </p:to>
                                    </p:set>
                                    <p:anim calcmode="lin" valueType="num">
                                      <p:cBhvr>
                                        <p:cTn id="7" dur="500" fill="hold"/>
                                        <p:tgtEl>
                                          <p:spTgt spid="52227">
                                            <p:txEl>
                                              <p:charRg st="4294967295" end="4294967295"/>
                                            </p:txEl>
                                          </p:spTgt>
                                        </p:tgtEl>
                                        <p:attrNameLst>
                                          <p:attrName>ppt_x</p:attrName>
                                        </p:attrNameLst>
                                      </p:cBhvr>
                                      <p:tavLst>
                                        <p:tav tm="0">
                                          <p:val>
                                            <p:strVal val="#ppt_x+#ppt_w/2"/>
                                          </p:val>
                                        </p:tav>
                                        <p:tav tm="100000">
                                          <p:val>
                                            <p:strVal val="#ppt_x"/>
                                          </p:val>
                                        </p:tav>
                                      </p:tavLst>
                                    </p:anim>
                                    <p:anim calcmode="lin" valueType="num">
                                      <p:cBhvr>
                                        <p:cTn id="8" dur="500" fill="hold"/>
                                        <p:tgtEl>
                                          <p:spTgt spid="52227">
                                            <p:txEl>
                                              <p:charRg st="4294967295" end="4294967295"/>
                                            </p:txEl>
                                          </p:spTgt>
                                        </p:tgtEl>
                                        <p:attrNameLst>
                                          <p:attrName>ppt_y</p:attrName>
                                        </p:attrNameLst>
                                      </p:cBhvr>
                                      <p:tavLst>
                                        <p:tav tm="0">
                                          <p:val>
                                            <p:strVal val="#ppt_y"/>
                                          </p:val>
                                        </p:tav>
                                        <p:tav tm="100000">
                                          <p:val>
                                            <p:strVal val="#ppt_y"/>
                                          </p:val>
                                        </p:tav>
                                      </p:tavLst>
                                    </p:anim>
                                    <p:anim calcmode="lin" valueType="num">
                                      <p:cBhvr>
                                        <p:cTn id="9" dur="500" fill="hold"/>
                                        <p:tgtEl>
                                          <p:spTgt spid="52227">
                                            <p:txEl>
                                              <p:charRg st="4294967295" end="4294967295"/>
                                            </p:txEl>
                                          </p:spTgt>
                                        </p:tgtEl>
                                        <p:attrNameLst>
                                          <p:attrName>ppt_w</p:attrName>
                                        </p:attrNameLst>
                                      </p:cBhvr>
                                      <p:tavLst>
                                        <p:tav tm="0">
                                          <p:val>
                                            <p:fltVal val="0"/>
                                          </p:val>
                                        </p:tav>
                                        <p:tav tm="100000">
                                          <p:val>
                                            <p:strVal val="#ppt_w"/>
                                          </p:val>
                                        </p:tav>
                                      </p:tavLst>
                                    </p:anim>
                                    <p:anim calcmode="lin" valueType="num">
                                      <p:cBhvr>
                                        <p:cTn id="10" dur="500" fill="hold"/>
                                        <p:tgtEl>
                                          <p:spTgt spid="52227">
                                            <p:txEl>
                                              <p:charRg st="4294967295" end="429496729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Segnaposto numero diapositiva 5"/>
          <p:cNvSpPr>
            <a:spLocks noGrp="1"/>
          </p:cNvSpPr>
          <p:nvPr>
            <p:ph type="sldNum" sz="quarter" idx="12"/>
          </p:nvPr>
        </p:nvSpPr>
        <p:spPr>
          <a:noFill/>
        </p:spPr>
        <p:txBody>
          <a:bodyPr/>
          <a:lstStyle/>
          <a:p>
            <a:fld id="{70548D63-3C10-4AF4-BF4D-BC9196145A5F}" type="slidenum">
              <a:rPr lang="it-IT" smtClean="0"/>
              <a:pPr/>
              <a:t>16</a:t>
            </a:fld>
            <a:endParaRPr lang="it-IT" smtClean="0"/>
          </a:p>
        </p:txBody>
      </p:sp>
      <p:sp>
        <p:nvSpPr>
          <p:cNvPr id="52226" name="Rectangle 2"/>
          <p:cNvSpPr>
            <a:spLocks noGrp="1" noChangeArrowheads="1"/>
          </p:cNvSpPr>
          <p:nvPr>
            <p:ph type="title"/>
          </p:nvPr>
        </p:nvSpPr>
        <p:spPr/>
        <p:txBody>
          <a:bodyPr/>
          <a:lstStyle/>
          <a:p>
            <a:pPr algn="ctr" eaLnBrk="1" hangingPunct="1">
              <a:defRPr/>
            </a:pPr>
            <a:r>
              <a:rPr lang="it-IT" b="1" dirty="0" smtClean="0">
                <a:solidFill>
                  <a:srgbClr val="00B050"/>
                </a:solidFill>
              </a:rPr>
              <a:t>Quali forme di gestione?</a:t>
            </a:r>
          </a:p>
        </p:txBody>
      </p:sp>
      <p:sp>
        <p:nvSpPr>
          <p:cNvPr id="52227" name="Rectangle 3"/>
          <p:cNvSpPr>
            <a:spLocks noGrp="1" noChangeArrowheads="1"/>
          </p:cNvSpPr>
          <p:nvPr>
            <p:ph type="body" idx="1"/>
          </p:nvPr>
        </p:nvSpPr>
        <p:spPr>
          <a:xfrm>
            <a:off x="685800" y="2057400"/>
            <a:ext cx="7772400" cy="4114800"/>
          </a:xfrm>
          <a:solidFill>
            <a:srgbClr val="A2FA76"/>
          </a:solidFill>
          <a:ln>
            <a:solidFill>
              <a:schemeClr val="bg2"/>
            </a:solidFill>
          </a:ln>
        </p:spPr>
        <p:txBody>
          <a:bodyPr/>
          <a:lstStyle/>
          <a:p>
            <a:pPr eaLnBrk="1" hangingPunct="1"/>
            <a:r>
              <a:rPr lang="it-IT" sz="2800" dirty="0" smtClean="0"/>
              <a:t>Indicazioni regionali diverse</a:t>
            </a:r>
          </a:p>
          <a:p>
            <a:pPr eaLnBrk="1" hangingPunct="1"/>
            <a:r>
              <a:rPr lang="it-IT" sz="2800" dirty="0" smtClean="0"/>
              <a:t>Esperienze comunali ancora più diverse</a:t>
            </a:r>
          </a:p>
          <a:p>
            <a:pPr eaLnBrk="1" hangingPunct="1"/>
            <a:r>
              <a:rPr lang="it-IT" sz="2800" dirty="0" smtClean="0"/>
              <a:t>Ampie possibilità di scelta per gli enti locali</a:t>
            </a:r>
          </a:p>
          <a:p>
            <a:pPr eaLnBrk="1" hangingPunct="1"/>
            <a:r>
              <a:rPr lang="it-IT" sz="2800" dirty="0" smtClean="0"/>
              <a:t>Quali sono le caratteristiche delle varie modalità gestionali?</a:t>
            </a:r>
          </a:p>
          <a:p>
            <a:pPr eaLnBrk="1" hangingPunct="1"/>
            <a:r>
              <a:rPr lang="it-IT" sz="2800" dirty="0" smtClean="0"/>
              <a:t>Per quale motivo scegliere l’una o l’altra modalità gestionale?</a:t>
            </a:r>
            <a:endParaRPr lang="it-IT" sz="1800" dirty="0" smtClean="0"/>
          </a:p>
          <a:p>
            <a:pPr eaLnBrk="1" hangingPunct="1"/>
            <a:endParaRPr lang="it-IT" sz="2800" dirty="0" smtClean="0">
              <a:solidFill>
                <a:schemeClr val="bg2"/>
              </a:solidFill>
            </a:endParaRPr>
          </a:p>
          <a:p>
            <a:pPr eaLnBrk="1" hangingPunct="1"/>
            <a:endParaRPr lang="it-IT" sz="1800" dirty="0" smtClean="0">
              <a:solidFill>
                <a:schemeClr val="bg2"/>
              </a:solidFill>
            </a:endParaRPr>
          </a:p>
          <a:p>
            <a:pPr eaLnBrk="1" hangingPunct="1"/>
            <a:endParaRPr lang="it-IT" sz="3600" dirty="0" smtClean="0"/>
          </a:p>
        </p:txBody>
      </p:sp>
    </p:spTree>
    <p:extLst>
      <p:ext uri="{BB962C8B-B14F-4D97-AF65-F5344CB8AC3E}">
        <p14:creationId xmlns:p14="http://schemas.microsoft.com/office/powerpoint/2010/main" val="4185719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52227">
                                            <p:txEl>
                                              <p:charRg st="4294967295" end="4294967295"/>
                                            </p:txEl>
                                          </p:spTgt>
                                        </p:tgtEl>
                                        <p:attrNameLst>
                                          <p:attrName>style.visibility</p:attrName>
                                        </p:attrNameLst>
                                      </p:cBhvr>
                                      <p:to>
                                        <p:strVal val="visible"/>
                                      </p:to>
                                    </p:set>
                                    <p:anim calcmode="lin" valueType="num">
                                      <p:cBhvr>
                                        <p:cTn id="7" dur="500" fill="hold"/>
                                        <p:tgtEl>
                                          <p:spTgt spid="52227">
                                            <p:txEl>
                                              <p:charRg st="4294967295" end="4294967295"/>
                                            </p:txEl>
                                          </p:spTgt>
                                        </p:tgtEl>
                                        <p:attrNameLst>
                                          <p:attrName>ppt_x</p:attrName>
                                        </p:attrNameLst>
                                      </p:cBhvr>
                                      <p:tavLst>
                                        <p:tav tm="0">
                                          <p:val>
                                            <p:strVal val="#ppt_x+#ppt_w/2"/>
                                          </p:val>
                                        </p:tav>
                                        <p:tav tm="100000">
                                          <p:val>
                                            <p:strVal val="#ppt_x"/>
                                          </p:val>
                                        </p:tav>
                                      </p:tavLst>
                                    </p:anim>
                                    <p:anim calcmode="lin" valueType="num">
                                      <p:cBhvr>
                                        <p:cTn id="8" dur="500" fill="hold"/>
                                        <p:tgtEl>
                                          <p:spTgt spid="52227">
                                            <p:txEl>
                                              <p:charRg st="4294967295" end="4294967295"/>
                                            </p:txEl>
                                          </p:spTgt>
                                        </p:tgtEl>
                                        <p:attrNameLst>
                                          <p:attrName>ppt_y</p:attrName>
                                        </p:attrNameLst>
                                      </p:cBhvr>
                                      <p:tavLst>
                                        <p:tav tm="0">
                                          <p:val>
                                            <p:strVal val="#ppt_y"/>
                                          </p:val>
                                        </p:tav>
                                        <p:tav tm="100000">
                                          <p:val>
                                            <p:strVal val="#ppt_y"/>
                                          </p:val>
                                        </p:tav>
                                      </p:tavLst>
                                    </p:anim>
                                    <p:anim calcmode="lin" valueType="num">
                                      <p:cBhvr>
                                        <p:cTn id="9" dur="500" fill="hold"/>
                                        <p:tgtEl>
                                          <p:spTgt spid="52227">
                                            <p:txEl>
                                              <p:charRg st="4294967295" end="4294967295"/>
                                            </p:txEl>
                                          </p:spTgt>
                                        </p:tgtEl>
                                        <p:attrNameLst>
                                          <p:attrName>ppt_w</p:attrName>
                                        </p:attrNameLst>
                                      </p:cBhvr>
                                      <p:tavLst>
                                        <p:tav tm="0">
                                          <p:val>
                                            <p:fltVal val="0"/>
                                          </p:val>
                                        </p:tav>
                                        <p:tav tm="100000">
                                          <p:val>
                                            <p:strVal val="#ppt_w"/>
                                          </p:val>
                                        </p:tav>
                                      </p:tavLst>
                                    </p:anim>
                                    <p:anim calcmode="lin" valueType="num">
                                      <p:cBhvr>
                                        <p:cTn id="10" dur="500" fill="hold"/>
                                        <p:tgtEl>
                                          <p:spTgt spid="52227">
                                            <p:txEl>
                                              <p:charRg st="4294967295" end="429496729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Segnaposto numero diapositiva 5"/>
          <p:cNvSpPr>
            <a:spLocks noGrp="1"/>
          </p:cNvSpPr>
          <p:nvPr>
            <p:ph type="sldNum" sz="quarter" idx="12"/>
          </p:nvPr>
        </p:nvSpPr>
        <p:spPr>
          <a:noFill/>
        </p:spPr>
        <p:txBody>
          <a:bodyPr/>
          <a:lstStyle/>
          <a:p>
            <a:fld id="{A50CA00C-1AE3-4908-BE46-916BE8F255A5}" type="slidenum">
              <a:rPr lang="it-IT" smtClean="0"/>
              <a:pPr/>
              <a:t>17</a:t>
            </a:fld>
            <a:endParaRPr lang="it-IT" smtClean="0"/>
          </a:p>
        </p:txBody>
      </p:sp>
      <p:sp>
        <p:nvSpPr>
          <p:cNvPr id="64514" name="Rectangle 2"/>
          <p:cNvSpPr>
            <a:spLocks noGrp="1" noChangeArrowheads="1"/>
          </p:cNvSpPr>
          <p:nvPr>
            <p:ph type="title"/>
          </p:nvPr>
        </p:nvSpPr>
        <p:spPr>
          <a:xfrm>
            <a:off x="457200" y="274638"/>
            <a:ext cx="8229600" cy="850106"/>
          </a:xfrm>
        </p:spPr>
        <p:txBody>
          <a:bodyPr>
            <a:normAutofit/>
          </a:bodyPr>
          <a:lstStyle/>
          <a:p>
            <a:pPr algn="ctr" eaLnBrk="1" hangingPunct="1">
              <a:defRPr/>
            </a:pPr>
            <a:r>
              <a:rPr lang="it-IT" sz="3600" b="1" dirty="0" smtClean="0">
                <a:solidFill>
                  <a:srgbClr val="00B050"/>
                </a:solidFill>
              </a:rPr>
              <a:t>Caratteristiche  delle forme di gestione</a:t>
            </a:r>
          </a:p>
        </p:txBody>
      </p:sp>
      <p:graphicFrame>
        <p:nvGraphicFramePr>
          <p:cNvPr id="8" name="Segnaposto contenuto 7"/>
          <p:cNvGraphicFramePr>
            <a:graphicFrameLocks noGrp="1"/>
          </p:cNvGraphicFramePr>
          <p:nvPr>
            <p:ph idx="1"/>
            <p:extLst>
              <p:ext uri="{D42A27DB-BD31-4B8C-83A1-F6EECF244321}">
                <p14:modId xmlns:p14="http://schemas.microsoft.com/office/powerpoint/2010/main" val="3354509152"/>
              </p:ext>
            </p:extLst>
          </p:nvPr>
        </p:nvGraphicFramePr>
        <p:xfrm>
          <a:off x="323528" y="1196755"/>
          <a:ext cx="8496944" cy="5184584"/>
        </p:xfrm>
        <a:graphic>
          <a:graphicData uri="http://schemas.openxmlformats.org/drawingml/2006/table">
            <a:tbl>
              <a:tblPr firstRow="1" bandRow="1">
                <a:tableStyleId>{5C22544A-7EE6-4342-B048-85BDC9FD1C3A}</a:tableStyleId>
              </a:tblPr>
              <a:tblGrid>
                <a:gridCol w="1152128"/>
                <a:gridCol w="1152128"/>
                <a:gridCol w="882098"/>
                <a:gridCol w="1062118"/>
                <a:gridCol w="1062118"/>
                <a:gridCol w="1062118"/>
                <a:gridCol w="1062118"/>
                <a:gridCol w="1062118"/>
              </a:tblGrid>
              <a:tr h="576521">
                <a:tc>
                  <a:txBody>
                    <a:bodyPr/>
                    <a:lstStyle/>
                    <a:p>
                      <a:endParaRPr lang="it-IT" sz="1100" dirty="0"/>
                    </a:p>
                  </a:txBody>
                  <a:tcPr/>
                </a:tc>
                <a:tc>
                  <a:txBody>
                    <a:bodyPr/>
                    <a:lstStyle/>
                    <a:p>
                      <a:pPr algn="ctr"/>
                      <a:r>
                        <a:rPr lang="it-IT" sz="1200" dirty="0" smtClean="0"/>
                        <a:t>Convenzione </a:t>
                      </a:r>
                    </a:p>
                    <a:p>
                      <a:pPr algn="ctr"/>
                      <a:r>
                        <a:rPr lang="it-IT" sz="1200" dirty="0" smtClean="0"/>
                        <a:t>intercomunale</a:t>
                      </a:r>
                      <a:endParaRPr lang="it-IT" sz="1200" dirty="0"/>
                    </a:p>
                  </a:txBody>
                  <a:tcPr/>
                </a:tc>
                <a:tc>
                  <a:txBody>
                    <a:bodyPr/>
                    <a:lstStyle/>
                    <a:p>
                      <a:pPr algn="ctr"/>
                      <a:r>
                        <a:rPr lang="it-IT" sz="1200" dirty="0" smtClean="0"/>
                        <a:t>Unione dei comuni</a:t>
                      </a:r>
                      <a:endParaRPr lang="it-IT" sz="1200" dirty="0"/>
                    </a:p>
                  </a:txBody>
                  <a:tcPr/>
                </a:tc>
                <a:tc>
                  <a:txBody>
                    <a:bodyPr/>
                    <a:lstStyle/>
                    <a:p>
                      <a:pPr algn="ctr"/>
                      <a:r>
                        <a:rPr lang="it-IT" sz="1200" b="1" dirty="0" smtClean="0"/>
                        <a:t>ASP</a:t>
                      </a:r>
                      <a:endParaRPr lang="it-IT" sz="1200" b="1" dirty="0"/>
                    </a:p>
                  </a:txBody>
                  <a:tcPr/>
                </a:tc>
                <a:tc>
                  <a:txBody>
                    <a:bodyPr/>
                    <a:lstStyle/>
                    <a:p>
                      <a:pPr algn="ctr"/>
                      <a:r>
                        <a:rPr lang="it-IT" sz="1200" dirty="0" smtClean="0"/>
                        <a:t>Consorzio</a:t>
                      </a:r>
                      <a:endParaRPr lang="it-IT" sz="1200" dirty="0"/>
                    </a:p>
                  </a:txBody>
                  <a:tcPr/>
                </a:tc>
                <a:tc>
                  <a:txBody>
                    <a:bodyPr/>
                    <a:lstStyle/>
                    <a:p>
                      <a:pPr algn="ctr"/>
                      <a:r>
                        <a:rPr lang="it-IT" sz="1200" dirty="0" smtClean="0"/>
                        <a:t>Azienda speciale consortile</a:t>
                      </a:r>
                      <a:endParaRPr lang="it-IT" sz="1200" dirty="0"/>
                    </a:p>
                  </a:txBody>
                  <a:tcPr/>
                </a:tc>
                <a:tc>
                  <a:txBody>
                    <a:bodyPr/>
                    <a:lstStyle/>
                    <a:p>
                      <a:pPr algn="ctr"/>
                      <a:r>
                        <a:rPr lang="it-IT" sz="1200" dirty="0" smtClean="0"/>
                        <a:t>Fondazione </a:t>
                      </a:r>
                      <a:endParaRPr lang="it-IT" sz="1200" dirty="0"/>
                    </a:p>
                  </a:txBody>
                  <a:tcPr/>
                </a:tc>
                <a:tc>
                  <a:txBody>
                    <a:bodyPr/>
                    <a:lstStyle/>
                    <a:p>
                      <a:pPr algn="ctr"/>
                      <a:r>
                        <a:rPr lang="it-IT" sz="1200" dirty="0" smtClean="0"/>
                        <a:t>SPA o SRL</a:t>
                      </a:r>
                      <a:endParaRPr lang="it-IT" sz="1200" dirty="0"/>
                    </a:p>
                  </a:txBody>
                  <a:tcPr/>
                </a:tc>
              </a:tr>
              <a:tr h="413913">
                <a:tc>
                  <a:txBody>
                    <a:bodyPr/>
                    <a:lstStyle/>
                    <a:p>
                      <a:r>
                        <a:rPr lang="it-IT" sz="1100" dirty="0" smtClean="0"/>
                        <a:t>Partecipazione di + comuni</a:t>
                      </a:r>
                      <a:endParaRPr lang="it-IT" sz="1100" dirty="0"/>
                    </a:p>
                  </a:txBody>
                  <a:tcPr/>
                </a:tc>
                <a:tc>
                  <a:txBody>
                    <a:bodyPr/>
                    <a:lstStyle/>
                    <a:p>
                      <a:pPr algn="ctr"/>
                      <a:r>
                        <a:rPr lang="it-IT" sz="1600" dirty="0" smtClean="0"/>
                        <a:t>Si</a:t>
                      </a:r>
                      <a:r>
                        <a:rPr lang="it-IT" sz="1600" baseline="0" dirty="0" smtClean="0"/>
                        <a:t> </a:t>
                      </a:r>
                      <a:endParaRPr lang="it-IT" sz="1600" dirty="0"/>
                    </a:p>
                  </a:txBody>
                  <a:tcPr>
                    <a:solidFill>
                      <a:srgbClr val="FFFF66"/>
                    </a:solidFill>
                  </a:tcPr>
                </a:tc>
                <a:tc>
                  <a:txBody>
                    <a:bodyPr/>
                    <a:lstStyle/>
                    <a:p>
                      <a:pPr algn="ctr"/>
                      <a:r>
                        <a:rPr lang="it-IT" sz="1600" dirty="0" smtClean="0"/>
                        <a:t>Si</a:t>
                      </a:r>
                      <a:endParaRPr lang="it-IT" sz="1600" dirty="0"/>
                    </a:p>
                  </a:txBody>
                  <a:tcPr>
                    <a:solidFill>
                      <a:srgbClr val="FFFF66"/>
                    </a:solidFill>
                  </a:tcPr>
                </a:tc>
                <a:tc>
                  <a:txBody>
                    <a:bodyPr/>
                    <a:lstStyle/>
                    <a:p>
                      <a:pPr algn="ctr"/>
                      <a:r>
                        <a:rPr lang="it-IT" sz="1600" b="0" dirty="0" smtClean="0"/>
                        <a:t>Si </a:t>
                      </a:r>
                      <a:endParaRPr lang="it-IT" sz="1600" b="0" dirty="0"/>
                    </a:p>
                  </a:txBody>
                  <a:tcPr>
                    <a:solidFill>
                      <a:srgbClr val="FFFF66"/>
                    </a:solidFill>
                  </a:tcPr>
                </a:tc>
                <a:tc>
                  <a:txBody>
                    <a:bodyPr/>
                    <a:lstStyle/>
                    <a:p>
                      <a:pPr algn="ctr"/>
                      <a:r>
                        <a:rPr lang="it-IT" sz="1600" dirty="0" smtClean="0"/>
                        <a:t>Si</a:t>
                      </a:r>
                      <a:endParaRPr lang="it-IT" sz="1600" dirty="0"/>
                    </a:p>
                  </a:txBody>
                  <a:tcPr>
                    <a:solidFill>
                      <a:srgbClr val="FFFF66"/>
                    </a:solidFill>
                  </a:tcPr>
                </a:tc>
                <a:tc>
                  <a:txBody>
                    <a:bodyPr/>
                    <a:lstStyle/>
                    <a:p>
                      <a:pPr algn="ctr"/>
                      <a:r>
                        <a:rPr lang="it-IT" sz="1600" dirty="0" smtClean="0"/>
                        <a:t>Si</a:t>
                      </a:r>
                      <a:endParaRPr lang="it-IT" sz="1600" dirty="0"/>
                    </a:p>
                  </a:txBody>
                  <a:tcPr>
                    <a:solidFill>
                      <a:srgbClr val="FFFF66"/>
                    </a:solidFill>
                  </a:tcPr>
                </a:tc>
                <a:tc>
                  <a:txBody>
                    <a:bodyPr/>
                    <a:lstStyle/>
                    <a:p>
                      <a:pPr algn="ctr"/>
                      <a:r>
                        <a:rPr lang="it-IT" sz="1600" dirty="0" smtClean="0"/>
                        <a:t>Si</a:t>
                      </a:r>
                      <a:endParaRPr lang="it-IT" sz="1600" dirty="0"/>
                    </a:p>
                  </a:txBody>
                  <a:tcPr>
                    <a:solidFill>
                      <a:srgbClr val="FFFF66"/>
                    </a:solidFill>
                  </a:tcPr>
                </a:tc>
                <a:tc>
                  <a:txBody>
                    <a:bodyPr/>
                    <a:lstStyle/>
                    <a:p>
                      <a:pPr algn="ctr"/>
                      <a:r>
                        <a:rPr lang="it-IT" sz="1600" dirty="0" smtClean="0"/>
                        <a:t>Si</a:t>
                      </a:r>
                      <a:endParaRPr lang="it-IT" sz="1600" dirty="0"/>
                    </a:p>
                  </a:txBody>
                  <a:tcPr>
                    <a:solidFill>
                      <a:srgbClr val="FFFF66"/>
                    </a:solidFill>
                  </a:tcPr>
                </a:tc>
              </a:tr>
              <a:tr h="413913">
                <a:tc>
                  <a:txBody>
                    <a:bodyPr/>
                    <a:lstStyle/>
                    <a:p>
                      <a:r>
                        <a:rPr lang="it-IT" sz="1100" dirty="0" smtClean="0"/>
                        <a:t>Partecipazione della ASL</a:t>
                      </a:r>
                      <a:endParaRPr lang="it-IT" sz="1100" dirty="0"/>
                    </a:p>
                  </a:txBody>
                  <a:tcPr/>
                </a:tc>
                <a:tc>
                  <a:txBody>
                    <a:bodyPr/>
                    <a:lstStyle/>
                    <a:p>
                      <a:pPr algn="ctr"/>
                      <a:r>
                        <a:rPr lang="it-IT" sz="1600" dirty="0" smtClean="0"/>
                        <a:t>No</a:t>
                      </a:r>
                      <a:endParaRPr lang="it-IT" sz="1600" dirty="0"/>
                    </a:p>
                  </a:txBody>
                  <a:tcPr/>
                </a:tc>
                <a:tc>
                  <a:txBody>
                    <a:bodyPr/>
                    <a:lstStyle/>
                    <a:p>
                      <a:pPr algn="ctr"/>
                      <a:r>
                        <a:rPr lang="it-IT" sz="1600" dirty="0" smtClean="0"/>
                        <a:t>No</a:t>
                      </a:r>
                      <a:endParaRPr lang="it-IT" sz="1600" dirty="0"/>
                    </a:p>
                  </a:txBody>
                  <a:tcPr/>
                </a:tc>
                <a:tc>
                  <a:txBody>
                    <a:bodyPr/>
                    <a:lstStyle/>
                    <a:p>
                      <a:pPr algn="ctr"/>
                      <a:r>
                        <a:rPr lang="it-IT" sz="1100" b="0" dirty="0" smtClean="0"/>
                        <a:t>Teoricamente possibile</a:t>
                      </a:r>
                      <a:endParaRPr lang="it-IT" sz="1100" b="0" dirty="0"/>
                    </a:p>
                  </a:txBody>
                  <a:tcPr>
                    <a:solidFill>
                      <a:srgbClr val="FFFF66"/>
                    </a:solidFill>
                  </a:tcPr>
                </a:tc>
                <a:tc>
                  <a:txBody>
                    <a:bodyPr/>
                    <a:lstStyle/>
                    <a:p>
                      <a:pPr algn="ctr"/>
                      <a:r>
                        <a:rPr lang="it-IT" sz="1600" dirty="0" smtClean="0"/>
                        <a:t>Si</a:t>
                      </a:r>
                      <a:endParaRPr lang="it-IT" sz="1600" dirty="0"/>
                    </a:p>
                  </a:txBody>
                  <a:tcPr>
                    <a:solidFill>
                      <a:srgbClr val="FFFF66"/>
                    </a:solidFill>
                  </a:tcPr>
                </a:tc>
                <a:tc>
                  <a:txBody>
                    <a:bodyPr/>
                    <a:lstStyle/>
                    <a:p>
                      <a:pPr algn="ctr"/>
                      <a:r>
                        <a:rPr lang="it-IT" sz="1600" dirty="0" smtClean="0"/>
                        <a:t>Si</a:t>
                      </a:r>
                      <a:endParaRPr lang="it-IT" sz="1600" dirty="0"/>
                    </a:p>
                  </a:txBody>
                  <a:tcPr>
                    <a:solidFill>
                      <a:srgbClr val="FFFF66"/>
                    </a:solidFill>
                  </a:tcPr>
                </a:tc>
                <a:tc>
                  <a:txBody>
                    <a:bodyPr/>
                    <a:lstStyle/>
                    <a:p>
                      <a:pPr algn="ctr"/>
                      <a:r>
                        <a:rPr lang="it-IT" sz="1600" dirty="0" smtClean="0"/>
                        <a:t>Si</a:t>
                      </a:r>
                      <a:endParaRPr lang="it-IT" sz="1600" dirty="0"/>
                    </a:p>
                  </a:txBody>
                  <a:tcPr>
                    <a:solidFill>
                      <a:srgbClr val="FFFF66"/>
                    </a:solidFill>
                  </a:tcPr>
                </a:tc>
                <a:tc>
                  <a:txBody>
                    <a:bodyPr/>
                    <a:lstStyle/>
                    <a:p>
                      <a:pPr algn="ctr"/>
                      <a:r>
                        <a:rPr lang="it-IT" sz="1600" dirty="0" smtClean="0"/>
                        <a:t>Si</a:t>
                      </a:r>
                      <a:endParaRPr lang="it-IT" sz="1600" dirty="0"/>
                    </a:p>
                  </a:txBody>
                  <a:tcPr>
                    <a:solidFill>
                      <a:srgbClr val="FFFF66"/>
                    </a:solidFill>
                  </a:tcPr>
                </a:tc>
              </a:tr>
              <a:tr h="413913">
                <a:tc>
                  <a:txBody>
                    <a:bodyPr/>
                    <a:lstStyle/>
                    <a:p>
                      <a:r>
                        <a:rPr lang="it-IT" sz="1100" dirty="0" smtClean="0"/>
                        <a:t>Partecipazione dei privati</a:t>
                      </a:r>
                      <a:endParaRPr lang="it-IT" sz="1100" dirty="0"/>
                    </a:p>
                  </a:txBody>
                  <a:tcPr/>
                </a:tc>
                <a:tc>
                  <a:txBody>
                    <a:bodyPr/>
                    <a:lstStyle/>
                    <a:p>
                      <a:pPr algn="ctr"/>
                      <a:r>
                        <a:rPr lang="it-IT" sz="1600" dirty="0" smtClean="0"/>
                        <a:t>No </a:t>
                      </a:r>
                      <a:endParaRPr lang="it-IT" sz="1600" dirty="0"/>
                    </a:p>
                  </a:txBody>
                  <a:tcPr/>
                </a:tc>
                <a:tc>
                  <a:txBody>
                    <a:bodyPr/>
                    <a:lstStyle/>
                    <a:p>
                      <a:pPr algn="ctr"/>
                      <a:r>
                        <a:rPr lang="it-IT" sz="1600" dirty="0" smtClean="0"/>
                        <a:t>No </a:t>
                      </a:r>
                      <a:endParaRPr lang="it-IT" sz="1600" dirty="0"/>
                    </a:p>
                  </a:txBody>
                  <a:tcPr/>
                </a:tc>
                <a:tc>
                  <a:txBody>
                    <a:bodyPr/>
                    <a:lstStyle/>
                    <a:p>
                      <a:pPr algn="ctr"/>
                      <a:r>
                        <a:rPr lang="it-IT" sz="1600" b="0" dirty="0" smtClean="0"/>
                        <a:t>Si </a:t>
                      </a:r>
                      <a:endParaRPr lang="it-IT" sz="1600" b="0" dirty="0"/>
                    </a:p>
                  </a:txBody>
                  <a:tcPr>
                    <a:solidFill>
                      <a:srgbClr val="FFFF66"/>
                    </a:solidFill>
                  </a:tcPr>
                </a:tc>
                <a:tc>
                  <a:txBody>
                    <a:bodyPr/>
                    <a:lstStyle/>
                    <a:p>
                      <a:pPr algn="ctr"/>
                      <a:r>
                        <a:rPr lang="it-IT" sz="1600" dirty="0" smtClean="0"/>
                        <a:t>No </a:t>
                      </a:r>
                      <a:endParaRPr lang="it-IT" sz="1600" dirty="0"/>
                    </a:p>
                  </a:txBody>
                  <a:tcPr/>
                </a:tc>
                <a:tc>
                  <a:txBody>
                    <a:bodyPr/>
                    <a:lstStyle/>
                    <a:p>
                      <a:pPr algn="ctr"/>
                      <a:r>
                        <a:rPr lang="it-IT" sz="1600" dirty="0" smtClean="0"/>
                        <a:t>No </a:t>
                      </a:r>
                      <a:endParaRPr lang="it-IT" sz="1600" dirty="0"/>
                    </a:p>
                  </a:txBody>
                  <a:tcPr/>
                </a:tc>
                <a:tc>
                  <a:txBody>
                    <a:bodyPr/>
                    <a:lstStyle/>
                    <a:p>
                      <a:pPr algn="ctr"/>
                      <a:r>
                        <a:rPr lang="it-IT" sz="1600" dirty="0" smtClean="0"/>
                        <a:t>Si </a:t>
                      </a:r>
                      <a:endParaRPr lang="it-IT" sz="1600" dirty="0"/>
                    </a:p>
                  </a:txBody>
                  <a:tcPr>
                    <a:solidFill>
                      <a:srgbClr val="FFFF66"/>
                    </a:solidFill>
                  </a:tcPr>
                </a:tc>
                <a:tc>
                  <a:txBody>
                    <a:bodyPr/>
                    <a:lstStyle/>
                    <a:p>
                      <a:pPr algn="ctr"/>
                      <a:r>
                        <a:rPr lang="it-IT" sz="1600" dirty="0" smtClean="0"/>
                        <a:t>Si </a:t>
                      </a:r>
                      <a:endParaRPr lang="it-IT" sz="1600" dirty="0"/>
                    </a:p>
                  </a:txBody>
                  <a:tcPr>
                    <a:solidFill>
                      <a:srgbClr val="FFFF66"/>
                    </a:solidFill>
                  </a:tcPr>
                </a:tc>
              </a:tr>
              <a:tr h="739130">
                <a:tc>
                  <a:txBody>
                    <a:bodyPr/>
                    <a:lstStyle/>
                    <a:p>
                      <a:r>
                        <a:rPr lang="it-IT" sz="1100" dirty="0" smtClean="0"/>
                        <a:t>Idoneità</a:t>
                      </a:r>
                      <a:r>
                        <a:rPr lang="it-IT" sz="1100" baseline="0" dirty="0" smtClean="0"/>
                        <a:t> per la gestione di tutti i servizi sociali</a:t>
                      </a:r>
                      <a:endParaRPr lang="it-IT" sz="1100" dirty="0"/>
                    </a:p>
                  </a:txBody>
                  <a:tcPr/>
                </a:tc>
                <a:tc>
                  <a:txBody>
                    <a:bodyPr/>
                    <a:lstStyle/>
                    <a:p>
                      <a:pPr algn="ctr"/>
                      <a:r>
                        <a:rPr lang="it-IT" sz="1600" dirty="0" smtClean="0"/>
                        <a:t>Forte </a:t>
                      </a:r>
                      <a:endParaRPr lang="it-IT" sz="1600" dirty="0"/>
                    </a:p>
                  </a:txBody>
                  <a:tcPr>
                    <a:solidFill>
                      <a:srgbClr val="FFFF66"/>
                    </a:solidFill>
                  </a:tcPr>
                </a:tc>
                <a:tc>
                  <a:txBody>
                    <a:bodyPr/>
                    <a:lstStyle/>
                    <a:p>
                      <a:pPr algn="ctr"/>
                      <a:r>
                        <a:rPr lang="it-IT" sz="1600" dirty="0" smtClean="0"/>
                        <a:t>Forte </a:t>
                      </a:r>
                      <a:endParaRPr lang="it-IT" sz="1600" dirty="0"/>
                    </a:p>
                  </a:txBody>
                  <a:tcPr>
                    <a:solidFill>
                      <a:srgbClr val="FF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600" b="0" dirty="0" smtClean="0"/>
                        <a:t>Forte </a:t>
                      </a:r>
                    </a:p>
                  </a:txBody>
                  <a:tcPr>
                    <a:solidFill>
                      <a:srgbClr val="FFFF66"/>
                    </a:solidFill>
                  </a:tcPr>
                </a:tc>
                <a:tc>
                  <a:txBody>
                    <a:bodyPr/>
                    <a:lstStyle/>
                    <a:p>
                      <a:pPr algn="ctr"/>
                      <a:r>
                        <a:rPr lang="it-IT" sz="1600" dirty="0" smtClean="0"/>
                        <a:t>Forte </a:t>
                      </a:r>
                      <a:endParaRPr lang="it-IT" sz="1600" dirty="0"/>
                    </a:p>
                  </a:txBody>
                  <a:tcPr>
                    <a:solidFill>
                      <a:srgbClr val="FFFF66"/>
                    </a:solidFill>
                  </a:tcPr>
                </a:tc>
                <a:tc>
                  <a:txBody>
                    <a:bodyPr/>
                    <a:lstStyle/>
                    <a:p>
                      <a:pPr algn="ctr"/>
                      <a:r>
                        <a:rPr lang="it-IT" sz="1600" dirty="0" smtClean="0"/>
                        <a:t>Forte </a:t>
                      </a:r>
                      <a:endParaRPr lang="it-IT" sz="1600" dirty="0"/>
                    </a:p>
                  </a:txBody>
                  <a:tcPr>
                    <a:solidFill>
                      <a:srgbClr val="FFFF66"/>
                    </a:solidFill>
                  </a:tcPr>
                </a:tc>
                <a:tc>
                  <a:txBody>
                    <a:bodyPr/>
                    <a:lstStyle/>
                    <a:p>
                      <a:pPr algn="ctr"/>
                      <a:r>
                        <a:rPr lang="it-IT" sz="1600" dirty="0" smtClean="0"/>
                        <a:t>Media </a:t>
                      </a:r>
                      <a:endParaRPr lang="it-IT" sz="1600" dirty="0"/>
                    </a:p>
                  </a:txBody>
                  <a:tcPr/>
                </a:tc>
                <a:tc>
                  <a:txBody>
                    <a:bodyPr/>
                    <a:lstStyle/>
                    <a:p>
                      <a:pPr algn="ctr"/>
                      <a:r>
                        <a:rPr lang="it-IT" sz="1600" dirty="0" smtClean="0"/>
                        <a:t>Debole </a:t>
                      </a:r>
                      <a:endParaRPr lang="it-IT" sz="1600" dirty="0"/>
                    </a:p>
                  </a:txBody>
                  <a:tcPr/>
                </a:tc>
              </a:tr>
              <a:tr h="739130">
                <a:tc>
                  <a:txBody>
                    <a:bodyPr/>
                    <a:lstStyle/>
                    <a:p>
                      <a:r>
                        <a:rPr lang="it-IT" sz="1100" dirty="0" smtClean="0"/>
                        <a:t>Idoneità per la gestione di sole strutture residenziali</a:t>
                      </a:r>
                      <a:endParaRPr lang="it-IT" sz="1100" dirty="0"/>
                    </a:p>
                  </a:txBody>
                  <a:tcPr/>
                </a:tc>
                <a:tc>
                  <a:txBody>
                    <a:bodyPr/>
                    <a:lstStyle/>
                    <a:p>
                      <a:pPr algn="ctr"/>
                      <a:r>
                        <a:rPr lang="it-IT" sz="1600" dirty="0" smtClean="0"/>
                        <a:t>Debole </a:t>
                      </a:r>
                      <a:endParaRPr lang="it-IT" sz="1600" dirty="0"/>
                    </a:p>
                  </a:txBody>
                  <a:tcPr/>
                </a:tc>
                <a:tc>
                  <a:txBody>
                    <a:bodyPr/>
                    <a:lstStyle/>
                    <a:p>
                      <a:pPr algn="ctr"/>
                      <a:r>
                        <a:rPr lang="it-IT" sz="1600" dirty="0" smtClean="0"/>
                        <a:t>Media </a:t>
                      </a:r>
                      <a:endParaRPr lang="it-IT"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600" b="0" dirty="0" smtClean="0"/>
                        <a:t>Forte </a:t>
                      </a:r>
                    </a:p>
                  </a:txBody>
                  <a:tcPr>
                    <a:solidFill>
                      <a:srgbClr val="FFFF66"/>
                    </a:solidFill>
                  </a:tcPr>
                </a:tc>
                <a:tc>
                  <a:txBody>
                    <a:bodyPr/>
                    <a:lstStyle/>
                    <a:p>
                      <a:pPr algn="ctr"/>
                      <a:r>
                        <a:rPr lang="it-IT" sz="1600" dirty="0" smtClean="0"/>
                        <a:t>Forte </a:t>
                      </a:r>
                      <a:endParaRPr lang="it-IT" sz="1600" dirty="0"/>
                    </a:p>
                  </a:txBody>
                  <a:tcPr>
                    <a:solidFill>
                      <a:srgbClr val="FFFF66"/>
                    </a:solidFill>
                  </a:tcPr>
                </a:tc>
                <a:tc>
                  <a:txBody>
                    <a:bodyPr/>
                    <a:lstStyle/>
                    <a:p>
                      <a:pPr algn="ctr"/>
                      <a:r>
                        <a:rPr lang="it-IT" sz="1600" dirty="0" smtClean="0"/>
                        <a:t>Forte </a:t>
                      </a:r>
                      <a:endParaRPr lang="it-IT" sz="1600" dirty="0"/>
                    </a:p>
                  </a:txBody>
                  <a:tcPr>
                    <a:solidFill>
                      <a:srgbClr val="FFFF66"/>
                    </a:solidFill>
                  </a:tcPr>
                </a:tc>
                <a:tc>
                  <a:txBody>
                    <a:bodyPr/>
                    <a:lstStyle/>
                    <a:p>
                      <a:pPr algn="ctr"/>
                      <a:r>
                        <a:rPr lang="it-IT" sz="1600" dirty="0" smtClean="0"/>
                        <a:t>Forte </a:t>
                      </a:r>
                      <a:endParaRPr lang="it-IT" sz="1600" dirty="0"/>
                    </a:p>
                  </a:txBody>
                  <a:tcPr>
                    <a:solidFill>
                      <a:srgbClr val="FFFF66"/>
                    </a:solidFill>
                  </a:tcPr>
                </a:tc>
                <a:tc>
                  <a:txBody>
                    <a:bodyPr/>
                    <a:lstStyle/>
                    <a:p>
                      <a:pPr algn="ctr"/>
                      <a:r>
                        <a:rPr lang="it-IT" sz="1600" dirty="0" smtClean="0"/>
                        <a:t>Forte </a:t>
                      </a:r>
                      <a:endParaRPr lang="it-IT" sz="1600" dirty="0"/>
                    </a:p>
                  </a:txBody>
                  <a:tcPr>
                    <a:solidFill>
                      <a:srgbClr val="FFFF66"/>
                    </a:solidFill>
                  </a:tcPr>
                </a:tc>
              </a:tr>
              <a:tr h="751939">
                <a:tc>
                  <a:txBody>
                    <a:bodyPr/>
                    <a:lstStyle/>
                    <a:p>
                      <a:r>
                        <a:rPr lang="it-IT" sz="1100" dirty="0" smtClean="0"/>
                        <a:t>Rappresentanza istituzionale degli enti locali soci</a:t>
                      </a:r>
                      <a:endParaRPr lang="it-IT" sz="1100" dirty="0"/>
                    </a:p>
                  </a:txBody>
                  <a:tcPr/>
                </a:tc>
                <a:tc>
                  <a:txBody>
                    <a:bodyPr/>
                    <a:lstStyle/>
                    <a:p>
                      <a:pPr algn="ctr"/>
                      <a:r>
                        <a:rPr lang="it-IT" sz="1600" dirty="0" smtClean="0"/>
                        <a:t>Media </a:t>
                      </a:r>
                      <a:endParaRPr lang="it-IT" sz="1600" dirty="0"/>
                    </a:p>
                  </a:txBody>
                  <a:tcPr/>
                </a:tc>
                <a:tc>
                  <a:txBody>
                    <a:bodyPr/>
                    <a:lstStyle/>
                    <a:p>
                      <a:pPr algn="ctr"/>
                      <a:r>
                        <a:rPr lang="it-IT" sz="1600" dirty="0" smtClean="0"/>
                        <a:t>Forte </a:t>
                      </a:r>
                      <a:endParaRPr lang="it-IT" sz="1600" dirty="0"/>
                    </a:p>
                  </a:txBody>
                  <a:tcPr>
                    <a:solidFill>
                      <a:srgbClr val="FF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600" b="0" dirty="0" smtClean="0"/>
                        <a:t>Forte </a:t>
                      </a:r>
                    </a:p>
                  </a:txBody>
                  <a:tcPr>
                    <a:solidFill>
                      <a:srgbClr val="FFFF66"/>
                    </a:solidFill>
                  </a:tcPr>
                </a:tc>
                <a:tc>
                  <a:txBody>
                    <a:bodyPr/>
                    <a:lstStyle/>
                    <a:p>
                      <a:pPr algn="ctr"/>
                      <a:r>
                        <a:rPr lang="it-IT" sz="1600" dirty="0" smtClean="0"/>
                        <a:t>Forte </a:t>
                      </a:r>
                      <a:endParaRPr lang="it-IT" sz="1600" dirty="0"/>
                    </a:p>
                  </a:txBody>
                  <a:tcPr>
                    <a:solidFill>
                      <a:srgbClr val="FFFF66"/>
                    </a:solidFill>
                  </a:tcPr>
                </a:tc>
                <a:tc>
                  <a:txBody>
                    <a:bodyPr/>
                    <a:lstStyle/>
                    <a:p>
                      <a:pPr algn="ctr"/>
                      <a:r>
                        <a:rPr lang="it-IT" sz="1600" dirty="0" smtClean="0"/>
                        <a:t>Media </a:t>
                      </a:r>
                      <a:endParaRPr lang="it-IT" sz="1600" dirty="0"/>
                    </a:p>
                  </a:txBody>
                  <a:tcPr/>
                </a:tc>
                <a:tc>
                  <a:txBody>
                    <a:bodyPr/>
                    <a:lstStyle/>
                    <a:p>
                      <a:pPr algn="ctr"/>
                      <a:r>
                        <a:rPr lang="it-IT" sz="1600" dirty="0" smtClean="0"/>
                        <a:t>Debole </a:t>
                      </a:r>
                      <a:endParaRPr lang="it-IT" sz="1600" dirty="0"/>
                    </a:p>
                  </a:txBody>
                  <a:tcPr/>
                </a:tc>
                <a:tc>
                  <a:txBody>
                    <a:bodyPr/>
                    <a:lstStyle/>
                    <a:p>
                      <a:pPr algn="ctr"/>
                      <a:r>
                        <a:rPr lang="it-IT" sz="1600" dirty="0" smtClean="0"/>
                        <a:t>Debole </a:t>
                      </a:r>
                      <a:endParaRPr lang="it-IT" sz="1600" dirty="0"/>
                    </a:p>
                  </a:txBody>
                  <a:tcPr/>
                </a:tc>
              </a:tr>
              <a:tr h="417607">
                <a:tc>
                  <a:txBody>
                    <a:bodyPr/>
                    <a:lstStyle/>
                    <a:p>
                      <a:r>
                        <a:rPr lang="it-IT" sz="1100" dirty="0" smtClean="0"/>
                        <a:t>Flessibilità di gestione</a:t>
                      </a:r>
                      <a:endParaRPr lang="it-IT" sz="1100" dirty="0"/>
                    </a:p>
                  </a:txBody>
                  <a:tcPr/>
                </a:tc>
                <a:tc>
                  <a:txBody>
                    <a:bodyPr/>
                    <a:lstStyle/>
                    <a:p>
                      <a:pPr algn="ctr"/>
                      <a:r>
                        <a:rPr lang="it-IT" sz="1600" dirty="0" smtClean="0"/>
                        <a:t>Debole </a:t>
                      </a:r>
                      <a:endParaRPr lang="it-IT" sz="1600" dirty="0"/>
                    </a:p>
                  </a:txBody>
                  <a:tcPr/>
                </a:tc>
                <a:tc>
                  <a:txBody>
                    <a:bodyPr/>
                    <a:lstStyle/>
                    <a:p>
                      <a:pPr algn="ctr"/>
                      <a:r>
                        <a:rPr lang="it-IT" sz="1600" dirty="0" smtClean="0"/>
                        <a:t>Debole </a:t>
                      </a:r>
                      <a:endParaRPr lang="it-IT"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600" b="0" dirty="0" smtClean="0"/>
                        <a:t>Forte </a:t>
                      </a:r>
                    </a:p>
                  </a:txBody>
                  <a:tcPr>
                    <a:solidFill>
                      <a:srgbClr val="FFFF66"/>
                    </a:solidFill>
                  </a:tcPr>
                </a:tc>
                <a:tc>
                  <a:txBody>
                    <a:bodyPr/>
                    <a:lstStyle/>
                    <a:p>
                      <a:pPr algn="ctr"/>
                      <a:r>
                        <a:rPr lang="it-IT" sz="1600" dirty="0" smtClean="0"/>
                        <a:t>Media </a:t>
                      </a:r>
                      <a:endParaRPr lang="it-IT" sz="1600" dirty="0"/>
                    </a:p>
                  </a:txBody>
                  <a:tcPr/>
                </a:tc>
                <a:tc>
                  <a:txBody>
                    <a:bodyPr/>
                    <a:lstStyle/>
                    <a:p>
                      <a:pPr algn="ctr"/>
                      <a:r>
                        <a:rPr lang="it-IT" sz="1600" dirty="0" smtClean="0"/>
                        <a:t>Media </a:t>
                      </a:r>
                      <a:endParaRPr lang="it-IT" sz="1600" dirty="0"/>
                    </a:p>
                  </a:txBody>
                  <a:tcPr/>
                </a:tc>
                <a:tc>
                  <a:txBody>
                    <a:bodyPr/>
                    <a:lstStyle/>
                    <a:p>
                      <a:pPr algn="ctr"/>
                      <a:r>
                        <a:rPr lang="it-IT" sz="1600" dirty="0" smtClean="0"/>
                        <a:t>Forte </a:t>
                      </a:r>
                      <a:endParaRPr lang="it-IT" sz="1600" dirty="0"/>
                    </a:p>
                  </a:txBody>
                  <a:tcPr>
                    <a:solidFill>
                      <a:srgbClr val="FFFF66"/>
                    </a:solidFill>
                  </a:tcPr>
                </a:tc>
                <a:tc>
                  <a:txBody>
                    <a:bodyPr/>
                    <a:lstStyle/>
                    <a:p>
                      <a:pPr algn="ctr"/>
                      <a:r>
                        <a:rPr lang="it-IT" sz="1600" dirty="0" smtClean="0"/>
                        <a:t>Forte </a:t>
                      </a:r>
                      <a:endParaRPr lang="it-IT" sz="1600" dirty="0"/>
                    </a:p>
                  </a:txBody>
                  <a:tcPr>
                    <a:solidFill>
                      <a:srgbClr val="FFFF66"/>
                    </a:solidFill>
                  </a:tcPr>
                </a:tc>
              </a:tr>
              <a:tr h="574494">
                <a:tc>
                  <a:txBody>
                    <a:bodyPr/>
                    <a:lstStyle/>
                    <a:p>
                      <a:r>
                        <a:rPr lang="it-IT" sz="1000" dirty="0" smtClean="0"/>
                        <a:t>Specializzazione professionale</a:t>
                      </a:r>
                      <a:endParaRPr lang="it-IT" sz="1000" dirty="0"/>
                    </a:p>
                  </a:txBody>
                  <a:tcPr/>
                </a:tc>
                <a:tc>
                  <a:txBody>
                    <a:bodyPr/>
                    <a:lstStyle/>
                    <a:p>
                      <a:pPr algn="ctr"/>
                      <a:r>
                        <a:rPr lang="it-IT" sz="1600" dirty="0" smtClean="0"/>
                        <a:t>Debole </a:t>
                      </a:r>
                      <a:endParaRPr lang="it-IT" sz="1600" dirty="0"/>
                    </a:p>
                  </a:txBody>
                  <a:tcPr/>
                </a:tc>
                <a:tc>
                  <a:txBody>
                    <a:bodyPr/>
                    <a:lstStyle/>
                    <a:p>
                      <a:pPr algn="ctr"/>
                      <a:r>
                        <a:rPr lang="it-IT" sz="1600" dirty="0" smtClean="0"/>
                        <a:t>Debole </a:t>
                      </a:r>
                      <a:endParaRPr lang="it-IT"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600" b="0" dirty="0" smtClean="0"/>
                        <a:t>Forte </a:t>
                      </a:r>
                    </a:p>
                  </a:txBody>
                  <a:tcPr>
                    <a:solidFill>
                      <a:srgbClr val="FFFF66"/>
                    </a:solidFill>
                  </a:tcPr>
                </a:tc>
                <a:tc>
                  <a:txBody>
                    <a:bodyPr/>
                    <a:lstStyle/>
                    <a:p>
                      <a:pPr algn="ctr"/>
                      <a:r>
                        <a:rPr lang="it-IT" sz="1600" dirty="0" smtClean="0"/>
                        <a:t>Forte </a:t>
                      </a:r>
                      <a:endParaRPr lang="it-IT" sz="1600" dirty="0"/>
                    </a:p>
                  </a:txBody>
                  <a:tcPr>
                    <a:solidFill>
                      <a:srgbClr val="FFFF66"/>
                    </a:solidFill>
                  </a:tcPr>
                </a:tc>
                <a:tc>
                  <a:txBody>
                    <a:bodyPr/>
                    <a:lstStyle/>
                    <a:p>
                      <a:pPr algn="ctr"/>
                      <a:r>
                        <a:rPr lang="it-IT" sz="1600" dirty="0" smtClean="0"/>
                        <a:t>Forte </a:t>
                      </a:r>
                      <a:endParaRPr lang="it-IT" sz="1600" dirty="0"/>
                    </a:p>
                  </a:txBody>
                  <a:tcPr>
                    <a:solidFill>
                      <a:srgbClr val="FFFF66"/>
                    </a:solidFill>
                  </a:tcPr>
                </a:tc>
                <a:tc>
                  <a:txBody>
                    <a:bodyPr/>
                    <a:lstStyle/>
                    <a:p>
                      <a:pPr algn="ctr"/>
                      <a:r>
                        <a:rPr lang="it-IT" sz="1600" dirty="0" smtClean="0"/>
                        <a:t>Forte </a:t>
                      </a:r>
                      <a:endParaRPr lang="it-IT" sz="1600" dirty="0"/>
                    </a:p>
                  </a:txBody>
                  <a:tcPr>
                    <a:solidFill>
                      <a:srgbClr val="FFFF66"/>
                    </a:solidFill>
                  </a:tcPr>
                </a:tc>
                <a:tc>
                  <a:txBody>
                    <a:bodyPr/>
                    <a:lstStyle/>
                    <a:p>
                      <a:pPr algn="ctr"/>
                      <a:r>
                        <a:rPr lang="it-IT" sz="1600" dirty="0" smtClean="0"/>
                        <a:t>Forte </a:t>
                      </a:r>
                      <a:endParaRPr lang="it-IT" sz="1600" dirty="0"/>
                    </a:p>
                  </a:txBody>
                  <a:tcPr>
                    <a:solidFill>
                      <a:srgbClr val="FFFF66"/>
                    </a:solidFill>
                  </a:tcPr>
                </a:tc>
              </a:tr>
            </a:tbl>
          </a:graphicData>
        </a:graphic>
      </p:graphicFrame>
    </p:spTree>
    <p:extLst>
      <p:ext uri="{BB962C8B-B14F-4D97-AF65-F5344CB8AC3E}">
        <p14:creationId xmlns:p14="http://schemas.microsoft.com/office/powerpoint/2010/main" val="11197415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Segnaposto numero diapositiva 5"/>
          <p:cNvSpPr>
            <a:spLocks noGrp="1"/>
          </p:cNvSpPr>
          <p:nvPr>
            <p:ph type="sldNum" sz="quarter" idx="12"/>
          </p:nvPr>
        </p:nvSpPr>
        <p:spPr>
          <a:noFill/>
        </p:spPr>
        <p:txBody>
          <a:bodyPr/>
          <a:lstStyle/>
          <a:p>
            <a:fld id="{058D8A17-513B-4364-804A-B28076E0958A}" type="slidenum">
              <a:rPr lang="it-IT" smtClean="0"/>
              <a:pPr/>
              <a:t>18</a:t>
            </a:fld>
            <a:endParaRPr lang="it-IT" smtClean="0"/>
          </a:p>
        </p:txBody>
      </p:sp>
      <p:sp>
        <p:nvSpPr>
          <p:cNvPr id="95234" name="Rectangle 2"/>
          <p:cNvSpPr>
            <a:spLocks noGrp="1" noChangeArrowheads="1"/>
          </p:cNvSpPr>
          <p:nvPr>
            <p:ph type="title"/>
          </p:nvPr>
        </p:nvSpPr>
        <p:spPr/>
        <p:txBody>
          <a:bodyPr>
            <a:normAutofit/>
          </a:bodyPr>
          <a:lstStyle/>
          <a:p>
            <a:pPr algn="ctr" eaLnBrk="1" hangingPunct="1">
              <a:defRPr/>
            </a:pPr>
            <a:r>
              <a:rPr lang="it-IT" sz="3200" b="1" dirty="0" smtClean="0">
                <a:solidFill>
                  <a:srgbClr val="00B050"/>
                </a:solidFill>
              </a:rPr>
              <a:t>CRITERI PER  LA SCELTA GESTIONALE </a:t>
            </a:r>
          </a:p>
        </p:txBody>
      </p:sp>
      <p:sp>
        <p:nvSpPr>
          <p:cNvPr id="95235" name="Rectangle 3"/>
          <p:cNvSpPr>
            <a:spLocks noGrp="1" noChangeArrowheads="1"/>
          </p:cNvSpPr>
          <p:nvPr>
            <p:ph type="body" idx="1"/>
          </p:nvPr>
        </p:nvSpPr>
        <p:spPr>
          <a:solidFill>
            <a:srgbClr val="A2FA76"/>
          </a:solidFill>
        </p:spPr>
        <p:txBody>
          <a:bodyPr/>
          <a:lstStyle/>
          <a:p>
            <a:pPr eaLnBrk="1" hangingPunct="1">
              <a:lnSpc>
                <a:spcPct val="90000"/>
              </a:lnSpc>
            </a:pPr>
            <a:r>
              <a:rPr lang="it-IT" sz="2400" dirty="0" smtClean="0"/>
              <a:t>La forma gestionale ottimale e valida per ogni realtà non esiste. Esistono necessità, obiettivi, caratteristiche particolari di cui occorre, localmente, tener conto.</a:t>
            </a:r>
          </a:p>
          <a:p>
            <a:pPr eaLnBrk="1" hangingPunct="1">
              <a:lnSpc>
                <a:spcPct val="90000"/>
              </a:lnSpc>
              <a:buFont typeface="Wingdings" pitchFamily="2" charset="2"/>
              <a:buNone/>
            </a:pPr>
            <a:endParaRPr lang="it-IT" sz="800" dirty="0" smtClean="0"/>
          </a:p>
          <a:p>
            <a:pPr eaLnBrk="1" hangingPunct="1">
              <a:lnSpc>
                <a:spcPct val="90000"/>
              </a:lnSpc>
            </a:pPr>
            <a:r>
              <a:rPr lang="it-IT" sz="2400" dirty="0" smtClean="0"/>
              <a:t>Contano gli obiettivi posti, i soci che debbono partecipare (pubbl. e privati) e  i servizi da gestire e la dimensione del bilancio da gestire.</a:t>
            </a:r>
          </a:p>
          <a:p>
            <a:pPr lvl="1" eaLnBrk="1" hangingPunct="1">
              <a:lnSpc>
                <a:spcPct val="90000"/>
              </a:lnSpc>
            </a:pPr>
            <a:r>
              <a:rPr lang="it-IT" sz="1600" dirty="0" smtClean="0"/>
              <a:t>Servono enti diversi per la gestione solo di una residenza protetta o per la gestione di tutti i servizi sociali, così come per un bilancio di un milioni di euro o di 10 milioni di euro, o se si coinvolge l’ASL.</a:t>
            </a:r>
          </a:p>
          <a:p>
            <a:pPr lvl="1" eaLnBrk="1" hangingPunct="1">
              <a:lnSpc>
                <a:spcPct val="90000"/>
              </a:lnSpc>
              <a:buFontTx/>
              <a:buNone/>
            </a:pPr>
            <a:endParaRPr lang="it-IT" sz="800" dirty="0" smtClean="0"/>
          </a:p>
          <a:p>
            <a:pPr eaLnBrk="1" hangingPunct="1">
              <a:lnSpc>
                <a:spcPct val="90000"/>
              </a:lnSpc>
            </a:pPr>
            <a:r>
              <a:rPr lang="it-IT" sz="2400" dirty="0" smtClean="0"/>
              <a:t>Servono: Partecipazione, consenso, gradualità e un forte indirizzo politico.</a:t>
            </a:r>
          </a:p>
        </p:txBody>
      </p:sp>
    </p:spTree>
    <p:extLst>
      <p:ext uri="{BB962C8B-B14F-4D97-AF65-F5344CB8AC3E}">
        <p14:creationId xmlns:p14="http://schemas.microsoft.com/office/powerpoint/2010/main" val="3392153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95235">
                                            <p:txEl>
                                              <p:charRg st="4294967295" end="4294967295"/>
                                            </p:txEl>
                                          </p:spTgt>
                                        </p:tgtEl>
                                        <p:attrNameLst>
                                          <p:attrName>style.visibility</p:attrName>
                                        </p:attrNameLst>
                                      </p:cBhvr>
                                      <p:to>
                                        <p:strVal val="visible"/>
                                      </p:to>
                                    </p:set>
                                    <p:anim calcmode="lin" valueType="num">
                                      <p:cBhvr>
                                        <p:cTn id="7" dur="1000" fill="hold"/>
                                        <p:tgtEl>
                                          <p:spTgt spid="95235">
                                            <p:txEl>
                                              <p:charRg st="4294967295" end="4294967295"/>
                                            </p:txEl>
                                          </p:spTgt>
                                        </p:tgtEl>
                                        <p:attrNameLst>
                                          <p:attrName>ppt_w</p:attrName>
                                        </p:attrNameLst>
                                      </p:cBhvr>
                                      <p:tavLst>
                                        <p:tav tm="0">
                                          <p:val>
                                            <p:fltVal val="0"/>
                                          </p:val>
                                        </p:tav>
                                        <p:tav tm="100000">
                                          <p:val>
                                            <p:strVal val="#ppt_w"/>
                                          </p:val>
                                        </p:tav>
                                      </p:tavLst>
                                    </p:anim>
                                    <p:anim calcmode="lin" valueType="num">
                                      <p:cBhvr>
                                        <p:cTn id="8" dur="1000" fill="hold"/>
                                        <p:tgtEl>
                                          <p:spTgt spid="95235">
                                            <p:txEl>
                                              <p:charRg st="4294967295" end="4294967295"/>
                                            </p:txEl>
                                          </p:spTgt>
                                        </p:tgtEl>
                                        <p:attrNameLst>
                                          <p:attrName>ppt_h</p:attrName>
                                        </p:attrNameLst>
                                      </p:cBhvr>
                                      <p:tavLst>
                                        <p:tav tm="0">
                                          <p:val>
                                            <p:fltVal val="0"/>
                                          </p:val>
                                        </p:tav>
                                        <p:tav tm="100000">
                                          <p:val>
                                            <p:strVal val="#ppt_h"/>
                                          </p:val>
                                        </p:tav>
                                      </p:tavLst>
                                    </p:anim>
                                    <p:anim calcmode="lin" valueType="num">
                                      <p:cBhvr>
                                        <p:cTn id="9" dur="1000" fill="hold"/>
                                        <p:tgtEl>
                                          <p:spTgt spid="95235">
                                            <p:txEl>
                                              <p:charRg st="4294967295" end="4294967295"/>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95235">
                                            <p:txEl>
                                              <p:charRg st="4294967295" end="429496729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Segnaposto numero diapositiva 5"/>
          <p:cNvSpPr>
            <a:spLocks noGrp="1"/>
          </p:cNvSpPr>
          <p:nvPr>
            <p:ph type="sldNum" sz="quarter" idx="12"/>
          </p:nvPr>
        </p:nvSpPr>
        <p:spPr>
          <a:noFill/>
        </p:spPr>
        <p:txBody>
          <a:bodyPr/>
          <a:lstStyle/>
          <a:p>
            <a:fld id="{514EB72E-B4FF-41D8-B6DB-4925FED7EF1D}" type="slidenum">
              <a:rPr lang="it-IT" smtClean="0"/>
              <a:pPr/>
              <a:t>19</a:t>
            </a:fld>
            <a:endParaRPr lang="it-IT" smtClean="0"/>
          </a:p>
        </p:txBody>
      </p:sp>
      <p:sp>
        <p:nvSpPr>
          <p:cNvPr id="79874" name="Rectangle 3074"/>
          <p:cNvSpPr>
            <a:spLocks noGrp="1" noChangeArrowheads="1"/>
          </p:cNvSpPr>
          <p:nvPr>
            <p:ph type="title"/>
          </p:nvPr>
        </p:nvSpPr>
        <p:spPr>
          <a:xfrm>
            <a:off x="457200" y="274638"/>
            <a:ext cx="8229600" cy="706090"/>
          </a:xfrm>
        </p:spPr>
        <p:txBody>
          <a:bodyPr>
            <a:normAutofit fontScale="90000"/>
          </a:bodyPr>
          <a:lstStyle/>
          <a:p>
            <a:pPr algn="ctr" eaLnBrk="1" hangingPunct="1">
              <a:defRPr/>
            </a:pPr>
            <a:r>
              <a:rPr lang="it-IT" b="1" dirty="0" smtClean="0">
                <a:solidFill>
                  <a:srgbClr val="00B050"/>
                </a:solidFill>
              </a:rPr>
              <a:t>Come promuovere la gestione associata?</a:t>
            </a:r>
          </a:p>
        </p:txBody>
      </p:sp>
      <p:sp>
        <p:nvSpPr>
          <p:cNvPr id="79875" name="Rectangle 3075"/>
          <p:cNvSpPr>
            <a:spLocks noGrp="1" noChangeArrowheads="1"/>
          </p:cNvSpPr>
          <p:nvPr>
            <p:ph type="body" idx="1"/>
          </p:nvPr>
        </p:nvSpPr>
        <p:spPr>
          <a:xfrm>
            <a:off x="685800" y="1268760"/>
            <a:ext cx="7772400" cy="5112568"/>
          </a:xfrm>
          <a:solidFill>
            <a:srgbClr val="A2FA76"/>
          </a:solidFill>
        </p:spPr>
        <p:txBody>
          <a:bodyPr>
            <a:normAutofit fontScale="92500"/>
          </a:bodyPr>
          <a:lstStyle/>
          <a:p>
            <a:pPr marL="914400" lvl="1" indent="-457200">
              <a:lnSpc>
                <a:spcPct val="90000"/>
              </a:lnSpc>
              <a:buFont typeface="Wingdings" pitchFamily="2" charset="2"/>
              <a:buAutoNum type="arabicPeriod"/>
            </a:pPr>
            <a:r>
              <a:rPr lang="it-IT" sz="2600" dirty="0" smtClean="0"/>
              <a:t>Siano i comuni a scegliere in autonomia la forma gestionale associata più adatta che coinvolga tutti i comuni dell’ambito; </a:t>
            </a:r>
          </a:p>
          <a:p>
            <a:pPr marL="914400" lvl="1" indent="-457200" eaLnBrk="1" hangingPunct="1">
              <a:lnSpc>
                <a:spcPct val="90000"/>
              </a:lnSpc>
              <a:buFont typeface="Wingdings" pitchFamily="2" charset="2"/>
              <a:buAutoNum type="arabicPeriod"/>
            </a:pPr>
            <a:r>
              <a:rPr lang="it-IT" sz="2600" dirty="0" smtClean="0"/>
              <a:t>La forma gestionale prescelta deve mantenere in capo ai comuni il potere di indirizzo politico e di controllo diretto.</a:t>
            </a:r>
          </a:p>
          <a:p>
            <a:pPr marL="914400" lvl="1" indent="-457200" eaLnBrk="1" hangingPunct="1">
              <a:lnSpc>
                <a:spcPct val="90000"/>
              </a:lnSpc>
              <a:buNone/>
            </a:pPr>
            <a:endParaRPr lang="it-IT" sz="2600" dirty="0" smtClean="0"/>
          </a:p>
          <a:p>
            <a:pPr marL="971550" lvl="1" indent="-514350">
              <a:lnSpc>
                <a:spcPct val="90000"/>
              </a:lnSpc>
              <a:buNone/>
            </a:pPr>
            <a:r>
              <a:rPr lang="it-IT" sz="2600" dirty="0" smtClean="0"/>
              <a:t>3. Un quadro normativo nazionale adeguato</a:t>
            </a:r>
            <a:r>
              <a:rPr lang="it-IT" sz="2600" dirty="0"/>
              <a:t>. Risolvere </a:t>
            </a:r>
            <a:r>
              <a:rPr lang="it-IT" sz="2600" dirty="0" smtClean="0"/>
              <a:t>alcuni  </a:t>
            </a:r>
            <a:r>
              <a:rPr lang="it-IT" sz="2600" dirty="0"/>
              <a:t>problemi </a:t>
            </a:r>
            <a:r>
              <a:rPr lang="it-IT" sz="2600" dirty="0" smtClean="0"/>
              <a:t>(piccoli comuni, consorzi, rappresentanza politica). </a:t>
            </a:r>
            <a:r>
              <a:rPr lang="it-IT" sz="2400" dirty="0"/>
              <a:t>Deve essere chiaro e definito quali sono le forme gestionali che si possono scegliere.</a:t>
            </a:r>
          </a:p>
          <a:p>
            <a:pPr marL="457200" lvl="1" indent="0" eaLnBrk="1" hangingPunct="1">
              <a:lnSpc>
                <a:spcPct val="90000"/>
              </a:lnSpc>
              <a:buNone/>
            </a:pPr>
            <a:endParaRPr lang="it-IT" sz="2600" dirty="0" smtClean="0"/>
          </a:p>
          <a:p>
            <a:pPr marL="914400" lvl="1" indent="-457200" eaLnBrk="1" hangingPunct="1">
              <a:lnSpc>
                <a:spcPct val="90000"/>
              </a:lnSpc>
              <a:buNone/>
            </a:pPr>
            <a:r>
              <a:rPr lang="it-IT" sz="2600" dirty="0" smtClean="0"/>
              <a:t>4.    Promuovere o incentivare gli Ambiti sociali che realizzano la gestione associata.</a:t>
            </a:r>
          </a:p>
          <a:p>
            <a:pPr marL="533400" indent="-533400" eaLnBrk="1" hangingPunct="1">
              <a:lnSpc>
                <a:spcPct val="90000"/>
              </a:lnSpc>
            </a:pPr>
            <a:endParaRPr lang="it-IT" sz="1800" dirty="0" smtClean="0">
              <a:solidFill>
                <a:srgbClr val="E1EA2C"/>
              </a:solidFill>
            </a:endParaRPr>
          </a:p>
          <a:p>
            <a:pPr marL="533400" indent="-533400" eaLnBrk="1" hangingPunct="1">
              <a:lnSpc>
                <a:spcPct val="90000"/>
              </a:lnSpc>
              <a:buFont typeface="Wingdings" pitchFamily="2" charset="2"/>
              <a:buNone/>
            </a:pPr>
            <a:endParaRPr lang="it-IT" sz="2000" dirty="0" smtClean="0">
              <a:solidFill>
                <a:srgbClr val="E1EA2C"/>
              </a:solidFill>
            </a:endParaRPr>
          </a:p>
        </p:txBody>
      </p:sp>
    </p:spTree>
    <p:extLst>
      <p:ext uri="{BB962C8B-B14F-4D97-AF65-F5344CB8AC3E}">
        <p14:creationId xmlns:p14="http://schemas.microsoft.com/office/powerpoint/2010/main" val="139109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79875">
                                            <p:txEl>
                                              <p:charRg st="4294967295" end="4294967295"/>
                                            </p:txEl>
                                          </p:spTgt>
                                        </p:tgtEl>
                                        <p:attrNameLst>
                                          <p:attrName>style.visibility</p:attrName>
                                        </p:attrNameLst>
                                      </p:cBhvr>
                                      <p:to>
                                        <p:strVal val="visible"/>
                                      </p:to>
                                    </p:set>
                                    <p:anim calcmode="lin" valueType="num">
                                      <p:cBhvr>
                                        <p:cTn id="7" dur="1000" fill="hold"/>
                                        <p:tgtEl>
                                          <p:spTgt spid="79875">
                                            <p:txEl>
                                              <p:charRg st="4294967295" end="4294967295"/>
                                            </p:txEl>
                                          </p:spTgt>
                                        </p:tgtEl>
                                        <p:attrNameLst>
                                          <p:attrName>ppt_w</p:attrName>
                                        </p:attrNameLst>
                                      </p:cBhvr>
                                      <p:tavLst>
                                        <p:tav tm="0">
                                          <p:val>
                                            <p:fltVal val="0"/>
                                          </p:val>
                                        </p:tav>
                                        <p:tav tm="100000">
                                          <p:val>
                                            <p:strVal val="#ppt_w"/>
                                          </p:val>
                                        </p:tav>
                                      </p:tavLst>
                                    </p:anim>
                                    <p:anim calcmode="lin" valueType="num">
                                      <p:cBhvr>
                                        <p:cTn id="8" dur="1000" fill="hold"/>
                                        <p:tgtEl>
                                          <p:spTgt spid="79875">
                                            <p:txEl>
                                              <p:charRg st="4294967295" end="4294967295"/>
                                            </p:txEl>
                                          </p:spTgt>
                                        </p:tgtEl>
                                        <p:attrNameLst>
                                          <p:attrName>ppt_h</p:attrName>
                                        </p:attrNameLst>
                                      </p:cBhvr>
                                      <p:tavLst>
                                        <p:tav tm="0">
                                          <p:val>
                                            <p:fltVal val="0"/>
                                          </p:val>
                                        </p:tav>
                                        <p:tav tm="100000">
                                          <p:val>
                                            <p:strVal val="#ppt_h"/>
                                          </p:val>
                                        </p:tav>
                                      </p:tavLst>
                                    </p:anim>
                                    <p:anim calcmode="lin" valueType="num">
                                      <p:cBhvr>
                                        <p:cTn id="9" dur="1000" fill="hold"/>
                                        <p:tgtEl>
                                          <p:spTgt spid="79875">
                                            <p:txEl>
                                              <p:charRg st="4294967295" end="4294967295"/>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79875">
                                            <p:txEl>
                                              <p:charRg st="4294967295" end="429496729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Segnaposto numero diapositiva 5"/>
          <p:cNvSpPr>
            <a:spLocks noGrp="1"/>
          </p:cNvSpPr>
          <p:nvPr>
            <p:ph type="sldNum" sz="quarter" idx="12"/>
          </p:nvPr>
        </p:nvSpPr>
        <p:spPr>
          <a:noFill/>
        </p:spPr>
        <p:txBody>
          <a:bodyPr/>
          <a:lstStyle/>
          <a:p>
            <a:fld id="{18C0D8AE-8BBC-4E92-B9CB-65F4335D2984}" type="slidenum">
              <a:rPr lang="it-IT" smtClean="0"/>
              <a:pPr/>
              <a:t>2</a:t>
            </a:fld>
            <a:endParaRPr lang="it-IT" smtClean="0"/>
          </a:p>
        </p:txBody>
      </p:sp>
      <p:sp>
        <p:nvSpPr>
          <p:cNvPr id="100354" name="Rectangle 1026"/>
          <p:cNvSpPr>
            <a:spLocks noGrp="1" noChangeArrowheads="1"/>
          </p:cNvSpPr>
          <p:nvPr>
            <p:ph type="title"/>
          </p:nvPr>
        </p:nvSpPr>
        <p:spPr/>
        <p:txBody>
          <a:bodyPr>
            <a:normAutofit/>
          </a:bodyPr>
          <a:lstStyle/>
          <a:p>
            <a:pPr algn="ctr" eaLnBrk="1" hangingPunct="1">
              <a:defRPr/>
            </a:pPr>
            <a:r>
              <a:rPr lang="it-IT" b="1" dirty="0" smtClean="0">
                <a:solidFill>
                  <a:srgbClr val="00B050"/>
                </a:solidFill>
              </a:rPr>
              <a:t>L’importanza del DDL C. 3594</a:t>
            </a:r>
          </a:p>
        </p:txBody>
      </p:sp>
      <p:sp>
        <p:nvSpPr>
          <p:cNvPr id="100355" name="Rectangle 1027"/>
          <p:cNvSpPr>
            <a:spLocks noGrp="1" noChangeArrowheads="1"/>
          </p:cNvSpPr>
          <p:nvPr>
            <p:ph type="body" idx="1"/>
          </p:nvPr>
        </p:nvSpPr>
        <p:spPr>
          <a:xfrm>
            <a:off x="457200" y="1484784"/>
            <a:ext cx="8229600" cy="4968552"/>
          </a:xfrm>
          <a:solidFill>
            <a:srgbClr val="A2FA76"/>
          </a:solidFill>
          <a:ln>
            <a:solidFill>
              <a:srgbClr val="E1EA2C"/>
            </a:solidFill>
          </a:ln>
        </p:spPr>
        <p:txBody>
          <a:bodyPr>
            <a:normAutofit/>
          </a:bodyPr>
          <a:lstStyle/>
          <a:p>
            <a:pPr>
              <a:buNone/>
            </a:pPr>
            <a:r>
              <a:rPr lang="it-IT" sz="2800" dirty="0" smtClean="0"/>
              <a:t>La presentazione del DDL  3594 è un evento politico di grande importanza per il welfare italiano.</a:t>
            </a:r>
          </a:p>
          <a:p>
            <a:pPr>
              <a:buNone/>
            </a:pPr>
            <a:endParaRPr lang="it-IT" sz="2800" dirty="0"/>
          </a:p>
          <a:p>
            <a:pPr>
              <a:buNone/>
            </a:pPr>
            <a:r>
              <a:rPr lang="it-IT" sz="2800" dirty="0" smtClean="0"/>
              <a:t>I suoi contenuti, in generale, sono apprezzabili, pur in presenza di risorse non adeguate. </a:t>
            </a:r>
          </a:p>
          <a:p>
            <a:pPr>
              <a:buNone/>
            </a:pPr>
            <a:endParaRPr lang="it-IT" sz="2800" dirty="0"/>
          </a:p>
          <a:p>
            <a:pPr>
              <a:buNone/>
            </a:pPr>
            <a:r>
              <a:rPr lang="it-IT" sz="2800" dirty="0" smtClean="0"/>
              <a:t>Spero in una sollecita approvazione da parte del Parlamento ed in una oculata attuazione da parte del Governo.</a:t>
            </a:r>
            <a:endParaRPr lang="it-IT" sz="2400" dirty="0" smtClean="0"/>
          </a:p>
          <a:p>
            <a:pPr>
              <a:buNone/>
            </a:pPr>
            <a:endParaRPr lang="it-IT" sz="2400" dirty="0"/>
          </a:p>
          <a:p>
            <a:pPr>
              <a:buNone/>
            </a:pPr>
            <a:endParaRPr lang="it-IT" sz="2400" dirty="0" smtClean="0"/>
          </a:p>
          <a:p>
            <a:pPr>
              <a:buNone/>
            </a:pPr>
            <a:endParaRPr lang="it-IT" sz="2400" dirty="0" smtClean="0"/>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2400" dirty="0" smtClean="0">
              <a:solidFill>
                <a:srgbClr val="009900"/>
              </a:solidFill>
            </a:endParaRPr>
          </a:p>
          <a:p>
            <a:pPr eaLnBrk="1" hangingPunct="1">
              <a:lnSpc>
                <a:spcPct val="90000"/>
              </a:lnSpc>
              <a:buFont typeface="Wingdings" pitchFamily="2" charset="2"/>
              <a:buNone/>
            </a:pPr>
            <a:endParaRPr lang="it-IT" sz="1800" dirty="0" smtClean="0">
              <a:solidFill>
                <a:srgbClr val="009900"/>
              </a:solidFill>
            </a:endParaRPr>
          </a:p>
          <a:p>
            <a:pPr eaLnBrk="1" hangingPunct="1">
              <a:lnSpc>
                <a:spcPct val="90000"/>
              </a:lnSpc>
            </a:pPr>
            <a:endParaRPr lang="it-IT" dirty="0" smtClean="0">
              <a:solidFill>
                <a:srgbClr val="009900"/>
              </a:solidFill>
            </a:endParaRPr>
          </a:p>
        </p:txBody>
      </p:sp>
    </p:spTree>
    <p:extLst>
      <p:ext uri="{BB962C8B-B14F-4D97-AF65-F5344CB8AC3E}">
        <p14:creationId xmlns:p14="http://schemas.microsoft.com/office/powerpoint/2010/main" val="28332872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Segnaposto numero diapositiva 5"/>
          <p:cNvSpPr>
            <a:spLocks noGrp="1"/>
          </p:cNvSpPr>
          <p:nvPr>
            <p:ph type="sldNum" sz="quarter" idx="12"/>
          </p:nvPr>
        </p:nvSpPr>
        <p:spPr>
          <a:noFill/>
        </p:spPr>
        <p:txBody>
          <a:bodyPr/>
          <a:lstStyle/>
          <a:p>
            <a:fld id="{514EB72E-B4FF-41D8-B6DB-4925FED7EF1D}" type="slidenum">
              <a:rPr lang="it-IT" smtClean="0"/>
              <a:pPr/>
              <a:t>20</a:t>
            </a:fld>
            <a:endParaRPr lang="it-IT" smtClean="0"/>
          </a:p>
        </p:txBody>
      </p:sp>
      <p:sp>
        <p:nvSpPr>
          <p:cNvPr id="79874" name="Rectangle 3074"/>
          <p:cNvSpPr>
            <a:spLocks noGrp="1" noChangeArrowheads="1"/>
          </p:cNvSpPr>
          <p:nvPr>
            <p:ph type="title"/>
          </p:nvPr>
        </p:nvSpPr>
        <p:spPr>
          <a:xfrm>
            <a:off x="457200" y="274638"/>
            <a:ext cx="8229600" cy="1066130"/>
          </a:xfrm>
        </p:spPr>
        <p:txBody>
          <a:bodyPr>
            <a:normAutofit fontScale="90000"/>
          </a:bodyPr>
          <a:lstStyle/>
          <a:p>
            <a:pPr algn="ctr" eaLnBrk="1" hangingPunct="1">
              <a:defRPr/>
            </a:pPr>
            <a:r>
              <a:rPr lang="it-IT" b="1" dirty="0">
                <a:solidFill>
                  <a:srgbClr val="00B050"/>
                </a:solidFill>
              </a:rPr>
              <a:t>G</a:t>
            </a:r>
            <a:r>
              <a:rPr lang="it-IT" b="1" dirty="0" smtClean="0">
                <a:solidFill>
                  <a:srgbClr val="00B050"/>
                </a:solidFill>
              </a:rPr>
              <a:t>estione associata obbligatoria o incentivata?</a:t>
            </a:r>
          </a:p>
        </p:txBody>
      </p:sp>
      <p:sp>
        <p:nvSpPr>
          <p:cNvPr id="79875" name="Rectangle 3075"/>
          <p:cNvSpPr>
            <a:spLocks noGrp="1" noChangeArrowheads="1"/>
          </p:cNvSpPr>
          <p:nvPr>
            <p:ph type="body" idx="1"/>
          </p:nvPr>
        </p:nvSpPr>
        <p:spPr>
          <a:xfrm>
            <a:off x="685800" y="1412776"/>
            <a:ext cx="7772400" cy="4968552"/>
          </a:xfrm>
          <a:solidFill>
            <a:srgbClr val="A2FA76"/>
          </a:solidFill>
        </p:spPr>
        <p:txBody>
          <a:bodyPr>
            <a:normAutofit fontScale="92500" lnSpcReduction="10000"/>
          </a:bodyPr>
          <a:lstStyle/>
          <a:p>
            <a:pPr marL="457200" lvl="1" indent="0">
              <a:lnSpc>
                <a:spcPct val="90000"/>
              </a:lnSpc>
              <a:buNone/>
            </a:pPr>
            <a:r>
              <a:rPr lang="it-IT" sz="2600" dirty="0" smtClean="0"/>
              <a:t>Alcune regioni hanno previsto la gestione associata obbligatoria ed hanno anche esercitato i poteri sostitutivi. Si può fare. </a:t>
            </a:r>
          </a:p>
          <a:p>
            <a:pPr marL="457200" lvl="1" indent="0">
              <a:lnSpc>
                <a:spcPct val="90000"/>
              </a:lnSpc>
              <a:buNone/>
            </a:pPr>
            <a:endParaRPr lang="it-IT" sz="2600" dirty="0"/>
          </a:p>
          <a:p>
            <a:pPr marL="457200" lvl="1" indent="0">
              <a:lnSpc>
                <a:spcPct val="90000"/>
              </a:lnSpc>
              <a:buNone/>
            </a:pPr>
            <a:r>
              <a:rPr lang="it-IT" sz="2600" dirty="0" smtClean="0"/>
              <a:t>L’alternativa è quella di disincentivare finanziariamente in modo significativo chi non fa gestione associata. Su questo non devono esserci dubbi etici (penalizziamo gli assistiti?). Già oggi ci sono territori che spendono 30 euro a persona per il sociale mentre la media italiana è quattro volte tanto. Non sono i finanziamenti statali a determinare le differenze. Cambiamo le regole.</a:t>
            </a:r>
          </a:p>
          <a:p>
            <a:pPr marL="457200" lvl="1" indent="0">
              <a:lnSpc>
                <a:spcPct val="90000"/>
              </a:lnSpc>
              <a:buNone/>
            </a:pPr>
            <a:endParaRPr lang="it-IT" sz="2600" dirty="0"/>
          </a:p>
          <a:p>
            <a:pPr marL="457200" lvl="1" indent="0">
              <a:lnSpc>
                <a:spcPct val="90000"/>
              </a:lnSpc>
              <a:buNone/>
            </a:pPr>
            <a:r>
              <a:rPr lang="it-IT" sz="2600" dirty="0" smtClean="0"/>
              <a:t>Più efficace l’obbligatorietà.  Gli incentivi finanziari sono troppo esposti alla variabilità regionale.</a:t>
            </a:r>
          </a:p>
          <a:p>
            <a:pPr marL="533400" indent="-533400" eaLnBrk="1" hangingPunct="1">
              <a:lnSpc>
                <a:spcPct val="90000"/>
              </a:lnSpc>
            </a:pPr>
            <a:endParaRPr lang="it-IT" sz="1800" dirty="0" smtClean="0">
              <a:solidFill>
                <a:srgbClr val="E1EA2C"/>
              </a:solidFill>
            </a:endParaRPr>
          </a:p>
          <a:p>
            <a:pPr marL="533400" indent="-533400" eaLnBrk="1" hangingPunct="1">
              <a:lnSpc>
                <a:spcPct val="90000"/>
              </a:lnSpc>
              <a:buFont typeface="Wingdings" pitchFamily="2" charset="2"/>
              <a:buNone/>
            </a:pPr>
            <a:endParaRPr lang="it-IT" sz="2000" dirty="0" smtClean="0">
              <a:solidFill>
                <a:srgbClr val="E1EA2C"/>
              </a:solidFill>
            </a:endParaRPr>
          </a:p>
        </p:txBody>
      </p:sp>
    </p:spTree>
    <p:extLst>
      <p:ext uri="{BB962C8B-B14F-4D97-AF65-F5344CB8AC3E}">
        <p14:creationId xmlns:p14="http://schemas.microsoft.com/office/powerpoint/2010/main" val="3499550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79875">
                                            <p:txEl>
                                              <p:charRg st="4294967295" end="4294967295"/>
                                            </p:txEl>
                                          </p:spTgt>
                                        </p:tgtEl>
                                        <p:attrNameLst>
                                          <p:attrName>style.visibility</p:attrName>
                                        </p:attrNameLst>
                                      </p:cBhvr>
                                      <p:to>
                                        <p:strVal val="visible"/>
                                      </p:to>
                                    </p:set>
                                    <p:anim calcmode="lin" valueType="num">
                                      <p:cBhvr>
                                        <p:cTn id="7" dur="1000" fill="hold"/>
                                        <p:tgtEl>
                                          <p:spTgt spid="79875">
                                            <p:txEl>
                                              <p:charRg st="4294967295" end="4294967295"/>
                                            </p:txEl>
                                          </p:spTgt>
                                        </p:tgtEl>
                                        <p:attrNameLst>
                                          <p:attrName>ppt_w</p:attrName>
                                        </p:attrNameLst>
                                      </p:cBhvr>
                                      <p:tavLst>
                                        <p:tav tm="0">
                                          <p:val>
                                            <p:fltVal val="0"/>
                                          </p:val>
                                        </p:tav>
                                        <p:tav tm="100000">
                                          <p:val>
                                            <p:strVal val="#ppt_w"/>
                                          </p:val>
                                        </p:tav>
                                      </p:tavLst>
                                    </p:anim>
                                    <p:anim calcmode="lin" valueType="num">
                                      <p:cBhvr>
                                        <p:cTn id="8" dur="1000" fill="hold"/>
                                        <p:tgtEl>
                                          <p:spTgt spid="79875">
                                            <p:txEl>
                                              <p:charRg st="4294967295" end="4294967295"/>
                                            </p:txEl>
                                          </p:spTgt>
                                        </p:tgtEl>
                                        <p:attrNameLst>
                                          <p:attrName>ppt_h</p:attrName>
                                        </p:attrNameLst>
                                      </p:cBhvr>
                                      <p:tavLst>
                                        <p:tav tm="0">
                                          <p:val>
                                            <p:fltVal val="0"/>
                                          </p:val>
                                        </p:tav>
                                        <p:tav tm="100000">
                                          <p:val>
                                            <p:strVal val="#ppt_h"/>
                                          </p:val>
                                        </p:tav>
                                      </p:tavLst>
                                    </p:anim>
                                    <p:anim calcmode="lin" valueType="num">
                                      <p:cBhvr>
                                        <p:cTn id="9" dur="1000" fill="hold"/>
                                        <p:tgtEl>
                                          <p:spTgt spid="79875">
                                            <p:txEl>
                                              <p:charRg st="4294967295" end="4294967295"/>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79875">
                                            <p:txEl>
                                              <p:charRg st="4294967295" end="429496729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1720" y="2471099"/>
            <a:ext cx="5760640" cy="3447098"/>
          </a:xfrm>
          <a:prstGeom prst="rect">
            <a:avLst/>
          </a:prstGeom>
        </p:spPr>
        <p:txBody>
          <a:bodyPr vert="horz" wrap="square" lIns="0" tIns="0" rIns="0" bIns="0" rtlCol="0">
            <a:spAutoFit/>
          </a:bodyPr>
          <a:lstStyle/>
          <a:p>
            <a:pPr marL="12700">
              <a:lnSpc>
                <a:spcPct val="100000"/>
              </a:lnSpc>
            </a:pPr>
            <a:r>
              <a:rPr lang="it-IT" b="1" dirty="0" smtClean="0">
                <a:solidFill>
                  <a:schemeClr val="tx2"/>
                </a:solidFill>
                <a:latin typeface="Times New Roman" panose="02020603050405020304" pitchFamily="18" charset="0"/>
                <a:cs typeface="Times New Roman" panose="02020603050405020304" pitchFamily="18" charset="0"/>
              </a:rPr>
              <a:t>LA MISURA NAZIONALE DI CONTRASTO DELLA  POVERTA’</a:t>
            </a:r>
            <a:br>
              <a:rPr lang="it-IT" b="1" dirty="0" smtClean="0">
                <a:solidFill>
                  <a:schemeClr val="tx2"/>
                </a:solidFill>
                <a:latin typeface="Times New Roman" panose="02020603050405020304" pitchFamily="18" charset="0"/>
                <a:cs typeface="Times New Roman" panose="02020603050405020304" pitchFamily="18" charset="0"/>
              </a:rPr>
            </a:br>
            <a:r>
              <a:rPr lang="it-IT" sz="2400" b="1" dirty="0" smtClean="0">
                <a:solidFill>
                  <a:schemeClr val="tx2"/>
                </a:solidFill>
                <a:latin typeface="Times New Roman" panose="02020603050405020304" pitchFamily="18" charset="0"/>
                <a:cs typeface="Times New Roman" panose="02020603050405020304" pitchFamily="18" charset="0"/>
              </a:rPr>
              <a:t>(1° parte delega)</a:t>
            </a:r>
            <a:br>
              <a:rPr lang="it-IT" sz="2400" b="1" dirty="0" smtClean="0">
                <a:solidFill>
                  <a:schemeClr val="tx2"/>
                </a:solidFill>
                <a:latin typeface="Times New Roman" panose="02020603050405020304" pitchFamily="18" charset="0"/>
                <a:cs typeface="Times New Roman" panose="02020603050405020304" pitchFamily="18" charset="0"/>
              </a:rPr>
            </a:br>
            <a:endParaRPr sz="2400" b="1" spc="-15" dirty="0">
              <a:solidFill>
                <a:schemeClr val="tx2"/>
              </a:solidFill>
              <a:latin typeface="Times New Roman" panose="02020603050405020304" pitchFamily="18" charset="0"/>
              <a:cs typeface="Times New Roman" panose="02020603050405020304" pitchFamily="18" charset="0"/>
            </a:endParaRPr>
          </a:p>
        </p:txBody>
      </p:sp>
      <p:sp>
        <p:nvSpPr>
          <p:cNvPr id="3" name="Segnaposto numero diapositiva 2"/>
          <p:cNvSpPr>
            <a:spLocks noGrp="1"/>
          </p:cNvSpPr>
          <p:nvPr>
            <p:ph type="sldNum" sz="quarter" idx="7"/>
          </p:nvPr>
        </p:nvSpPr>
        <p:spPr/>
        <p:txBody>
          <a:bodyPr/>
          <a:lstStyle/>
          <a:p>
            <a:fld id="{B6F15528-21DE-4FAA-801E-634DDDAF4B2B}" type="slidenum">
              <a:rPr lang="it-IT" smtClean="0"/>
              <a:t>21</a:t>
            </a:fld>
            <a:endParaRPr lang="it-IT"/>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Segnaposto numero diapositiva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charset="0"/>
              </a:defRPr>
            </a:lvl1pPr>
            <a:lvl2pPr marL="742950" indent="-285750" eaLnBrk="0" hangingPunct="0">
              <a:defRPr kumimoji="1" sz="2400">
                <a:solidFill>
                  <a:schemeClr val="tx1"/>
                </a:solidFill>
                <a:latin typeface="Times New Roman" charset="0"/>
              </a:defRPr>
            </a:lvl2pPr>
            <a:lvl3pPr marL="1143000" indent="-228600" eaLnBrk="0" hangingPunct="0">
              <a:defRPr kumimoji="1" sz="2400">
                <a:solidFill>
                  <a:schemeClr val="tx1"/>
                </a:solidFill>
                <a:latin typeface="Times New Roman" charset="0"/>
              </a:defRPr>
            </a:lvl3pPr>
            <a:lvl4pPr marL="1600200" indent="-228600" eaLnBrk="0" hangingPunct="0">
              <a:defRPr kumimoji="1" sz="2400">
                <a:solidFill>
                  <a:schemeClr val="tx1"/>
                </a:solidFill>
                <a:latin typeface="Times New Roman" charset="0"/>
              </a:defRPr>
            </a:lvl4pPr>
            <a:lvl5pPr marL="2057400" indent="-228600" eaLnBrk="0" hangingPunct="0">
              <a:defRPr kumimoji="1" sz="2400">
                <a:solidFill>
                  <a:schemeClr val="tx1"/>
                </a:solidFill>
                <a:latin typeface="Times New Roman" charset="0"/>
              </a:defRPr>
            </a:lvl5pPr>
            <a:lvl6pPr marL="2514600" indent="-228600" eaLnBrk="0" fontAlgn="base" hangingPunct="0">
              <a:spcBef>
                <a:spcPct val="0"/>
              </a:spcBef>
              <a:spcAft>
                <a:spcPct val="0"/>
              </a:spcAft>
              <a:defRPr kumimoji="1" sz="2400">
                <a:solidFill>
                  <a:schemeClr val="tx1"/>
                </a:solidFill>
                <a:latin typeface="Times New Roman" charset="0"/>
              </a:defRPr>
            </a:lvl6pPr>
            <a:lvl7pPr marL="2971800" indent="-228600" eaLnBrk="0" fontAlgn="base" hangingPunct="0">
              <a:spcBef>
                <a:spcPct val="0"/>
              </a:spcBef>
              <a:spcAft>
                <a:spcPct val="0"/>
              </a:spcAft>
              <a:defRPr kumimoji="1" sz="2400">
                <a:solidFill>
                  <a:schemeClr val="tx1"/>
                </a:solidFill>
                <a:latin typeface="Times New Roman" charset="0"/>
              </a:defRPr>
            </a:lvl7pPr>
            <a:lvl8pPr marL="3429000" indent="-228600" eaLnBrk="0" fontAlgn="base" hangingPunct="0">
              <a:spcBef>
                <a:spcPct val="0"/>
              </a:spcBef>
              <a:spcAft>
                <a:spcPct val="0"/>
              </a:spcAft>
              <a:defRPr kumimoji="1" sz="2400">
                <a:solidFill>
                  <a:schemeClr val="tx1"/>
                </a:solidFill>
                <a:latin typeface="Times New Roman" charset="0"/>
              </a:defRPr>
            </a:lvl8pPr>
            <a:lvl9pPr marL="3886200" indent="-228600" eaLnBrk="0" fontAlgn="base" hangingPunct="0">
              <a:spcBef>
                <a:spcPct val="0"/>
              </a:spcBef>
              <a:spcAft>
                <a:spcPct val="0"/>
              </a:spcAft>
              <a:defRPr kumimoji="1" sz="2400">
                <a:solidFill>
                  <a:schemeClr val="tx1"/>
                </a:solidFill>
                <a:latin typeface="Times New Roman" charset="0"/>
              </a:defRPr>
            </a:lvl9pPr>
          </a:lstStyle>
          <a:p>
            <a:pPr eaLnBrk="1" hangingPunct="1"/>
            <a:fld id="{7494CCCB-8F9D-45C3-8195-3B7F940AAC71}" type="slidenum">
              <a:rPr kumimoji="0" lang="it-IT" altLang="it-IT" sz="1400" smtClean="0"/>
              <a:pPr eaLnBrk="1" hangingPunct="1"/>
              <a:t>22</a:t>
            </a:fld>
            <a:endParaRPr kumimoji="0" lang="it-IT" altLang="it-IT" sz="1400" smtClean="0"/>
          </a:p>
        </p:txBody>
      </p:sp>
      <p:sp>
        <p:nvSpPr>
          <p:cNvPr id="48130" name="Rectangle 2"/>
          <p:cNvSpPr>
            <a:spLocks noGrp="1" noChangeArrowheads="1"/>
          </p:cNvSpPr>
          <p:nvPr>
            <p:ph type="title"/>
          </p:nvPr>
        </p:nvSpPr>
        <p:spPr/>
        <p:txBody>
          <a:bodyPr/>
          <a:lstStyle/>
          <a:p>
            <a:pPr algn="ctr" eaLnBrk="1" hangingPunct="1">
              <a:defRPr/>
            </a:pPr>
            <a:r>
              <a:rPr lang="it-IT" b="1" dirty="0" smtClean="0">
                <a:solidFill>
                  <a:srgbClr val="00B050"/>
                </a:solidFill>
              </a:rPr>
              <a:t>Grandi riforme del welfare sociale</a:t>
            </a:r>
          </a:p>
        </p:txBody>
      </p:sp>
      <p:sp>
        <p:nvSpPr>
          <p:cNvPr id="48131" name="Rectangle 3"/>
          <p:cNvSpPr>
            <a:spLocks noGrp="1" noChangeArrowheads="1"/>
          </p:cNvSpPr>
          <p:nvPr>
            <p:ph type="body" idx="1"/>
          </p:nvPr>
        </p:nvSpPr>
        <p:spPr>
          <a:solidFill>
            <a:srgbClr val="FF3300"/>
          </a:solidFill>
        </p:spPr>
        <p:txBody>
          <a:bodyPr>
            <a:normAutofit/>
          </a:bodyPr>
          <a:lstStyle/>
          <a:p>
            <a:pPr marL="0" indent="0" eaLnBrk="1" hangingPunct="1">
              <a:buNone/>
            </a:pPr>
            <a:endParaRPr lang="it-IT" altLang="it-IT" sz="2800" dirty="0" smtClean="0">
              <a:solidFill>
                <a:schemeClr val="bg2"/>
              </a:solidFill>
            </a:endParaRPr>
          </a:p>
        </p:txBody>
      </p:sp>
      <p:graphicFrame>
        <p:nvGraphicFramePr>
          <p:cNvPr id="3" name="Tabella 2"/>
          <p:cNvGraphicFramePr>
            <a:graphicFrameLocks noGrp="1"/>
          </p:cNvGraphicFramePr>
          <p:nvPr>
            <p:extLst>
              <p:ext uri="{D42A27DB-BD31-4B8C-83A1-F6EECF244321}">
                <p14:modId xmlns:p14="http://schemas.microsoft.com/office/powerpoint/2010/main" val="281784576"/>
              </p:ext>
            </p:extLst>
          </p:nvPr>
        </p:nvGraphicFramePr>
        <p:xfrm>
          <a:off x="467544" y="1432560"/>
          <a:ext cx="8280921" cy="5157795"/>
        </p:xfrm>
        <a:graphic>
          <a:graphicData uri="http://schemas.openxmlformats.org/drawingml/2006/table">
            <a:tbl>
              <a:tblPr firstRow="1" bandRow="1">
                <a:tableStyleId>{5C22544A-7EE6-4342-B048-85BDC9FD1C3A}</a:tableStyleId>
              </a:tblPr>
              <a:tblGrid>
                <a:gridCol w="2760307"/>
                <a:gridCol w="2760307"/>
                <a:gridCol w="2760307"/>
              </a:tblGrid>
              <a:tr h="946549">
                <a:tc>
                  <a:txBody>
                    <a:bodyPr/>
                    <a:lstStyle/>
                    <a:p>
                      <a:pPr algn="ctr"/>
                      <a:r>
                        <a:rPr lang="it-IT" sz="2800" dirty="0" smtClean="0"/>
                        <a:t>Povertà ed emarginazione sociale</a:t>
                      </a:r>
                      <a:endParaRPr lang="it-IT" sz="2800" dirty="0"/>
                    </a:p>
                  </a:txBody>
                  <a:tcPr/>
                </a:tc>
                <a:tc>
                  <a:txBody>
                    <a:bodyPr/>
                    <a:lstStyle/>
                    <a:p>
                      <a:pPr algn="ctr"/>
                      <a:r>
                        <a:rPr lang="it-IT" sz="2800" dirty="0" smtClean="0"/>
                        <a:t>Non autosufficienza</a:t>
                      </a:r>
                      <a:endParaRPr lang="it-IT" sz="2800" dirty="0"/>
                    </a:p>
                  </a:txBody>
                  <a:tcPr/>
                </a:tc>
                <a:tc>
                  <a:txBody>
                    <a:bodyPr/>
                    <a:lstStyle/>
                    <a:p>
                      <a:pPr algn="ctr"/>
                      <a:r>
                        <a:rPr lang="it-IT" sz="2800" dirty="0" smtClean="0"/>
                        <a:t>Prima infanzia</a:t>
                      </a:r>
                      <a:endParaRPr lang="it-IT" sz="2800" dirty="0"/>
                    </a:p>
                  </a:txBody>
                  <a:tcPr/>
                </a:tc>
              </a:tr>
              <a:tr h="540885">
                <a:tc>
                  <a:txBody>
                    <a:bodyPr/>
                    <a:lstStyle/>
                    <a:p>
                      <a:r>
                        <a:rPr lang="it-IT" dirty="0" smtClean="0"/>
                        <a:t>Germania (1961, 2003)</a:t>
                      </a:r>
                      <a:endParaRPr lang="it-I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Austria (1993)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Francia (1970, 1975)</a:t>
                      </a:r>
                    </a:p>
                  </a:txBody>
                  <a:tcPr/>
                </a:tc>
              </a:tr>
              <a:tr h="540885">
                <a:tc>
                  <a:txBody>
                    <a:bodyPr/>
                    <a:lstStyle/>
                    <a:p>
                      <a:r>
                        <a:rPr lang="it-IT" dirty="0" smtClean="0"/>
                        <a:t>Austria (1970-1975)</a:t>
                      </a:r>
                      <a:endParaRPr lang="it-I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Germania (1995)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Spagna (2005, 2008)</a:t>
                      </a:r>
                    </a:p>
                  </a:txBody>
                  <a:tcPr/>
                </a:tc>
              </a:tr>
              <a:tr h="540885">
                <a:tc>
                  <a:txBody>
                    <a:bodyPr/>
                    <a:lstStyle/>
                    <a:p>
                      <a:r>
                        <a:rPr lang="it-IT" dirty="0" smtClean="0"/>
                        <a:t>Francia (1998, 2006-2008)</a:t>
                      </a:r>
                      <a:endParaRPr lang="it-I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Francia (1997, 2001, 2007)</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Germania (2008)</a:t>
                      </a:r>
                    </a:p>
                  </a:txBody>
                  <a:tcPr/>
                </a:tc>
              </a:tr>
              <a:tr h="540885">
                <a:tc>
                  <a:txBody>
                    <a:bodyPr/>
                    <a:lstStyle/>
                    <a:p>
                      <a:r>
                        <a:rPr lang="it-IT" dirty="0" smtClean="0"/>
                        <a:t>Portogallo</a:t>
                      </a:r>
                      <a:r>
                        <a:rPr lang="it-IT" baseline="0" dirty="0" smtClean="0"/>
                        <a:t> (1996)</a:t>
                      </a:r>
                      <a:endParaRPr lang="it-I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Spagna (2006)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Portogallo</a:t>
                      </a:r>
                      <a:r>
                        <a:rPr lang="it-IT" baseline="0" dirty="0" smtClean="0"/>
                        <a:t> (2006)</a:t>
                      </a:r>
                      <a:endParaRPr lang="it-IT" dirty="0" smtClean="0"/>
                    </a:p>
                  </a:txBody>
                  <a:tcPr/>
                </a:tc>
              </a:tr>
              <a:tr h="540885">
                <a:tc>
                  <a:txBody>
                    <a:bodyPr/>
                    <a:lstStyle/>
                    <a:p>
                      <a:r>
                        <a:rPr lang="it-IT" dirty="0" smtClean="0"/>
                        <a:t>Spagna (1995-2000)</a:t>
                      </a:r>
                      <a:endParaRPr lang="it-I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Portogallo</a:t>
                      </a:r>
                      <a:r>
                        <a:rPr lang="it-IT" baseline="0" dirty="0" smtClean="0"/>
                        <a:t> (1999, 2006)</a:t>
                      </a:r>
                      <a:endParaRPr lang="it-IT"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dirty="0" smtClean="0"/>
                    </a:p>
                  </a:txBody>
                  <a:tcPr/>
                </a:tc>
              </a:tr>
              <a:tr h="540885">
                <a:tc>
                  <a:txBody>
                    <a:bodyPr/>
                    <a:lstStyle/>
                    <a:p>
                      <a:r>
                        <a:rPr lang="it-IT" b="1" dirty="0" smtClean="0"/>
                        <a:t>Italia - </a:t>
                      </a:r>
                      <a:endParaRPr lang="it-IT" b="1" dirty="0"/>
                    </a:p>
                  </a:txBody>
                  <a:tcPr/>
                </a:tc>
                <a:tc>
                  <a:txBody>
                    <a:bodyPr/>
                    <a:lstStyle/>
                    <a:p>
                      <a:r>
                        <a:rPr lang="it-IT" b="1" dirty="0" smtClean="0"/>
                        <a:t>Italia -</a:t>
                      </a:r>
                      <a:endParaRPr lang="it-IT" b="1" dirty="0"/>
                    </a:p>
                  </a:txBody>
                  <a:tcPr/>
                </a:tc>
                <a:tc>
                  <a:txBody>
                    <a:bodyPr/>
                    <a:lstStyle/>
                    <a:p>
                      <a:r>
                        <a:rPr lang="it-IT" b="1" dirty="0" smtClean="0"/>
                        <a:t>Italia -</a:t>
                      </a:r>
                      <a:endParaRPr lang="it-IT" b="1" dirty="0"/>
                    </a:p>
                  </a:txBody>
                  <a:tcPr/>
                </a:tc>
              </a:tr>
              <a:tr h="540885">
                <a:tc>
                  <a:txBody>
                    <a:bodyPr/>
                    <a:lstStyle/>
                    <a:p>
                      <a:r>
                        <a:rPr lang="it-IT" dirty="0" smtClean="0"/>
                        <a:t>Grecia –                                                   </a:t>
                      </a:r>
                      <a:r>
                        <a:rPr lang="it-IT" sz="800" dirty="0" smtClean="0"/>
                        <a:t>Fonte:</a:t>
                      </a:r>
                      <a:r>
                        <a:rPr lang="it-IT" sz="800" baseline="0" dirty="0" smtClean="0"/>
                        <a:t> C. </a:t>
                      </a:r>
                      <a:r>
                        <a:rPr lang="it-IT" sz="800" baseline="0" dirty="0" err="1" smtClean="0"/>
                        <a:t>Gori</a:t>
                      </a:r>
                      <a:endParaRPr lang="it-IT" sz="800" dirty="0"/>
                    </a:p>
                  </a:txBody>
                  <a:tcPr/>
                </a:tc>
                <a:tc>
                  <a:txBody>
                    <a:bodyPr/>
                    <a:lstStyle/>
                    <a:p>
                      <a:r>
                        <a:rPr lang="it-IT" dirty="0" smtClean="0"/>
                        <a:t>Grecia -</a:t>
                      </a:r>
                      <a:endParaRPr lang="it-IT" dirty="0"/>
                    </a:p>
                  </a:txBody>
                  <a:tcPr/>
                </a:tc>
                <a:tc>
                  <a:txBody>
                    <a:bodyPr/>
                    <a:lstStyle/>
                    <a:p>
                      <a:r>
                        <a:rPr lang="it-IT" dirty="0" smtClean="0"/>
                        <a:t>Grecia -</a:t>
                      </a:r>
                      <a:endParaRPr lang="it-IT" dirty="0"/>
                    </a:p>
                  </a:txBody>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2" fill="hold" grpId="0" nodeType="afterEffect" nodePh="1">
                                  <p:stCondLst>
                                    <p:cond delay="0"/>
                                  </p:stCondLst>
                                  <p:endCondLst>
                                    <p:cond evt="begin" delay="0">
                                      <p:tn val="5"/>
                                    </p:cond>
                                  </p:endCondLst>
                                  <p:childTnLst>
                                    <p:set>
                                      <p:cBhvr>
                                        <p:cTn id="6" dur="1" fill="hold">
                                          <p:stCondLst>
                                            <p:cond delay="0"/>
                                          </p:stCondLst>
                                        </p:cTn>
                                        <p:tgtEl>
                                          <p:spTgt spid="48131">
                                            <p:txEl>
                                              <p:charRg st="4294967295" end="4294967295"/>
                                            </p:txEl>
                                          </p:spTgt>
                                        </p:tgtEl>
                                        <p:attrNameLst>
                                          <p:attrName>style.visibility</p:attrName>
                                        </p:attrNameLst>
                                      </p:cBhvr>
                                      <p:to>
                                        <p:strVal val="visible"/>
                                      </p:to>
                                    </p:set>
                                    <p:anim calcmode="lin" valueType="num">
                                      <p:cBhvr additive="base">
                                        <p:cTn id="7" dur="500" fill="hold"/>
                                        <p:tgtEl>
                                          <p:spTgt spid="48131">
                                            <p:txEl>
                                              <p:charRg st="4294967295" end="429496729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131">
                                            <p:txEl>
                                              <p:charRg st="4294967295" end="429496729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538361"/>
            <a:ext cx="8229600" cy="615553"/>
          </a:xfrm>
          <a:prstGeom prst="rect">
            <a:avLst/>
          </a:prstGeom>
        </p:spPr>
        <p:txBody>
          <a:bodyPr vert="horz" wrap="square" lIns="0" tIns="0" rIns="0" bIns="0" rtlCol="0">
            <a:spAutoFit/>
          </a:bodyPr>
          <a:lstStyle/>
          <a:p>
            <a:pPr marL="1905" algn="ctr">
              <a:lnSpc>
                <a:spcPct val="100000"/>
              </a:lnSpc>
            </a:pPr>
            <a:r>
              <a:rPr sz="4000" spc="-5" dirty="0">
                <a:latin typeface="Times New Roman" panose="02020603050405020304" pitchFamily="18" charset="0"/>
                <a:cs typeface="Times New Roman" panose="02020603050405020304" pitchFamily="18" charset="0"/>
              </a:rPr>
              <a:t>La </a:t>
            </a:r>
            <a:r>
              <a:rPr sz="4000" spc="-20" dirty="0">
                <a:latin typeface="Times New Roman" panose="02020603050405020304" pitchFamily="18" charset="0"/>
                <a:cs typeface="Times New Roman" panose="02020603050405020304" pitchFamily="18" charset="0"/>
              </a:rPr>
              <a:t>povertà </a:t>
            </a:r>
            <a:r>
              <a:rPr sz="4000" spc="-10" dirty="0">
                <a:latin typeface="Times New Roman" panose="02020603050405020304" pitchFamily="18" charset="0"/>
                <a:cs typeface="Times New Roman" panose="02020603050405020304" pitchFamily="18" charset="0"/>
              </a:rPr>
              <a:t>assoluta in</a:t>
            </a:r>
            <a:r>
              <a:rPr sz="4000" spc="-15" dirty="0">
                <a:latin typeface="Times New Roman" panose="02020603050405020304" pitchFamily="18" charset="0"/>
                <a:cs typeface="Times New Roman" panose="02020603050405020304" pitchFamily="18" charset="0"/>
              </a:rPr>
              <a:t> </a:t>
            </a:r>
            <a:r>
              <a:rPr sz="4000" spc="-10" dirty="0" smtClean="0">
                <a:latin typeface="Times New Roman" panose="02020603050405020304" pitchFamily="18" charset="0"/>
                <a:cs typeface="Times New Roman" panose="02020603050405020304" pitchFamily="18" charset="0"/>
              </a:rPr>
              <a:t>Italia</a:t>
            </a:r>
            <a:r>
              <a:rPr lang="it-IT" sz="4000" dirty="0">
                <a:latin typeface="Times New Roman" panose="02020603050405020304" pitchFamily="18" charset="0"/>
                <a:cs typeface="Times New Roman" panose="02020603050405020304" pitchFamily="18" charset="0"/>
              </a:rPr>
              <a:t> </a:t>
            </a:r>
            <a:r>
              <a:rPr sz="1400" spc="-20" dirty="0" smtClean="0">
                <a:latin typeface="Times New Roman" panose="02020603050405020304" pitchFamily="18" charset="0"/>
                <a:cs typeface="Times New Roman" panose="02020603050405020304" pitchFamily="18" charset="0"/>
              </a:rPr>
              <a:t>(</a:t>
            </a:r>
            <a:r>
              <a:rPr sz="1400" spc="-20" dirty="0" err="1" smtClean="0">
                <a:latin typeface="Times New Roman" panose="02020603050405020304" pitchFamily="18" charset="0"/>
                <a:cs typeface="Times New Roman" panose="02020603050405020304" pitchFamily="18" charset="0"/>
              </a:rPr>
              <a:t>Istat</a:t>
            </a:r>
            <a:r>
              <a:rPr sz="1400" spc="-20" dirty="0">
                <a:latin typeface="Times New Roman" panose="02020603050405020304" pitchFamily="18" charset="0"/>
                <a:cs typeface="Times New Roman" panose="02020603050405020304" pitchFamily="18" charset="0"/>
              </a:rPr>
              <a:t>)</a:t>
            </a:r>
            <a:endParaRPr sz="1400" dirty="0">
              <a:latin typeface="Times New Roman" panose="02020603050405020304" pitchFamily="18" charset="0"/>
              <a:cs typeface="Times New Roman" panose="02020603050405020304" pitchFamily="18" charset="0"/>
            </a:endParaRPr>
          </a:p>
        </p:txBody>
      </p:sp>
      <p:graphicFrame>
        <p:nvGraphicFramePr>
          <p:cNvPr id="3" name="object 3"/>
          <p:cNvGraphicFramePr>
            <a:graphicFrameLocks noGrp="1"/>
          </p:cNvGraphicFramePr>
          <p:nvPr>
            <p:extLst>
              <p:ext uri="{D42A27DB-BD31-4B8C-83A1-F6EECF244321}">
                <p14:modId xmlns:p14="http://schemas.microsoft.com/office/powerpoint/2010/main" val="3451010916"/>
              </p:ext>
            </p:extLst>
          </p:nvPr>
        </p:nvGraphicFramePr>
        <p:xfrm>
          <a:off x="565124" y="1708150"/>
          <a:ext cx="8136788" cy="4205122"/>
        </p:xfrm>
        <a:graphic>
          <a:graphicData uri="http://schemas.openxmlformats.org/drawingml/2006/table">
            <a:tbl>
              <a:tblPr firstRow="1" bandRow="1">
                <a:tableStyleId>{2D5ABB26-0587-4C30-8999-92F81FD0307C}</a:tableStyleId>
              </a:tblPr>
              <a:tblGrid>
                <a:gridCol w="3604031"/>
                <a:gridCol w="4532757"/>
              </a:tblGrid>
              <a:tr h="1403477">
                <a:tc>
                  <a:txBody>
                    <a:bodyPr/>
                    <a:lstStyle/>
                    <a:p>
                      <a:pPr>
                        <a:lnSpc>
                          <a:spcPct val="100000"/>
                        </a:lnSpc>
                        <a:spcBef>
                          <a:spcPts val="45"/>
                        </a:spcBef>
                      </a:pPr>
                      <a:endParaRPr sz="2050" dirty="0">
                        <a:latin typeface="Times New Roman" panose="02020603050405020304" pitchFamily="18" charset="0"/>
                        <a:cs typeface="Times New Roman" panose="02020603050405020304" pitchFamily="18" charset="0"/>
                      </a:endParaRPr>
                    </a:p>
                    <a:p>
                      <a:pPr algn="ctr">
                        <a:lnSpc>
                          <a:spcPct val="100000"/>
                        </a:lnSpc>
                        <a:spcBef>
                          <a:spcPts val="5"/>
                        </a:spcBef>
                      </a:pPr>
                      <a:r>
                        <a:rPr sz="2600" b="1" dirty="0">
                          <a:latin typeface="Times New Roman" panose="02020603050405020304" pitchFamily="18" charset="0"/>
                          <a:cs typeface="Times New Roman" panose="02020603050405020304" pitchFamily="18" charset="0"/>
                        </a:rPr>
                        <a:t>Anno</a:t>
                      </a:r>
                      <a:endParaRPr sz="2600" dirty="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45"/>
                        </a:spcBef>
                      </a:pPr>
                      <a:endParaRPr sz="2050" dirty="0">
                        <a:latin typeface="Times New Roman" panose="02020603050405020304" pitchFamily="18" charset="0"/>
                        <a:cs typeface="Times New Roman" panose="02020603050405020304" pitchFamily="18" charset="0"/>
                      </a:endParaRPr>
                    </a:p>
                    <a:p>
                      <a:pPr marL="1626235" marR="1407795" indent="-212090">
                        <a:lnSpc>
                          <a:spcPct val="100000"/>
                        </a:lnSpc>
                        <a:spcBef>
                          <a:spcPts val="5"/>
                        </a:spcBef>
                      </a:pPr>
                      <a:r>
                        <a:rPr sz="2600" b="1" dirty="0">
                          <a:latin typeface="Times New Roman" panose="02020603050405020304" pitchFamily="18" charset="0"/>
                          <a:cs typeface="Times New Roman" panose="02020603050405020304" pitchFamily="18" charset="0"/>
                        </a:rPr>
                        <a:t>%</a:t>
                      </a:r>
                      <a:r>
                        <a:rPr sz="2600" b="1" spc="-95" dirty="0">
                          <a:latin typeface="Times New Roman" panose="02020603050405020304" pitchFamily="18" charset="0"/>
                          <a:cs typeface="Times New Roman" panose="02020603050405020304" pitchFamily="18" charset="0"/>
                        </a:rPr>
                        <a:t> </a:t>
                      </a:r>
                      <a:r>
                        <a:rPr sz="2600" b="1" dirty="0">
                          <a:latin typeface="Times New Roman" panose="02020603050405020304" pitchFamily="18" charset="0"/>
                          <a:cs typeface="Times New Roman" panose="02020603050405020304" pitchFamily="18" charset="0"/>
                        </a:rPr>
                        <a:t>Persone  </a:t>
                      </a:r>
                      <a:r>
                        <a:rPr sz="2600" b="0" dirty="0">
                          <a:latin typeface="Times New Roman" panose="02020603050405020304" pitchFamily="18" charset="0"/>
                          <a:cs typeface="Times New Roman" panose="02020603050405020304" pitchFamily="18" charset="0"/>
                        </a:rPr>
                        <a:t>(Milioni)</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1403350">
                <a:tc>
                  <a:txBody>
                    <a:bodyPr/>
                    <a:lstStyle/>
                    <a:p>
                      <a:pPr>
                        <a:lnSpc>
                          <a:spcPct val="100000"/>
                        </a:lnSpc>
                      </a:pPr>
                      <a:endParaRPr sz="2100" dirty="0">
                        <a:latin typeface="Times New Roman" panose="02020603050405020304" pitchFamily="18" charset="0"/>
                        <a:cs typeface="Times New Roman" panose="02020603050405020304" pitchFamily="18" charset="0"/>
                      </a:endParaRPr>
                    </a:p>
                    <a:p>
                      <a:pPr algn="ctr">
                        <a:lnSpc>
                          <a:spcPct val="100000"/>
                        </a:lnSpc>
                      </a:pPr>
                      <a:r>
                        <a:rPr sz="2400" spc="-5" dirty="0" smtClean="0">
                          <a:latin typeface="Times New Roman" panose="02020603050405020304" pitchFamily="18" charset="0"/>
                          <a:cs typeface="Times New Roman" panose="02020603050405020304" pitchFamily="18" charset="0"/>
                        </a:rPr>
                        <a:t>2007</a:t>
                      </a:r>
                      <a:endParaRPr lang="it-IT" sz="2400" spc="-5" dirty="0" smtClean="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2100" dirty="0">
                        <a:latin typeface="Times New Roman" panose="02020603050405020304" pitchFamily="18" charset="0"/>
                        <a:cs typeface="Times New Roman" panose="02020603050405020304" pitchFamily="18" charset="0"/>
                      </a:endParaRPr>
                    </a:p>
                    <a:p>
                      <a:pPr marL="1270" algn="ctr">
                        <a:lnSpc>
                          <a:spcPct val="100000"/>
                        </a:lnSpc>
                      </a:pPr>
                      <a:r>
                        <a:rPr lang="it-IT" sz="2400" spc="-5" dirty="0" smtClean="0">
                          <a:latin typeface="Times New Roman" panose="02020603050405020304" pitchFamily="18" charset="0"/>
                          <a:cs typeface="Times New Roman" panose="02020603050405020304" pitchFamily="18" charset="0"/>
                        </a:rPr>
                        <a:t>3</a:t>
                      </a:r>
                      <a:r>
                        <a:rPr sz="2400" spc="-5" dirty="0" smtClean="0">
                          <a:latin typeface="Times New Roman" panose="02020603050405020304" pitchFamily="18" charset="0"/>
                          <a:cs typeface="Times New Roman" panose="02020603050405020304" pitchFamily="18" charset="0"/>
                        </a:rPr>
                        <a:t>,1</a:t>
                      </a:r>
                      <a:r>
                        <a:rPr sz="2400" spc="-5" dirty="0">
                          <a:latin typeface="Times New Roman" panose="02020603050405020304" pitchFamily="18" charset="0"/>
                          <a:cs typeface="Times New Roman" panose="02020603050405020304" pitchFamily="18" charset="0"/>
                        </a:rPr>
                        <a:t>%</a:t>
                      </a:r>
                      <a:endParaRPr sz="2400" dirty="0">
                        <a:latin typeface="Times New Roman" panose="02020603050405020304" pitchFamily="18" charset="0"/>
                        <a:cs typeface="Times New Roman" panose="02020603050405020304" pitchFamily="18" charset="0"/>
                      </a:endParaRPr>
                    </a:p>
                    <a:p>
                      <a:pPr algn="ctr">
                        <a:lnSpc>
                          <a:spcPct val="100000"/>
                        </a:lnSpc>
                      </a:pPr>
                      <a:r>
                        <a:rPr sz="2400" dirty="0" smtClean="0">
                          <a:latin typeface="Times New Roman" panose="02020603050405020304" pitchFamily="18" charset="0"/>
                          <a:cs typeface="Times New Roman" panose="02020603050405020304" pitchFamily="18" charset="0"/>
                        </a:rPr>
                        <a:t>(</a:t>
                      </a:r>
                      <a:r>
                        <a:rPr lang="it-IT" sz="2400" dirty="0" smtClean="0">
                          <a:latin typeface="Times New Roman" panose="02020603050405020304" pitchFamily="18" charset="0"/>
                          <a:cs typeface="Times New Roman" panose="02020603050405020304" pitchFamily="18" charset="0"/>
                        </a:rPr>
                        <a:t>1,8</a:t>
                      </a:r>
                      <a:r>
                        <a:rPr sz="2400" spc="-110" dirty="0" smtClean="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milioni)</a:t>
                      </a:r>
                      <a:endParaRPr sz="2400" dirty="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1398295">
                <a:tc>
                  <a:txBody>
                    <a:bodyPr/>
                    <a:lstStyle/>
                    <a:p>
                      <a:pPr>
                        <a:lnSpc>
                          <a:spcPct val="100000"/>
                        </a:lnSpc>
                        <a:spcBef>
                          <a:spcPts val="5"/>
                        </a:spcBef>
                      </a:pPr>
                      <a:endParaRPr sz="2100" dirty="0">
                        <a:latin typeface="Times New Roman" panose="02020603050405020304" pitchFamily="18" charset="0"/>
                        <a:cs typeface="Times New Roman" panose="02020603050405020304" pitchFamily="18" charset="0"/>
                      </a:endParaRPr>
                    </a:p>
                    <a:p>
                      <a:pPr algn="ctr">
                        <a:lnSpc>
                          <a:spcPct val="100000"/>
                        </a:lnSpc>
                      </a:pPr>
                      <a:r>
                        <a:rPr sz="2400" spc="-5" dirty="0" smtClean="0">
                          <a:latin typeface="Times New Roman" panose="02020603050405020304" pitchFamily="18" charset="0"/>
                          <a:cs typeface="Times New Roman" panose="02020603050405020304" pitchFamily="18" charset="0"/>
                        </a:rPr>
                        <a:t>201</a:t>
                      </a:r>
                      <a:r>
                        <a:rPr lang="it-IT" sz="2400" spc="-5" dirty="0" smtClean="0">
                          <a:latin typeface="Times New Roman" panose="02020603050405020304" pitchFamily="18" charset="0"/>
                          <a:cs typeface="Times New Roman" panose="02020603050405020304" pitchFamily="18" charset="0"/>
                        </a:rPr>
                        <a:t>4</a:t>
                      </a:r>
                      <a:endParaRPr sz="2400" dirty="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5"/>
                        </a:spcBef>
                      </a:pPr>
                      <a:endParaRPr sz="2100" dirty="0">
                        <a:latin typeface="Times New Roman" panose="02020603050405020304" pitchFamily="18" charset="0"/>
                        <a:cs typeface="Times New Roman" panose="02020603050405020304" pitchFamily="18" charset="0"/>
                      </a:endParaRPr>
                    </a:p>
                    <a:p>
                      <a:pPr marL="1270" algn="ctr">
                        <a:lnSpc>
                          <a:spcPct val="100000"/>
                        </a:lnSpc>
                      </a:pPr>
                      <a:r>
                        <a:rPr lang="it-IT" sz="2400" spc="-5" dirty="0" smtClean="0">
                          <a:latin typeface="Times New Roman" panose="02020603050405020304" pitchFamily="18" charset="0"/>
                          <a:cs typeface="Times New Roman" panose="02020603050405020304" pitchFamily="18" charset="0"/>
                        </a:rPr>
                        <a:t>6,8</a:t>
                      </a:r>
                      <a:r>
                        <a:rPr sz="2400" spc="-5" dirty="0" smtClean="0">
                          <a:latin typeface="Times New Roman" panose="02020603050405020304" pitchFamily="18" charset="0"/>
                          <a:cs typeface="Times New Roman" panose="02020603050405020304" pitchFamily="18" charset="0"/>
                        </a:rPr>
                        <a:t>%</a:t>
                      </a:r>
                      <a:endParaRPr sz="2400" dirty="0">
                        <a:latin typeface="Times New Roman" panose="02020603050405020304" pitchFamily="18" charset="0"/>
                        <a:cs typeface="Times New Roman" panose="02020603050405020304" pitchFamily="18" charset="0"/>
                      </a:endParaRPr>
                    </a:p>
                    <a:p>
                      <a:pPr marL="1270" algn="ctr">
                        <a:lnSpc>
                          <a:spcPct val="100000"/>
                        </a:lnSpc>
                      </a:pPr>
                      <a:r>
                        <a:rPr sz="2400" dirty="0" smtClean="0">
                          <a:latin typeface="Times New Roman" panose="02020603050405020304" pitchFamily="18" charset="0"/>
                          <a:cs typeface="Times New Roman" panose="02020603050405020304" pitchFamily="18" charset="0"/>
                        </a:rPr>
                        <a:t>(</a:t>
                      </a:r>
                      <a:r>
                        <a:rPr lang="it-IT" sz="2400" dirty="0" smtClean="0">
                          <a:latin typeface="Times New Roman" panose="02020603050405020304" pitchFamily="18" charset="0"/>
                          <a:cs typeface="Times New Roman" panose="02020603050405020304" pitchFamily="18" charset="0"/>
                        </a:rPr>
                        <a:t>4,1</a:t>
                      </a:r>
                      <a:r>
                        <a:rPr sz="2400" spc="-114" dirty="0" smtClean="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milioni)</a:t>
                      </a:r>
                      <a:endParaRPr sz="2400" dirty="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r>
            </a:tbl>
          </a:graphicData>
        </a:graphic>
      </p:graphicFrame>
      <p:sp>
        <p:nvSpPr>
          <p:cNvPr id="4" name="Segnaposto numero diapositiva 3"/>
          <p:cNvSpPr>
            <a:spLocks noGrp="1"/>
          </p:cNvSpPr>
          <p:nvPr>
            <p:ph type="sldNum" sz="quarter" idx="12"/>
          </p:nvPr>
        </p:nvSpPr>
        <p:spPr/>
        <p:txBody>
          <a:bodyPr/>
          <a:lstStyle/>
          <a:p>
            <a:fld id="{81772B95-84DF-4D6D-B85A-5DE7469565D7}" type="slidenum">
              <a:rPr lang="it-IT" smtClean="0"/>
              <a:pPr/>
              <a:t>23</a:t>
            </a:fld>
            <a:endParaRPr lang="it-IT"/>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14272" y="326869"/>
            <a:ext cx="7918167" cy="307777"/>
          </a:xfrm>
          <a:prstGeom prst="rect">
            <a:avLst/>
          </a:prstGeom>
        </p:spPr>
        <p:txBody>
          <a:bodyPr vert="horz" wrap="square" lIns="0" tIns="0" rIns="0" bIns="0" rtlCol="0">
            <a:spAutoFit/>
          </a:bodyPr>
          <a:lstStyle/>
          <a:p>
            <a:pPr marL="12700">
              <a:lnSpc>
                <a:spcPct val="100000"/>
              </a:lnSpc>
            </a:pPr>
            <a:r>
              <a:rPr sz="2000" b="1" spc="-5" dirty="0">
                <a:latin typeface="Times New Roman" panose="02020603050405020304" pitchFamily="18" charset="0"/>
                <a:cs typeface="Times New Roman" panose="02020603050405020304" pitchFamily="18" charset="0"/>
              </a:rPr>
              <a:t>Introduzione </a:t>
            </a:r>
            <a:r>
              <a:rPr sz="2000" b="1" dirty="0">
                <a:latin typeface="Times New Roman" panose="02020603050405020304" pitchFamily="18" charset="0"/>
                <a:cs typeface="Times New Roman" panose="02020603050405020304" pitchFamily="18" charset="0"/>
              </a:rPr>
              <a:t>di una </a:t>
            </a:r>
            <a:r>
              <a:rPr sz="2000" b="1" spc="-10" dirty="0">
                <a:latin typeface="Times New Roman" panose="02020603050405020304" pitchFamily="18" charset="0"/>
                <a:cs typeface="Times New Roman" panose="02020603050405020304" pitchFamily="18" charset="0"/>
              </a:rPr>
              <a:t>misura </a:t>
            </a:r>
            <a:r>
              <a:rPr sz="2000" b="1" dirty="0">
                <a:latin typeface="Times New Roman" panose="02020603050405020304" pitchFamily="18" charset="0"/>
                <a:cs typeface="Times New Roman" panose="02020603050405020304" pitchFamily="18" charset="0"/>
              </a:rPr>
              <a:t>nazionale </a:t>
            </a:r>
            <a:r>
              <a:rPr sz="2000" b="1" spc="-10" dirty="0">
                <a:latin typeface="Times New Roman" panose="02020603050405020304" pitchFamily="18" charset="0"/>
                <a:cs typeface="Times New Roman" panose="02020603050405020304" pitchFamily="18" charset="0"/>
              </a:rPr>
              <a:t>contro </a:t>
            </a:r>
            <a:r>
              <a:rPr sz="2000" b="1" dirty="0">
                <a:latin typeface="Times New Roman" panose="02020603050405020304" pitchFamily="18" charset="0"/>
                <a:cs typeface="Times New Roman" panose="02020603050405020304" pitchFamily="18" charset="0"/>
              </a:rPr>
              <a:t>la </a:t>
            </a:r>
            <a:r>
              <a:rPr sz="2000" b="1" spc="-10" dirty="0">
                <a:latin typeface="Times New Roman" panose="02020603050405020304" pitchFamily="18" charset="0"/>
                <a:cs typeface="Times New Roman" panose="02020603050405020304" pitchFamily="18" charset="0"/>
              </a:rPr>
              <a:t>povertà </a:t>
            </a:r>
            <a:r>
              <a:rPr sz="2000" b="1" spc="-5" dirty="0">
                <a:latin typeface="Times New Roman" panose="02020603050405020304" pitchFamily="18" charset="0"/>
                <a:cs typeface="Times New Roman" panose="02020603050405020304" pitchFamily="18" charset="0"/>
              </a:rPr>
              <a:t>assoluta, </a:t>
            </a:r>
            <a:r>
              <a:rPr sz="2000" b="1" dirty="0">
                <a:latin typeface="Times New Roman" panose="02020603050405020304" pitchFamily="18" charset="0"/>
                <a:cs typeface="Times New Roman" panose="02020603050405020304" pitchFamily="18" charset="0"/>
              </a:rPr>
              <a:t>EU</a:t>
            </a:r>
            <a:r>
              <a:rPr sz="2000" b="1" spc="-105" dirty="0">
                <a:latin typeface="Times New Roman" panose="02020603050405020304" pitchFamily="18" charset="0"/>
                <a:cs typeface="Times New Roman" panose="02020603050405020304" pitchFamily="18" charset="0"/>
              </a:rPr>
              <a:t> </a:t>
            </a:r>
            <a:r>
              <a:rPr sz="2000" b="1" dirty="0" smtClean="0">
                <a:latin typeface="Times New Roman" panose="02020603050405020304" pitchFamily="18" charset="0"/>
                <a:cs typeface="Times New Roman" panose="02020603050405020304" pitchFamily="18" charset="0"/>
              </a:rPr>
              <a:t>15</a:t>
            </a:r>
            <a:r>
              <a:rPr lang="it-IT" sz="2000" b="1" dirty="0" smtClean="0">
                <a:latin typeface="Times New Roman" panose="02020603050405020304" pitchFamily="18" charset="0"/>
                <a:cs typeface="Times New Roman" panose="02020603050405020304" pitchFamily="18" charset="0"/>
              </a:rPr>
              <a:t> </a:t>
            </a:r>
            <a:endParaRPr sz="800" dirty="0">
              <a:latin typeface="Times New Roman" panose="02020603050405020304" pitchFamily="18" charset="0"/>
              <a:cs typeface="Times New Roman" panose="02020603050405020304" pitchFamily="18" charset="0"/>
            </a:endParaRPr>
          </a:p>
        </p:txBody>
      </p:sp>
      <p:graphicFrame>
        <p:nvGraphicFramePr>
          <p:cNvPr id="3" name="object 3"/>
          <p:cNvGraphicFramePr>
            <a:graphicFrameLocks noGrp="1"/>
          </p:cNvGraphicFramePr>
          <p:nvPr>
            <p:extLst>
              <p:ext uri="{D42A27DB-BD31-4B8C-83A1-F6EECF244321}">
                <p14:modId xmlns:p14="http://schemas.microsoft.com/office/powerpoint/2010/main" val="232168539"/>
              </p:ext>
            </p:extLst>
          </p:nvPr>
        </p:nvGraphicFramePr>
        <p:xfrm>
          <a:off x="493687" y="922274"/>
          <a:ext cx="8286838" cy="4881478"/>
        </p:xfrm>
        <a:graphic>
          <a:graphicData uri="http://schemas.openxmlformats.org/drawingml/2006/table">
            <a:tbl>
              <a:tblPr firstRow="1" bandRow="1">
                <a:tableStyleId>{2D5ABB26-0587-4C30-8999-92F81FD0307C}</a:tableStyleId>
              </a:tblPr>
              <a:tblGrid>
                <a:gridCol w="3929087"/>
                <a:gridCol w="4357751"/>
              </a:tblGrid>
              <a:tr h="348741">
                <a:tc>
                  <a:txBody>
                    <a:bodyPr/>
                    <a:lstStyle/>
                    <a:p>
                      <a:pPr marL="85090" algn="ctr">
                        <a:lnSpc>
                          <a:spcPct val="100000"/>
                        </a:lnSpc>
                        <a:spcBef>
                          <a:spcPts val="210"/>
                        </a:spcBef>
                      </a:pPr>
                      <a:r>
                        <a:rPr sz="1800" b="1" spc="-30" dirty="0" smtClean="0">
                          <a:latin typeface="Times New Roman" panose="02020603050405020304" pitchFamily="18" charset="0"/>
                          <a:cs typeface="Times New Roman" panose="02020603050405020304" pitchFamily="18" charset="0"/>
                        </a:rPr>
                        <a:t>PAESE</a:t>
                      </a:r>
                      <a:r>
                        <a:rPr lang="it-IT" sz="1800" b="1" spc="-30" dirty="0" smtClean="0">
                          <a:latin typeface="Times New Roman" panose="02020603050405020304" pitchFamily="18" charset="0"/>
                          <a:cs typeface="Times New Roman" panose="02020603050405020304" pitchFamily="18" charset="0"/>
                        </a:rPr>
                        <a:t> CON LEGGE</a:t>
                      </a:r>
                      <a:endParaRPr sz="1800" dirty="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gn="ctr">
                        <a:lnSpc>
                          <a:spcPct val="100000"/>
                        </a:lnSpc>
                        <a:spcBef>
                          <a:spcPts val="210"/>
                        </a:spcBef>
                      </a:pPr>
                      <a:r>
                        <a:rPr lang="it-IT" sz="1800" b="1" spc="-5" dirty="0" smtClean="0">
                          <a:latin typeface="Times New Roman" panose="02020603050405020304" pitchFamily="18" charset="0"/>
                          <a:cs typeface="Times New Roman" panose="02020603050405020304" pitchFamily="18" charset="0"/>
                        </a:rPr>
                        <a:t>PAESE SENZA LEGGE</a:t>
                      </a:r>
                      <a:endParaRPr sz="1800" dirty="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348614">
                <a:tc>
                  <a:txBody>
                    <a:bodyPr/>
                    <a:lstStyle/>
                    <a:p>
                      <a:pPr marL="85090">
                        <a:lnSpc>
                          <a:spcPct val="100000"/>
                        </a:lnSpc>
                        <a:spcBef>
                          <a:spcPts val="210"/>
                        </a:spcBef>
                      </a:pPr>
                      <a:r>
                        <a:rPr sz="1800" spc="-10" dirty="0">
                          <a:latin typeface="Times New Roman" panose="02020603050405020304" pitchFamily="18" charset="0"/>
                          <a:cs typeface="Times New Roman" panose="02020603050405020304" pitchFamily="18" charset="0"/>
                        </a:rPr>
                        <a:t>Regno</a:t>
                      </a:r>
                      <a:r>
                        <a:rPr sz="1800" spc="-7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Unito</a:t>
                      </a:r>
                      <a:endParaRPr sz="1800" dirty="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gn="ctr">
                        <a:lnSpc>
                          <a:spcPct val="100000"/>
                        </a:lnSpc>
                        <a:spcBef>
                          <a:spcPts val="210"/>
                        </a:spcBef>
                      </a:pPr>
                      <a:r>
                        <a:rPr lang="it-IT" sz="1800" b="1" spc="-10" dirty="0" smtClean="0">
                          <a:latin typeface="Times New Roman" panose="02020603050405020304" pitchFamily="18" charset="0"/>
                          <a:cs typeface="Times New Roman" panose="02020603050405020304" pitchFamily="18" charset="0"/>
                        </a:rPr>
                        <a:t>Italia</a:t>
                      </a:r>
                      <a:endParaRPr sz="1800" b="1" dirty="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r>
              <a:tr h="348742">
                <a:tc>
                  <a:txBody>
                    <a:bodyPr/>
                    <a:lstStyle/>
                    <a:p>
                      <a:pPr marL="85090">
                        <a:lnSpc>
                          <a:spcPct val="100000"/>
                        </a:lnSpc>
                        <a:spcBef>
                          <a:spcPts val="210"/>
                        </a:spcBef>
                      </a:pPr>
                      <a:r>
                        <a:rPr sz="1800" spc="-10" dirty="0">
                          <a:latin typeface="Times New Roman" panose="02020603050405020304" pitchFamily="18" charset="0"/>
                          <a:cs typeface="Times New Roman" panose="02020603050405020304" pitchFamily="18" charset="0"/>
                        </a:rPr>
                        <a:t>Svezia</a:t>
                      </a:r>
                      <a:endParaRPr sz="1800" dirty="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gn="ctr">
                        <a:lnSpc>
                          <a:spcPct val="100000"/>
                        </a:lnSpc>
                        <a:spcBef>
                          <a:spcPts val="210"/>
                        </a:spcBef>
                      </a:pPr>
                      <a:r>
                        <a:rPr lang="it-IT" sz="1800" spc="-10" dirty="0" smtClean="0">
                          <a:latin typeface="Times New Roman" panose="02020603050405020304" pitchFamily="18" charset="0"/>
                          <a:cs typeface="Times New Roman" panose="02020603050405020304" pitchFamily="18" charset="0"/>
                        </a:rPr>
                        <a:t>Grecia</a:t>
                      </a:r>
                      <a:endParaRPr sz="1800" dirty="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348614">
                <a:tc>
                  <a:txBody>
                    <a:bodyPr/>
                    <a:lstStyle/>
                    <a:p>
                      <a:pPr marL="85090">
                        <a:lnSpc>
                          <a:spcPct val="100000"/>
                        </a:lnSpc>
                        <a:spcBef>
                          <a:spcPts val="210"/>
                        </a:spcBef>
                      </a:pPr>
                      <a:r>
                        <a:rPr sz="1800" spc="-5" dirty="0">
                          <a:latin typeface="Times New Roman" panose="02020603050405020304" pitchFamily="18" charset="0"/>
                          <a:cs typeface="Times New Roman" panose="02020603050405020304" pitchFamily="18" charset="0"/>
                        </a:rPr>
                        <a:t>Germania</a:t>
                      </a:r>
                      <a:endParaRPr sz="1800" dirty="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lang="it-IT" sz="1800" dirty="0"/>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348741">
                <a:tc>
                  <a:txBody>
                    <a:bodyPr/>
                    <a:lstStyle/>
                    <a:p>
                      <a:pPr marL="85090">
                        <a:lnSpc>
                          <a:spcPct val="100000"/>
                        </a:lnSpc>
                        <a:spcBef>
                          <a:spcPts val="215"/>
                        </a:spcBef>
                      </a:pPr>
                      <a:r>
                        <a:rPr sz="1800" spc="-10" dirty="0">
                          <a:latin typeface="Times New Roman" panose="02020603050405020304" pitchFamily="18" charset="0"/>
                          <a:cs typeface="Times New Roman" panose="02020603050405020304" pitchFamily="18" charset="0"/>
                        </a:rPr>
                        <a:t>Paesi</a:t>
                      </a:r>
                      <a:r>
                        <a:rPr sz="1800" spc="-9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Bassi</a:t>
                      </a:r>
                      <a:endParaRPr sz="180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lang="it-IT" sz="1800" dirty="0"/>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348615">
                <a:tc>
                  <a:txBody>
                    <a:bodyPr/>
                    <a:lstStyle/>
                    <a:p>
                      <a:pPr marL="85090">
                        <a:lnSpc>
                          <a:spcPct val="100000"/>
                        </a:lnSpc>
                        <a:spcBef>
                          <a:spcPts val="215"/>
                        </a:spcBef>
                      </a:pPr>
                      <a:r>
                        <a:rPr sz="1800" spc="-5" dirty="0">
                          <a:latin typeface="Times New Roman" panose="02020603050405020304" pitchFamily="18" charset="0"/>
                          <a:cs typeface="Times New Roman" panose="02020603050405020304" pitchFamily="18" charset="0"/>
                        </a:rPr>
                        <a:t>Finlandia</a:t>
                      </a:r>
                      <a:endParaRPr sz="180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lang="it-IT" sz="1800" dirty="0"/>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348741">
                <a:tc>
                  <a:txBody>
                    <a:bodyPr/>
                    <a:lstStyle/>
                    <a:p>
                      <a:pPr marL="85090">
                        <a:lnSpc>
                          <a:spcPct val="100000"/>
                        </a:lnSpc>
                        <a:spcBef>
                          <a:spcPts val="215"/>
                        </a:spcBef>
                      </a:pPr>
                      <a:r>
                        <a:rPr sz="1800" spc="-5" dirty="0">
                          <a:latin typeface="Times New Roman" panose="02020603050405020304" pitchFamily="18" charset="0"/>
                          <a:cs typeface="Times New Roman" panose="02020603050405020304" pitchFamily="18" charset="0"/>
                        </a:rPr>
                        <a:t>Austria</a:t>
                      </a:r>
                      <a:endParaRPr sz="180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lang="it-IT" sz="1800" dirty="0"/>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348614">
                <a:tc>
                  <a:txBody>
                    <a:bodyPr/>
                    <a:lstStyle/>
                    <a:p>
                      <a:pPr marL="85090">
                        <a:lnSpc>
                          <a:spcPct val="100000"/>
                        </a:lnSpc>
                        <a:spcBef>
                          <a:spcPts val="215"/>
                        </a:spcBef>
                      </a:pPr>
                      <a:r>
                        <a:rPr sz="1800" spc="-5" dirty="0">
                          <a:latin typeface="Times New Roman" panose="02020603050405020304" pitchFamily="18" charset="0"/>
                          <a:cs typeface="Times New Roman" panose="02020603050405020304" pitchFamily="18" charset="0"/>
                        </a:rPr>
                        <a:t>Belgio</a:t>
                      </a:r>
                      <a:endParaRPr sz="180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lang="it-IT" sz="1800" dirty="0"/>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348742">
                <a:tc>
                  <a:txBody>
                    <a:bodyPr/>
                    <a:lstStyle/>
                    <a:p>
                      <a:pPr marL="85090">
                        <a:lnSpc>
                          <a:spcPct val="100000"/>
                        </a:lnSpc>
                        <a:spcBef>
                          <a:spcPts val="215"/>
                        </a:spcBef>
                      </a:pPr>
                      <a:r>
                        <a:rPr sz="1800" spc="-10" dirty="0">
                          <a:latin typeface="Times New Roman" panose="02020603050405020304" pitchFamily="18" charset="0"/>
                          <a:cs typeface="Times New Roman" panose="02020603050405020304" pitchFamily="18" charset="0"/>
                        </a:rPr>
                        <a:t>Danimarca</a:t>
                      </a:r>
                      <a:endParaRPr sz="180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lang="it-IT" sz="1800" dirty="0"/>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348614">
                <a:tc>
                  <a:txBody>
                    <a:bodyPr/>
                    <a:lstStyle/>
                    <a:p>
                      <a:pPr marL="85090">
                        <a:lnSpc>
                          <a:spcPct val="100000"/>
                        </a:lnSpc>
                        <a:spcBef>
                          <a:spcPts val="215"/>
                        </a:spcBef>
                      </a:pPr>
                      <a:r>
                        <a:rPr sz="1800" spc="-5" dirty="0">
                          <a:latin typeface="Times New Roman" panose="02020603050405020304" pitchFamily="18" charset="0"/>
                          <a:cs typeface="Times New Roman" panose="02020603050405020304" pitchFamily="18" charset="0"/>
                        </a:rPr>
                        <a:t>Irlanda</a:t>
                      </a:r>
                      <a:endParaRPr sz="180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lang="it-IT" sz="1800" dirty="0"/>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348742">
                <a:tc>
                  <a:txBody>
                    <a:bodyPr/>
                    <a:lstStyle/>
                    <a:p>
                      <a:pPr marL="85090">
                        <a:lnSpc>
                          <a:spcPct val="100000"/>
                        </a:lnSpc>
                        <a:spcBef>
                          <a:spcPts val="219"/>
                        </a:spcBef>
                      </a:pPr>
                      <a:r>
                        <a:rPr sz="1800" spc="-10" dirty="0">
                          <a:latin typeface="Times New Roman" panose="02020603050405020304" pitchFamily="18" charset="0"/>
                          <a:cs typeface="Times New Roman" panose="02020603050405020304" pitchFamily="18" charset="0"/>
                        </a:rPr>
                        <a:t>Lussemburgo</a:t>
                      </a:r>
                      <a:endParaRPr sz="180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lang="it-IT" sz="1800" dirty="0"/>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348615">
                <a:tc>
                  <a:txBody>
                    <a:bodyPr/>
                    <a:lstStyle/>
                    <a:p>
                      <a:pPr marL="85090">
                        <a:lnSpc>
                          <a:spcPct val="100000"/>
                        </a:lnSpc>
                        <a:spcBef>
                          <a:spcPts val="219"/>
                        </a:spcBef>
                      </a:pPr>
                      <a:r>
                        <a:rPr sz="1800" spc="-10" dirty="0">
                          <a:latin typeface="Times New Roman" panose="02020603050405020304" pitchFamily="18" charset="0"/>
                          <a:cs typeface="Times New Roman" panose="02020603050405020304" pitchFamily="18" charset="0"/>
                        </a:rPr>
                        <a:t>Francia</a:t>
                      </a:r>
                      <a:endParaRPr sz="180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lang="it-IT" sz="1800" dirty="0"/>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348614">
                <a:tc>
                  <a:txBody>
                    <a:bodyPr/>
                    <a:lstStyle/>
                    <a:p>
                      <a:pPr marL="85090">
                        <a:lnSpc>
                          <a:spcPct val="100000"/>
                        </a:lnSpc>
                        <a:spcBef>
                          <a:spcPts val="215"/>
                        </a:spcBef>
                      </a:pPr>
                      <a:r>
                        <a:rPr sz="1800" spc="-15" dirty="0">
                          <a:latin typeface="Times New Roman" panose="02020603050405020304" pitchFamily="18" charset="0"/>
                          <a:cs typeface="Times New Roman" panose="02020603050405020304" pitchFamily="18" charset="0"/>
                        </a:rPr>
                        <a:t>Portogallo</a:t>
                      </a:r>
                      <a:endParaRPr sz="180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lang="it-IT" sz="1800" dirty="0"/>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348729">
                <a:tc>
                  <a:txBody>
                    <a:bodyPr/>
                    <a:lstStyle/>
                    <a:p>
                      <a:pPr marL="85090">
                        <a:lnSpc>
                          <a:spcPct val="100000"/>
                        </a:lnSpc>
                        <a:spcBef>
                          <a:spcPts val="220"/>
                        </a:spcBef>
                      </a:pPr>
                      <a:r>
                        <a:rPr sz="1800" spc="-5" dirty="0">
                          <a:latin typeface="Times New Roman" panose="02020603050405020304" pitchFamily="18" charset="0"/>
                          <a:cs typeface="Times New Roman" panose="02020603050405020304" pitchFamily="18" charset="0"/>
                        </a:rPr>
                        <a:t>Spagna</a:t>
                      </a:r>
                      <a:endParaRPr sz="1800">
                        <a:latin typeface="Times New Roman" panose="02020603050405020304" pitchFamily="18" charset="0"/>
                        <a:cs typeface="Times New Roman" panose="02020603050405020304" pitchFamily="18"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lang="it-IT" sz="1800" dirty="0"/>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bl>
          </a:graphicData>
        </a:graphic>
      </p:graphicFrame>
      <p:sp>
        <p:nvSpPr>
          <p:cNvPr id="4" name="Segnaposto numero diapositiva 3"/>
          <p:cNvSpPr>
            <a:spLocks noGrp="1"/>
          </p:cNvSpPr>
          <p:nvPr>
            <p:ph type="sldNum" sz="quarter" idx="12"/>
          </p:nvPr>
        </p:nvSpPr>
        <p:spPr/>
        <p:txBody>
          <a:bodyPr/>
          <a:lstStyle/>
          <a:p>
            <a:fld id="{81772B95-84DF-4D6D-B85A-5DE7469565D7}" type="slidenum">
              <a:rPr lang="it-IT" smtClean="0"/>
              <a:pPr/>
              <a:t>24</a:t>
            </a:fld>
            <a:endParaRPr lang="it-IT"/>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Segnaposto numero diapositiva 5"/>
          <p:cNvSpPr>
            <a:spLocks noGrp="1"/>
          </p:cNvSpPr>
          <p:nvPr>
            <p:ph type="sldNum" sz="quarter" idx="12"/>
          </p:nvPr>
        </p:nvSpPr>
        <p:spPr>
          <a:noFill/>
        </p:spPr>
        <p:txBody>
          <a:bodyPr/>
          <a:lstStyle/>
          <a:p>
            <a:fld id="{18C0D8AE-8BBC-4E92-B9CB-65F4335D2984}" type="slidenum">
              <a:rPr lang="it-IT" smtClean="0"/>
              <a:pPr/>
              <a:t>25</a:t>
            </a:fld>
            <a:endParaRPr lang="it-IT" smtClean="0"/>
          </a:p>
        </p:txBody>
      </p:sp>
      <p:sp>
        <p:nvSpPr>
          <p:cNvPr id="100354" name="Rectangle 1026"/>
          <p:cNvSpPr>
            <a:spLocks noGrp="1" noChangeArrowheads="1"/>
          </p:cNvSpPr>
          <p:nvPr>
            <p:ph type="title"/>
          </p:nvPr>
        </p:nvSpPr>
        <p:spPr/>
        <p:txBody>
          <a:bodyPr>
            <a:normAutofit/>
          </a:bodyPr>
          <a:lstStyle/>
          <a:p>
            <a:pPr algn="ctr" eaLnBrk="1" hangingPunct="1">
              <a:defRPr/>
            </a:pPr>
            <a:r>
              <a:rPr lang="it-IT" b="1" dirty="0" smtClean="0">
                <a:solidFill>
                  <a:srgbClr val="00B050"/>
                </a:solidFill>
              </a:rPr>
              <a:t>Quale priorità di intervento?</a:t>
            </a:r>
          </a:p>
        </p:txBody>
      </p:sp>
      <p:sp>
        <p:nvSpPr>
          <p:cNvPr id="100355" name="Rectangle 1027"/>
          <p:cNvSpPr>
            <a:spLocks noGrp="1" noChangeArrowheads="1"/>
          </p:cNvSpPr>
          <p:nvPr>
            <p:ph type="body" idx="1"/>
          </p:nvPr>
        </p:nvSpPr>
        <p:spPr>
          <a:xfrm>
            <a:off x="457200" y="1484784"/>
            <a:ext cx="8229600" cy="4968552"/>
          </a:xfrm>
          <a:solidFill>
            <a:schemeClr val="accent5">
              <a:lumMod val="20000"/>
              <a:lumOff val="80000"/>
            </a:schemeClr>
          </a:solidFill>
          <a:ln>
            <a:solidFill>
              <a:srgbClr val="E1EA2C"/>
            </a:solidFill>
          </a:ln>
        </p:spPr>
        <p:txBody>
          <a:bodyPr>
            <a:normAutofit/>
          </a:bodyPr>
          <a:lstStyle/>
          <a:p>
            <a:pPr>
              <a:buNone/>
            </a:pPr>
            <a:r>
              <a:rPr lang="it-IT" sz="2400" dirty="0"/>
              <a:t>L</a:t>
            </a:r>
            <a:r>
              <a:rPr lang="it-IT" sz="2400" dirty="0" smtClean="0"/>
              <a:t>a gradualità e la progressione dell’intervento  può essere una necessità dell’attuale contesto economico ma poi occorrerà dare attuazione a questa progressione. Garanzie?</a:t>
            </a:r>
          </a:p>
          <a:p>
            <a:pPr>
              <a:buNone/>
            </a:pPr>
            <a:endParaRPr lang="it-IT" sz="2400" dirty="0"/>
          </a:p>
          <a:p>
            <a:pPr>
              <a:buNone/>
            </a:pPr>
            <a:r>
              <a:rPr lang="it-IT" sz="2400" dirty="0" smtClean="0"/>
              <a:t>Priorità corrette? Nuclei familiari con figli minorenni è una buona scelta. Si investe sul futuro per ridurre le possibilità che si diventi adulti senza gli strumenti per uscire dalla povertà. E’ il tipo di intervento anche preventivo che massimizza  l’efficacia dell’intervento, in prospettiva futura.</a:t>
            </a:r>
          </a:p>
          <a:p>
            <a:pPr>
              <a:buNone/>
            </a:pPr>
            <a:endParaRPr lang="it-IT" sz="2400" dirty="0"/>
          </a:p>
          <a:p>
            <a:pPr>
              <a:buNone/>
            </a:pPr>
            <a:r>
              <a:rPr lang="it-IT" sz="1200" dirty="0" smtClean="0"/>
              <a:t>Per questo forse è migliore di coloro che hanno in assoluto i redditi più bassi.</a:t>
            </a:r>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2400" dirty="0" smtClean="0">
              <a:solidFill>
                <a:srgbClr val="009900"/>
              </a:solidFill>
            </a:endParaRPr>
          </a:p>
          <a:p>
            <a:pPr eaLnBrk="1" hangingPunct="1">
              <a:lnSpc>
                <a:spcPct val="90000"/>
              </a:lnSpc>
              <a:buFont typeface="Wingdings" pitchFamily="2" charset="2"/>
              <a:buNone/>
            </a:pPr>
            <a:endParaRPr lang="it-IT" sz="1800" dirty="0" smtClean="0">
              <a:solidFill>
                <a:srgbClr val="009900"/>
              </a:solidFill>
            </a:endParaRPr>
          </a:p>
          <a:p>
            <a:pPr eaLnBrk="1" hangingPunct="1">
              <a:lnSpc>
                <a:spcPct val="90000"/>
              </a:lnSpc>
            </a:pPr>
            <a:endParaRPr lang="it-IT" dirty="0" smtClean="0">
              <a:solidFill>
                <a:srgbClr val="0099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Segnaposto numero diapositiva 5"/>
          <p:cNvSpPr>
            <a:spLocks noGrp="1"/>
          </p:cNvSpPr>
          <p:nvPr>
            <p:ph type="sldNum" sz="quarter" idx="12"/>
          </p:nvPr>
        </p:nvSpPr>
        <p:spPr>
          <a:noFill/>
        </p:spPr>
        <p:txBody>
          <a:bodyPr/>
          <a:lstStyle/>
          <a:p>
            <a:fld id="{18C0D8AE-8BBC-4E92-B9CB-65F4335D2984}" type="slidenum">
              <a:rPr lang="it-IT" smtClean="0"/>
              <a:pPr/>
              <a:t>26</a:t>
            </a:fld>
            <a:endParaRPr lang="it-IT" smtClean="0"/>
          </a:p>
        </p:txBody>
      </p:sp>
      <p:sp>
        <p:nvSpPr>
          <p:cNvPr id="100354" name="Rectangle 1026"/>
          <p:cNvSpPr>
            <a:spLocks noGrp="1" noChangeArrowheads="1"/>
          </p:cNvSpPr>
          <p:nvPr>
            <p:ph type="title"/>
          </p:nvPr>
        </p:nvSpPr>
        <p:spPr/>
        <p:txBody>
          <a:bodyPr>
            <a:normAutofit/>
          </a:bodyPr>
          <a:lstStyle/>
          <a:p>
            <a:pPr algn="ctr" eaLnBrk="1" hangingPunct="1">
              <a:defRPr/>
            </a:pPr>
            <a:r>
              <a:rPr lang="it-IT" b="1" dirty="0" smtClean="0">
                <a:solidFill>
                  <a:srgbClr val="00B050"/>
                </a:solidFill>
              </a:rPr>
              <a:t>Quale priorità di intervento?/2</a:t>
            </a:r>
          </a:p>
        </p:txBody>
      </p:sp>
      <p:sp>
        <p:nvSpPr>
          <p:cNvPr id="100355" name="Rectangle 1027"/>
          <p:cNvSpPr>
            <a:spLocks noGrp="1" noChangeArrowheads="1"/>
          </p:cNvSpPr>
          <p:nvPr>
            <p:ph type="body" idx="1"/>
          </p:nvPr>
        </p:nvSpPr>
        <p:spPr>
          <a:xfrm>
            <a:off x="457200" y="1484784"/>
            <a:ext cx="8229600" cy="4968552"/>
          </a:xfrm>
          <a:solidFill>
            <a:schemeClr val="accent5">
              <a:lumMod val="20000"/>
              <a:lumOff val="80000"/>
            </a:schemeClr>
          </a:solidFill>
          <a:ln>
            <a:solidFill>
              <a:srgbClr val="E1EA2C"/>
            </a:solidFill>
          </a:ln>
        </p:spPr>
        <p:txBody>
          <a:bodyPr>
            <a:normAutofit fontScale="92500" lnSpcReduction="10000"/>
          </a:bodyPr>
          <a:lstStyle/>
          <a:p>
            <a:pPr>
              <a:buNone/>
            </a:pPr>
            <a:r>
              <a:rPr lang="it-IT" sz="2400" dirty="0" smtClean="0"/>
              <a:t>Qualche perplessità invece per la priorità successiva (</a:t>
            </a:r>
            <a:r>
              <a:rPr lang="it-IT" sz="1600" dirty="0" smtClean="0"/>
              <a:t>i soggetti con maggiore difficoltà di inserimento e di ricollocazione nel mercato del lavoro</a:t>
            </a:r>
            <a:r>
              <a:rPr lang="it-IT" sz="2400" dirty="0" smtClean="0"/>
              <a:t>). Chi sono?</a:t>
            </a:r>
          </a:p>
          <a:p>
            <a:pPr>
              <a:buNone/>
            </a:pPr>
            <a:endParaRPr lang="it-IT" sz="1200" dirty="0"/>
          </a:p>
          <a:p>
            <a:pPr>
              <a:buNone/>
            </a:pPr>
            <a:r>
              <a:rPr lang="it-IT" sz="2400" dirty="0" smtClean="0"/>
              <a:t>Coloro che stanno in povertà assoluta hanno tutti grandissima difficoltà di inserimento nel mercato del lavoro. Quelli che ne hanno maggiore sono i disabili, gli adulti in età avanzata ed altri. Per alcuni di questi però esistono delle misure.  </a:t>
            </a:r>
          </a:p>
          <a:p>
            <a:pPr>
              <a:buNone/>
            </a:pPr>
            <a:endParaRPr lang="it-IT" sz="1200" dirty="0"/>
          </a:p>
          <a:p>
            <a:pPr>
              <a:buNone/>
            </a:pPr>
            <a:r>
              <a:rPr lang="it-IT" sz="2400" dirty="0" smtClean="0"/>
              <a:t>Sono persone in straordinario bisogno ma in questo caso non so se abbiamo argomenti per privilegiarli rispetto a coloro che hanno i più bassi redditi in assoluto.</a:t>
            </a:r>
          </a:p>
          <a:p>
            <a:pPr>
              <a:buNone/>
            </a:pPr>
            <a:endParaRPr lang="it-IT" sz="2400" dirty="0" smtClean="0"/>
          </a:p>
          <a:p>
            <a:pPr>
              <a:buNone/>
            </a:pPr>
            <a:r>
              <a:rPr lang="it-IT" sz="2400" dirty="0" smtClean="0"/>
              <a:t> ELEMENTO POSITIVO: prevedere una «successiva» priorità significa che ci sarà una successiva fase di sviluppo  della misura con ulteriori finanziamenti.</a:t>
            </a:r>
            <a:endParaRPr lang="it-IT" sz="1200" dirty="0" smtClean="0"/>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2400" dirty="0" smtClean="0">
              <a:solidFill>
                <a:srgbClr val="009900"/>
              </a:solidFill>
            </a:endParaRPr>
          </a:p>
          <a:p>
            <a:pPr eaLnBrk="1" hangingPunct="1">
              <a:lnSpc>
                <a:spcPct val="90000"/>
              </a:lnSpc>
              <a:buFont typeface="Wingdings" pitchFamily="2" charset="2"/>
              <a:buNone/>
            </a:pPr>
            <a:endParaRPr lang="it-IT" sz="1800" dirty="0" smtClean="0">
              <a:solidFill>
                <a:srgbClr val="009900"/>
              </a:solidFill>
            </a:endParaRPr>
          </a:p>
          <a:p>
            <a:pPr eaLnBrk="1" hangingPunct="1">
              <a:lnSpc>
                <a:spcPct val="90000"/>
              </a:lnSpc>
            </a:pPr>
            <a:endParaRPr lang="it-IT" dirty="0" smtClean="0">
              <a:solidFill>
                <a:srgbClr val="009900"/>
              </a:solidFill>
            </a:endParaRPr>
          </a:p>
        </p:txBody>
      </p:sp>
    </p:spTree>
    <p:extLst>
      <p:ext uri="{BB962C8B-B14F-4D97-AF65-F5344CB8AC3E}">
        <p14:creationId xmlns:p14="http://schemas.microsoft.com/office/powerpoint/2010/main" val="19103969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Segnaposto numero diapositiva 5"/>
          <p:cNvSpPr>
            <a:spLocks noGrp="1"/>
          </p:cNvSpPr>
          <p:nvPr>
            <p:ph type="sldNum" sz="quarter" idx="12"/>
          </p:nvPr>
        </p:nvSpPr>
        <p:spPr>
          <a:noFill/>
        </p:spPr>
        <p:txBody>
          <a:bodyPr/>
          <a:lstStyle/>
          <a:p>
            <a:fld id="{18C0D8AE-8BBC-4E92-B9CB-65F4335D2984}" type="slidenum">
              <a:rPr lang="it-IT" smtClean="0"/>
              <a:pPr/>
              <a:t>27</a:t>
            </a:fld>
            <a:endParaRPr lang="it-IT" smtClean="0"/>
          </a:p>
        </p:txBody>
      </p:sp>
      <p:sp>
        <p:nvSpPr>
          <p:cNvPr id="100354" name="Rectangle 1026"/>
          <p:cNvSpPr>
            <a:spLocks noGrp="1" noChangeArrowheads="1"/>
          </p:cNvSpPr>
          <p:nvPr>
            <p:ph type="title"/>
          </p:nvPr>
        </p:nvSpPr>
        <p:spPr/>
        <p:txBody>
          <a:bodyPr>
            <a:normAutofit/>
          </a:bodyPr>
          <a:lstStyle/>
          <a:p>
            <a:pPr algn="ctr" eaLnBrk="1" hangingPunct="1">
              <a:defRPr/>
            </a:pPr>
            <a:r>
              <a:rPr lang="it-IT" b="1" dirty="0" smtClean="0">
                <a:solidFill>
                  <a:srgbClr val="00B050"/>
                </a:solidFill>
              </a:rPr>
              <a:t>Finanziare l’organizzazione locale</a:t>
            </a:r>
          </a:p>
        </p:txBody>
      </p:sp>
      <p:sp>
        <p:nvSpPr>
          <p:cNvPr id="100355" name="Rectangle 1027"/>
          <p:cNvSpPr>
            <a:spLocks noGrp="1" noChangeArrowheads="1"/>
          </p:cNvSpPr>
          <p:nvPr>
            <p:ph type="body" idx="1"/>
          </p:nvPr>
        </p:nvSpPr>
        <p:spPr>
          <a:xfrm>
            <a:off x="457200" y="1484784"/>
            <a:ext cx="8229600" cy="4968552"/>
          </a:xfrm>
          <a:solidFill>
            <a:schemeClr val="accent5">
              <a:lumMod val="20000"/>
              <a:lumOff val="80000"/>
            </a:schemeClr>
          </a:solidFill>
          <a:ln>
            <a:solidFill>
              <a:srgbClr val="E1EA2C"/>
            </a:solidFill>
          </a:ln>
        </p:spPr>
        <p:txBody>
          <a:bodyPr>
            <a:normAutofit/>
          </a:bodyPr>
          <a:lstStyle/>
          <a:p>
            <a:pPr>
              <a:buNone/>
            </a:pPr>
            <a:r>
              <a:rPr lang="it-IT" sz="2400" dirty="0" smtClean="0"/>
              <a:t>Condivido quanto indicato per i principi generalizzati per la presa in carico (</a:t>
            </a:r>
            <a:r>
              <a:rPr lang="it-IT" sz="1200" dirty="0" smtClean="0"/>
              <a:t>comma 2, </a:t>
            </a:r>
            <a:r>
              <a:rPr lang="it-IT" sz="1200" dirty="0" err="1" smtClean="0"/>
              <a:t>lett</a:t>
            </a:r>
            <a:r>
              <a:rPr lang="it-IT" sz="1200" dirty="0" smtClean="0"/>
              <a:t> e)</a:t>
            </a:r>
            <a:r>
              <a:rPr lang="it-IT" sz="2400" dirty="0" smtClean="0"/>
              <a:t>)  ma per garantirne la realizzazione occorre garantire il finanziamento  anche delle risorse per gli enti locali (gli Ambiti sociali ) per i percorsi di inserimento sociale e lavorativo e per la struttura organizzativa che se ne deve occupare.</a:t>
            </a:r>
          </a:p>
          <a:p>
            <a:pPr>
              <a:buNone/>
            </a:pPr>
            <a:endParaRPr lang="it-IT" sz="2400" dirty="0" smtClean="0"/>
          </a:p>
          <a:p>
            <a:pPr>
              <a:buNone/>
            </a:pPr>
            <a:r>
              <a:rPr lang="it-IT" sz="2400" dirty="0" smtClean="0"/>
              <a:t>Comuni ed Ambiti sociali hanno una organizzazione ma che è inadeguata per un programma di questo tipo. Dare la possibilità di assunzioni a tempo indeterminato per un programma non episodico.</a:t>
            </a:r>
            <a:endParaRPr lang="it-IT" sz="2000" dirty="0" smtClean="0"/>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2400" dirty="0" smtClean="0">
              <a:solidFill>
                <a:srgbClr val="009900"/>
              </a:solidFill>
            </a:endParaRPr>
          </a:p>
          <a:p>
            <a:pPr eaLnBrk="1" hangingPunct="1">
              <a:lnSpc>
                <a:spcPct val="90000"/>
              </a:lnSpc>
              <a:buFont typeface="Wingdings" pitchFamily="2" charset="2"/>
              <a:buNone/>
            </a:pPr>
            <a:endParaRPr lang="it-IT" sz="1800" dirty="0" smtClean="0">
              <a:solidFill>
                <a:srgbClr val="009900"/>
              </a:solidFill>
            </a:endParaRPr>
          </a:p>
          <a:p>
            <a:pPr eaLnBrk="1" hangingPunct="1">
              <a:lnSpc>
                <a:spcPct val="90000"/>
              </a:lnSpc>
            </a:pPr>
            <a:endParaRPr lang="it-IT" dirty="0" smtClean="0">
              <a:solidFill>
                <a:srgbClr val="009900"/>
              </a:solidFill>
            </a:endParaRPr>
          </a:p>
        </p:txBody>
      </p:sp>
    </p:spTree>
    <p:extLst>
      <p:ext uri="{BB962C8B-B14F-4D97-AF65-F5344CB8AC3E}">
        <p14:creationId xmlns:p14="http://schemas.microsoft.com/office/powerpoint/2010/main" val="39270969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Segnaposto numero diapositiva 5"/>
          <p:cNvSpPr>
            <a:spLocks noGrp="1"/>
          </p:cNvSpPr>
          <p:nvPr>
            <p:ph type="sldNum" sz="quarter" idx="12"/>
          </p:nvPr>
        </p:nvSpPr>
        <p:spPr>
          <a:noFill/>
        </p:spPr>
        <p:txBody>
          <a:bodyPr/>
          <a:lstStyle/>
          <a:p>
            <a:fld id="{18C0D8AE-8BBC-4E92-B9CB-65F4335D2984}" type="slidenum">
              <a:rPr lang="it-IT" smtClean="0"/>
              <a:pPr/>
              <a:t>28</a:t>
            </a:fld>
            <a:endParaRPr lang="it-IT" smtClean="0"/>
          </a:p>
        </p:txBody>
      </p:sp>
      <p:sp>
        <p:nvSpPr>
          <p:cNvPr id="100354" name="Rectangle 1026"/>
          <p:cNvSpPr>
            <a:spLocks noGrp="1" noChangeArrowheads="1"/>
          </p:cNvSpPr>
          <p:nvPr>
            <p:ph type="title"/>
          </p:nvPr>
        </p:nvSpPr>
        <p:spPr>
          <a:xfrm>
            <a:off x="457200" y="274638"/>
            <a:ext cx="8229600" cy="922114"/>
          </a:xfrm>
        </p:spPr>
        <p:txBody>
          <a:bodyPr>
            <a:normAutofit/>
          </a:bodyPr>
          <a:lstStyle/>
          <a:p>
            <a:pPr algn="ctr" eaLnBrk="1" hangingPunct="1">
              <a:defRPr/>
            </a:pPr>
            <a:r>
              <a:rPr lang="it-IT" b="1" dirty="0" smtClean="0">
                <a:solidFill>
                  <a:srgbClr val="00B050"/>
                </a:solidFill>
              </a:rPr>
              <a:t>Inclusione e Welfare generativo</a:t>
            </a:r>
          </a:p>
        </p:txBody>
      </p:sp>
      <p:sp>
        <p:nvSpPr>
          <p:cNvPr id="100355" name="Rectangle 1027"/>
          <p:cNvSpPr>
            <a:spLocks noGrp="1" noChangeArrowheads="1"/>
          </p:cNvSpPr>
          <p:nvPr>
            <p:ph type="body" idx="1"/>
          </p:nvPr>
        </p:nvSpPr>
        <p:spPr>
          <a:xfrm>
            <a:off x="457200" y="1268760"/>
            <a:ext cx="8229600" cy="5184576"/>
          </a:xfrm>
          <a:solidFill>
            <a:schemeClr val="accent5">
              <a:lumMod val="20000"/>
              <a:lumOff val="80000"/>
            </a:schemeClr>
          </a:solidFill>
          <a:ln>
            <a:solidFill>
              <a:srgbClr val="E1EA2C"/>
            </a:solidFill>
          </a:ln>
        </p:spPr>
        <p:txBody>
          <a:bodyPr>
            <a:normAutofit lnSpcReduction="10000"/>
          </a:bodyPr>
          <a:lstStyle/>
          <a:p>
            <a:pPr algn="just">
              <a:spcBef>
                <a:spcPts val="600"/>
              </a:spcBef>
              <a:spcAft>
                <a:spcPts val="600"/>
              </a:spcAft>
            </a:pPr>
            <a:r>
              <a:rPr lang="it-IT" sz="2000" dirty="0">
                <a:solidFill>
                  <a:prstClr val="black"/>
                </a:solidFill>
                <a:latin typeface="Times New Roman" panose="02020603050405020304" pitchFamily="18" charset="0"/>
                <a:ea typeface="Times New Roman"/>
                <a:cs typeface="Times New Roman" panose="02020603050405020304" pitchFamily="18" charset="0"/>
              </a:rPr>
              <a:t>I percorsi di inclusione non lavorativa </a:t>
            </a:r>
            <a:r>
              <a:rPr lang="it-IT" sz="2000" dirty="0" smtClean="0">
                <a:solidFill>
                  <a:prstClr val="black"/>
                </a:solidFill>
                <a:latin typeface="Times New Roman" panose="02020603050405020304" pitchFamily="18" charset="0"/>
                <a:ea typeface="Times New Roman"/>
                <a:cs typeface="Times New Roman" panose="02020603050405020304" pitchFamily="18" charset="0"/>
              </a:rPr>
              <a:t>devono essere ispirati </a:t>
            </a:r>
            <a:r>
              <a:rPr lang="it-IT" sz="2000" dirty="0">
                <a:solidFill>
                  <a:prstClr val="black"/>
                </a:solidFill>
                <a:latin typeface="Times New Roman" panose="02020603050405020304" pitchFamily="18" charset="0"/>
                <a:ea typeface="Times New Roman"/>
                <a:cs typeface="Times New Roman" panose="02020603050405020304" pitchFamily="18" charset="0"/>
              </a:rPr>
              <a:t>ai principi del welfare generativo.  </a:t>
            </a:r>
            <a:endParaRPr lang="it-IT" sz="2000" dirty="0" smtClean="0">
              <a:solidFill>
                <a:prstClr val="black"/>
              </a:solidFill>
              <a:latin typeface="Times New Roman" panose="02020603050405020304" pitchFamily="18" charset="0"/>
              <a:ea typeface="Times New Roman"/>
              <a:cs typeface="Times New Roman" panose="02020603050405020304" pitchFamily="18" charset="0"/>
            </a:endParaRPr>
          </a:p>
          <a:p>
            <a:pPr algn="just">
              <a:spcBef>
                <a:spcPts val="600"/>
              </a:spcBef>
              <a:spcAft>
                <a:spcPts val="600"/>
              </a:spcAft>
            </a:pPr>
            <a:r>
              <a:rPr lang="it-IT" sz="2000" dirty="0">
                <a:solidFill>
                  <a:prstClr val="black"/>
                </a:solidFill>
                <a:latin typeface="Times New Roman" panose="02020603050405020304" pitchFamily="18" charset="0"/>
                <a:ea typeface="Times New Roman"/>
                <a:cs typeface="Times New Roman" panose="02020603050405020304" pitchFamily="18" charset="0"/>
              </a:rPr>
              <a:t>I</a:t>
            </a:r>
            <a:r>
              <a:rPr lang="it-IT" sz="2000" dirty="0" smtClean="0">
                <a:solidFill>
                  <a:prstClr val="black"/>
                </a:solidFill>
                <a:latin typeface="Times New Roman" panose="02020603050405020304" pitchFamily="18" charset="0"/>
                <a:ea typeface="Times New Roman"/>
                <a:cs typeface="Times New Roman" panose="02020603050405020304" pitchFamily="18" charset="0"/>
              </a:rPr>
              <a:t>l </a:t>
            </a:r>
            <a:r>
              <a:rPr lang="it-IT" sz="2000" dirty="0">
                <a:solidFill>
                  <a:prstClr val="black"/>
                </a:solidFill>
                <a:latin typeface="Times New Roman" panose="02020603050405020304" pitchFamily="18" charset="0"/>
                <a:ea typeface="Times New Roman"/>
                <a:cs typeface="Times New Roman" panose="02020603050405020304" pitchFamily="18" charset="0"/>
              </a:rPr>
              <a:t>welfare </a:t>
            </a:r>
            <a:r>
              <a:rPr lang="it-IT" sz="2000" dirty="0" smtClean="0">
                <a:solidFill>
                  <a:prstClr val="black"/>
                </a:solidFill>
                <a:latin typeface="Times New Roman" panose="02020603050405020304" pitchFamily="18" charset="0"/>
                <a:ea typeface="Times New Roman"/>
                <a:cs typeface="Times New Roman" panose="02020603050405020304" pitchFamily="18" charset="0"/>
              </a:rPr>
              <a:t>generativo</a:t>
            </a:r>
            <a:r>
              <a:rPr lang="it-IT" sz="2000" dirty="0">
                <a:solidFill>
                  <a:prstClr val="black"/>
                </a:solidFill>
                <a:latin typeface="Times New Roman" panose="02020603050405020304" pitchFamily="18" charset="0"/>
                <a:ea typeface="Times New Roman"/>
                <a:cs typeface="Times New Roman" panose="02020603050405020304" pitchFamily="18" charset="0"/>
              </a:rPr>
              <a:t> è</a:t>
            </a:r>
            <a:r>
              <a:rPr lang="it-IT" sz="2000" dirty="0" smtClean="0">
                <a:solidFill>
                  <a:prstClr val="black"/>
                </a:solidFill>
                <a:latin typeface="Times New Roman" panose="02020603050405020304" pitchFamily="18" charset="0"/>
                <a:ea typeface="Times New Roman"/>
                <a:cs typeface="Times New Roman" panose="02020603050405020304" pitchFamily="18" charset="0"/>
              </a:rPr>
              <a:t> </a:t>
            </a:r>
            <a:r>
              <a:rPr lang="it-IT" sz="2000" dirty="0">
                <a:solidFill>
                  <a:prstClr val="black"/>
                </a:solidFill>
                <a:latin typeface="Times New Roman" panose="02020603050405020304" pitchFamily="18" charset="0"/>
                <a:ea typeface="Times New Roman"/>
                <a:cs typeface="Times New Roman" panose="02020603050405020304" pitchFamily="18" charset="0"/>
              </a:rPr>
              <a:t>quello che mette in condizione la persona aiutata di contribuire con le proprie capacità ad accrescere la socialità, la solidarietà e la ricchezza della comunità  a cui appartiene. Si tratta di trasformare l’aiuto ricevuto (spesso aiuto economico) in ore di impegno che il beneficiario dell’aiuto offre in attività utili per la comunità e per sé stesso. </a:t>
            </a:r>
            <a:endParaRPr lang="it-IT" sz="2000" dirty="0" smtClean="0">
              <a:solidFill>
                <a:prstClr val="black"/>
              </a:solidFill>
              <a:latin typeface="Times New Roman" panose="02020603050405020304" pitchFamily="18" charset="0"/>
              <a:ea typeface="Times New Roman"/>
              <a:cs typeface="Times New Roman" panose="02020603050405020304" pitchFamily="18" charset="0"/>
            </a:endParaRPr>
          </a:p>
          <a:p>
            <a:pPr lvl="0" algn="just">
              <a:spcBef>
                <a:spcPts val="600"/>
              </a:spcBef>
              <a:spcAft>
                <a:spcPts val="600"/>
              </a:spcAft>
            </a:pPr>
            <a:r>
              <a:rPr lang="it-IT" sz="2000" dirty="0" smtClean="0">
                <a:solidFill>
                  <a:prstClr val="black"/>
                </a:solidFill>
                <a:latin typeface="Times New Roman" panose="02020603050405020304" pitchFamily="18" charset="0"/>
                <a:ea typeface="Times New Roman"/>
                <a:cs typeface="Times New Roman" panose="02020603050405020304" pitchFamily="18" charset="0"/>
              </a:rPr>
              <a:t>Non è </a:t>
            </a:r>
            <a:r>
              <a:rPr lang="it-IT" sz="2000" dirty="0">
                <a:solidFill>
                  <a:prstClr val="black"/>
                </a:solidFill>
                <a:latin typeface="Times New Roman" panose="02020603050405020304" pitchFamily="18" charset="0"/>
                <a:ea typeface="Times New Roman"/>
                <a:cs typeface="Times New Roman" panose="02020603050405020304" pitchFamily="18" charset="0"/>
              </a:rPr>
              <a:t>un percorso di inclusione </a:t>
            </a:r>
            <a:r>
              <a:rPr lang="it-IT" sz="2000" dirty="0" smtClean="0">
                <a:solidFill>
                  <a:prstClr val="black"/>
                </a:solidFill>
                <a:latin typeface="Times New Roman" panose="02020603050405020304" pitchFamily="18" charset="0"/>
                <a:ea typeface="Times New Roman"/>
                <a:cs typeface="Times New Roman" panose="02020603050405020304" pitchFamily="18" charset="0"/>
              </a:rPr>
              <a:t>lavorativa. Tali </a:t>
            </a:r>
            <a:r>
              <a:rPr lang="it-IT" sz="2000" dirty="0">
                <a:solidFill>
                  <a:prstClr val="black"/>
                </a:solidFill>
                <a:latin typeface="Times New Roman" panose="02020603050405020304" pitchFamily="18" charset="0"/>
                <a:ea typeface="Times New Roman"/>
                <a:cs typeface="Times New Roman" panose="02020603050405020304" pitchFamily="18" charset="0"/>
              </a:rPr>
              <a:t>attività possono essere le più varie: attività con </a:t>
            </a:r>
            <a:r>
              <a:rPr lang="it-IT" sz="2000" dirty="0" smtClean="0">
                <a:solidFill>
                  <a:prstClr val="black"/>
                </a:solidFill>
                <a:latin typeface="Times New Roman" panose="02020603050405020304" pitchFamily="18" charset="0"/>
                <a:ea typeface="Times New Roman"/>
                <a:cs typeface="Times New Roman" panose="02020603050405020304" pitchFamily="18" charset="0"/>
              </a:rPr>
              <a:t>i </a:t>
            </a:r>
            <a:r>
              <a:rPr lang="it-IT" sz="2000" dirty="0">
                <a:solidFill>
                  <a:prstClr val="black"/>
                </a:solidFill>
                <a:latin typeface="Times New Roman" panose="02020603050405020304" pitchFamily="18" charset="0"/>
                <a:ea typeface="Times New Roman"/>
                <a:cs typeface="Times New Roman" panose="02020603050405020304" pitchFamily="18" charset="0"/>
              </a:rPr>
              <a:t>soggetti  del terzo settore e con gli enti pubblici. Ma anche le forme possono essere le più </a:t>
            </a:r>
            <a:r>
              <a:rPr lang="it-IT" sz="2000" dirty="0" smtClean="0">
                <a:solidFill>
                  <a:prstClr val="black"/>
                </a:solidFill>
                <a:latin typeface="Times New Roman" panose="02020603050405020304" pitchFamily="18" charset="0"/>
                <a:ea typeface="Times New Roman"/>
                <a:cs typeface="Times New Roman" panose="02020603050405020304" pitchFamily="18" charset="0"/>
              </a:rPr>
              <a:t>varie. </a:t>
            </a:r>
            <a:endParaRPr lang="it-IT" sz="2000" dirty="0">
              <a:solidFill>
                <a:prstClr val="black"/>
              </a:solidFill>
              <a:latin typeface="Times New Roman" panose="02020603050405020304" pitchFamily="18" charset="0"/>
              <a:ea typeface="Times New Roman"/>
              <a:cs typeface="Times New Roman" panose="02020603050405020304" pitchFamily="18" charset="0"/>
            </a:endParaRPr>
          </a:p>
          <a:p>
            <a:pPr lvl="0" algn="just">
              <a:spcBef>
                <a:spcPts val="600"/>
              </a:spcBef>
              <a:spcAft>
                <a:spcPts val="600"/>
              </a:spcAft>
            </a:pPr>
            <a:r>
              <a:rPr lang="it-IT" sz="2000" dirty="0" smtClean="0">
                <a:solidFill>
                  <a:prstClr val="black"/>
                </a:solidFill>
                <a:latin typeface="Times New Roman" panose="02020603050405020304" pitchFamily="18" charset="0"/>
                <a:ea typeface="Times New Roman"/>
                <a:cs typeface="Times New Roman" panose="02020603050405020304" pitchFamily="18" charset="0"/>
              </a:rPr>
              <a:t>Queste </a:t>
            </a:r>
            <a:r>
              <a:rPr lang="it-IT" sz="2000" dirty="0">
                <a:solidFill>
                  <a:prstClr val="black"/>
                </a:solidFill>
                <a:latin typeface="Times New Roman" panose="02020603050405020304" pitchFamily="18" charset="0"/>
                <a:ea typeface="Times New Roman"/>
                <a:cs typeface="Times New Roman" panose="02020603050405020304" pitchFamily="18" charset="0"/>
              </a:rPr>
              <a:t>esperienze trasformano radicalmente la posizione della persona aiutata che salvaguarda la propria </a:t>
            </a:r>
            <a:r>
              <a:rPr lang="it-IT" sz="2000" b="1" dirty="0">
                <a:solidFill>
                  <a:prstClr val="black"/>
                </a:solidFill>
                <a:latin typeface="Times New Roman" panose="02020603050405020304" pitchFamily="18" charset="0"/>
                <a:ea typeface="Times New Roman"/>
                <a:cs typeface="Times New Roman" panose="02020603050405020304" pitchFamily="18" charset="0"/>
              </a:rPr>
              <a:t>dignità </a:t>
            </a:r>
            <a:r>
              <a:rPr lang="it-IT" sz="2000" dirty="0">
                <a:solidFill>
                  <a:prstClr val="black"/>
                </a:solidFill>
                <a:latin typeface="Times New Roman" panose="02020603050405020304" pitchFamily="18" charset="0"/>
                <a:ea typeface="Times New Roman"/>
                <a:cs typeface="Times New Roman" panose="02020603050405020304" pitchFamily="18" charset="0"/>
              </a:rPr>
              <a:t>senza essere ridotto a semplice assistito “guadagnandosi” l’aiuto ricevuto restituendo alla comunità con il suo impegno  ciò che ha </a:t>
            </a:r>
            <a:r>
              <a:rPr lang="it-IT" sz="2000" dirty="0" smtClean="0">
                <a:solidFill>
                  <a:prstClr val="black"/>
                </a:solidFill>
                <a:latin typeface="Times New Roman" panose="02020603050405020304" pitchFamily="18" charset="0"/>
                <a:ea typeface="Times New Roman"/>
                <a:cs typeface="Times New Roman" panose="02020603050405020304" pitchFamily="18" charset="0"/>
              </a:rPr>
              <a:t>ricevuto e realizzando un percorso di accrescimento personale. </a:t>
            </a:r>
            <a:endParaRPr lang="it-IT" sz="2000" dirty="0">
              <a:solidFill>
                <a:prstClr val="black"/>
              </a:solidFill>
              <a:latin typeface="Times New Roman" panose="02020603050405020304" pitchFamily="18" charset="0"/>
              <a:ea typeface="Times New Roman"/>
              <a:cs typeface="Times New Roman" panose="02020603050405020304" pitchFamily="18" charset="0"/>
            </a:endParaRPr>
          </a:p>
          <a:p>
            <a:pPr algn="just">
              <a:spcBef>
                <a:spcPts val="600"/>
              </a:spcBef>
              <a:spcAft>
                <a:spcPts val="600"/>
              </a:spcAft>
            </a:pPr>
            <a:endParaRPr lang="it-IT" sz="1700" dirty="0">
              <a:solidFill>
                <a:prstClr val="black"/>
              </a:solidFill>
              <a:ea typeface="Times New Roman"/>
              <a:cs typeface="Times New Roman"/>
            </a:endParaRPr>
          </a:p>
          <a:p>
            <a:pPr>
              <a:buNone/>
            </a:pPr>
            <a:endParaRPr lang="it-IT" sz="2400" dirty="0" smtClean="0"/>
          </a:p>
          <a:p>
            <a:endParaRPr lang="it-IT" sz="2000" dirty="0" smtClean="0"/>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2400" dirty="0" smtClean="0">
              <a:solidFill>
                <a:srgbClr val="009900"/>
              </a:solidFill>
            </a:endParaRPr>
          </a:p>
          <a:p>
            <a:pPr eaLnBrk="1" hangingPunct="1">
              <a:lnSpc>
                <a:spcPct val="90000"/>
              </a:lnSpc>
              <a:buFont typeface="Wingdings" pitchFamily="2" charset="2"/>
              <a:buNone/>
            </a:pPr>
            <a:endParaRPr lang="it-IT" sz="1800" dirty="0" smtClean="0">
              <a:solidFill>
                <a:srgbClr val="009900"/>
              </a:solidFill>
            </a:endParaRPr>
          </a:p>
          <a:p>
            <a:pPr eaLnBrk="1" hangingPunct="1">
              <a:lnSpc>
                <a:spcPct val="90000"/>
              </a:lnSpc>
            </a:pPr>
            <a:endParaRPr lang="it-IT" dirty="0" smtClean="0">
              <a:solidFill>
                <a:srgbClr val="0099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CustomShape 1"/>
          <p:cNvSpPr/>
          <p:nvPr/>
        </p:nvSpPr>
        <p:spPr>
          <a:xfrm>
            <a:off x="457172" y="273352"/>
            <a:ext cx="8223212" cy="1139457"/>
          </a:xfrm>
          <a:prstGeom prst="rect">
            <a:avLst/>
          </a:prstGeom>
          <a:noFill/>
          <a:ln>
            <a:noFill/>
          </a:ln>
        </p:spPr>
      </p:sp>
      <p:sp>
        <p:nvSpPr>
          <p:cNvPr id="291" name="CustomShape 2"/>
          <p:cNvSpPr/>
          <p:nvPr/>
        </p:nvSpPr>
        <p:spPr>
          <a:xfrm>
            <a:off x="457172" y="1604840"/>
            <a:ext cx="8223212" cy="4344439"/>
          </a:xfrm>
          <a:prstGeom prst="rect">
            <a:avLst/>
          </a:prstGeom>
          <a:noFill/>
          <a:ln>
            <a:noFill/>
          </a:ln>
        </p:spPr>
        <p:txBody>
          <a:bodyPr wrap="none" lIns="0" tIns="0" rIns="0" bIns="0"/>
          <a:lstStyle/>
          <a:p>
            <a:pPr>
              <a:lnSpc>
                <a:spcPct val="100000"/>
              </a:lnSpc>
            </a:pPr>
            <a:endParaRPr dirty="0"/>
          </a:p>
          <a:p>
            <a:pPr>
              <a:lnSpc>
                <a:spcPct val="100000"/>
              </a:lnSpc>
            </a:pPr>
            <a:endParaRPr dirty="0"/>
          </a:p>
          <a:p>
            <a:pPr>
              <a:lnSpc>
                <a:spcPct val="100000"/>
              </a:lnSpc>
            </a:pPr>
            <a:endParaRPr dirty="0"/>
          </a:p>
          <a:p>
            <a:pPr>
              <a:lnSpc>
                <a:spcPct val="100000"/>
              </a:lnSpc>
            </a:pPr>
            <a:endParaRPr dirty="0"/>
          </a:p>
          <a:p>
            <a:pPr>
              <a:lnSpc>
                <a:spcPct val="100000"/>
              </a:lnSpc>
            </a:pPr>
            <a:endParaRPr dirty="0"/>
          </a:p>
          <a:p>
            <a:pPr algn="ctr">
              <a:lnSpc>
                <a:spcPct val="100000"/>
              </a:lnSpc>
              <a:buSzPct val="25000"/>
            </a:pPr>
            <a:r>
              <a:rPr lang="it-IT" sz="3600" b="1" dirty="0" smtClean="0">
                <a:solidFill>
                  <a:schemeClr val="tx2"/>
                </a:solidFill>
                <a:latin typeface="Times New Roman" panose="02020603050405020304" pitchFamily="18" charset="0"/>
                <a:cs typeface="Times New Roman" panose="02020603050405020304" pitchFamily="18" charset="0"/>
              </a:rPr>
              <a:t>LA RAZIONALIZZAZIONE </a:t>
            </a:r>
          </a:p>
          <a:p>
            <a:pPr algn="ctr">
              <a:lnSpc>
                <a:spcPct val="100000"/>
              </a:lnSpc>
              <a:buSzPct val="25000"/>
            </a:pPr>
            <a:r>
              <a:rPr lang="it-IT" sz="3600" b="1" dirty="0" smtClean="0">
                <a:solidFill>
                  <a:schemeClr val="tx2"/>
                </a:solidFill>
                <a:latin typeface="Times New Roman" panose="02020603050405020304" pitchFamily="18" charset="0"/>
                <a:cs typeface="Times New Roman" panose="02020603050405020304" pitchFamily="18" charset="0"/>
              </a:rPr>
              <a:t>DELLE </a:t>
            </a:r>
          </a:p>
          <a:p>
            <a:pPr algn="ctr">
              <a:lnSpc>
                <a:spcPct val="100000"/>
              </a:lnSpc>
              <a:buSzPct val="25000"/>
            </a:pPr>
            <a:r>
              <a:rPr lang="it-IT" sz="3600" b="1" dirty="0" smtClean="0">
                <a:solidFill>
                  <a:schemeClr val="tx2"/>
                </a:solidFill>
                <a:latin typeface="Times New Roman" panose="02020603050405020304" pitchFamily="18" charset="0"/>
                <a:cs typeface="Times New Roman" panose="02020603050405020304" pitchFamily="18" charset="0"/>
              </a:rPr>
              <a:t> PRESTAZIONI </a:t>
            </a:r>
          </a:p>
          <a:p>
            <a:pPr algn="ctr">
              <a:lnSpc>
                <a:spcPct val="100000"/>
              </a:lnSpc>
              <a:buSzPct val="25000"/>
            </a:pPr>
            <a:r>
              <a:rPr lang="it-IT" sz="3600" b="1" dirty="0" smtClean="0">
                <a:solidFill>
                  <a:schemeClr val="tx2"/>
                </a:solidFill>
                <a:latin typeface="Times New Roman" panose="02020603050405020304" pitchFamily="18" charset="0"/>
                <a:cs typeface="Times New Roman" panose="02020603050405020304" pitchFamily="18" charset="0"/>
              </a:rPr>
              <a:t>ASSISTENZIALI</a:t>
            </a:r>
          </a:p>
          <a:p>
            <a:pPr algn="ctr">
              <a:lnSpc>
                <a:spcPct val="100000"/>
              </a:lnSpc>
              <a:buSzPct val="25000"/>
            </a:pPr>
            <a:r>
              <a:rPr lang="it-IT" sz="2400" b="1" dirty="0" smtClean="0">
                <a:solidFill>
                  <a:schemeClr val="tx2"/>
                </a:solidFill>
                <a:latin typeface="Times New Roman" panose="02020603050405020304" pitchFamily="18" charset="0"/>
                <a:cs typeface="Times New Roman" panose="02020603050405020304" pitchFamily="18" charset="0"/>
              </a:rPr>
              <a:t>(2° parte delega)</a:t>
            </a:r>
            <a:endParaRPr sz="2400" dirty="0">
              <a:solidFill>
                <a:schemeClr val="tx2"/>
              </a:solidFill>
              <a:latin typeface="Times New Roman" panose="02020603050405020304" pitchFamily="18" charset="0"/>
              <a:cs typeface="Times New Roman" panose="02020603050405020304" pitchFamily="18" charset="0"/>
            </a:endParaRPr>
          </a:p>
          <a:p>
            <a:pPr>
              <a:lnSpc>
                <a:spcPct val="100000"/>
              </a:lnSpc>
            </a:pPr>
            <a:endParaRPr dirty="0"/>
          </a:p>
          <a:p>
            <a:pPr>
              <a:lnSpc>
                <a:spcPct val="100000"/>
              </a:lnSpc>
            </a:pPr>
            <a:endParaRPr dirty="0"/>
          </a:p>
          <a:p>
            <a:pPr>
              <a:lnSpc>
                <a:spcPct val="100000"/>
              </a:lnSpc>
            </a:pPr>
            <a:endParaRPr dirty="0"/>
          </a:p>
        </p:txBody>
      </p:sp>
      <p:sp>
        <p:nvSpPr>
          <p:cNvPr id="2" name="Segnaposto numero diapositiva 1"/>
          <p:cNvSpPr>
            <a:spLocks noGrp="1"/>
          </p:cNvSpPr>
          <p:nvPr>
            <p:ph type="sldNum" sz="quarter" idx="12"/>
          </p:nvPr>
        </p:nvSpPr>
        <p:spPr/>
        <p:txBody>
          <a:bodyPr/>
          <a:lstStyle/>
          <a:p>
            <a:fld id="{81772B95-84DF-4D6D-B85A-5DE7469565D7}" type="slidenum">
              <a:rPr lang="it-IT" smtClean="0"/>
              <a:pPr/>
              <a:t>29</a:t>
            </a:fld>
            <a:endParaRPr lang="it-IT"/>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CustomShape 1"/>
          <p:cNvSpPr/>
          <p:nvPr/>
        </p:nvSpPr>
        <p:spPr>
          <a:xfrm>
            <a:off x="457172" y="273352"/>
            <a:ext cx="8223212" cy="1139457"/>
          </a:xfrm>
          <a:prstGeom prst="rect">
            <a:avLst/>
          </a:prstGeom>
          <a:noFill/>
          <a:ln>
            <a:noFill/>
          </a:ln>
        </p:spPr>
      </p:sp>
      <p:sp>
        <p:nvSpPr>
          <p:cNvPr id="291" name="CustomShape 2"/>
          <p:cNvSpPr/>
          <p:nvPr/>
        </p:nvSpPr>
        <p:spPr>
          <a:xfrm>
            <a:off x="457172" y="1604841"/>
            <a:ext cx="8223212" cy="3971932"/>
          </a:xfrm>
          <a:prstGeom prst="rect">
            <a:avLst/>
          </a:prstGeom>
          <a:noFill/>
          <a:ln>
            <a:noFill/>
          </a:ln>
        </p:spPr>
        <p:txBody>
          <a:bodyPr wrap="none" lIns="0" tIns="0" rIns="0" bIns="0"/>
          <a:lstStyle/>
          <a:p>
            <a:pPr>
              <a:lnSpc>
                <a:spcPct val="100000"/>
              </a:lnSpc>
            </a:pPr>
            <a:endParaRPr dirty="0"/>
          </a:p>
          <a:p>
            <a:pPr>
              <a:lnSpc>
                <a:spcPct val="100000"/>
              </a:lnSpc>
            </a:pPr>
            <a:endParaRPr dirty="0"/>
          </a:p>
          <a:p>
            <a:pPr>
              <a:lnSpc>
                <a:spcPct val="100000"/>
              </a:lnSpc>
            </a:pPr>
            <a:endParaRPr dirty="0"/>
          </a:p>
          <a:p>
            <a:pPr>
              <a:lnSpc>
                <a:spcPct val="100000"/>
              </a:lnSpc>
            </a:pPr>
            <a:endParaRPr dirty="0"/>
          </a:p>
          <a:p>
            <a:pPr>
              <a:lnSpc>
                <a:spcPct val="100000"/>
              </a:lnSpc>
            </a:pPr>
            <a:endParaRPr dirty="0"/>
          </a:p>
          <a:p>
            <a:pPr algn="ctr">
              <a:lnSpc>
                <a:spcPct val="100000"/>
              </a:lnSpc>
              <a:buSzPct val="25000"/>
            </a:pPr>
            <a:r>
              <a:rPr lang="it-IT" sz="3600" b="1" dirty="0" smtClean="0">
                <a:solidFill>
                  <a:schemeClr val="tx2"/>
                </a:solidFill>
                <a:latin typeface="Times New Roman" panose="02020603050405020304" pitchFamily="18" charset="0"/>
                <a:cs typeface="Times New Roman" panose="02020603050405020304" pitchFamily="18" charset="0"/>
              </a:rPr>
              <a:t>RIORDINO DEI SERVIZI SOCIALI</a:t>
            </a:r>
          </a:p>
          <a:p>
            <a:pPr algn="ctr">
              <a:lnSpc>
                <a:spcPct val="100000"/>
              </a:lnSpc>
              <a:buSzPct val="25000"/>
            </a:pPr>
            <a:r>
              <a:rPr lang="it-IT" sz="3600" b="1" dirty="0" smtClean="0">
                <a:solidFill>
                  <a:schemeClr val="tx2"/>
                </a:solidFill>
                <a:latin typeface="Times New Roman" panose="02020603050405020304" pitchFamily="18" charset="0"/>
                <a:cs typeface="Times New Roman" panose="02020603050405020304" pitchFamily="18" charset="0"/>
              </a:rPr>
              <a:t>(3° parte Delega) </a:t>
            </a:r>
          </a:p>
          <a:p>
            <a:pPr>
              <a:lnSpc>
                <a:spcPct val="100000"/>
              </a:lnSpc>
            </a:pPr>
            <a:endParaRPr dirty="0"/>
          </a:p>
          <a:p>
            <a:pPr>
              <a:lnSpc>
                <a:spcPct val="100000"/>
              </a:lnSpc>
            </a:pPr>
            <a:endParaRPr dirty="0"/>
          </a:p>
          <a:p>
            <a:pPr>
              <a:lnSpc>
                <a:spcPct val="100000"/>
              </a:lnSpc>
            </a:pPr>
            <a:endParaRPr dirty="0"/>
          </a:p>
        </p:txBody>
      </p:sp>
      <p:sp>
        <p:nvSpPr>
          <p:cNvPr id="2" name="Segnaposto numero diapositiva 1"/>
          <p:cNvSpPr>
            <a:spLocks noGrp="1"/>
          </p:cNvSpPr>
          <p:nvPr>
            <p:ph type="sldNum" sz="quarter" idx="12"/>
          </p:nvPr>
        </p:nvSpPr>
        <p:spPr/>
        <p:txBody>
          <a:bodyPr/>
          <a:lstStyle/>
          <a:p>
            <a:fld id="{81772B95-84DF-4D6D-B85A-5DE7469565D7}" type="slidenum">
              <a:rPr lang="it-IT" smtClean="0"/>
              <a:pPr/>
              <a:t>3</a:t>
            </a:fld>
            <a:endParaRPr lang="it-IT"/>
          </a:p>
        </p:txBody>
      </p:sp>
    </p:spTree>
    <p:extLst>
      <p:ext uri="{BB962C8B-B14F-4D97-AF65-F5344CB8AC3E}">
        <p14:creationId xmlns:p14="http://schemas.microsoft.com/office/powerpoint/2010/main" val="135117580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Segnaposto numero diapositiva 5"/>
          <p:cNvSpPr>
            <a:spLocks noGrp="1"/>
          </p:cNvSpPr>
          <p:nvPr>
            <p:ph type="sldNum" sz="quarter" idx="12"/>
          </p:nvPr>
        </p:nvSpPr>
        <p:spPr>
          <a:noFill/>
        </p:spPr>
        <p:txBody>
          <a:bodyPr/>
          <a:lstStyle/>
          <a:p>
            <a:fld id="{18C0D8AE-8BBC-4E92-B9CB-65F4335D2984}" type="slidenum">
              <a:rPr lang="it-IT" smtClean="0"/>
              <a:pPr/>
              <a:t>30</a:t>
            </a:fld>
            <a:endParaRPr lang="it-IT" smtClean="0"/>
          </a:p>
        </p:txBody>
      </p:sp>
      <p:sp>
        <p:nvSpPr>
          <p:cNvPr id="100354" name="Rectangle 1026"/>
          <p:cNvSpPr>
            <a:spLocks noGrp="1" noChangeArrowheads="1"/>
          </p:cNvSpPr>
          <p:nvPr>
            <p:ph type="title"/>
          </p:nvPr>
        </p:nvSpPr>
        <p:spPr/>
        <p:txBody>
          <a:bodyPr>
            <a:normAutofit fontScale="90000"/>
          </a:bodyPr>
          <a:lstStyle/>
          <a:p>
            <a:pPr algn="ctr" eaLnBrk="1" hangingPunct="1">
              <a:defRPr/>
            </a:pPr>
            <a:r>
              <a:rPr lang="it-IT" b="1" dirty="0" smtClean="0">
                <a:solidFill>
                  <a:srgbClr val="00B050"/>
                </a:solidFill>
              </a:rPr>
              <a:t>La razionalizzazione delle prestazioni</a:t>
            </a:r>
          </a:p>
        </p:txBody>
      </p:sp>
      <p:sp>
        <p:nvSpPr>
          <p:cNvPr id="100355" name="Rectangle 1027"/>
          <p:cNvSpPr>
            <a:spLocks noGrp="1" noChangeArrowheads="1"/>
          </p:cNvSpPr>
          <p:nvPr>
            <p:ph type="body" idx="1"/>
          </p:nvPr>
        </p:nvSpPr>
        <p:spPr>
          <a:xfrm>
            <a:off x="457200" y="1484784"/>
            <a:ext cx="8229600" cy="4968552"/>
          </a:xfrm>
          <a:solidFill>
            <a:srgbClr val="FFFF66"/>
          </a:solidFill>
          <a:ln>
            <a:solidFill>
              <a:srgbClr val="E1EA2C"/>
            </a:solidFill>
          </a:ln>
        </p:spPr>
        <p:txBody>
          <a:bodyPr>
            <a:normAutofit lnSpcReduction="10000"/>
          </a:bodyPr>
          <a:lstStyle/>
          <a:p>
            <a:pPr>
              <a:buNone/>
            </a:pPr>
            <a:r>
              <a:rPr lang="it-IT" sz="2400" dirty="0" smtClean="0"/>
              <a:t>L’ipotesi di razionalizzazione delle prestazioni di natura assistenziale  secondo criteri unificati di valutazione della condizione economica (ISEE) è condivisa. </a:t>
            </a:r>
          </a:p>
          <a:p>
            <a:pPr>
              <a:buNone/>
            </a:pPr>
            <a:endParaRPr lang="it-IT" sz="1200" dirty="0" smtClean="0"/>
          </a:p>
          <a:p>
            <a:pPr>
              <a:buNone/>
            </a:pPr>
            <a:r>
              <a:rPr lang="it-IT" sz="2400" dirty="0" smtClean="0"/>
              <a:t>Oggi ci sono grandi ed ingiustificate differenze nei trattamenti categoriali e nei sistemi di valutazione </a:t>
            </a:r>
            <a:r>
              <a:rPr lang="it-IT" sz="2400" dirty="0"/>
              <a:t>dei redditi </a:t>
            </a:r>
            <a:r>
              <a:rPr lang="it-IT" sz="2400" dirty="0" smtClean="0"/>
              <a:t>(per </a:t>
            </a:r>
            <a:r>
              <a:rPr lang="it-IT" sz="2400" dirty="0"/>
              <a:t>singolo o per famiglia con patrimonio o senza</a:t>
            </a:r>
            <a:r>
              <a:rPr lang="it-IT" sz="2400" dirty="0" smtClean="0"/>
              <a:t>, con  </a:t>
            </a:r>
            <a:r>
              <a:rPr lang="it-IT" sz="2400" dirty="0"/>
              <a:t>ISEE e </a:t>
            </a:r>
            <a:r>
              <a:rPr lang="it-IT" sz="2400" dirty="0" smtClean="0"/>
              <a:t>senza ISEE).  Il sistema è iniquo e produce aberrazioni</a:t>
            </a:r>
            <a:r>
              <a:rPr lang="it-IT" sz="2400" dirty="0"/>
              <a:t>. Ci sono risorse assistenza che vanno ai decili più alti. </a:t>
            </a:r>
            <a:endParaRPr lang="it-IT" sz="2400" dirty="0" smtClean="0"/>
          </a:p>
          <a:p>
            <a:pPr>
              <a:buNone/>
            </a:pPr>
            <a:endParaRPr lang="it-IT" sz="1200" dirty="0" smtClean="0"/>
          </a:p>
          <a:p>
            <a:pPr>
              <a:buNone/>
            </a:pPr>
            <a:r>
              <a:rPr lang="it-IT" sz="2400" dirty="0" smtClean="0"/>
              <a:t>La </a:t>
            </a:r>
            <a:r>
              <a:rPr lang="it-IT" sz="2400" dirty="0"/>
              <a:t>scelta </a:t>
            </a:r>
            <a:r>
              <a:rPr lang="it-IT" sz="2400" dirty="0" smtClean="0"/>
              <a:t>da fare non </a:t>
            </a:r>
            <a:r>
              <a:rPr lang="it-IT" sz="2400" dirty="0"/>
              <a:t>può </a:t>
            </a:r>
            <a:r>
              <a:rPr lang="it-IT" sz="2400" dirty="0" smtClean="0"/>
              <a:t>basarsi su </a:t>
            </a:r>
            <a:r>
              <a:rPr lang="it-IT" sz="2400" dirty="0"/>
              <a:t>ciò che è più conveniente per il cittadino. Occorre una scelta equa in un ottica di Stato. </a:t>
            </a:r>
            <a:endParaRPr lang="it-IT" sz="2400" dirty="0" smtClean="0"/>
          </a:p>
          <a:p>
            <a:pPr>
              <a:buNone/>
            </a:pPr>
            <a:endParaRPr lang="it-IT" sz="1200" dirty="0" smtClean="0"/>
          </a:p>
          <a:p>
            <a:pPr>
              <a:buNone/>
            </a:pPr>
            <a:r>
              <a:rPr lang="it-IT" sz="2400" dirty="0" smtClean="0"/>
              <a:t>Scelta </a:t>
            </a:r>
            <a:r>
              <a:rPr lang="it-IT" sz="2400" dirty="0"/>
              <a:t>fra opzione corporativa ed opzione </a:t>
            </a:r>
            <a:r>
              <a:rPr lang="it-IT" sz="2400" dirty="0" smtClean="0"/>
              <a:t>equitativa.</a:t>
            </a:r>
            <a:endParaRPr lang="it-IT" sz="2000" dirty="0"/>
          </a:p>
          <a:p>
            <a:pPr>
              <a:buNone/>
            </a:pPr>
            <a:endParaRPr lang="it-IT" sz="2400" dirty="0" smtClean="0"/>
          </a:p>
          <a:p>
            <a:pPr>
              <a:buNone/>
            </a:pPr>
            <a:endParaRPr lang="it-IT" sz="2400" dirty="0" smtClean="0"/>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2400" dirty="0" smtClean="0">
              <a:solidFill>
                <a:srgbClr val="009900"/>
              </a:solidFill>
            </a:endParaRPr>
          </a:p>
          <a:p>
            <a:pPr eaLnBrk="1" hangingPunct="1">
              <a:lnSpc>
                <a:spcPct val="90000"/>
              </a:lnSpc>
              <a:buFont typeface="Wingdings" pitchFamily="2" charset="2"/>
              <a:buNone/>
            </a:pPr>
            <a:endParaRPr lang="it-IT" sz="1800" dirty="0" smtClean="0">
              <a:solidFill>
                <a:srgbClr val="009900"/>
              </a:solidFill>
            </a:endParaRPr>
          </a:p>
          <a:p>
            <a:pPr eaLnBrk="1" hangingPunct="1">
              <a:lnSpc>
                <a:spcPct val="90000"/>
              </a:lnSpc>
            </a:pPr>
            <a:endParaRPr lang="it-IT" dirty="0" smtClean="0">
              <a:solidFill>
                <a:srgbClr val="009900"/>
              </a:solidFill>
            </a:endParaRPr>
          </a:p>
        </p:txBody>
      </p:sp>
    </p:spTree>
    <p:extLst>
      <p:ext uri="{BB962C8B-B14F-4D97-AF65-F5344CB8AC3E}">
        <p14:creationId xmlns:p14="http://schemas.microsoft.com/office/powerpoint/2010/main" val="34304100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Segnaposto numero diapositiva 5"/>
          <p:cNvSpPr>
            <a:spLocks noGrp="1"/>
          </p:cNvSpPr>
          <p:nvPr>
            <p:ph type="sldNum" sz="quarter" idx="12"/>
          </p:nvPr>
        </p:nvSpPr>
        <p:spPr>
          <a:noFill/>
        </p:spPr>
        <p:txBody>
          <a:bodyPr/>
          <a:lstStyle/>
          <a:p>
            <a:fld id="{18C0D8AE-8BBC-4E92-B9CB-65F4335D2984}" type="slidenum">
              <a:rPr lang="it-IT" smtClean="0"/>
              <a:pPr/>
              <a:t>31</a:t>
            </a:fld>
            <a:endParaRPr lang="it-IT" smtClean="0"/>
          </a:p>
        </p:txBody>
      </p:sp>
      <p:sp>
        <p:nvSpPr>
          <p:cNvPr id="100354" name="Rectangle 1026"/>
          <p:cNvSpPr>
            <a:spLocks noGrp="1" noChangeArrowheads="1"/>
          </p:cNvSpPr>
          <p:nvPr>
            <p:ph type="title"/>
          </p:nvPr>
        </p:nvSpPr>
        <p:spPr/>
        <p:txBody>
          <a:bodyPr>
            <a:normAutofit fontScale="90000"/>
          </a:bodyPr>
          <a:lstStyle/>
          <a:p>
            <a:pPr algn="ctr" eaLnBrk="1" hangingPunct="1">
              <a:defRPr/>
            </a:pPr>
            <a:r>
              <a:rPr lang="it-IT" b="1" dirty="0" smtClean="0">
                <a:solidFill>
                  <a:srgbClr val="00B050"/>
                </a:solidFill>
              </a:rPr>
              <a:t>Prestazioni assistenziali e previdenziali </a:t>
            </a:r>
            <a:r>
              <a:rPr lang="it-IT" sz="1800" b="1" dirty="0" smtClean="0">
                <a:solidFill>
                  <a:srgbClr val="00B050"/>
                </a:solidFill>
              </a:rPr>
              <a:t>(sottoposte alla prova dei mezzi)</a:t>
            </a:r>
            <a:endParaRPr lang="it-IT" b="1" dirty="0" smtClean="0">
              <a:solidFill>
                <a:srgbClr val="00B050"/>
              </a:solidFill>
            </a:endParaRPr>
          </a:p>
        </p:txBody>
      </p:sp>
      <p:sp>
        <p:nvSpPr>
          <p:cNvPr id="100355" name="Rectangle 1027"/>
          <p:cNvSpPr>
            <a:spLocks noGrp="1" noChangeArrowheads="1"/>
          </p:cNvSpPr>
          <p:nvPr>
            <p:ph type="body" idx="1"/>
          </p:nvPr>
        </p:nvSpPr>
        <p:spPr>
          <a:xfrm>
            <a:off x="457200" y="1484784"/>
            <a:ext cx="8229600" cy="4968552"/>
          </a:xfrm>
          <a:solidFill>
            <a:srgbClr val="FFFF66"/>
          </a:solidFill>
          <a:ln>
            <a:solidFill>
              <a:srgbClr val="E1EA2C"/>
            </a:solidFill>
          </a:ln>
        </p:spPr>
        <p:txBody>
          <a:bodyPr>
            <a:normAutofit fontScale="92500" lnSpcReduction="10000"/>
          </a:bodyPr>
          <a:lstStyle/>
          <a:p>
            <a:pPr>
              <a:buNone/>
            </a:pPr>
            <a:r>
              <a:rPr lang="it-IT" sz="2400" b="1" dirty="0" smtClean="0"/>
              <a:t>Preliminarmente occorrerebbe definire normativamente cosa è assistenza e cosa è previdenza</a:t>
            </a:r>
            <a:r>
              <a:rPr lang="it-IT" sz="2400" dirty="0" smtClean="0"/>
              <a:t>. </a:t>
            </a:r>
            <a:r>
              <a:rPr lang="it-IT" sz="1800" dirty="0"/>
              <a:t>Purtroppo non esiste una definizione univoca e condivisa </a:t>
            </a:r>
            <a:r>
              <a:rPr lang="it-IT" sz="1800" dirty="0" smtClean="0"/>
              <a:t>dei </a:t>
            </a:r>
            <a:r>
              <a:rPr lang="it-IT" sz="1800" dirty="0"/>
              <a:t>termini </a:t>
            </a:r>
            <a:r>
              <a:rPr lang="it-IT" sz="1800" dirty="0" smtClean="0"/>
              <a:t>. Ci sono spazi grigi.</a:t>
            </a:r>
            <a:endParaRPr lang="it-IT" sz="2400" dirty="0" smtClean="0"/>
          </a:p>
          <a:p>
            <a:pPr>
              <a:buNone/>
            </a:pPr>
            <a:endParaRPr lang="it-IT" sz="2400" dirty="0" smtClean="0"/>
          </a:p>
          <a:p>
            <a:pPr marL="0" indent="0">
              <a:buNone/>
            </a:pPr>
            <a:r>
              <a:rPr lang="it-IT" sz="2400" dirty="0" smtClean="0"/>
              <a:t>L’Istat assegna </a:t>
            </a:r>
            <a:r>
              <a:rPr lang="it-IT" sz="2400" dirty="0"/>
              <a:t>al settore “assistenza” tutte le prestazioni non assegnate ai settori “sanità” e “previdenza” e quindi in qualche modo </a:t>
            </a:r>
            <a:r>
              <a:rPr lang="it-IT" sz="2400" dirty="0" smtClean="0"/>
              <a:t>residuali. E con qualche decisione che può essere discutibile dal punto di vista logico.</a:t>
            </a:r>
            <a:endParaRPr lang="it-IT" sz="2400" dirty="0"/>
          </a:p>
          <a:p>
            <a:pPr marL="0" indent="0">
              <a:buNone/>
            </a:pPr>
            <a:endParaRPr lang="it-IT" sz="2400" dirty="0"/>
          </a:p>
          <a:p>
            <a:pPr marL="0" indent="0">
              <a:buNone/>
            </a:pPr>
            <a:r>
              <a:rPr lang="it-IT" sz="2400" dirty="0" smtClean="0"/>
              <a:t>Infatti, gli studiosi collocano  </a:t>
            </a:r>
            <a:r>
              <a:rPr lang="it-IT" sz="2400" dirty="0"/>
              <a:t>tra gli istituti assistenziali </a:t>
            </a:r>
            <a:r>
              <a:rPr lang="it-IT" sz="2400" dirty="0" smtClean="0"/>
              <a:t>anche </a:t>
            </a:r>
            <a:r>
              <a:rPr lang="it-IT" sz="2400" dirty="0"/>
              <a:t>l’assegno per il nucleo familiare e l’integrazione al trattamento minimo delle pensioni in quanto non sottostanno ad una logica assicurativa e presentano, </a:t>
            </a:r>
            <a:r>
              <a:rPr lang="it-IT" sz="2400" dirty="0" smtClean="0"/>
              <a:t>anche  </a:t>
            </a:r>
            <a:r>
              <a:rPr lang="it-IT" sz="2400" dirty="0"/>
              <a:t>nostro avviso, finalità di assistenza </a:t>
            </a:r>
            <a:r>
              <a:rPr lang="it-IT" sz="2400" dirty="0" smtClean="0"/>
              <a:t>sociale mentre  </a:t>
            </a:r>
            <a:r>
              <a:rPr lang="it-IT" sz="2400" dirty="0"/>
              <a:t>l</a:t>
            </a:r>
            <a:r>
              <a:rPr lang="it-IT" sz="2400" dirty="0" smtClean="0"/>
              <a:t>’Istat</a:t>
            </a:r>
            <a:r>
              <a:rPr lang="it-IT" sz="2400" dirty="0"/>
              <a:t>, invece, considera queste misure nella voce </a:t>
            </a:r>
            <a:r>
              <a:rPr lang="it-IT" sz="2400" dirty="0" smtClean="0"/>
              <a:t>previdenziale.</a:t>
            </a:r>
          </a:p>
          <a:p>
            <a:pPr>
              <a:buNone/>
            </a:pPr>
            <a:endParaRPr lang="it-IT" sz="2400" dirty="0" smtClean="0"/>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2400" dirty="0" smtClean="0">
              <a:solidFill>
                <a:srgbClr val="009900"/>
              </a:solidFill>
            </a:endParaRPr>
          </a:p>
          <a:p>
            <a:pPr eaLnBrk="1" hangingPunct="1">
              <a:lnSpc>
                <a:spcPct val="90000"/>
              </a:lnSpc>
              <a:buFont typeface="Wingdings" pitchFamily="2" charset="2"/>
              <a:buNone/>
            </a:pPr>
            <a:endParaRPr lang="it-IT" sz="1800" dirty="0" smtClean="0">
              <a:solidFill>
                <a:srgbClr val="009900"/>
              </a:solidFill>
            </a:endParaRPr>
          </a:p>
          <a:p>
            <a:pPr eaLnBrk="1" hangingPunct="1">
              <a:lnSpc>
                <a:spcPct val="90000"/>
              </a:lnSpc>
            </a:pPr>
            <a:endParaRPr lang="it-IT" dirty="0" smtClean="0">
              <a:solidFill>
                <a:srgbClr val="009900"/>
              </a:solidFill>
            </a:endParaRPr>
          </a:p>
        </p:txBody>
      </p:sp>
    </p:spTree>
    <p:extLst>
      <p:ext uri="{BB962C8B-B14F-4D97-AF65-F5344CB8AC3E}">
        <p14:creationId xmlns:p14="http://schemas.microsoft.com/office/powerpoint/2010/main" val="39532947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Segnaposto numero diapositiva 5"/>
          <p:cNvSpPr>
            <a:spLocks noGrp="1"/>
          </p:cNvSpPr>
          <p:nvPr>
            <p:ph type="sldNum" sz="quarter" idx="12"/>
          </p:nvPr>
        </p:nvSpPr>
        <p:spPr>
          <a:noFill/>
        </p:spPr>
        <p:txBody>
          <a:bodyPr/>
          <a:lstStyle/>
          <a:p>
            <a:fld id="{18C0D8AE-8BBC-4E92-B9CB-65F4335D2984}" type="slidenum">
              <a:rPr lang="it-IT" smtClean="0"/>
              <a:pPr/>
              <a:t>32</a:t>
            </a:fld>
            <a:endParaRPr lang="it-IT" smtClean="0"/>
          </a:p>
        </p:txBody>
      </p:sp>
      <p:sp>
        <p:nvSpPr>
          <p:cNvPr id="100354" name="Rectangle 1026"/>
          <p:cNvSpPr>
            <a:spLocks noGrp="1" noChangeArrowheads="1"/>
          </p:cNvSpPr>
          <p:nvPr>
            <p:ph type="title"/>
          </p:nvPr>
        </p:nvSpPr>
        <p:spPr/>
        <p:txBody>
          <a:bodyPr>
            <a:normAutofit fontScale="90000"/>
          </a:bodyPr>
          <a:lstStyle/>
          <a:p>
            <a:pPr algn="ctr" eaLnBrk="1" hangingPunct="1">
              <a:defRPr/>
            </a:pPr>
            <a:r>
              <a:rPr lang="it-IT" b="1" dirty="0" smtClean="0">
                <a:solidFill>
                  <a:srgbClr val="00B050"/>
                </a:solidFill>
              </a:rPr>
              <a:t>Riordinare anche le prestazioni previdenziali </a:t>
            </a:r>
            <a:r>
              <a:rPr lang="it-IT" sz="1800" b="1" dirty="0" smtClean="0">
                <a:solidFill>
                  <a:srgbClr val="00B050"/>
                </a:solidFill>
              </a:rPr>
              <a:t>(sottoposte alla prova dei mezzi</a:t>
            </a:r>
            <a:r>
              <a:rPr lang="it-IT" b="1" dirty="0" smtClean="0">
                <a:solidFill>
                  <a:srgbClr val="00B050"/>
                </a:solidFill>
              </a:rPr>
              <a:t>)?</a:t>
            </a:r>
          </a:p>
        </p:txBody>
      </p:sp>
      <p:sp>
        <p:nvSpPr>
          <p:cNvPr id="100355" name="Rectangle 1027"/>
          <p:cNvSpPr>
            <a:spLocks noGrp="1" noChangeArrowheads="1"/>
          </p:cNvSpPr>
          <p:nvPr>
            <p:ph type="body" idx="1"/>
          </p:nvPr>
        </p:nvSpPr>
        <p:spPr>
          <a:xfrm>
            <a:off x="457200" y="1484784"/>
            <a:ext cx="8229600" cy="4968552"/>
          </a:xfrm>
          <a:solidFill>
            <a:srgbClr val="FFFF66"/>
          </a:solidFill>
          <a:ln>
            <a:solidFill>
              <a:srgbClr val="E1EA2C"/>
            </a:solidFill>
          </a:ln>
        </p:spPr>
        <p:txBody>
          <a:bodyPr>
            <a:normAutofit/>
          </a:bodyPr>
          <a:lstStyle/>
          <a:p>
            <a:pPr>
              <a:buNone/>
            </a:pPr>
            <a:r>
              <a:rPr lang="it-IT" sz="2400" dirty="0" smtClean="0"/>
              <a:t>Il DDL tratta le prestazioni previdenziali sottoposte alla prova dei mezzi. La domanda da porsi non è se tali prestazioni vanno toccate oppure no.</a:t>
            </a:r>
          </a:p>
          <a:p>
            <a:pPr>
              <a:buNone/>
            </a:pPr>
            <a:r>
              <a:rPr lang="it-IT" sz="2400" dirty="0" smtClean="0"/>
              <a:t>La domanda da porsi è: la revisione della prova dei mezzi per renderle più eque ed uguali per tutti (per esempio ISEE) lede i diritti acquisiti oppure no?  Ci sono già stati diversi casi in questo senso (</a:t>
            </a:r>
            <a:r>
              <a:rPr lang="it-IT" sz="1100" dirty="0" smtClean="0"/>
              <a:t>modifica delle condizioni di accesso o di determinazione dell’importo della prestazione</a:t>
            </a:r>
            <a:r>
              <a:rPr lang="it-IT" sz="2400" dirty="0" smtClean="0"/>
              <a:t>).</a:t>
            </a:r>
          </a:p>
          <a:p>
            <a:pPr>
              <a:buNone/>
            </a:pPr>
            <a:endParaRPr lang="it-IT" sz="2400" dirty="0" smtClean="0"/>
          </a:p>
          <a:p>
            <a:pPr>
              <a:buNone/>
            </a:pPr>
            <a:r>
              <a:rPr lang="it-IT" sz="2400" dirty="0" smtClean="0"/>
              <a:t>Non mettere in discussione il mantenimento della prestazione previdenziale ma rendere la prestazione più equa.</a:t>
            </a:r>
          </a:p>
          <a:p>
            <a:pPr>
              <a:buNone/>
            </a:pPr>
            <a:endParaRPr lang="it-IT" sz="2400" dirty="0" smtClean="0"/>
          </a:p>
          <a:p>
            <a:pPr>
              <a:buNone/>
            </a:pPr>
            <a:endParaRPr lang="it-IT" sz="2400" dirty="0"/>
          </a:p>
          <a:p>
            <a:pPr>
              <a:buNone/>
            </a:pPr>
            <a:endParaRPr lang="it-IT" sz="2400" dirty="0" smtClean="0"/>
          </a:p>
          <a:p>
            <a:pPr>
              <a:buNone/>
            </a:pPr>
            <a:endParaRPr lang="it-IT" sz="2400" dirty="0" smtClean="0"/>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2400" dirty="0" smtClean="0">
              <a:solidFill>
                <a:srgbClr val="009900"/>
              </a:solidFill>
            </a:endParaRPr>
          </a:p>
          <a:p>
            <a:pPr eaLnBrk="1" hangingPunct="1">
              <a:lnSpc>
                <a:spcPct val="90000"/>
              </a:lnSpc>
              <a:buFont typeface="Wingdings" pitchFamily="2" charset="2"/>
              <a:buNone/>
            </a:pPr>
            <a:endParaRPr lang="it-IT" sz="1800" dirty="0" smtClean="0">
              <a:solidFill>
                <a:srgbClr val="009900"/>
              </a:solidFill>
            </a:endParaRPr>
          </a:p>
          <a:p>
            <a:pPr eaLnBrk="1" hangingPunct="1">
              <a:lnSpc>
                <a:spcPct val="90000"/>
              </a:lnSpc>
            </a:pPr>
            <a:endParaRPr lang="it-IT" dirty="0" smtClean="0">
              <a:solidFill>
                <a:srgbClr val="009900"/>
              </a:solidFill>
            </a:endParaRPr>
          </a:p>
        </p:txBody>
      </p:sp>
    </p:spTree>
    <p:extLst>
      <p:ext uri="{BB962C8B-B14F-4D97-AF65-F5344CB8AC3E}">
        <p14:creationId xmlns:p14="http://schemas.microsoft.com/office/powerpoint/2010/main" val="17694476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egnaposto numero diapositiva 5"/>
          <p:cNvSpPr>
            <a:spLocks noGrp="1"/>
          </p:cNvSpPr>
          <p:nvPr>
            <p:ph type="sldNum" sz="quarter" idx="12"/>
          </p:nvPr>
        </p:nvSpPr>
        <p:spPr>
          <a:noFill/>
        </p:spPr>
        <p:txBody>
          <a:bodyPr/>
          <a:lstStyle/>
          <a:p>
            <a:fld id="{538C703B-1F20-4C9C-BB08-6A8AED10C4A4}" type="slidenum">
              <a:rPr lang="it-IT" smtClean="0"/>
              <a:pPr/>
              <a:t>33</a:t>
            </a:fld>
            <a:endParaRPr lang="it-IT" smtClean="0"/>
          </a:p>
        </p:txBody>
      </p:sp>
      <p:sp>
        <p:nvSpPr>
          <p:cNvPr id="11272" name="Rectangle 8"/>
          <p:cNvSpPr>
            <a:spLocks noGrp="1" noChangeArrowheads="1"/>
          </p:cNvSpPr>
          <p:nvPr>
            <p:ph type="title"/>
          </p:nvPr>
        </p:nvSpPr>
        <p:spPr>
          <a:xfrm>
            <a:off x="457200" y="274638"/>
            <a:ext cx="8229600" cy="1282154"/>
          </a:xfrm>
        </p:spPr>
        <p:txBody>
          <a:bodyPr>
            <a:normAutofit/>
          </a:bodyPr>
          <a:lstStyle/>
          <a:p>
            <a:pPr algn="ctr" eaLnBrk="1" hangingPunct="1">
              <a:defRPr/>
            </a:pPr>
            <a:r>
              <a:rPr lang="it-IT" sz="3600" b="1" dirty="0" smtClean="0">
                <a:solidFill>
                  <a:srgbClr val="00B050"/>
                </a:solidFill>
              </a:rPr>
              <a:t>Contatti </a:t>
            </a:r>
            <a:r>
              <a:rPr lang="it-IT" b="1" dirty="0" smtClean="0">
                <a:solidFill>
                  <a:srgbClr val="00B050"/>
                </a:solidFill>
              </a:rPr>
              <a:t/>
            </a:r>
            <a:br>
              <a:rPr lang="it-IT" b="1" dirty="0" smtClean="0">
                <a:solidFill>
                  <a:srgbClr val="00B050"/>
                </a:solidFill>
              </a:rPr>
            </a:br>
            <a:endParaRPr lang="it-IT" sz="2400" b="1" dirty="0" smtClean="0">
              <a:solidFill>
                <a:srgbClr val="00B050"/>
              </a:solidFill>
            </a:endParaRPr>
          </a:p>
        </p:txBody>
      </p:sp>
      <p:sp>
        <p:nvSpPr>
          <p:cNvPr id="39940" name="Rectangle 9"/>
          <p:cNvSpPr>
            <a:spLocks noGrp="1" noChangeArrowheads="1"/>
          </p:cNvSpPr>
          <p:nvPr>
            <p:ph type="body" idx="1"/>
          </p:nvPr>
        </p:nvSpPr>
        <p:spPr>
          <a:xfrm>
            <a:off x="457200" y="1981200"/>
            <a:ext cx="7772400" cy="4114800"/>
          </a:xfrm>
        </p:spPr>
        <p:txBody>
          <a:bodyPr/>
          <a:lstStyle/>
          <a:p>
            <a:pPr>
              <a:buNone/>
            </a:pPr>
            <a:r>
              <a:rPr lang="it-IT" b="1" dirty="0"/>
              <a:t>e-mail:</a:t>
            </a:r>
            <a:r>
              <a:rPr lang="it-IT" b="1" dirty="0">
                <a:solidFill>
                  <a:srgbClr val="00B050"/>
                </a:solidFill>
              </a:rPr>
              <a:t> </a:t>
            </a:r>
            <a:r>
              <a:rPr lang="it-IT" b="1" dirty="0">
                <a:solidFill>
                  <a:schemeClr val="tx2"/>
                </a:solidFill>
                <a:hlinkClick r:id="rId3"/>
              </a:rPr>
              <a:t>franco.pesaresi@gmail.com</a:t>
            </a:r>
            <a:endParaRPr lang="it-IT" b="1" dirty="0">
              <a:solidFill>
                <a:schemeClr val="tx2"/>
              </a:solidFill>
            </a:endParaRPr>
          </a:p>
          <a:p>
            <a:pPr>
              <a:buNone/>
            </a:pPr>
            <a:endParaRPr lang="it-IT" b="1" dirty="0">
              <a:solidFill>
                <a:schemeClr val="tx2"/>
              </a:solidFill>
            </a:endParaRPr>
          </a:p>
          <a:p>
            <a:pPr>
              <a:buNone/>
            </a:pPr>
            <a:endParaRPr lang="it-IT" b="1" dirty="0">
              <a:solidFill>
                <a:schemeClr val="tx2"/>
              </a:solidFill>
            </a:endParaRPr>
          </a:p>
          <a:p>
            <a:pPr>
              <a:buNone/>
            </a:pPr>
            <a:r>
              <a:rPr lang="it-IT" b="1" dirty="0">
                <a:solidFill>
                  <a:schemeClr val="tx2"/>
                </a:solidFill>
              </a:rPr>
              <a:t>Blog:     </a:t>
            </a:r>
            <a:r>
              <a:rPr lang="it-IT" b="1" dirty="0">
                <a:solidFill>
                  <a:srgbClr val="2C0FDB"/>
                </a:solidFill>
              </a:rPr>
              <a:t>francopesaresi.blogspot.com/</a:t>
            </a:r>
            <a:r>
              <a:rPr lang="it-IT" b="1" dirty="0">
                <a:solidFill>
                  <a:srgbClr val="00B050"/>
                </a:solidFill>
              </a:rPr>
              <a:t> </a:t>
            </a:r>
            <a:endParaRPr lang="it-IT" dirty="0"/>
          </a:p>
          <a:p>
            <a:pPr eaLnBrk="1" hangingPunct="1">
              <a:buFont typeface="Wingdings" pitchFamily="2" charset="2"/>
              <a:buNone/>
            </a:pPr>
            <a:endParaRPr lang="it-IT"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Segnaposto numero diapositiva 5"/>
          <p:cNvSpPr>
            <a:spLocks noGrp="1"/>
          </p:cNvSpPr>
          <p:nvPr>
            <p:ph type="sldNum" sz="quarter" idx="12"/>
          </p:nvPr>
        </p:nvSpPr>
        <p:spPr>
          <a:noFill/>
        </p:spPr>
        <p:txBody>
          <a:bodyPr/>
          <a:lstStyle/>
          <a:p>
            <a:fld id="{18C0D8AE-8BBC-4E92-B9CB-65F4335D2984}" type="slidenum">
              <a:rPr lang="it-IT" smtClean="0"/>
              <a:pPr/>
              <a:t>4</a:t>
            </a:fld>
            <a:endParaRPr lang="it-IT" smtClean="0"/>
          </a:p>
        </p:txBody>
      </p:sp>
      <p:sp>
        <p:nvSpPr>
          <p:cNvPr id="100354" name="Rectangle 1026"/>
          <p:cNvSpPr>
            <a:spLocks noGrp="1" noChangeArrowheads="1"/>
          </p:cNvSpPr>
          <p:nvPr>
            <p:ph type="title"/>
          </p:nvPr>
        </p:nvSpPr>
        <p:spPr/>
        <p:txBody>
          <a:bodyPr>
            <a:normAutofit/>
          </a:bodyPr>
          <a:lstStyle/>
          <a:p>
            <a:pPr algn="ctr" eaLnBrk="1" hangingPunct="1">
              <a:defRPr/>
            </a:pPr>
            <a:r>
              <a:rPr lang="it-IT" b="1" dirty="0" smtClean="0">
                <a:solidFill>
                  <a:srgbClr val="00B050"/>
                </a:solidFill>
              </a:rPr>
              <a:t>Riprende il percorso riformatore </a:t>
            </a:r>
          </a:p>
        </p:txBody>
      </p:sp>
      <p:sp>
        <p:nvSpPr>
          <p:cNvPr id="100355" name="Rectangle 1027"/>
          <p:cNvSpPr>
            <a:spLocks noGrp="1" noChangeArrowheads="1"/>
          </p:cNvSpPr>
          <p:nvPr>
            <p:ph type="body" idx="1"/>
          </p:nvPr>
        </p:nvSpPr>
        <p:spPr>
          <a:xfrm>
            <a:off x="457200" y="1484784"/>
            <a:ext cx="8229600" cy="4968552"/>
          </a:xfrm>
          <a:solidFill>
            <a:srgbClr val="A2FA76"/>
          </a:solidFill>
          <a:ln>
            <a:solidFill>
              <a:srgbClr val="E1EA2C"/>
            </a:solidFill>
          </a:ln>
        </p:spPr>
        <p:txBody>
          <a:bodyPr>
            <a:normAutofit fontScale="92500" lnSpcReduction="10000"/>
          </a:bodyPr>
          <a:lstStyle/>
          <a:p>
            <a:pPr>
              <a:buNone/>
            </a:pPr>
            <a:r>
              <a:rPr lang="it-IT" sz="2800" dirty="0" smtClean="0"/>
              <a:t>Dopo 16 anni (dalla L. 328/2000) riprende il percorso riformatore dei servizi sociali che sono deboli e straordinariamente disomogenei. Si tratta di un’ottima notizia.</a:t>
            </a:r>
          </a:p>
          <a:p>
            <a:pPr>
              <a:buNone/>
            </a:pPr>
            <a:endParaRPr lang="it-IT" sz="1200" dirty="0"/>
          </a:p>
          <a:p>
            <a:pPr>
              <a:buNone/>
            </a:pPr>
            <a:r>
              <a:rPr lang="it-IT" sz="2800" dirty="0" smtClean="0"/>
              <a:t>Nel merito si condividono i contenuti del DDL che restituisce al Ministero un ruolo necessario di coordinamento, di stimolo  e di verifica (</a:t>
            </a:r>
            <a:r>
              <a:rPr lang="it-IT" sz="2400" dirty="0" smtClean="0"/>
              <a:t>ed oggi poco presente stante anche la normativa vigente</a:t>
            </a:r>
            <a:r>
              <a:rPr lang="it-IT" sz="2800" dirty="0" smtClean="0"/>
              <a:t>) delle politiche sociali.</a:t>
            </a:r>
          </a:p>
          <a:p>
            <a:pPr>
              <a:buNone/>
            </a:pPr>
            <a:endParaRPr lang="it-IT" sz="2400" dirty="0" smtClean="0"/>
          </a:p>
          <a:p>
            <a:pPr>
              <a:buNone/>
            </a:pPr>
            <a:r>
              <a:rPr lang="it-IT" sz="2800" dirty="0" smtClean="0"/>
              <a:t>Omogeneità territoriale e linee guida </a:t>
            </a:r>
            <a:r>
              <a:rPr lang="it-IT" sz="2400" dirty="0" smtClean="0"/>
              <a:t>(</a:t>
            </a:r>
            <a:r>
              <a:rPr lang="it-IT" sz="1200" dirty="0" smtClean="0"/>
              <a:t>contrarietà regionale ingiustificata</a:t>
            </a:r>
            <a:r>
              <a:rPr lang="it-IT" sz="2400" dirty="0" smtClean="0"/>
              <a:t> ). </a:t>
            </a:r>
            <a:r>
              <a:rPr lang="it-IT" sz="3000" dirty="0" smtClean="0"/>
              <a:t>Era tempo.</a:t>
            </a:r>
          </a:p>
          <a:p>
            <a:pPr>
              <a:buNone/>
            </a:pPr>
            <a:endParaRPr lang="it-IT" sz="2400" dirty="0"/>
          </a:p>
          <a:p>
            <a:pPr>
              <a:buNone/>
            </a:pPr>
            <a:endParaRPr lang="it-IT" sz="2400" dirty="0" smtClean="0"/>
          </a:p>
          <a:p>
            <a:pPr>
              <a:buNone/>
            </a:pPr>
            <a:endParaRPr lang="it-IT" sz="2400" dirty="0" smtClean="0"/>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2400" dirty="0" smtClean="0">
              <a:solidFill>
                <a:srgbClr val="009900"/>
              </a:solidFill>
            </a:endParaRPr>
          </a:p>
          <a:p>
            <a:pPr eaLnBrk="1" hangingPunct="1">
              <a:lnSpc>
                <a:spcPct val="90000"/>
              </a:lnSpc>
              <a:buFont typeface="Wingdings" pitchFamily="2" charset="2"/>
              <a:buNone/>
            </a:pPr>
            <a:endParaRPr lang="it-IT" sz="1800" dirty="0" smtClean="0">
              <a:solidFill>
                <a:srgbClr val="009900"/>
              </a:solidFill>
            </a:endParaRPr>
          </a:p>
          <a:p>
            <a:pPr eaLnBrk="1" hangingPunct="1">
              <a:lnSpc>
                <a:spcPct val="90000"/>
              </a:lnSpc>
            </a:pPr>
            <a:endParaRPr lang="it-IT" dirty="0" smtClean="0">
              <a:solidFill>
                <a:srgbClr val="009900"/>
              </a:solidFill>
            </a:endParaRPr>
          </a:p>
        </p:txBody>
      </p:sp>
    </p:spTree>
    <p:extLst>
      <p:ext uri="{BB962C8B-B14F-4D97-AF65-F5344CB8AC3E}">
        <p14:creationId xmlns:p14="http://schemas.microsoft.com/office/powerpoint/2010/main" val="29294791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Segnaposto numero diapositiva 5"/>
          <p:cNvSpPr>
            <a:spLocks noGrp="1"/>
          </p:cNvSpPr>
          <p:nvPr>
            <p:ph type="sldNum" sz="quarter" idx="12"/>
          </p:nvPr>
        </p:nvSpPr>
        <p:spPr>
          <a:noFill/>
        </p:spPr>
        <p:txBody>
          <a:bodyPr/>
          <a:lstStyle/>
          <a:p>
            <a:fld id="{18C0D8AE-8BBC-4E92-B9CB-65F4335D2984}" type="slidenum">
              <a:rPr lang="it-IT" smtClean="0"/>
              <a:pPr/>
              <a:t>5</a:t>
            </a:fld>
            <a:endParaRPr lang="it-IT" smtClean="0"/>
          </a:p>
        </p:txBody>
      </p:sp>
      <p:sp>
        <p:nvSpPr>
          <p:cNvPr id="100354" name="Rectangle 1026"/>
          <p:cNvSpPr>
            <a:spLocks noGrp="1" noChangeArrowheads="1"/>
          </p:cNvSpPr>
          <p:nvPr>
            <p:ph type="title"/>
          </p:nvPr>
        </p:nvSpPr>
        <p:spPr/>
        <p:txBody>
          <a:bodyPr>
            <a:normAutofit/>
          </a:bodyPr>
          <a:lstStyle/>
          <a:p>
            <a:pPr algn="ctr" eaLnBrk="1" hangingPunct="1">
              <a:defRPr/>
            </a:pPr>
            <a:r>
              <a:rPr lang="it-IT" b="1" dirty="0" smtClean="0">
                <a:solidFill>
                  <a:srgbClr val="00B050"/>
                </a:solidFill>
              </a:rPr>
              <a:t>Verifica LEPS </a:t>
            </a:r>
          </a:p>
        </p:txBody>
      </p:sp>
      <p:sp>
        <p:nvSpPr>
          <p:cNvPr id="100355" name="Rectangle 1027"/>
          <p:cNvSpPr>
            <a:spLocks noGrp="1" noChangeArrowheads="1"/>
          </p:cNvSpPr>
          <p:nvPr>
            <p:ph type="body" idx="1"/>
          </p:nvPr>
        </p:nvSpPr>
        <p:spPr>
          <a:xfrm>
            <a:off x="457200" y="1484784"/>
            <a:ext cx="8229600" cy="4968552"/>
          </a:xfrm>
          <a:solidFill>
            <a:srgbClr val="A2FA76"/>
          </a:solidFill>
          <a:ln>
            <a:solidFill>
              <a:srgbClr val="E1EA2C"/>
            </a:solidFill>
          </a:ln>
        </p:spPr>
        <p:txBody>
          <a:bodyPr>
            <a:normAutofit/>
          </a:bodyPr>
          <a:lstStyle/>
          <a:p>
            <a:pPr>
              <a:buNone/>
            </a:pPr>
            <a:r>
              <a:rPr lang="it-IT" sz="2800" dirty="0" smtClean="0"/>
              <a:t>Necessaria la previsione di attribuire al Ministero le competenze sulle verifiche e il monitoraggio dei LEPS.</a:t>
            </a:r>
          </a:p>
          <a:p>
            <a:pPr>
              <a:buNone/>
            </a:pPr>
            <a:r>
              <a:rPr lang="it-IT" sz="2800" dirty="0" smtClean="0"/>
              <a:t>Non ha significato avere i LEPS se poi non ci sono organismi preposti alla verifica che essi vengano rispettati.</a:t>
            </a:r>
          </a:p>
          <a:p>
            <a:pPr>
              <a:buNone/>
            </a:pPr>
            <a:r>
              <a:rPr lang="it-IT" sz="2800" dirty="0" smtClean="0"/>
              <a:t>Il modello di riferimento potrebbe essere quello messo in piedi dal Ministero della Salute per i LEA: sistema informativo, commissione nazionale, rapporto nazionale, sanzioni e </a:t>
            </a:r>
            <a:r>
              <a:rPr lang="it-IT" sz="2800" dirty="0" err="1" smtClean="0"/>
              <a:t>premialità</a:t>
            </a:r>
            <a:r>
              <a:rPr lang="it-IT" sz="2800" dirty="0" smtClean="0"/>
              <a:t>.</a:t>
            </a:r>
          </a:p>
          <a:p>
            <a:pPr>
              <a:buNone/>
            </a:pPr>
            <a:endParaRPr lang="it-IT" sz="2400" dirty="0" smtClean="0"/>
          </a:p>
          <a:p>
            <a:pPr>
              <a:buNone/>
            </a:pPr>
            <a:endParaRPr lang="it-IT" sz="2400" dirty="0"/>
          </a:p>
          <a:p>
            <a:pPr>
              <a:buNone/>
            </a:pPr>
            <a:endParaRPr lang="it-IT" sz="2400" dirty="0" smtClean="0"/>
          </a:p>
          <a:p>
            <a:pPr>
              <a:buNone/>
            </a:pPr>
            <a:endParaRPr lang="it-IT" sz="2400" dirty="0" smtClean="0"/>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2400" dirty="0" smtClean="0">
              <a:solidFill>
                <a:srgbClr val="009900"/>
              </a:solidFill>
            </a:endParaRPr>
          </a:p>
          <a:p>
            <a:pPr eaLnBrk="1" hangingPunct="1">
              <a:lnSpc>
                <a:spcPct val="90000"/>
              </a:lnSpc>
              <a:buFont typeface="Wingdings" pitchFamily="2" charset="2"/>
              <a:buNone/>
            </a:pPr>
            <a:endParaRPr lang="it-IT" sz="1800" dirty="0" smtClean="0">
              <a:solidFill>
                <a:srgbClr val="009900"/>
              </a:solidFill>
            </a:endParaRPr>
          </a:p>
          <a:p>
            <a:pPr eaLnBrk="1" hangingPunct="1">
              <a:lnSpc>
                <a:spcPct val="90000"/>
              </a:lnSpc>
            </a:pPr>
            <a:endParaRPr lang="it-IT" dirty="0" smtClean="0">
              <a:solidFill>
                <a:srgbClr val="009900"/>
              </a:solidFill>
            </a:endParaRPr>
          </a:p>
        </p:txBody>
      </p:sp>
    </p:spTree>
    <p:extLst>
      <p:ext uri="{BB962C8B-B14F-4D97-AF65-F5344CB8AC3E}">
        <p14:creationId xmlns:p14="http://schemas.microsoft.com/office/powerpoint/2010/main" val="30833326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Segnaposto numero diapositiva 5"/>
          <p:cNvSpPr>
            <a:spLocks noGrp="1"/>
          </p:cNvSpPr>
          <p:nvPr>
            <p:ph type="sldNum" sz="quarter" idx="12"/>
          </p:nvPr>
        </p:nvSpPr>
        <p:spPr>
          <a:noFill/>
        </p:spPr>
        <p:txBody>
          <a:bodyPr/>
          <a:lstStyle/>
          <a:p>
            <a:fld id="{18C0D8AE-8BBC-4E92-B9CB-65F4335D2984}" type="slidenum">
              <a:rPr lang="it-IT" smtClean="0"/>
              <a:pPr/>
              <a:t>6</a:t>
            </a:fld>
            <a:endParaRPr lang="it-IT" smtClean="0"/>
          </a:p>
        </p:txBody>
      </p:sp>
      <p:sp>
        <p:nvSpPr>
          <p:cNvPr id="100354" name="Rectangle 1026"/>
          <p:cNvSpPr>
            <a:spLocks noGrp="1" noChangeArrowheads="1"/>
          </p:cNvSpPr>
          <p:nvPr>
            <p:ph type="title"/>
          </p:nvPr>
        </p:nvSpPr>
        <p:spPr/>
        <p:txBody>
          <a:bodyPr>
            <a:normAutofit/>
          </a:bodyPr>
          <a:lstStyle/>
          <a:p>
            <a:pPr algn="ctr" eaLnBrk="1" hangingPunct="1">
              <a:defRPr/>
            </a:pPr>
            <a:r>
              <a:rPr lang="it-IT" b="1" dirty="0" smtClean="0">
                <a:solidFill>
                  <a:srgbClr val="00B050"/>
                </a:solidFill>
              </a:rPr>
              <a:t>Gestione associata</a:t>
            </a:r>
          </a:p>
        </p:txBody>
      </p:sp>
      <p:sp>
        <p:nvSpPr>
          <p:cNvPr id="100355" name="Rectangle 1027"/>
          <p:cNvSpPr>
            <a:spLocks noGrp="1" noChangeArrowheads="1"/>
          </p:cNvSpPr>
          <p:nvPr>
            <p:ph type="body" idx="1"/>
          </p:nvPr>
        </p:nvSpPr>
        <p:spPr>
          <a:xfrm>
            <a:off x="457200" y="1484784"/>
            <a:ext cx="8229600" cy="4968552"/>
          </a:xfrm>
          <a:solidFill>
            <a:srgbClr val="A2FA76"/>
          </a:solidFill>
          <a:ln>
            <a:solidFill>
              <a:srgbClr val="E1EA2C"/>
            </a:solidFill>
          </a:ln>
        </p:spPr>
        <p:txBody>
          <a:bodyPr>
            <a:normAutofit/>
          </a:bodyPr>
          <a:lstStyle/>
          <a:p>
            <a:pPr>
              <a:buNone/>
            </a:pPr>
            <a:r>
              <a:rPr lang="it-IT" sz="2800" dirty="0" smtClean="0"/>
              <a:t>L’implementazione della misura nazionale di contrasto della povertà (e non solo) ha bisogno di una organizzazione locale adeguata e solida e che garantisca omogeneità di trattamento.</a:t>
            </a:r>
          </a:p>
          <a:p>
            <a:pPr>
              <a:buNone/>
            </a:pPr>
            <a:endParaRPr lang="it-IT" sz="2800" dirty="0" smtClean="0"/>
          </a:p>
          <a:p>
            <a:pPr>
              <a:buNone/>
            </a:pPr>
            <a:r>
              <a:rPr lang="it-IT" sz="2800" dirty="0" smtClean="0"/>
              <a:t>Stante la dimensione degli 8.000 comuni italiani (5.575 con meno di 5.000 ab. </a:t>
            </a:r>
            <a:r>
              <a:rPr lang="it-IT" sz="2800" dirty="0"/>
              <a:t>p</a:t>
            </a:r>
            <a:r>
              <a:rPr lang="it-IT" sz="2800" dirty="0" smtClean="0"/>
              <a:t>ari al 70%; solo 163 comuni con +50.000 ab )  questo è possibile nei comuni più grandi e, negli altri casi, solo con la gestione associata. Bene dunque il DDL.</a:t>
            </a:r>
          </a:p>
          <a:p>
            <a:pPr>
              <a:buNone/>
            </a:pPr>
            <a:endParaRPr lang="it-IT" sz="2400" dirty="0" smtClean="0"/>
          </a:p>
          <a:p>
            <a:pPr>
              <a:buNone/>
            </a:pPr>
            <a:endParaRPr lang="it-IT" sz="2400" dirty="0"/>
          </a:p>
          <a:p>
            <a:pPr>
              <a:buNone/>
            </a:pPr>
            <a:endParaRPr lang="it-IT" sz="2400" dirty="0" smtClean="0"/>
          </a:p>
          <a:p>
            <a:pPr>
              <a:buNone/>
            </a:pPr>
            <a:endParaRPr lang="it-IT" sz="2400" dirty="0" smtClean="0"/>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2400" dirty="0" smtClean="0">
              <a:solidFill>
                <a:srgbClr val="009900"/>
              </a:solidFill>
            </a:endParaRPr>
          </a:p>
          <a:p>
            <a:pPr eaLnBrk="1" hangingPunct="1">
              <a:lnSpc>
                <a:spcPct val="90000"/>
              </a:lnSpc>
              <a:buFont typeface="Wingdings" pitchFamily="2" charset="2"/>
              <a:buNone/>
            </a:pPr>
            <a:endParaRPr lang="it-IT" sz="1800" dirty="0" smtClean="0">
              <a:solidFill>
                <a:srgbClr val="009900"/>
              </a:solidFill>
            </a:endParaRPr>
          </a:p>
          <a:p>
            <a:pPr eaLnBrk="1" hangingPunct="1">
              <a:lnSpc>
                <a:spcPct val="90000"/>
              </a:lnSpc>
            </a:pPr>
            <a:endParaRPr lang="it-IT" dirty="0" smtClean="0">
              <a:solidFill>
                <a:srgbClr val="009900"/>
              </a:solidFill>
            </a:endParaRPr>
          </a:p>
        </p:txBody>
      </p:sp>
    </p:spTree>
    <p:extLst>
      <p:ext uri="{BB962C8B-B14F-4D97-AF65-F5344CB8AC3E}">
        <p14:creationId xmlns:p14="http://schemas.microsoft.com/office/powerpoint/2010/main" val="3094398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Segnaposto numero diapositiva 5"/>
          <p:cNvSpPr>
            <a:spLocks noGrp="1"/>
          </p:cNvSpPr>
          <p:nvPr>
            <p:ph type="sldNum" sz="quarter" idx="12"/>
          </p:nvPr>
        </p:nvSpPr>
        <p:spPr>
          <a:noFill/>
        </p:spPr>
        <p:txBody>
          <a:bodyPr/>
          <a:lstStyle/>
          <a:p>
            <a:fld id="{9575E66A-CD24-46D2-806F-6F83A45878B0}" type="slidenum">
              <a:rPr lang="it-IT" smtClean="0"/>
              <a:pPr/>
              <a:t>7</a:t>
            </a:fld>
            <a:endParaRPr lang="it-IT" smtClean="0"/>
          </a:p>
        </p:txBody>
      </p:sp>
      <p:sp>
        <p:nvSpPr>
          <p:cNvPr id="41986" name="Rectangle 2"/>
          <p:cNvSpPr>
            <a:spLocks noGrp="1" noChangeArrowheads="1"/>
          </p:cNvSpPr>
          <p:nvPr>
            <p:ph type="title"/>
          </p:nvPr>
        </p:nvSpPr>
        <p:spPr/>
        <p:txBody>
          <a:bodyPr/>
          <a:lstStyle/>
          <a:p>
            <a:pPr algn="ctr" eaLnBrk="1" hangingPunct="1">
              <a:defRPr/>
            </a:pPr>
            <a:r>
              <a:rPr lang="it-IT" b="1" dirty="0" smtClean="0">
                <a:solidFill>
                  <a:srgbClr val="00B050"/>
                </a:solidFill>
              </a:rPr>
              <a:t>Le ragioni per la gestione associata</a:t>
            </a:r>
          </a:p>
        </p:txBody>
      </p:sp>
      <p:sp>
        <p:nvSpPr>
          <p:cNvPr id="41987" name="Rectangle 3"/>
          <p:cNvSpPr>
            <a:spLocks noGrp="1" noChangeArrowheads="1"/>
          </p:cNvSpPr>
          <p:nvPr>
            <p:ph type="body" idx="1"/>
          </p:nvPr>
        </p:nvSpPr>
        <p:spPr>
          <a:xfrm>
            <a:off x="685800" y="1556792"/>
            <a:ext cx="7772400" cy="4615408"/>
          </a:xfrm>
          <a:solidFill>
            <a:srgbClr val="A2FA76"/>
          </a:solidFill>
          <a:ln>
            <a:solidFill>
              <a:schemeClr val="bg2"/>
            </a:solidFill>
          </a:ln>
        </p:spPr>
        <p:txBody>
          <a:bodyPr>
            <a:normAutofit/>
          </a:bodyPr>
          <a:lstStyle/>
          <a:p>
            <a:pPr eaLnBrk="1" hangingPunct="1">
              <a:lnSpc>
                <a:spcPct val="90000"/>
              </a:lnSpc>
            </a:pPr>
            <a:r>
              <a:rPr lang="it-IT" sz="2800" dirty="0" smtClean="0"/>
              <a:t>Garantire una distribuzione   uniforme dei servizi in tutto il territorio.</a:t>
            </a:r>
          </a:p>
          <a:p>
            <a:pPr eaLnBrk="1" hangingPunct="1">
              <a:lnSpc>
                <a:spcPct val="90000"/>
              </a:lnSpc>
              <a:buFont typeface="Wingdings" pitchFamily="2" charset="2"/>
              <a:buNone/>
            </a:pPr>
            <a:endParaRPr lang="it-IT" sz="1200" dirty="0" smtClean="0"/>
          </a:p>
          <a:p>
            <a:pPr eaLnBrk="1" hangingPunct="1">
              <a:lnSpc>
                <a:spcPct val="90000"/>
              </a:lnSpc>
            </a:pPr>
            <a:r>
              <a:rPr lang="it-IT" sz="2800" dirty="0" smtClean="0"/>
              <a:t>Garantire una unica gestione al piano di zona.</a:t>
            </a:r>
          </a:p>
          <a:p>
            <a:pPr marL="0" indent="0" eaLnBrk="1" hangingPunct="1">
              <a:lnSpc>
                <a:spcPct val="90000"/>
              </a:lnSpc>
              <a:buNone/>
            </a:pPr>
            <a:endParaRPr lang="it-IT" sz="1200" dirty="0" smtClean="0"/>
          </a:p>
          <a:p>
            <a:pPr eaLnBrk="1" hangingPunct="1">
              <a:lnSpc>
                <a:spcPct val="90000"/>
              </a:lnSpc>
            </a:pPr>
            <a:r>
              <a:rPr lang="it-IT" sz="2800" dirty="0" smtClean="0"/>
              <a:t>Garantisce i LEPS anche nei piccoli comuni</a:t>
            </a:r>
          </a:p>
          <a:p>
            <a:pPr eaLnBrk="1" hangingPunct="1">
              <a:lnSpc>
                <a:spcPct val="90000"/>
              </a:lnSpc>
              <a:buFont typeface="Wingdings" pitchFamily="2" charset="2"/>
              <a:buNone/>
            </a:pPr>
            <a:endParaRPr lang="it-IT" sz="1200" dirty="0" smtClean="0"/>
          </a:p>
          <a:p>
            <a:pPr eaLnBrk="1" hangingPunct="1">
              <a:lnSpc>
                <a:spcPct val="90000"/>
              </a:lnSpc>
            </a:pPr>
            <a:r>
              <a:rPr lang="it-IT" sz="2800" dirty="0" smtClean="0"/>
              <a:t>Sviluppare economie di scala.</a:t>
            </a:r>
          </a:p>
          <a:p>
            <a:pPr eaLnBrk="1" hangingPunct="1">
              <a:lnSpc>
                <a:spcPct val="90000"/>
              </a:lnSpc>
              <a:buFont typeface="Wingdings" pitchFamily="2" charset="2"/>
              <a:buNone/>
            </a:pPr>
            <a:r>
              <a:rPr lang="it-IT" sz="1200" dirty="0" smtClean="0"/>
              <a:t> </a:t>
            </a:r>
          </a:p>
          <a:p>
            <a:pPr>
              <a:lnSpc>
                <a:spcPct val="90000"/>
              </a:lnSpc>
            </a:pPr>
            <a:r>
              <a:rPr lang="it-IT" sz="2800" dirty="0" smtClean="0"/>
              <a:t>Innalzamento qualità organizzativa</a:t>
            </a:r>
            <a:r>
              <a:rPr lang="it-IT" sz="2800" dirty="0"/>
              <a:t>. </a:t>
            </a:r>
            <a:endParaRPr lang="it-IT" sz="2800" dirty="0" smtClean="0"/>
          </a:p>
          <a:p>
            <a:pPr marL="0" indent="0">
              <a:lnSpc>
                <a:spcPct val="90000"/>
              </a:lnSpc>
              <a:buNone/>
            </a:pPr>
            <a:endParaRPr lang="it-IT" sz="1600" dirty="0" smtClean="0"/>
          </a:p>
          <a:p>
            <a:pPr>
              <a:lnSpc>
                <a:spcPct val="90000"/>
              </a:lnSpc>
            </a:pPr>
            <a:r>
              <a:rPr lang="it-IT" sz="2800" dirty="0" smtClean="0"/>
              <a:t>Migliorare </a:t>
            </a:r>
            <a:r>
              <a:rPr lang="it-IT" sz="2800" dirty="0"/>
              <a:t>i servizi sociali nel territorio.</a:t>
            </a:r>
          </a:p>
          <a:p>
            <a:pPr marL="0" indent="0" eaLnBrk="1" hangingPunct="1">
              <a:lnSpc>
                <a:spcPct val="90000"/>
              </a:lnSpc>
              <a:buNone/>
            </a:pPr>
            <a:endParaRPr lang="it-IT" sz="2800" dirty="0" smtClean="0"/>
          </a:p>
          <a:p>
            <a:pPr eaLnBrk="1" hangingPunct="1">
              <a:lnSpc>
                <a:spcPct val="90000"/>
              </a:lnSpc>
              <a:buFont typeface="Wingdings" pitchFamily="2" charset="2"/>
              <a:buNone/>
            </a:pPr>
            <a:endParaRPr lang="it-IT" sz="1400" dirty="0" smtClean="0">
              <a:solidFill>
                <a:schemeClr val="bg2"/>
              </a:solidFill>
            </a:endParaRPr>
          </a:p>
          <a:p>
            <a:pPr eaLnBrk="1" hangingPunct="1">
              <a:lnSpc>
                <a:spcPct val="90000"/>
              </a:lnSpc>
              <a:buFont typeface="Wingdings" pitchFamily="2" charset="2"/>
              <a:buNone/>
            </a:pPr>
            <a:endParaRPr lang="it-IT" sz="1400" dirty="0" smtClean="0">
              <a:solidFill>
                <a:schemeClr val="bg2"/>
              </a:solidFill>
            </a:endParaRPr>
          </a:p>
          <a:p>
            <a:pPr eaLnBrk="1" hangingPunct="1">
              <a:lnSpc>
                <a:spcPct val="90000"/>
              </a:lnSpc>
              <a:buFont typeface="Wingdings" pitchFamily="2" charset="2"/>
              <a:buNone/>
            </a:pPr>
            <a:endParaRPr lang="it-IT" sz="2800" dirty="0" smtClean="0">
              <a:solidFill>
                <a:schemeClr val="bg2"/>
              </a:solidFill>
            </a:endParaRPr>
          </a:p>
          <a:p>
            <a:pPr eaLnBrk="1" hangingPunct="1">
              <a:lnSpc>
                <a:spcPct val="90000"/>
              </a:lnSpc>
            </a:pPr>
            <a:endParaRPr lang="it-IT" sz="4000" dirty="0" smtClean="0"/>
          </a:p>
        </p:txBody>
      </p:sp>
    </p:spTree>
    <p:extLst>
      <p:ext uri="{BB962C8B-B14F-4D97-AF65-F5344CB8AC3E}">
        <p14:creationId xmlns:p14="http://schemas.microsoft.com/office/powerpoint/2010/main" val="92237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41987">
                                            <p:txEl>
                                              <p:charRg st="4294967295" end="4294967295"/>
                                            </p:txEl>
                                          </p:spTgt>
                                        </p:tgtEl>
                                        <p:attrNameLst>
                                          <p:attrName>style.visibility</p:attrName>
                                        </p:attrNameLst>
                                      </p:cBhvr>
                                      <p:to>
                                        <p:strVal val="visible"/>
                                      </p:to>
                                    </p:set>
                                    <p:anim calcmode="lin" valueType="num">
                                      <p:cBhvr>
                                        <p:cTn id="7" dur="500" fill="hold"/>
                                        <p:tgtEl>
                                          <p:spTgt spid="41987">
                                            <p:txEl>
                                              <p:charRg st="4294967295" end="4294967295"/>
                                            </p:txEl>
                                          </p:spTgt>
                                        </p:tgtEl>
                                        <p:attrNameLst>
                                          <p:attrName>ppt_x</p:attrName>
                                        </p:attrNameLst>
                                      </p:cBhvr>
                                      <p:tavLst>
                                        <p:tav tm="0">
                                          <p:val>
                                            <p:strVal val="#ppt_x+#ppt_w/2"/>
                                          </p:val>
                                        </p:tav>
                                        <p:tav tm="100000">
                                          <p:val>
                                            <p:strVal val="#ppt_x"/>
                                          </p:val>
                                        </p:tav>
                                      </p:tavLst>
                                    </p:anim>
                                    <p:anim calcmode="lin" valueType="num">
                                      <p:cBhvr>
                                        <p:cTn id="8" dur="500" fill="hold"/>
                                        <p:tgtEl>
                                          <p:spTgt spid="41987">
                                            <p:txEl>
                                              <p:charRg st="4294967295" end="4294967295"/>
                                            </p:txEl>
                                          </p:spTgt>
                                        </p:tgtEl>
                                        <p:attrNameLst>
                                          <p:attrName>ppt_y</p:attrName>
                                        </p:attrNameLst>
                                      </p:cBhvr>
                                      <p:tavLst>
                                        <p:tav tm="0">
                                          <p:val>
                                            <p:strVal val="#ppt_y"/>
                                          </p:val>
                                        </p:tav>
                                        <p:tav tm="100000">
                                          <p:val>
                                            <p:strVal val="#ppt_y"/>
                                          </p:val>
                                        </p:tav>
                                      </p:tavLst>
                                    </p:anim>
                                    <p:anim calcmode="lin" valueType="num">
                                      <p:cBhvr>
                                        <p:cTn id="9" dur="500" fill="hold"/>
                                        <p:tgtEl>
                                          <p:spTgt spid="41987">
                                            <p:txEl>
                                              <p:charRg st="4294967295" end="4294967295"/>
                                            </p:txEl>
                                          </p:spTgt>
                                        </p:tgtEl>
                                        <p:attrNameLst>
                                          <p:attrName>ppt_w</p:attrName>
                                        </p:attrNameLst>
                                      </p:cBhvr>
                                      <p:tavLst>
                                        <p:tav tm="0">
                                          <p:val>
                                            <p:fltVal val="0"/>
                                          </p:val>
                                        </p:tav>
                                        <p:tav tm="100000">
                                          <p:val>
                                            <p:strVal val="#ppt_w"/>
                                          </p:val>
                                        </p:tav>
                                      </p:tavLst>
                                    </p:anim>
                                    <p:anim calcmode="lin" valueType="num">
                                      <p:cBhvr>
                                        <p:cTn id="10" dur="500" fill="hold"/>
                                        <p:tgtEl>
                                          <p:spTgt spid="41987">
                                            <p:txEl>
                                              <p:charRg st="4294967295" end="429496729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Segnaposto numero diapositiva 5"/>
          <p:cNvSpPr>
            <a:spLocks noGrp="1"/>
          </p:cNvSpPr>
          <p:nvPr>
            <p:ph type="sldNum" sz="quarter" idx="12"/>
          </p:nvPr>
        </p:nvSpPr>
        <p:spPr>
          <a:noFill/>
        </p:spPr>
        <p:txBody>
          <a:bodyPr/>
          <a:lstStyle/>
          <a:p>
            <a:fld id="{18C0D8AE-8BBC-4E92-B9CB-65F4335D2984}" type="slidenum">
              <a:rPr lang="it-IT" smtClean="0"/>
              <a:pPr/>
              <a:t>8</a:t>
            </a:fld>
            <a:endParaRPr lang="it-IT" smtClean="0"/>
          </a:p>
        </p:txBody>
      </p:sp>
      <p:sp>
        <p:nvSpPr>
          <p:cNvPr id="100354" name="Rectangle 1026"/>
          <p:cNvSpPr>
            <a:spLocks noGrp="1" noChangeArrowheads="1"/>
          </p:cNvSpPr>
          <p:nvPr>
            <p:ph type="title"/>
          </p:nvPr>
        </p:nvSpPr>
        <p:spPr/>
        <p:txBody>
          <a:bodyPr>
            <a:normAutofit fontScale="90000"/>
          </a:bodyPr>
          <a:lstStyle/>
          <a:p>
            <a:pPr algn="ctr" eaLnBrk="1" hangingPunct="1">
              <a:defRPr/>
            </a:pPr>
            <a:r>
              <a:rPr lang="it-IT" b="1" dirty="0" smtClean="0">
                <a:solidFill>
                  <a:srgbClr val="00B050"/>
                </a:solidFill>
              </a:rPr>
              <a:t>La spesa sociale associata è in aumento?</a:t>
            </a:r>
          </a:p>
        </p:txBody>
      </p:sp>
      <p:sp>
        <p:nvSpPr>
          <p:cNvPr id="100355" name="Rectangle 1027"/>
          <p:cNvSpPr>
            <a:spLocks noGrp="1" noChangeArrowheads="1"/>
          </p:cNvSpPr>
          <p:nvPr>
            <p:ph type="body" idx="1"/>
          </p:nvPr>
        </p:nvSpPr>
        <p:spPr>
          <a:solidFill>
            <a:srgbClr val="A2FA76"/>
          </a:solidFill>
          <a:ln>
            <a:solidFill>
              <a:srgbClr val="E1EA2C"/>
            </a:solidFill>
          </a:ln>
        </p:spPr>
        <p:txBody>
          <a:bodyPr>
            <a:normAutofit/>
          </a:bodyPr>
          <a:lstStyle/>
          <a:p>
            <a:pPr eaLnBrk="1" hangingPunct="1">
              <a:lnSpc>
                <a:spcPct val="90000"/>
              </a:lnSpc>
            </a:pPr>
            <a:r>
              <a:rPr lang="it-IT" sz="2800" dirty="0" smtClean="0"/>
              <a:t>La spesa sociale 2012 era gestita per il 24,4%  (era il 24,3% nel 2003) da forme associative  </a:t>
            </a:r>
            <a:r>
              <a:rPr lang="it-IT" sz="2400" dirty="0" smtClean="0"/>
              <a:t>(</a:t>
            </a:r>
            <a:r>
              <a:rPr lang="it-IT" sz="1400" dirty="0" smtClean="0"/>
              <a:t>Ambito sociale, Comunità montana, consorzio, Unione dei comuni,  ASL, altro</a:t>
            </a:r>
            <a:r>
              <a:rPr lang="it-IT" sz="2400" dirty="0" smtClean="0"/>
              <a:t>).</a:t>
            </a:r>
          </a:p>
          <a:p>
            <a:pPr eaLnBrk="1" hangingPunct="1">
              <a:lnSpc>
                <a:spcPct val="90000"/>
              </a:lnSpc>
            </a:pPr>
            <a:endParaRPr lang="it-IT" sz="2400" dirty="0" smtClean="0">
              <a:solidFill>
                <a:srgbClr val="009900"/>
              </a:solidFill>
            </a:endParaRPr>
          </a:p>
          <a:p>
            <a:pPr>
              <a:lnSpc>
                <a:spcPct val="90000"/>
              </a:lnSpc>
            </a:pPr>
            <a:r>
              <a:rPr lang="it-IT" sz="2400" dirty="0" smtClean="0"/>
              <a:t>Nel 2012 varie forme di gestione associata gestivano 1.709 milioni di euro (erano 1.262 milioni di euro nel 2003) </a:t>
            </a:r>
          </a:p>
          <a:p>
            <a:pPr>
              <a:lnSpc>
                <a:spcPct val="90000"/>
              </a:lnSpc>
            </a:pPr>
            <a:endParaRPr lang="it-IT" sz="2400" dirty="0" smtClean="0"/>
          </a:p>
          <a:p>
            <a:pPr>
              <a:lnSpc>
                <a:spcPct val="90000"/>
              </a:lnSpc>
            </a:pPr>
            <a:r>
              <a:rPr lang="it-IT" sz="2400" b="1" dirty="0" smtClean="0"/>
              <a:t>% più alte</a:t>
            </a:r>
            <a:r>
              <a:rPr lang="it-IT" sz="2000" dirty="0" smtClean="0"/>
              <a:t>: Trentino-AA  86%, Valle d’Aosta 63%, Friuli VG 54</a:t>
            </a:r>
            <a:r>
              <a:rPr lang="it-IT" sz="2000" dirty="0"/>
              <a:t>%, Piemonte 39%, Abruzzo </a:t>
            </a:r>
            <a:r>
              <a:rPr lang="it-IT" sz="2000" dirty="0" smtClean="0"/>
              <a:t>38%, Campania 36%, Toscana 34%, Veneto 32%.</a:t>
            </a:r>
          </a:p>
          <a:p>
            <a:pPr>
              <a:lnSpc>
                <a:spcPct val="90000"/>
              </a:lnSpc>
            </a:pPr>
            <a:endParaRPr lang="it-IT" sz="2000" dirty="0" smtClean="0"/>
          </a:p>
          <a:p>
            <a:pPr>
              <a:lnSpc>
                <a:spcPct val="90000"/>
              </a:lnSpc>
            </a:pPr>
            <a:r>
              <a:rPr lang="it-IT" sz="2400" b="1" dirty="0" smtClean="0"/>
              <a:t>% più basse</a:t>
            </a:r>
            <a:r>
              <a:rPr lang="it-IT" sz="2000" dirty="0" smtClean="0"/>
              <a:t>: </a:t>
            </a:r>
            <a:r>
              <a:rPr lang="it-IT" sz="2000" dirty="0"/>
              <a:t>Lazio 5%, Sardegna 6</a:t>
            </a:r>
            <a:r>
              <a:rPr lang="it-IT" sz="2000" dirty="0" smtClean="0"/>
              <a:t>%,</a:t>
            </a:r>
            <a:r>
              <a:rPr lang="it-IT" sz="2000" dirty="0"/>
              <a:t> Marche 8%,</a:t>
            </a:r>
            <a:r>
              <a:rPr lang="it-IT" sz="2000" dirty="0" smtClean="0"/>
              <a:t> Sicilia  9%, Calabria 10%, Lombardia 14%).</a:t>
            </a:r>
          </a:p>
          <a:p>
            <a:pPr>
              <a:lnSpc>
                <a:spcPct val="90000"/>
              </a:lnSpc>
            </a:pPr>
            <a:endParaRPr lang="it-IT" sz="2000" dirty="0" smtClean="0"/>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2400" dirty="0" smtClean="0">
              <a:solidFill>
                <a:srgbClr val="009900"/>
              </a:solidFill>
            </a:endParaRPr>
          </a:p>
          <a:p>
            <a:pPr eaLnBrk="1" hangingPunct="1">
              <a:lnSpc>
                <a:spcPct val="90000"/>
              </a:lnSpc>
              <a:buFont typeface="Wingdings" pitchFamily="2" charset="2"/>
              <a:buNone/>
            </a:pPr>
            <a:endParaRPr lang="it-IT" sz="1800" dirty="0" smtClean="0">
              <a:solidFill>
                <a:srgbClr val="009900"/>
              </a:solidFill>
            </a:endParaRPr>
          </a:p>
          <a:p>
            <a:pPr eaLnBrk="1" hangingPunct="1">
              <a:lnSpc>
                <a:spcPct val="90000"/>
              </a:lnSpc>
            </a:pPr>
            <a:endParaRPr lang="it-IT" dirty="0" smtClean="0">
              <a:solidFill>
                <a:srgbClr val="009900"/>
              </a:solidFill>
            </a:endParaRPr>
          </a:p>
        </p:txBody>
      </p:sp>
    </p:spTree>
    <p:extLst>
      <p:ext uri="{BB962C8B-B14F-4D97-AF65-F5344CB8AC3E}">
        <p14:creationId xmlns:p14="http://schemas.microsoft.com/office/powerpoint/2010/main" val="200061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strips(downRight)">
                                      <p:cBhvr>
                                        <p:cTn id="7" dur="500"/>
                                        <p:tgtEl>
                                          <p:spTgt spid="1003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0355">
                                            <p:txEl>
                                              <p:pRg st="2" end="2"/>
                                            </p:txEl>
                                          </p:spTgt>
                                        </p:tgtEl>
                                        <p:attrNameLst>
                                          <p:attrName>style.visibility</p:attrName>
                                        </p:attrNameLst>
                                      </p:cBhvr>
                                      <p:to>
                                        <p:strVal val="visible"/>
                                      </p:to>
                                    </p:set>
                                    <p:animEffect transition="in" filter="strips(downRight)">
                                      <p:cBhvr>
                                        <p:cTn id="12" dur="500"/>
                                        <p:tgtEl>
                                          <p:spTgt spid="10035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00355">
                                            <p:txEl>
                                              <p:pRg st="4" end="4"/>
                                            </p:txEl>
                                          </p:spTgt>
                                        </p:tgtEl>
                                        <p:attrNameLst>
                                          <p:attrName>style.visibility</p:attrName>
                                        </p:attrNameLst>
                                      </p:cBhvr>
                                      <p:to>
                                        <p:strVal val="visible"/>
                                      </p:to>
                                    </p:set>
                                    <p:animEffect transition="in" filter="strips(downRight)">
                                      <p:cBhvr>
                                        <p:cTn id="17" dur="500"/>
                                        <p:tgtEl>
                                          <p:spTgt spid="10035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00355">
                                            <p:txEl>
                                              <p:pRg st="6" end="6"/>
                                            </p:txEl>
                                          </p:spTgt>
                                        </p:tgtEl>
                                        <p:attrNameLst>
                                          <p:attrName>style.visibility</p:attrName>
                                        </p:attrNameLst>
                                      </p:cBhvr>
                                      <p:to>
                                        <p:strVal val="visible"/>
                                      </p:to>
                                    </p:set>
                                    <p:animEffect transition="in" filter="strips(downRight)">
                                      <p:cBhvr>
                                        <p:cTn id="22" dur="500"/>
                                        <p:tgtEl>
                                          <p:spTgt spid="10035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Segnaposto numero diapositiva 5"/>
          <p:cNvSpPr>
            <a:spLocks noGrp="1"/>
          </p:cNvSpPr>
          <p:nvPr>
            <p:ph type="sldNum" sz="quarter" idx="12"/>
          </p:nvPr>
        </p:nvSpPr>
        <p:spPr>
          <a:noFill/>
        </p:spPr>
        <p:txBody>
          <a:bodyPr/>
          <a:lstStyle/>
          <a:p>
            <a:fld id="{18C0D8AE-8BBC-4E92-B9CB-65F4335D2984}" type="slidenum">
              <a:rPr lang="it-IT" smtClean="0"/>
              <a:pPr/>
              <a:t>9</a:t>
            </a:fld>
            <a:endParaRPr lang="it-IT" smtClean="0"/>
          </a:p>
        </p:txBody>
      </p:sp>
      <p:sp>
        <p:nvSpPr>
          <p:cNvPr id="100354" name="Rectangle 1026"/>
          <p:cNvSpPr>
            <a:spLocks noGrp="1" noChangeArrowheads="1"/>
          </p:cNvSpPr>
          <p:nvPr>
            <p:ph type="title"/>
          </p:nvPr>
        </p:nvSpPr>
        <p:spPr/>
        <p:txBody>
          <a:bodyPr>
            <a:normAutofit fontScale="90000"/>
          </a:bodyPr>
          <a:lstStyle/>
          <a:p>
            <a:pPr algn="ctr" eaLnBrk="1" hangingPunct="1">
              <a:defRPr/>
            </a:pPr>
            <a:r>
              <a:rPr lang="it-IT" b="1" dirty="0" smtClean="0">
                <a:solidFill>
                  <a:srgbClr val="00B050"/>
                </a:solidFill>
              </a:rPr>
              <a:t>Chi gestisce la spesa associata? (2012)</a:t>
            </a:r>
          </a:p>
        </p:txBody>
      </p:sp>
      <p:sp>
        <p:nvSpPr>
          <p:cNvPr id="100355" name="Rectangle 1027"/>
          <p:cNvSpPr>
            <a:spLocks noGrp="1" noChangeArrowheads="1"/>
          </p:cNvSpPr>
          <p:nvPr>
            <p:ph type="body" idx="1"/>
          </p:nvPr>
        </p:nvSpPr>
        <p:spPr>
          <a:solidFill>
            <a:srgbClr val="A2FA76"/>
          </a:solidFill>
          <a:ln>
            <a:solidFill>
              <a:srgbClr val="E1EA2C"/>
            </a:solidFill>
          </a:ln>
        </p:spPr>
        <p:txBody>
          <a:bodyPr>
            <a:normAutofit/>
          </a:bodyPr>
          <a:lstStyle/>
          <a:p>
            <a:pPr eaLnBrk="1" hangingPunct="1">
              <a:lnSpc>
                <a:spcPct val="90000"/>
              </a:lnSpc>
            </a:pPr>
            <a:r>
              <a:rPr lang="it-IT" dirty="0" smtClean="0"/>
              <a:t>Ambito/distretto/zona sociale	  	8,0%</a:t>
            </a:r>
          </a:p>
          <a:p>
            <a:pPr eaLnBrk="1" hangingPunct="1">
              <a:lnSpc>
                <a:spcPct val="90000"/>
              </a:lnSpc>
            </a:pPr>
            <a:r>
              <a:rPr lang="it-IT" dirty="0" smtClean="0"/>
              <a:t>Consorzio					6,0%</a:t>
            </a:r>
          </a:p>
          <a:p>
            <a:pPr eaLnBrk="1" hangingPunct="1">
              <a:lnSpc>
                <a:spcPct val="90000"/>
              </a:lnSpc>
            </a:pPr>
            <a:r>
              <a:rPr lang="it-IT" dirty="0" smtClean="0"/>
              <a:t>Azienda sanitaria				4,3%</a:t>
            </a:r>
          </a:p>
          <a:p>
            <a:pPr eaLnBrk="1" hangingPunct="1">
              <a:lnSpc>
                <a:spcPct val="90000"/>
              </a:lnSpc>
            </a:pPr>
            <a:r>
              <a:rPr lang="it-IT" dirty="0" smtClean="0"/>
              <a:t>Altra associazione di comuni		3,6%</a:t>
            </a:r>
          </a:p>
          <a:p>
            <a:pPr eaLnBrk="1" hangingPunct="1">
              <a:lnSpc>
                <a:spcPct val="90000"/>
              </a:lnSpc>
            </a:pPr>
            <a:r>
              <a:rPr lang="it-IT" dirty="0" smtClean="0"/>
              <a:t>Unione di comuni				1,5%</a:t>
            </a:r>
          </a:p>
          <a:p>
            <a:pPr eaLnBrk="1" hangingPunct="1">
              <a:lnSpc>
                <a:spcPct val="90000"/>
              </a:lnSpc>
            </a:pPr>
            <a:r>
              <a:rPr lang="it-IT" dirty="0" smtClean="0"/>
              <a:t>Comunità montane				1,0%</a:t>
            </a:r>
          </a:p>
          <a:p>
            <a:pPr>
              <a:lnSpc>
                <a:spcPct val="90000"/>
              </a:lnSpc>
            </a:pPr>
            <a:endParaRPr lang="it-IT" sz="2000" dirty="0" smtClean="0"/>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1200" dirty="0" smtClean="0">
              <a:solidFill>
                <a:srgbClr val="009900"/>
              </a:solidFill>
            </a:endParaRPr>
          </a:p>
          <a:p>
            <a:pPr eaLnBrk="1" hangingPunct="1">
              <a:lnSpc>
                <a:spcPct val="90000"/>
              </a:lnSpc>
              <a:buFont typeface="Wingdings" pitchFamily="2" charset="2"/>
              <a:buNone/>
            </a:pPr>
            <a:endParaRPr lang="it-IT" sz="2400" dirty="0" smtClean="0">
              <a:solidFill>
                <a:srgbClr val="009900"/>
              </a:solidFill>
            </a:endParaRPr>
          </a:p>
          <a:p>
            <a:pPr eaLnBrk="1" hangingPunct="1">
              <a:lnSpc>
                <a:spcPct val="90000"/>
              </a:lnSpc>
              <a:buFont typeface="Wingdings" pitchFamily="2" charset="2"/>
              <a:buNone/>
            </a:pPr>
            <a:endParaRPr lang="it-IT" sz="1800" dirty="0" smtClean="0">
              <a:solidFill>
                <a:srgbClr val="009900"/>
              </a:solidFill>
            </a:endParaRPr>
          </a:p>
          <a:p>
            <a:pPr eaLnBrk="1" hangingPunct="1">
              <a:lnSpc>
                <a:spcPct val="90000"/>
              </a:lnSpc>
            </a:pPr>
            <a:endParaRPr lang="it-IT" dirty="0" smtClean="0">
              <a:solidFill>
                <a:srgbClr val="009900"/>
              </a:solidFill>
            </a:endParaRPr>
          </a:p>
        </p:txBody>
      </p:sp>
    </p:spTree>
    <p:extLst>
      <p:ext uri="{BB962C8B-B14F-4D97-AF65-F5344CB8AC3E}">
        <p14:creationId xmlns:p14="http://schemas.microsoft.com/office/powerpoint/2010/main" val="3719159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strips(downRight)">
                                      <p:cBhvr>
                                        <p:cTn id="7" dur="500"/>
                                        <p:tgtEl>
                                          <p:spTgt spid="1003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0355">
                                            <p:txEl>
                                              <p:pRg st="1" end="1"/>
                                            </p:txEl>
                                          </p:spTgt>
                                        </p:tgtEl>
                                        <p:attrNameLst>
                                          <p:attrName>style.visibility</p:attrName>
                                        </p:attrNameLst>
                                      </p:cBhvr>
                                      <p:to>
                                        <p:strVal val="visible"/>
                                      </p:to>
                                    </p:set>
                                    <p:animEffect transition="in" filter="strips(downRight)">
                                      <p:cBhvr>
                                        <p:cTn id="12" dur="500"/>
                                        <p:tgtEl>
                                          <p:spTgt spid="1003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00355">
                                            <p:txEl>
                                              <p:pRg st="2" end="2"/>
                                            </p:txEl>
                                          </p:spTgt>
                                        </p:tgtEl>
                                        <p:attrNameLst>
                                          <p:attrName>style.visibility</p:attrName>
                                        </p:attrNameLst>
                                      </p:cBhvr>
                                      <p:to>
                                        <p:strVal val="visible"/>
                                      </p:to>
                                    </p:set>
                                    <p:animEffect transition="in" filter="strips(downRight)">
                                      <p:cBhvr>
                                        <p:cTn id="17" dur="500"/>
                                        <p:tgtEl>
                                          <p:spTgt spid="10035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00355">
                                            <p:txEl>
                                              <p:pRg st="3" end="3"/>
                                            </p:txEl>
                                          </p:spTgt>
                                        </p:tgtEl>
                                        <p:attrNameLst>
                                          <p:attrName>style.visibility</p:attrName>
                                        </p:attrNameLst>
                                      </p:cBhvr>
                                      <p:to>
                                        <p:strVal val="visible"/>
                                      </p:to>
                                    </p:set>
                                    <p:animEffect transition="in" filter="strips(downRight)">
                                      <p:cBhvr>
                                        <p:cTn id="22" dur="500"/>
                                        <p:tgtEl>
                                          <p:spTgt spid="10035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00355">
                                            <p:txEl>
                                              <p:pRg st="4" end="4"/>
                                            </p:txEl>
                                          </p:spTgt>
                                        </p:tgtEl>
                                        <p:attrNameLst>
                                          <p:attrName>style.visibility</p:attrName>
                                        </p:attrNameLst>
                                      </p:cBhvr>
                                      <p:to>
                                        <p:strVal val="visible"/>
                                      </p:to>
                                    </p:set>
                                    <p:animEffect transition="in" filter="strips(downRight)">
                                      <p:cBhvr>
                                        <p:cTn id="27" dur="500"/>
                                        <p:tgtEl>
                                          <p:spTgt spid="10035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00355">
                                            <p:txEl>
                                              <p:pRg st="5" end="5"/>
                                            </p:txEl>
                                          </p:spTgt>
                                        </p:tgtEl>
                                        <p:attrNameLst>
                                          <p:attrName>style.visibility</p:attrName>
                                        </p:attrNameLst>
                                      </p:cBhvr>
                                      <p:to>
                                        <p:strVal val="visible"/>
                                      </p:to>
                                    </p:set>
                                    <p:animEffect transition="in" filter="strips(downRight)">
                                      <p:cBhvr>
                                        <p:cTn id="32" dur="500"/>
                                        <p:tgtEl>
                                          <p:spTgt spid="1003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autoUpdateAnimBg="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3505</TotalTime>
  <Words>2591</Words>
  <Application>Microsoft Office PowerPoint</Application>
  <PresentationFormat>Presentazione su schermo (4:3)</PresentationFormat>
  <Paragraphs>634</Paragraphs>
  <Slides>33</Slides>
  <Notes>21</Notes>
  <HiddenSlides>0</HiddenSlides>
  <MMClips>0</MMClips>
  <ScaleCrop>false</ScaleCrop>
  <HeadingPairs>
    <vt:vector size="4" baseType="variant">
      <vt:variant>
        <vt:lpstr>Tema</vt:lpstr>
      </vt:variant>
      <vt:variant>
        <vt:i4>1</vt:i4>
      </vt:variant>
      <vt:variant>
        <vt:lpstr>Titoli diapositive</vt:lpstr>
      </vt:variant>
      <vt:variant>
        <vt:i4>33</vt:i4>
      </vt:variant>
    </vt:vector>
  </HeadingPairs>
  <TitlesOfParts>
    <vt:vector size="34" baseType="lpstr">
      <vt:lpstr>Tema di Office</vt:lpstr>
      <vt:lpstr>Camera dei Deputati:  commissioni riunite: Lavoro (XI) e Affari sociali (XII)  Delega recante norme relative al contrasto della povertà… audizione</vt:lpstr>
      <vt:lpstr>L’importanza del DDL C. 3594</vt:lpstr>
      <vt:lpstr>Presentazione standard di PowerPoint</vt:lpstr>
      <vt:lpstr>Riprende il percorso riformatore </vt:lpstr>
      <vt:lpstr>Verifica LEPS </vt:lpstr>
      <vt:lpstr>Gestione associata</vt:lpstr>
      <vt:lpstr>Le ragioni per la gestione associata</vt:lpstr>
      <vt:lpstr>La spesa sociale associata è in aumento?</vt:lpstr>
      <vt:lpstr>Chi gestisce la spesa associata? (2012)</vt:lpstr>
      <vt:lpstr>Tendenze gestione associata </vt:lpstr>
      <vt:lpstr>La dimensione ottimale</vt:lpstr>
      <vt:lpstr>Dimensione degli ambiti sociali (2015)</vt:lpstr>
      <vt:lpstr>Distretti sanitari e ambiti sociali</vt:lpstr>
      <vt:lpstr>Distretti sanitari, ambiti sociali e CpI (22/9/15)</vt:lpstr>
      <vt:lpstr>Offerta integrata di servizi e promozione accordi (comma 4 lett e)</vt:lpstr>
      <vt:lpstr>Quali forme di gestione?</vt:lpstr>
      <vt:lpstr>Caratteristiche  delle forme di gestione</vt:lpstr>
      <vt:lpstr>CRITERI PER  LA SCELTA GESTIONALE </vt:lpstr>
      <vt:lpstr>Come promuovere la gestione associata?</vt:lpstr>
      <vt:lpstr>Gestione associata obbligatoria o incentivata?</vt:lpstr>
      <vt:lpstr>LA MISURA NAZIONALE DI CONTRASTO DELLA  POVERTA’ (1° parte delega) </vt:lpstr>
      <vt:lpstr>Grandi riforme del welfare sociale</vt:lpstr>
      <vt:lpstr>La povertà assoluta in Italia (Istat)</vt:lpstr>
      <vt:lpstr>Introduzione di una misura nazionale contro la povertà assoluta, EU 15 </vt:lpstr>
      <vt:lpstr>Quale priorità di intervento?</vt:lpstr>
      <vt:lpstr>Quale priorità di intervento?/2</vt:lpstr>
      <vt:lpstr>Finanziare l’organizzazione locale</vt:lpstr>
      <vt:lpstr>Inclusione e Welfare generativo</vt:lpstr>
      <vt:lpstr>Presentazione standard di PowerPoint</vt:lpstr>
      <vt:lpstr>La razionalizzazione delle prestazioni</vt:lpstr>
      <vt:lpstr>Prestazioni assistenziali e previdenziali (sottoposte alla prova dei mezzi)</vt:lpstr>
      <vt:lpstr>Riordinare anche le prestazioni previdenziali (sottoposte alla prova dei mezzi)?</vt:lpstr>
      <vt:lpstr>Contatti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Franco</dc:creator>
  <cp:lastModifiedBy>caturegli_g</cp:lastModifiedBy>
  <cp:revision>369</cp:revision>
  <cp:lastPrinted>2016-04-10T17:47:24Z</cp:lastPrinted>
  <dcterms:created xsi:type="dcterms:W3CDTF">2013-06-30T14:22:43Z</dcterms:created>
  <dcterms:modified xsi:type="dcterms:W3CDTF">2016-04-12T10:54:52Z</dcterms:modified>
</cp:coreProperties>
</file>