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6C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93" y="-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FD958-2F2B-450D-94D1-8F126BB5B9E6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92D75-308F-49E1-8CA7-0F25041EA0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78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512CA09D-EEF9-4733-9E0D-8C36FB3FEF17}"/>
              </a:ext>
            </a:extLst>
          </p:cNvPr>
          <p:cNvSpPr/>
          <p:nvPr userDrawn="1"/>
        </p:nvSpPr>
        <p:spPr>
          <a:xfrm>
            <a:off x="0" y="844141"/>
            <a:ext cx="12192000" cy="403781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fld id="{6553B54B-DEC6-43D8-A401-B7CB89D77A5F}" type="datetime1">
              <a:rPr lang="en-US" smtClean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it-IT"/>
              <a:t>AGENZIA DOGANE E MONOPOLI – Audizione VI Commissione Finanze Camera dei Deputati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517664C2-3220-4B6F-8CE7-291CBE063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6539" y="1411080"/>
            <a:ext cx="6359295" cy="2980920"/>
          </a:xfrm>
          <a:prstGeom prst="rect">
            <a:avLst/>
          </a:prstGeom>
        </p:spPr>
      </p:pic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5186DD1E-A056-4342-BE80-FF20A2600F78}"/>
              </a:ext>
            </a:extLst>
          </p:cNvPr>
          <p:cNvCxnSpPr>
            <a:cxnSpLocks/>
          </p:cNvCxnSpPr>
          <p:nvPr userDrawn="1"/>
        </p:nvCxnSpPr>
        <p:spPr>
          <a:xfrm>
            <a:off x="5736771" y="4865913"/>
            <a:ext cx="0" cy="11479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="" xmlns:a16="http://schemas.microsoft.com/office/drawing/2014/main" id="{A0DA35CE-634A-41AD-8643-F468F576040E}"/>
              </a:ext>
            </a:extLst>
          </p:cNvPr>
          <p:cNvCxnSpPr>
            <a:cxnSpLocks/>
          </p:cNvCxnSpPr>
          <p:nvPr userDrawn="1"/>
        </p:nvCxnSpPr>
        <p:spPr>
          <a:xfrm>
            <a:off x="5736771" y="348342"/>
            <a:ext cx="0" cy="685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="" xmlns:a16="http://schemas.microsoft.com/office/drawing/2014/main" id="{7122C3BE-8235-4CCD-BB14-25E40BA64D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D51EE6F3-E715-4B50-9B34-A1E05E038C2F}" type="datetime1">
              <a:rPr lang="en-US" smtClean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it-IT"/>
              <a:t>AGENZIA DOGANE E MONOPOLI – Audizione VI Commissione Finanze Camera dei Deputati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EAAC5D01-05CA-4737-BC6A-3E5CA019F753}"/>
              </a:ext>
            </a:extLst>
          </p:cNvPr>
          <p:cNvSpPr/>
          <p:nvPr userDrawn="1"/>
        </p:nvSpPr>
        <p:spPr>
          <a:xfrm>
            <a:off x="239485" y="0"/>
            <a:ext cx="892629" cy="119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38E91DD4-5891-49D1-B91C-2921B557C8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0114" y="173013"/>
            <a:ext cx="653144" cy="906064"/>
          </a:xfrm>
          <a:prstGeom prst="rect">
            <a:avLst/>
          </a:prstGeom>
        </p:spPr>
      </p:pic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9F1A3202-618A-46CB-812C-07A7E7A50F67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="" xmlns:a16="http://schemas.microsoft.com/office/drawing/2014/main" id="{14AB52F8-BE6C-4E5A-B8D7-3639B963CC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64B98025-FCAA-4D0A-8F6D-A573ACDE1096}"/>
              </a:ext>
            </a:extLst>
          </p:cNvPr>
          <p:cNvSpPr/>
          <p:nvPr userDrawn="1"/>
        </p:nvSpPr>
        <p:spPr>
          <a:xfrm>
            <a:off x="239485" y="0"/>
            <a:ext cx="892629" cy="1197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>
            <a:extLst>
              <a:ext uri="{FF2B5EF4-FFF2-40B4-BE49-F238E27FC236}">
                <a16:creationId xmlns="" xmlns:a16="http://schemas.microsoft.com/office/drawing/2014/main" id="{EE3EEAD8-9386-416F-A988-456D5C959C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0114" y="173013"/>
            <a:ext cx="653144" cy="906064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="" xmlns:a16="http://schemas.microsoft.com/office/drawing/2014/main" id="{BD6607C2-D022-49EB-9B93-D42BE23E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2F6B4730-8354-4DB6-9960-AADCBB993C35}" type="datetime1">
              <a:rPr lang="en-US" smtClean="0"/>
              <a:t>7/11/2018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="" xmlns:a16="http://schemas.microsoft.com/office/drawing/2014/main" id="{1257F9D7-6DEA-4CCB-8A2A-EA6E9BD1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it-IT"/>
              <a:t>AGENZIA DOGANE E MONOPOLI – Audizione VI Commissione Finanze Camera dei Deputati</a:t>
            </a:r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="" xmlns:a16="http://schemas.microsoft.com/office/drawing/2014/main" id="{4F6307CD-C1A2-4CBF-8A67-A504ADBD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21" name="Connettore diritto 20">
            <a:extLst>
              <a:ext uri="{FF2B5EF4-FFF2-40B4-BE49-F238E27FC236}">
                <a16:creationId xmlns="" xmlns:a16="http://schemas.microsoft.com/office/drawing/2014/main" id="{CD54785E-3FB7-42ED-A211-C4A1B8081C48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F0161A18-B1AC-4250-8013-D0A1D2A48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703064">
            <a:off x="10231893" y="2407144"/>
            <a:ext cx="6162675" cy="5905500"/>
          </a:xfrm>
          <a:prstGeom prst="rect">
            <a:avLst/>
          </a:prstGeom>
        </p:spPr>
      </p:pic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DD475F50-C36E-4566-8267-595FA289FD99}"/>
              </a:ext>
            </a:extLst>
          </p:cNvPr>
          <p:cNvSpPr/>
          <p:nvPr userDrawn="1"/>
        </p:nvSpPr>
        <p:spPr>
          <a:xfrm>
            <a:off x="239485" y="0"/>
            <a:ext cx="892629" cy="11974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6E4DA06F-0823-4493-84F3-EAD59B1F9A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0114" y="173013"/>
            <a:ext cx="653144" cy="906063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="" xmlns:a16="http://schemas.microsoft.com/office/drawing/2014/main" id="{217269C5-BD52-4D05-BEE9-15B6643E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4626" y="6259082"/>
            <a:ext cx="134370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B3941-95EA-48A6-B75F-E363D478FC66}" type="datetime1">
              <a:rPr lang="en-US" smtClean="0"/>
              <a:t>7/11/2018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25CD928E-A9B9-4DD9-B7D7-8A28001E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259082"/>
            <a:ext cx="864432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AGENZIA DOGANE E MONOPOLI – Audizione VI Commissione Finanze Camera dei Deputati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="" xmlns:a16="http://schemas.microsoft.com/office/drawing/2014/main" id="{F0BDB6E8-BCBA-4B85-865B-0326921E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8331" y="6133608"/>
            <a:ext cx="1062155" cy="4905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20" name="Connettore diritto 19">
            <a:extLst>
              <a:ext uri="{FF2B5EF4-FFF2-40B4-BE49-F238E27FC236}">
                <a16:creationId xmlns="" xmlns:a16="http://schemas.microsoft.com/office/drawing/2014/main" id="{80613556-6791-4B98-B7AC-4808030B8238}"/>
              </a:ext>
            </a:extLst>
          </p:cNvPr>
          <p:cNvCxnSpPr>
            <a:cxnSpLocks/>
          </p:cNvCxnSpPr>
          <p:nvPr userDrawn="1"/>
        </p:nvCxnSpPr>
        <p:spPr>
          <a:xfrm>
            <a:off x="239485" y="6111837"/>
            <a:ext cx="11501001" cy="0"/>
          </a:xfrm>
          <a:prstGeom prst="line">
            <a:avLst/>
          </a:prstGeom>
          <a:ln w="28575">
            <a:solidFill>
              <a:srgbClr val="6886C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  <a:latin typeface="Helvetica LT Std Cond" panose="020B0506020202030204" pitchFamily="34" charset="0"/>
              </a:defRPr>
            </a:lvl1pPr>
          </a:lstStyle>
          <a:p>
            <a:r>
              <a:rPr lang="it-IT"/>
              <a:t>AGENZIA DOGANE E MONOPOLI – Audizione VI Commissione Finanze Camera dei Deputati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Helvetica LT Std Cond" panose="020B0506020202030204" pitchFamily="34" charset="0"/>
              </a:defRPr>
            </a:lvl1pPr>
          </a:lstStyle>
          <a:p>
            <a:fld id="{A26AEC6B-18A0-47EB-991B-C74AFA904F18}" type="datetime1">
              <a:rPr lang="en-US" smtClean="0"/>
              <a:t>7/11/2018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  <a:latin typeface="Helvetica LT Std Cond" panose="020B050602020203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1A1DD593-3F75-4466-B6C6-AE5138E93564}"/>
              </a:ext>
            </a:extLst>
          </p:cNvPr>
          <p:cNvSpPr txBox="1"/>
          <p:nvPr/>
        </p:nvSpPr>
        <p:spPr>
          <a:xfrm>
            <a:off x="-326569" y="5344887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Audizione Direttore Giovanni Kessler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E4907E06-C730-4D43-A51C-FEB950B42952}"/>
              </a:ext>
            </a:extLst>
          </p:cNvPr>
          <p:cNvSpPr txBox="1"/>
          <p:nvPr/>
        </p:nvSpPr>
        <p:spPr>
          <a:xfrm>
            <a:off x="-208582" y="5744997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>
                <a:solidFill>
                  <a:srgbClr val="6886C4"/>
                </a:solidFill>
                <a:latin typeface="Arial Narrow" panose="020B0606020202030204" pitchFamily="34" charset="0"/>
              </a:rPr>
              <a:t>Camera dei Deputati – VI Commissione Finanze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67EF3514-B4B7-45D3-B67E-EB8CE94C4EE6}"/>
              </a:ext>
            </a:extLst>
          </p:cNvPr>
          <p:cNvSpPr txBox="1"/>
          <p:nvPr/>
        </p:nvSpPr>
        <p:spPr>
          <a:xfrm>
            <a:off x="5818659" y="251458"/>
            <a:ext cx="5921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6886C4"/>
                </a:solidFill>
                <a:latin typeface="Arial Narrow" panose="020B0606020202030204" pitchFamily="34" charset="0"/>
              </a:rPr>
              <a:t>11 luglio 2018</a:t>
            </a:r>
          </a:p>
        </p:txBody>
      </p:sp>
    </p:spTree>
    <p:extLst>
      <p:ext uri="{BB962C8B-B14F-4D97-AF65-F5344CB8AC3E}">
        <p14:creationId xmlns:p14="http://schemas.microsoft.com/office/powerpoint/2010/main" val="35595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LA RIORGANIZZAZIONE DEL 2018</a:t>
            </a:r>
            <a:endParaRPr lang="it-IT" sz="2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0EE7D53-12D4-4A10-B505-4B1BC08B749F}"/>
              </a:ext>
            </a:extLst>
          </p:cNvPr>
          <p:cNvSpPr txBox="1"/>
          <p:nvPr/>
        </p:nvSpPr>
        <p:spPr>
          <a:xfrm>
            <a:off x="647572" y="1566034"/>
            <a:ext cx="9399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Istituzione </a:t>
            </a: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di figure intermedie di responsabilità </a:t>
            </a:r>
            <a:r>
              <a:rPr lang="it-IT" sz="16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(</a:t>
            </a: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~</a:t>
            </a:r>
            <a:r>
              <a:rPr lang="it-IT" sz="16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260 </a:t>
            </a: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POER, circa 80% sul territorio e 20% centrali)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Razionalizzazione della </a:t>
            </a:r>
            <a:r>
              <a:rPr lang="it-IT" sz="16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presenza territoriale</a:t>
            </a:r>
            <a:endParaRPr lang="it-IT" sz="16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65153885-0BAA-41FF-BD82-E8751E761665}"/>
              </a:ext>
            </a:extLst>
          </p:cNvPr>
          <p:cNvCxnSpPr>
            <a:cxnSpLocks/>
          </p:cNvCxnSpPr>
          <p:nvPr/>
        </p:nvCxnSpPr>
        <p:spPr>
          <a:xfrm>
            <a:off x="647572" y="1566034"/>
            <a:ext cx="0" cy="2515992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/>
          </p:cNvPr>
          <p:cNvSpPr txBox="1"/>
          <p:nvPr/>
        </p:nvSpPr>
        <p:spPr>
          <a:xfrm>
            <a:off x="3000151" y="4275379"/>
            <a:ext cx="7399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/>
                </a:solidFill>
                <a:latin typeface="Arial Narrow" panose="020B0606020202030204" pitchFamily="34" charset="0"/>
              </a:rPr>
              <a:t>Semplificazione ed efficienza sul territorio</a:t>
            </a:r>
          </a:p>
        </p:txBody>
      </p:sp>
      <p:sp>
        <p:nvSpPr>
          <p:cNvPr id="14" name="CasellaDiTesto 13">
            <a:extLst/>
          </p:cNvPr>
          <p:cNvSpPr txBox="1"/>
          <p:nvPr/>
        </p:nvSpPr>
        <p:spPr>
          <a:xfrm>
            <a:off x="3116691" y="4675489"/>
            <a:ext cx="69368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Fine delle sovrapposizioni tra direzioni, uffici e servizi di Dogane e Monopoli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Riduzione dell’</a:t>
            </a:r>
            <a:r>
              <a:rPr lang="it-IT" sz="1600" dirty="0" err="1">
                <a:solidFill>
                  <a:schemeClr val="tx2"/>
                </a:solidFill>
                <a:latin typeface="Arial Narrow" panose="020B0606020202030204" pitchFamily="34" charset="0"/>
              </a:rPr>
              <a:t>overhead</a:t>
            </a:r>
            <a:endParaRPr lang="it-IT" sz="16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  <a:latin typeface="Arial Narrow" panose="020B0606020202030204" pitchFamily="34" charset="0"/>
              </a:rPr>
              <a:t>Modello territoriale unificato e razionalizzato:</a:t>
            </a:r>
          </a:p>
          <a:p>
            <a:endParaRPr lang="it-IT" sz="16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6" name="Connettore diritto 15">
            <a:extLst/>
          </p:cNvPr>
          <p:cNvCxnSpPr>
            <a:cxnSpLocks/>
          </p:cNvCxnSpPr>
          <p:nvPr/>
        </p:nvCxnSpPr>
        <p:spPr>
          <a:xfrm>
            <a:off x="3116691" y="4675489"/>
            <a:ext cx="0" cy="910669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907" y="1408345"/>
            <a:ext cx="1297847" cy="892098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/>
          <a:srcRect r="9381" b="3232"/>
          <a:stretch/>
        </p:blipFill>
        <p:spPr>
          <a:xfrm>
            <a:off x="888640" y="4082026"/>
            <a:ext cx="1837933" cy="1894826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AFC9770-1811-4545-9E4A-7E779CC6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620676"/>
              </p:ext>
            </p:extLst>
          </p:nvPr>
        </p:nvGraphicFramePr>
        <p:xfrm>
          <a:off x="765059" y="2449344"/>
          <a:ext cx="9002395" cy="1524000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2412930">
                  <a:extLst>
                    <a:ext uri="{9D8B030D-6E8A-4147-A177-3AD203B41FA5}">
                      <a16:colId xmlns="" xmlns:a16="http://schemas.microsoft.com/office/drawing/2014/main" val="738017994"/>
                    </a:ext>
                  </a:extLst>
                </a:gridCol>
                <a:gridCol w="1317893">
                  <a:extLst>
                    <a:ext uri="{9D8B030D-6E8A-4147-A177-3AD203B41FA5}">
                      <a16:colId xmlns="" xmlns:a16="http://schemas.microsoft.com/office/drawing/2014/main" val="2500017539"/>
                    </a:ext>
                  </a:extLst>
                </a:gridCol>
                <a:gridCol w="1317893"/>
                <a:gridCol w="1317893"/>
                <a:gridCol w="1317893"/>
                <a:gridCol w="1317893"/>
              </a:tblGrid>
              <a:tr h="26696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it-IT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DIRIGENTI DI PRIMA FASCIA</a:t>
                      </a:r>
                      <a:endParaRPr lang="it-IT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DIRIGENTI DI SECONDA FASCIA</a:t>
                      </a:r>
                      <a:endParaRPr lang="it-IT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</a:tr>
              <a:tr h="266965">
                <a:tc rowSpan="2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PRIMA DELLA RIORGANIZZAZIONE</a:t>
                      </a:r>
                      <a:endParaRPr lang="it-IT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POSTI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Unità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POSTI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Unità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POT</a:t>
                      </a:r>
                      <a:endParaRPr lang="it-IT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76461199"/>
                  </a:ext>
                </a:extLst>
              </a:tr>
              <a:tr h="274459">
                <a:tc vMerge="1">
                  <a:txBody>
                    <a:bodyPr/>
                    <a:lstStyle/>
                    <a:p>
                      <a:endParaRPr lang="it-IT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25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21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254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107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117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55685552"/>
                  </a:ext>
                </a:extLst>
              </a:tr>
              <a:tr h="266965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DOPO</a:t>
                      </a:r>
                      <a:r>
                        <a:rPr lang="it-IT" sz="1400" baseline="0" dirty="0" smtClean="0"/>
                        <a:t> LA RIORGANIZZAZIONE</a:t>
                      </a:r>
                      <a:endParaRPr lang="it-IT" sz="140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POSTI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Unità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POSTI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Unità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POER</a:t>
                      </a:r>
                      <a:endParaRPr lang="it-IT" sz="1400" b="1" dirty="0"/>
                    </a:p>
                  </a:txBody>
                  <a:tcPr anchor="ctr"/>
                </a:tc>
              </a:tr>
              <a:tr h="266458">
                <a:tc vMerge="1">
                  <a:txBody>
                    <a:bodyPr/>
                    <a:lstStyle/>
                    <a:p>
                      <a:endParaRPr lang="it-IT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23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21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206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107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~260</a:t>
                      </a:r>
                      <a:endParaRPr lang="it-IT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29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64887151"/>
              </p:ext>
            </p:extLst>
          </p:nvPr>
        </p:nvGraphicFramePr>
        <p:xfrm>
          <a:off x="939334" y="1727170"/>
          <a:ext cx="9667700" cy="3634566"/>
        </p:xfrm>
        <a:graphic>
          <a:graphicData uri="http://schemas.openxmlformats.org/drawingml/2006/table">
            <a:tbl>
              <a:tblPr firstRow="1" firstCol="1" bandRow="1"/>
              <a:tblGrid>
                <a:gridCol w="46717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8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89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89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89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7358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ENTRATE</a:t>
                      </a:r>
                      <a:b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(dati in miliardi di euro)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it-IT" sz="16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6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Prodotti energetici </a:t>
                      </a:r>
                      <a:r>
                        <a:rPr lang="it-IT" sz="1600" b="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it-IT" sz="1600" b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alcolici</a:t>
                      </a:r>
                      <a:endParaRPr lang="it-IT" sz="1600" b="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33,8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33,4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34,0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34,1</a:t>
                      </a:r>
                      <a:endParaRPr lang="it-IT" sz="16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6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Dogane</a:t>
                      </a:r>
                      <a:endParaRPr lang="it-IT" sz="1600" b="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Giochi</a:t>
                      </a:r>
                      <a:endParaRPr lang="it-IT" sz="1600" b="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8,8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10,4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10,3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6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Tabacchi</a:t>
                      </a:r>
                      <a:endParaRPr lang="it-IT" sz="1600" b="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13,6</a:t>
                      </a:r>
                      <a:endParaRPr lang="it-IT" sz="16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14,1</a:t>
                      </a:r>
                      <a:endParaRPr lang="it-IT" sz="16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14,0</a:t>
                      </a:r>
                      <a:endParaRPr lang="it-IT" sz="16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13,8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87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Totali</a:t>
                      </a:r>
                      <a:endParaRPr lang="it-IT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Arial Narrow" panose="020B0606020202030204" pitchFamily="34" charset="0"/>
              </a:rPr>
              <a:t>CONTRIBUTO ALLE CASSE DELLO STATO E ALL’UE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="" xmlns:a16="http://schemas.microsoft.com/office/drawing/2014/main" id="{51DDAC65-5880-4075-8107-E5F90470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44718"/>
              </p:ext>
            </p:extLst>
          </p:nvPr>
        </p:nvGraphicFramePr>
        <p:xfrm>
          <a:off x="555124" y="1744369"/>
          <a:ext cx="5454977" cy="1738664"/>
        </p:xfrm>
        <a:graphic>
          <a:graphicData uri="http://schemas.openxmlformats.org/drawingml/2006/table">
            <a:tbl>
              <a:tblPr firstRow="1" firstCol="1" bandRow="1"/>
              <a:tblGrid>
                <a:gridCol w="1268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5657"/>
                <a:gridCol w="1395657"/>
                <a:gridCol w="1395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71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Anno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Dazi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IVA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Dazi + </a:t>
                      </a: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IVA</a:t>
                      </a: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9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14,9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14,6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13,8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1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15,6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3453" y="1423926"/>
            <a:ext cx="543171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 smtClean="0">
                <a:ln>
                  <a:noFill/>
                </a:ln>
                <a:solidFill>
                  <a:srgbClr val="222B35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DOGANE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47995" y="599845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Arial Narrow" panose="020B0606020202030204" pitchFamily="34" charset="0"/>
              </a:rPr>
              <a:t>ENTRATE PER SETTORE DI </a:t>
            </a:r>
            <a:r>
              <a:rPr lang="it-IT" sz="2200" b="1" dirty="0" err="1">
                <a:solidFill>
                  <a:srgbClr val="003399"/>
                </a:solidFill>
                <a:latin typeface="Arial Narrow" panose="020B0606020202030204" pitchFamily="34" charset="0"/>
              </a:rPr>
              <a:t>ATTIVIT</a:t>
            </a:r>
            <a:r>
              <a:rPr lang="it-IT" sz="2200" b="1" cap="all" dirty="0" err="1">
                <a:solidFill>
                  <a:srgbClr val="003399"/>
                </a:solidFill>
                <a:latin typeface="Arial Narrow" panose="020B0606020202030204" pitchFamily="34" charset="0"/>
              </a:rPr>
              <a:t>à</a:t>
            </a:r>
            <a:endParaRPr lang="it-IT" sz="2200" b="1" cap="all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7417"/>
              </p:ext>
            </p:extLst>
          </p:nvPr>
        </p:nvGraphicFramePr>
        <p:xfrm>
          <a:off x="6867693" y="4196943"/>
          <a:ext cx="3607802" cy="1655445"/>
        </p:xfrm>
        <a:graphic>
          <a:graphicData uri="http://schemas.openxmlformats.org/drawingml/2006/table">
            <a:tbl>
              <a:tblPr firstRow="1" firstCol="1" bandRow="1"/>
              <a:tblGrid>
                <a:gridCol w="17174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0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Anno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Accisa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(miliardi di euro)</a:t>
                      </a:r>
                      <a:endParaRPr lang="it-IT" sz="10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33,8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33,4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34,0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34,1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864661" y="3873778"/>
            <a:ext cx="361768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500" b="1" dirty="0" smtClean="0">
                <a:solidFill>
                  <a:srgbClr val="222B35"/>
                </a:solidFill>
                <a:latin typeface="Calibri" pitchFamily="34" charset="0"/>
                <a:cs typeface="Calibri" pitchFamily="34" charset="0"/>
              </a:rPr>
              <a:t>PRODOTTI ENERGETICI E ALCOLICI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954993"/>
              </p:ext>
            </p:extLst>
          </p:nvPr>
        </p:nvGraphicFramePr>
        <p:xfrm>
          <a:off x="466892" y="4076492"/>
          <a:ext cx="5803900" cy="1852613"/>
        </p:xfrm>
        <a:graphic>
          <a:graphicData uri="http://schemas.openxmlformats.org/drawingml/2006/table">
            <a:tbl>
              <a:tblPr firstRow="1" firstCol="1" bandRow="1"/>
              <a:tblGrid>
                <a:gridCol w="11798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5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63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5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63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Anno 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Giocato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Vincite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Speso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Erario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84,3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67,5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8,3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88,2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71,2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8.8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96,1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19,1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10,4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101,8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82,9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18,9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10,3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it-IT" sz="9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aprile 2018, proiezione annuale)</a:t>
                      </a:r>
                      <a:endParaRPr lang="it-IT" sz="9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105,6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85,8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10,8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57200" y="3744411"/>
            <a:ext cx="582328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 smtClean="0">
                <a:ln>
                  <a:noFill/>
                </a:ln>
                <a:solidFill>
                  <a:srgbClr val="222B35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GIOCHI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733201"/>
              </p:ext>
            </p:extLst>
          </p:nvPr>
        </p:nvGraphicFramePr>
        <p:xfrm>
          <a:off x="6899546" y="1989767"/>
          <a:ext cx="4239490" cy="1228725"/>
        </p:xfrm>
        <a:graphic>
          <a:graphicData uri="http://schemas.openxmlformats.org/drawingml/2006/table">
            <a:tbl>
              <a:tblPr firstRow="1" firstCol="1" bandRow="1"/>
              <a:tblGrid>
                <a:gridCol w="847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06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06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06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Anno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Accisa</a:t>
                      </a: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IVA</a:t>
                      </a:r>
                      <a:b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Accisa+ </a:t>
                      </a: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IVA</a:t>
                      </a:r>
                      <a:b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13,6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14,1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14,0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10,5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13,8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6907857" y="1677749"/>
            <a:ext cx="424780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500" b="1" i="0" u="none" strike="noStrike" cap="none" normalizeH="0" baseline="0" dirty="0" smtClean="0">
                <a:ln>
                  <a:noFill/>
                </a:ln>
                <a:solidFill>
                  <a:srgbClr val="222B35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TABACCHI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="" xmlns:a16="http://schemas.microsoft.com/office/drawing/2014/main" id="{E8BACD15-BE8C-4657-B077-CEB573FC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6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003399"/>
                </a:solidFill>
                <a:latin typeface="Arial Narrow" panose="020B0606020202030204" pitchFamily="34" charset="0"/>
              </a:rPr>
              <a:t>IMPORT - EXPORT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05539"/>
              </p:ext>
            </p:extLst>
          </p:nvPr>
        </p:nvGraphicFramePr>
        <p:xfrm>
          <a:off x="1262743" y="1419008"/>
          <a:ext cx="6162676" cy="3930778"/>
        </p:xfrm>
        <a:graphic>
          <a:graphicData uri="http://schemas.openxmlformats.org/drawingml/2006/table">
            <a:tbl>
              <a:tblPr firstRow="1" firstCol="1" bandRow="1"/>
              <a:tblGrid>
                <a:gridCol w="28517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6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2472"/>
                <a:gridCol w="3020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0932"/>
                <a:gridCol w="6686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77315"/>
                <a:gridCol w="47298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57175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Importazioni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Dichiarazioni </a:t>
                      </a: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(milioni)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(migliaia di tonnellate)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184.868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198.947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201.006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207.112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Valore Statistico (miliardi di euro)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166,6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170,3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157,8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173,3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Dichiarazioni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Quantità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7,6%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Valore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-7,3%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9,8%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dirty="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dirty="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dirty="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dirty="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7175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Esportazioni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Dichiarazioni </a:t>
                      </a: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(milioni)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10,5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(migliaia di tonnellate)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65.000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68.886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65.799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67.734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Valore Statistico (miliardi di euro)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198,0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204,3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200,4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218,0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Dichiarazioni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7,0%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8,1%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Quantità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6,0%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-4,5%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Valore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3,2%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-1,9%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8,8%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9D438928-DA07-41CB-83E4-843EBB83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509663"/>
              </p:ext>
            </p:extLst>
          </p:nvPr>
        </p:nvGraphicFramePr>
        <p:xfrm>
          <a:off x="7642166" y="1419008"/>
          <a:ext cx="3223952" cy="1299337"/>
        </p:xfrm>
        <a:graphic>
          <a:graphicData uri="http://schemas.openxmlformats.org/drawingml/2006/table">
            <a:tbl>
              <a:tblPr firstRow="1" firstCol="1" bandRow="1"/>
              <a:tblGrid>
                <a:gridCol w="17964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7032"/>
                <a:gridCol w="490450"/>
              </a:tblGrid>
              <a:tr h="2571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Proiezione </a:t>
                      </a:r>
                      <a:r>
                        <a:rPr lang="it-IT" sz="1500" b="1" dirty="0" err="1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Brexit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  <a:r>
                        <a:rPr lang="it-IT" sz="1200" b="1" baseline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dati Importazioni 2017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Dichiarazioni/Transazioni </a:t>
                      </a: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(milioni)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+1,7 (tot. 7,5)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+29%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(migliaia di tonnellate)</a:t>
                      </a:r>
                      <a:endParaRPr lang="it-IT" sz="12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+16.000 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+7%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326295"/>
              </p:ext>
            </p:extLst>
          </p:nvPr>
        </p:nvGraphicFramePr>
        <p:xfrm>
          <a:off x="7642166" y="3599713"/>
          <a:ext cx="3223952" cy="1299337"/>
        </p:xfrm>
        <a:graphic>
          <a:graphicData uri="http://schemas.openxmlformats.org/drawingml/2006/table">
            <a:tbl>
              <a:tblPr firstRow="1" firstCol="1" bandRow="1"/>
              <a:tblGrid>
                <a:gridCol w="17964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7032"/>
                <a:gridCol w="490450"/>
              </a:tblGrid>
              <a:tr h="2571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Proiezione </a:t>
                      </a:r>
                      <a:r>
                        <a:rPr lang="it-IT" sz="1500" b="1" dirty="0" err="1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Brexit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  <a:r>
                        <a:rPr lang="it-IT" sz="1200" b="1" baseline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dati Esportazioni 2017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Dichiarazioni/Transazioni </a:t>
                      </a: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(milioni)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+3,2 (tot. 16,5)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+24%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(migliaia di tonnellate)</a:t>
                      </a:r>
                      <a:endParaRPr lang="it-IT" sz="12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+31.000 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+45%</a:t>
                      </a:r>
                      <a:endParaRPr lang="it-IT" sz="11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56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43693" y="61274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cap="all" dirty="0" err="1">
                <a:solidFill>
                  <a:srgbClr val="003399"/>
                </a:solidFill>
                <a:latin typeface="Arial Narrow" panose="020B0606020202030204" pitchFamily="34" charset="0"/>
              </a:rPr>
              <a:t>ATTIVITà</a:t>
            </a:r>
            <a:r>
              <a:rPr lang="it-IT" sz="2200" b="1" cap="all" dirty="0">
                <a:solidFill>
                  <a:srgbClr val="003399"/>
                </a:solidFill>
                <a:latin typeface="Arial Narrow" panose="020B0606020202030204" pitchFamily="34" charset="0"/>
              </a:rPr>
              <a:t> di controllo </a:t>
            </a:r>
            <a:endParaRPr lang="it-IT" sz="2200" b="1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83728"/>
              </p:ext>
            </p:extLst>
          </p:nvPr>
        </p:nvGraphicFramePr>
        <p:xfrm>
          <a:off x="2326107" y="1279972"/>
          <a:ext cx="6585281" cy="4729568"/>
        </p:xfrm>
        <a:graphic>
          <a:graphicData uri="http://schemas.openxmlformats.org/drawingml/2006/table">
            <a:tbl>
              <a:tblPr firstRow="1" firstCol="1" bandRow="1"/>
              <a:tblGrid>
                <a:gridCol w="5611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6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19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19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19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119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341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324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200" dirty="0">
                        <a:effectLst/>
                        <a:latin typeface="Arial Narrow"/>
                      </a:endParaRPr>
                    </a:p>
                  </a:txBody>
                  <a:tcPr marL="19076" marR="19076" marT="4088" marB="4088" vert="wordArt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62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dogane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sequestrate (kg/lt)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10.048.896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41.340.197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13.461.164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11.955.346</a:t>
                      </a: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6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Quantità sequestrate (pezzi)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11.291.616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15.628.584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8.010.690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45.737.693</a:t>
                      </a: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5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Maggiori Diritti Accertati (milioni di euro)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1.595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2.166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1.599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1.741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5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Valuta sequestrata (milioni di euro)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10,2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12,0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5,7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511,5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155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Accise en/</a:t>
                      </a:r>
                      <a:r>
                        <a:rPr lang="it-IT" sz="1200" b="1" dirty="0" err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alc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Numero Controlli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123.707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131.396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175.269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208.214</a:t>
                      </a: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35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Tasso di positività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23,0%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20,7%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16,9%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14,4%</a:t>
                      </a: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35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Maggiori Diritti Accertati (milioni di euro)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375,2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332,5</a:t>
                      </a:r>
                      <a:endParaRPr lang="it-IT" sz="12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309,5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373,1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4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 Maggiori Diritti Accertati</a:t>
                      </a:r>
                      <a:b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2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(milioni di euro)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1.970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2.499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1.909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2.114</a:t>
                      </a:r>
                      <a:endParaRPr lang="it-IT" sz="12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19076" marR="19076" marT="4088" marB="40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A3846256-6C3C-4D86-889F-8E83397F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cap="all" dirty="0">
                <a:solidFill>
                  <a:srgbClr val="003399"/>
                </a:solidFill>
                <a:latin typeface="Arial Narrow" panose="020B0606020202030204" pitchFamily="34" charset="0"/>
              </a:rPr>
              <a:t>Sequestri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0AE17FB2-5F1A-47AE-BCC7-2D5EA48C7007}"/>
              </a:ext>
            </a:extLst>
          </p:cNvPr>
          <p:cNvSpPr txBox="1"/>
          <p:nvPr/>
        </p:nvSpPr>
        <p:spPr>
          <a:xfrm>
            <a:off x="1262743" y="879862"/>
            <a:ext cx="9437914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000" dirty="0">
                <a:solidFill>
                  <a:srgbClr val="6886C4"/>
                </a:solidFill>
                <a:latin typeface="Arial Narrow" panose="020B0606020202030204" pitchFamily="34" charset="0"/>
              </a:rPr>
              <a:t>Antifrode e Controlli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121793"/>
              </p:ext>
            </p:extLst>
          </p:nvPr>
        </p:nvGraphicFramePr>
        <p:xfrm>
          <a:off x="2390187" y="1736496"/>
          <a:ext cx="6162677" cy="1297559"/>
        </p:xfrm>
        <a:graphic>
          <a:graphicData uri="http://schemas.openxmlformats.org/drawingml/2006/table">
            <a:tbl>
              <a:tblPr firstRow="1" firstCol="1" bandRow="1"/>
              <a:tblGrid>
                <a:gridCol w="24300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3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31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31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31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711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Sequestri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Prodotti contraffatti (nr. Pezzi)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3.526.078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4.214.371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2.232.449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1.934.806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Stupefacenti (kg)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6.617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5.982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5.544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5.785</a:t>
                      </a: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E9FF31C0-B9E3-4F81-9611-C9C4D0E7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cap="all" dirty="0">
                <a:solidFill>
                  <a:srgbClr val="003399"/>
                </a:solidFill>
                <a:latin typeface="Arial Narrow" panose="020B0606020202030204" pitchFamily="34" charset="0"/>
              </a:rPr>
              <a:t>Controlli e accertamenti settore Giochi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 dirty="0">
                <a:latin typeface="Arial Narrow" panose="020B0606020202030204" pitchFamily="34" charset="0"/>
              </a:rPr>
              <a:t>AGENZIA DOGANE E MONOPOLI – </a:t>
            </a:r>
            <a:r>
              <a:rPr lang="en-US" dirty="0" err="1">
                <a:latin typeface="Arial Narrow" panose="020B0606020202030204" pitchFamily="34" charset="0"/>
              </a:rPr>
              <a:t>Audizione</a:t>
            </a:r>
            <a:r>
              <a:rPr lang="en-US" dirty="0">
                <a:latin typeface="Arial Narrow" panose="020B0606020202030204" pitchFamily="34" charset="0"/>
              </a:rPr>
              <a:t> VI </a:t>
            </a:r>
            <a:r>
              <a:rPr lang="en-US" dirty="0" err="1">
                <a:latin typeface="Arial Narrow" panose="020B0606020202030204" pitchFamily="34" charset="0"/>
              </a:rPr>
              <a:t>Commissione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Finanze</a:t>
            </a:r>
            <a:r>
              <a:rPr lang="en-US" dirty="0">
                <a:latin typeface="Arial Narrow" panose="020B0606020202030204" pitchFamily="34" charset="0"/>
              </a:rPr>
              <a:t> Camera </a:t>
            </a:r>
            <a:r>
              <a:rPr lang="en-US" dirty="0" err="1">
                <a:latin typeface="Arial Narrow" panose="020B0606020202030204" pitchFamily="34" charset="0"/>
              </a:rPr>
              <a:t>dei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6E523BF-0F1F-4EB3-82CD-B6226279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81961"/>
              </p:ext>
            </p:extLst>
          </p:nvPr>
        </p:nvGraphicFramePr>
        <p:xfrm>
          <a:off x="1138844" y="1578543"/>
          <a:ext cx="9193874" cy="2411567"/>
        </p:xfrm>
        <a:graphic>
          <a:graphicData uri="http://schemas.openxmlformats.org/drawingml/2006/table">
            <a:tbl>
              <a:tblPr firstRow="1" firstCol="1" bandRow="1"/>
              <a:tblGrid>
                <a:gridCol w="29201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10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8548"/>
                <a:gridCol w="1068548"/>
                <a:gridCol w="10685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85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5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614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Controlli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Arial Narrow"/>
                      </a:endParaRPr>
                    </a:p>
                  </a:txBody>
                  <a:tcPr marL="44450" marR="4445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it-IT" sz="11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it-IT" sz="11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it-IT" sz="11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2017</a:t>
                      </a:r>
                      <a:endParaRPr lang="it-IT" sz="11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Esercizi Controllati</a:t>
                      </a:r>
                      <a:endParaRPr lang="it-IT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27.376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23.132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27.428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32.015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33.578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35.166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8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Imposta</a:t>
                      </a:r>
                      <a:r>
                        <a:rPr lang="it-IT" sz="1400" b="1" baseline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Accertata (€)</a:t>
                      </a:r>
                      <a:endParaRPr lang="it-IT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42.621.784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22.364.070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27.160.083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22.610.759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22.064.194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31.649.307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8723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Importo Sanzioni Tributarie</a:t>
                      </a:r>
                      <a:r>
                        <a:rPr lang="it-IT" sz="1400" b="1" baseline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(€)</a:t>
                      </a:r>
                      <a:endParaRPr lang="it-IT" sz="14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21.701.666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28.119.516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16.677.323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18.767.279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30.313.740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44.689.473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23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Importo Sanzioni Amministrative</a:t>
                      </a:r>
                      <a:r>
                        <a:rPr lang="it-IT" sz="1400" b="1" baseline="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(€)</a:t>
                      </a:r>
                      <a:endParaRPr lang="it-IT" sz="1400" b="1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20.107.447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20.840.073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22.706.690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19.817.101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26.659.154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222B35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20.650.324</a:t>
                      </a:r>
                      <a:endParaRPr lang="it-IT" sz="1400" kern="1200" dirty="0">
                        <a:solidFill>
                          <a:srgbClr val="222B35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480665B7-B901-4814-8337-E2EC4F0E18B6}"/>
              </a:ext>
            </a:extLst>
          </p:cNvPr>
          <p:cNvSpPr txBox="1"/>
          <p:nvPr/>
        </p:nvSpPr>
        <p:spPr>
          <a:xfrm>
            <a:off x="1262743" y="566056"/>
            <a:ext cx="10733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cap="all" dirty="0">
                <a:solidFill>
                  <a:srgbClr val="003399"/>
                </a:solidFill>
                <a:latin typeface="Arial Narrow" panose="020B0606020202030204" pitchFamily="34" charset="0"/>
              </a:rPr>
              <a:t>PERSONALE </a:t>
            </a:r>
            <a:r>
              <a:rPr lang="it-IT" sz="2200" b="1" cap="all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</a:t>
            </a:r>
            <a:endParaRPr lang="it-IT" sz="2200" b="1" cap="all" dirty="0">
              <a:solidFill>
                <a:srgbClr val="003399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3B3F5E8-896E-478A-8FCA-398E5D5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</p:spPr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n-US">
                <a:latin typeface="Arial Narrow" panose="020B0606020202030204" pitchFamily="34" charset="0"/>
              </a:rPr>
              <a:t>AGENZIA DOGANE E MONOPOLI – Audizione VI Commissione Finanze Camera dei Deputati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EC59DA46-9DCA-456C-B15F-51D7F89A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287565"/>
              </p:ext>
            </p:extLst>
          </p:nvPr>
        </p:nvGraphicFramePr>
        <p:xfrm>
          <a:off x="1961804" y="1587732"/>
          <a:ext cx="7755773" cy="3528334"/>
        </p:xfrm>
        <a:graphic>
          <a:graphicData uri="http://schemas.openxmlformats.org/drawingml/2006/table">
            <a:tbl>
              <a:tblPr/>
              <a:tblGrid>
                <a:gridCol w="2036733"/>
                <a:gridCol w="2859520"/>
                <a:gridCol w="2859520"/>
              </a:tblGrid>
              <a:tr h="5577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Personale Agenzia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2437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Unità in servizio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Età Media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9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7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Personalizzato 6">
      <a:dk1>
        <a:srgbClr val="003399"/>
      </a:dk1>
      <a:lt1>
        <a:sysClr val="window" lastClr="FFFFFF"/>
      </a:lt1>
      <a:dk2>
        <a:srgbClr val="FFFFFF"/>
      </a:dk2>
      <a:lt2>
        <a:srgbClr val="636363"/>
      </a:lt2>
      <a:accent1>
        <a:srgbClr val="003399"/>
      </a:accent1>
      <a:accent2>
        <a:srgbClr val="6886C4"/>
      </a:accent2>
      <a:accent3>
        <a:srgbClr val="AEBFE0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Magneti Marell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770</Words>
  <Application>Microsoft Office PowerPoint</Application>
  <PresentationFormat>Personalizzato</PresentationFormat>
  <Paragraphs>383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Citazione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enrico</dc:creator>
  <cp:lastModifiedBy>Utente_locale</cp:lastModifiedBy>
  <cp:revision>74</cp:revision>
  <cp:lastPrinted>2018-07-11T07:55:31Z</cp:lastPrinted>
  <dcterms:created xsi:type="dcterms:W3CDTF">2018-03-06T13:17:14Z</dcterms:created>
  <dcterms:modified xsi:type="dcterms:W3CDTF">2018-07-11T11:39:48Z</dcterms:modified>
</cp:coreProperties>
</file>