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854" r:id="rId2"/>
    <p:sldMasterId id="2147483842" r:id="rId3"/>
    <p:sldMasterId id="2147483827" r:id="rId4"/>
    <p:sldMasterId id="2147483856" r:id="rId5"/>
  </p:sldMasterIdLst>
  <p:notesMasterIdLst>
    <p:notesMasterId r:id="rId24"/>
  </p:notesMasterIdLst>
  <p:handoutMasterIdLst>
    <p:handoutMasterId r:id="rId25"/>
  </p:handoutMasterIdLst>
  <p:sldIdLst>
    <p:sldId id="431" r:id="rId6"/>
    <p:sldId id="453" r:id="rId7"/>
    <p:sldId id="478" r:id="rId8"/>
    <p:sldId id="479" r:id="rId9"/>
    <p:sldId id="480" r:id="rId10"/>
    <p:sldId id="482" r:id="rId11"/>
    <p:sldId id="483" r:id="rId12"/>
    <p:sldId id="484" r:id="rId13"/>
    <p:sldId id="487" r:id="rId14"/>
    <p:sldId id="467" r:id="rId15"/>
    <p:sldId id="468" r:id="rId16"/>
    <p:sldId id="489" r:id="rId17"/>
    <p:sldId id="469" r:id="rId18"/>
    <p:sldId id="470" r:id="rId19"/>
    <p:sldId id="471" r:id="rId20"/>
    <p:sldId id="486" r:id="rId21"/>
    <p:sldId id="474" r:id="rId22"/>
    <p:sldId id="490" r:id="rId23"/>
  </p:sldIdLst>
  <p:sldSz cx="9906000" cy="6858000" type="A4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DA"/>
    <a:srgbClr val="F2F2F2"/>
    <a:srgbClr val="FFCC00"/>
    <a:srgbClr val="337830"/>
    <a:srgbClr val="6F6F6F"/>
    <a:srgbClr val="000000"/>
    <a:srgbClr val="474747"/>
    <a:srgbClr val="474716"/>
    <a:srgbClr val="AC1416"/>
    <a:srgbClr val="004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9" autoAdjust="0"/>
    <p:restoredTop sz="94660" autoAdjust="0"/>
  </p:normalViewPr>
  <p:slideViewPr>
    <p:cSldViewPr snapToGrid="0" showGuides="1">
      <p:cViewPr varScale="1">
        <p:scale>
          <a:sx n="74" d="100"/>
          <a:sy n="74" d="100"/>
        </p:scale>
        <p:origin x="1694" y="4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75" d="100"/>
        <a:sy n="75" d="100"/>
      </p:scale>
      <p:origin x="0" y="-4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ancesco.carlini\AppData\Local\Microsoft\Windows\INetCache\Content.Outlook\JRKX8B7L\capex%20budget%20excel%202018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86014839085433"/>
          <c:y val="0.10304597517319324"/>
          <c:w val="0.85318355523700384"/>
          <c:h val="0.650117683435556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'SINTESI CAPEX'!$B$19</c:f>
              <c:strCache>
                <c:ptCount val="1"/>
                <c:pt idx="0">
                  <c:v>GENERAZIONE E TRADING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'SINTESI CAPEX'!$C$18:$D$18</c:f>
              <c:strCache>
                <c:ptCount val="2"/>
                <c:pt idx="0">
                  <c:v>2016</c:v>
                </c:pt>
                <c:pt idx="1">
                  <c:v>2018B</c:v>
                </c:pt>
              </c:strCache>
            </c:strRef>
          </c:cat>
          <c:val>
            <c:numRef>
              <c:f>'SINTESI CAPEX'!$C$19:$D$19</c:f>
              <c:numCache>
                <c:formatCode>General</c:formatCode>
                <c:ptCount val="2"/>
                <c:pt idx="0">
                  <c:v>36</c:v>
                </c:pt>
                <c:pt idx="1">
                  <c:v>69</c:v>
                </c:pt>
              </c:numCache>
            </c:numRef>
          </c:val>
        </c:ser>
        <c:ser>
          <c:idx val="1"/>
          <c:order val="1"/>
          <c:tx>
            <c:strRef>
              <c:f>'SINTESI CAPEX'!$B$20</c:f>
              <c:strCache>
                <c:ptCount val="1"/>
                <c:pt idx="0">
                  <c:v>MERCATO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3888888888888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'SINTESI CAPEX'!$C$18:$D$18</c:f>
              <c:strCache>
                <c:ptCount val="2"/>
                <c:pt idx="0">
                  <c:v>2016</c:v>
                </c:pt>
                <c:pt idx="1">
                  <c:v>2018B</c:v>
                </c:pt>
              </c:strCache>
            </c:strRef>
          </c:cat>
          <c:val>
            <c:numRef>
              <c:f>'SINTESI CAPEX'!$C$20:$D$20</c:f>
              <c:numCache>
                <c:formatCode>General</c:formatCode>
                <c:ptCount val="2"/>
                <c:pt idx="0">
                  <c:v>7</c:v>
                </c:pt>
                <c:pt idx="1">
                  <c:v>24</c:v>
                </c:pt>
              </c:numCache>
            </c:numRef>
          </c:val>
        </c:ser>
        <c:ser>
          <c:idx val="2"/>
          <c:order val="2"/>
          <c:tx>
            <c:strRef>
              <c:f>'SINTESI CAPEX'!$B$21</c:f>
              <c:strCache>
                <c:ptCount val="1"/>
                <c:pt idx="0">
                  <c:v>AMBIENTE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4954920140001368E-3"/>
                  <c:y val="-1.69261566429168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950048278223492E-2"/>
                      <c:h val="7.7987266732238866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'SINTESI CAPEX'!$C$18:$D$18</c:f>
              <c:strCache>
                <c:ptCount val="2"/>
                <c:pt idx="0">
                  <c:v>2016</c:v>
                </c:pt>
                <c:pt idx="1">
                  <c:v>2018B</c:v>
                </c:pt>
              </c:strCache>
            </c:strRef>
          </c:cat>
          <c:val>
            <c:numRef>
              <c:f>'SINTESI CAPEX'!$C$21:$D$21</c:f>
              <c:numCache>
                <c:formatCode>General</c:formatCode>
                <c:ptCount val="2"/>
                <c:pt idx="0">
                  <c:v>69</c:v>
                </c:pt>
                <c:pt idx="1">
                  <c:v>137</c:v>
                </c:pt>
              </c:numCache>
            </c:numRef>
          </c:val>
        </c:ser>
        <c:ser>
          <c:idx val="3"/>
          <c:order val="3"/>
          <c:tx>
            <c:strRef>
              <c:f>'SINTESI CAPEX'!$B$22</c:f>
              <c:strCache>
                <c:ptCount val="1"/>
                <c:pt idx="0">
                  <c:v>RETI E CALORE</c:v>
                </c:pt>
              </c:strCache>
            </c:strRef>
          </c:tx>
          <c:spPr>
            <a:solidFill>
              <a:srgbClr val="EF8D4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'SINTESI CAPEX'!$C$18:$D$18</c:f>
              <c:strCache>
                <c:ptCount val="2"/>
                <c:pt idx="0">
                  <c:v>2016</c:v>
                </c:pt>
                <c:pt idx="1">
                  <c:v>2018B</c:v>
                </c:pt>
              </c:strCache>
            </c:strRef>
          </c:cat>
          <c:val>
            <c:numRef>
              <c:f>'SINTESI CAPEX'!$C$22:$D$22</c:f>
              <c:numCache>
                <c:formatCode>General</c:formatCode>
                <c:ptCount val="2"/>
                <c:pt idx="0">
                  <c:v>214</c:v>
                </c:pt>
                <c:pt idx="1">
                  <c:v>286</c:v>
                </c:pt>
              </c:numCache>
            </c:numRef>
          </c:val>
        </c:ser>
        <c:ser>
          <c:idx val="4"/>
          <c:order val="4"/>
          <c:tx>
            <c:strRef>
              <c:f>'SINTESI CAPEX'!$B$23</c:f>
              <c:strCache>
                <c:ptCount val="1"/>
                <c:pt idx="0">
                  <c:v>CORPORATE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762321406096678E-7"/>
                  <c:y val="1.6926156642916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950048278223492E-2"/>
                      <c:h val="6.952418841078049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'SINTESI CAPEX'!$C$18:$D$18</c:f>
              <c:strCache>
                <c:ptCount val="2"/>
                <c:pt idx="0">
                  <c:v>2016</c:v>
                </c:pt>
                <c:pt idx="1">
                  <c:v>2018B</c:v>
                </c:pt>
              </c:strCache>
            </c:strRef>
          </c:cat>
          <c:val>
            <c:numRef>
              <c:f>'SINTESI CAPEX'!$C$23:$D$23</c:f>
              <c:numCache>
                <c:formatCode>General</c:formatCode>
                <c:ptCount val="2"/>
                <c:pt idx="0">
                  <c:v>17</c:v>
                </c:pt>
                <c:pt idx="1">
                  <c:v>31</c:v>
                </c:pt>
              </c:numCache>
            </c:numRef>
          </c:val>
        </c:ser>
        <c:ser>
          <c:idx val="5"/>
          <c:order val="5"/>
          <c:tx>
            <c:strRef>
              <c:f>'SINTESI CAPEX'!$B$24</c:f>
              <c:strCache>
                <c:ptCount val="1"/>
                <c:pt idx="0">
                  <c:v>SMART CITY</c:v>
                </c:pt>
              </c:strCache>
            </c:strRef>
          </c:tx>
          <c:spPr>
            <a:solidFill>
              <a:srgbClr val="FF3399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4956296372141977E-3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4.62962962962963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'SINTESI CAPEX'!$C$18:$D$18</c:f>
              <c:strCache>
                <c:ptCount val="2"/>
                <c:pt idx="0">
                  <c:v>2016</c:v>
                </c:pt>
                <c:pt idx="1">
                  <c:v>2018B</c:v>
                </c:pt>
              </c:strCache>
            </c:strRef>
          </c:cat>
          <c:val>
            <c:numRef>
              <c:f>'SINTESI CAPEX'!$C$24:$D$24</c:f>
              <c:numCache>
                <c:formatCode>General</c:formatCode>
                <c:ptCount val="2"/>
                <c:pt idx="0">
                  <c:v>6</c:v>
                </c:pt>
                <c:pt idx="1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overlap val="100"/>
        <c:axId val="397041640"/>
        <c:axId val="397043600"/>
      </c:barChart>
      <c:catAx>
        <c:axId val="39704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0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7043600"/>
        <c:crosses val="autoZero"/>
        <c:auto val="1"/>
        <c:lblAlgn val="ctr"/>
        <c:lblOffset val="100"/>
        <c:noMultiLvlLbl val="0"/>
      </c:catAx>
      <c:valAx>
        <c:axId val="3970436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704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2076910457933"/>
          <c:y val="0.83634441528142311"/>
          <c:w val="0.80266272965879271"/>
          <c:h val="0.117359288422280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040644452581471E-2"/>
          <c:y val="0.10117211597779149"/>
          <c:w val="0.96191871109483706"/>
          <c:h val="0.8667489204194941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842689697717458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80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+mn-lt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6267735965453421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80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+mn-lt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0"/>
                  <c:y val="-0.3220234423195558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80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+mn-lt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layout>
                <c:manualLayout>
                  <c:x val="0"/>
                  <c:y val="-0.25601480567550894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80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+mn-lt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5910</c:v>
                </c:pt>
                <c:pt idx="1">
                  <c:v>5612</c:v>
                </c:pt>
                <c:pt idx="2">
                  <c:v>3697</c:v>
                </c:pt>
                <c:pt idx="3">
                  <c:v>2797</c:v>
                </c:pt>
              </c:numCache>
            </c:numRef>
          </c:val>
        </c:ser>
        <c:ser>
          <c:idx val="1"/>
          <c:order val="1"/>
          <c:spPr>
            <a:solidFill>
              <a:schemeClr val="tx2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9.8864884657634561E-3"/>
                  <c:y val="-0.14003701418877237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70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+mn-lt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1233806292412091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70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+mn-lt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0"/>
                  <c:y val="-0.1067242442936459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70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+mn-lt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layout>
                <c:manualLayout>
                  <c:x val="0"/>
                  <c:y val="-0.1098087600246761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70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+mn-lt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Sheet1!$A$2:$D$2</c:f>
              <c:numCache>
                <c:formatCode>General</c:formatCode>
                <c:ptCount val="4"/>
                <c:pt idx="0">
                  <c:v>1211</c:v>
                </c:pt>
                <c:pt idx="1">
                  <c:v>984</c:v>
                </c:pt>
                <c:pt idx="2">
                  <c:v>820</c:v>
                </c:pt>
                <c:pt idx="3">
                  <c:v>840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97040464"/>
        <c:axId val="397040856"/>
      </c:barChart>
      <c:catAx>
        <c:axId val="39704046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>
            <a:solidFill>
              <a:schemeClr val="tx1"/>
            </a:solidFill>
            <a:prstDash val="solid"/>
          </a:ln>
        </c:spPr>
        <c:crossAx val="397040856"/>
        <c:crosses val="min"/>
        <c:auto val="0"/>
        <c:lblAlgn val="ctr"/>
        <c:lblOffset val="100"/>
        <c:noMultiLvlLbl val="0"/>
      </c:catAx>
      <c:valAx>
        <c:axId val="397040856"/>
        <c:scaling>
          <c:orientation val="minMax"/>
          <c:max val="591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39704046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43D36-2B53-1D46-9D17-B0C3478BB0D0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53EB7-C608-7A41-A816-FA8320FBED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5327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8B4F4-0E37-45D0-A03B-BC6109B7B9EC}" type="datetimeFigureOut">
              <a:rPr lang="en-GB" smtClean="0"/>
              <a:t>21/01/2019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AAE0B-E3A9-415E-BF9D-35A66B2C4B2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507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5986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106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5338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24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705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1 6"/>
          <p:cNvCxnSpPr/>
          <p:nvPr userDrawn="1"/>
        </p:nvCxnSpPr>
        <p:spPr>
          <a:xfrm>
            <a:off x="-12508" y="876331"/>
            <a:ext cx="10188106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 userDrawn="1"/>
        </p:nvCxnSpPr>
        <p:spPr>
          <a:xfrm>
            <a:off x="0" y="6306334"/>
            <a:ext cx="10188106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 userDrawn="1"/>
        </p:nvCxnSpPr>
        <p:spPr>
          <a:xfrm rot="5400000">
            <a:off x="-141053" y="2864069"/>
            <a:ext cx="10188106" cy="0"/>
          </a:xfrm>
          <a:prstGeom prst="line">
            <a:avLst/>
          </a:prstGeom>
          <a:ln w="952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 userDrawn="1"/>
        </p:nvCxnSpPr>
        <p:spPr>
          <a:xfrm>
            <a:off x="-177898" y="3429000"/>
            <a:ext cx="10188106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 userDrawn="1"/>
        </p:nvCxnSpPr>
        <p:spPr>
          <a:xfrm>
            <a:off x="540302" y="-701040"/>
            <a:ext cx="0" cy="8117840"/>
          </a:xfrm>
          <a:prstGeom prst="line">
            <a:avLst/>
          </a:prstGeom>
          <a:ln w="952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magine 13" descr="A2A_RGB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974" y="464923"/>
            <a:ext cx="1369673" cy="552026"/>
          </a:xfrm>
          <a:prstGeom prst="rect">
            <a:avLst/>
          </a:prstGeom>
        </p:spPr>
      </p:pic>
      <p:cxnSp>
        <p:nvCxnSpPr>
          <p:cNvPr id="15" name="Connettore 1 14"/>
          <p:cNvCxnSpPr/>
          <p:nvPr userDrawn="1"/>
        </p:nvCxnSpPr>
        <p:spPr>
          <a:xfrm>
            <a:off x="9362235" y="-701040"/>
            <a:ext cx="0" cy="8117840"/>
          </a:xfrm>
          <a:prstGeom prst="line">
            <a:avLst/>
          </a:prstGeom>
          <a:ln w="952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3"/>
          <p:cNvSpPr txBox="1">
            <a:spLocks noChangeArrowheads="1"/>
          </p:cNvSpPr>
          <p:nvPr userDrawn="1"/>
        </p:nvSpPr>
        <p:spPr>
          <a:xfrm>
            <a:off x="7365787" y="6206161"/>
            <a:ext cx="2106880" cy="41284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32AA115F-0B3F-5A45-A6BB-3DDC5C8A3607}" type="slidenum">
              <a:rPr lang="it-IT" sz="1200" smtClean="0">
                <a:solidFill>
                  <a:srgbClr val="009FDA"/>
                </a:solidFill>
                <a:latin typeface="Verdana"/>
                <a:cs typeface="Verdana"/>
              </a:rPr>
              <a:pPr algn="r"/>
              <a:t>‹N›</a:t>
            </a:fld>
            <a:endParaRPr lang="it-IT" sz="12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36573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A2A_RGB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974" y="464923"/>
            <a:ext cx="1369673" cy="552026"/>
          </a:xfrm>
          <a:prstGeom prst="rect">
            <a:avLst/>
          </a:prstGeom>
        </p:spPr>
      </p:pic>
      <p:sp>
        <p:nvSpPr>
          <p:cNvPr id="3" name="Rectangle 3"/>
          <p:cNvSpPr txBox="1">
            <a:spLocks noChangeArrowheads="1"/>
          </p:cNvSpPr>
          <p:nvPr userDrawn="1"/>
        </p:nvSpPr>
        <p:spPr>
          <a:xfrm>
            <a:off x="7365787" y="6206161"/>
            <a:ext cx="2106880" cy="41284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32AA115F-0B3F-5A45-A6BB-3DDC5C8A3607}" type="slidenum">
              <a:rPr lang="it-IT" sz="1200" smtClean="0">
                <a:solidFill>
                  <a:srgbClr val="009FDA"/>
                </a:solidFill>
                <a:latin typeface="Verdana"/>
                <a:cs typeface="Verdana"/>
              </a:rPr>
              <a:pPr algn="r"/>
              <a:t>‹N›</a:t>
            </a:fld>
            <a:endParaRPr lang="it-IT" sz="12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202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687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1 6"/>
          <p:cNvCxnSpPr/>
          <p:nvPr userDrawn="1"/>
        </p:nvCxnSpPr>
        <p:spPr>
          <a:xfrm>
            <a:off x="-12508" y="876331"/>
            <a:ext cx="10188106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 userDrawn="1"/>
        </p:nvSpPr>
        <p:spPr>
          <a:xfrm>
            <a:off x="456961" y="558542"/>
            <a:ext cx="66641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>
                <a:solidFill>
                  <a:srgbClr val="009FDA"/>
                </a:solidFill>
                <a:latin typeface="Verdana"/>
                <a:cs typeface="Verdana"/>
              </a:rPr>
              <a:t>TITOLO </a:t>
            </a:r>
            <a:r>
              <a:rPr lang="it-IT" sz="2200" dirty="0" smtClean="0">
                <a:solidFill>
                  <a:srgbClr val="0099CC"/>
                </a:solidFill>
                <a:latin typeface="Verdana"/>
                <a:cs typeface="Verdana"/>
              </a:rPr>
              <a:t>PRINCIPALE</a:t>
            </a:r>
            <a:endParaRPr lang="it-IT" sz="2200" dirty="0">
              <a:solidFill>
                <a:srgbClr val="0099CC"/>
              </a:solidFill>
              <a:latin typeface="Verdana"/>
              <a:cs typeface="Verdana"/>
            </a:endParaRPr>
          </a:p>
        </p:txBody>
      </p:sp>
      <p:cxnSp>
        <p:nvCxnSpPr>
          <p:cNvPr id="9" name="Connettore 1 8"/>
          <p:cNvCxnSpPr/>
          <p:nvPr userDrawn="1"/>
        </p:nvCxnSpPr>
        <p:spPr>
          <a:xfrm>
            <a:off x="0" y="6306334"/>
            <a:ext cx="10188106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 userDrawn="1"/>
        </p:nvCxnSpPr>
        <p:spPr>
          <a:xfrm rot="5400000">
            <a:off x="-141053" y="2864069"/>
            <a:ext cx="10188106" cy="0"/>
          </a:xfrm>
          <a:prstGeom prst="line">
            <a:avLst/>
          </a:prstGeom>
          <a:ln w="952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 userDrawn="1"/>
        </p:nvCxnSpPr>
        <p:spPr>
          <a:xfrm>
            <a:off x="-177898" y="3429000"/>
            <a:ext cx="10188106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 userDrawn="1"/>
        </p:nvCxnSpPr>
        <p:spPr>
          <a:xfrm>
            <a:off x="540302" y="-701040"/>
            <a:ext cx="0" cy="8117840"/>
          </a:xfrm>
          <a:prstGeom prst="line">
            <a:avLst/>
          </a:prstGeom>
          <a:ln w="952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 userDrawn="1"/>
        </p:nvSpPr>
        <p:spPr>
          <a:xfrm>
            <a:off x="456961" y="896673"/>
            <a:ext cx="666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smtClean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TITOLO SECONDARIO</a:t>
            </a:r>
            <a:endParaRPr lang="it-IT" sz="1800" dirty="0">
              <a:solidFill>
                <a:schemeClr val="bg1">
                  <a:lumMod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14" name="Immagine 13" descr="A2A_RGB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974" y="464923"/>
            <a:ext cx="1369673" cy="552026"/>
          </a:xfrm>
          <a:prstGeom prst="rect">
            <a:avLst/>
          </a:prstGeom>
        </p:spPr>
      </p:pic>
      <p:cxnSp>
        <p:nvCxnSpPr>
          <p:cNvPr id="15" name="Connettore 1 14"/>
          <p:cNvCxnSpPr/>
          <p:nvPr userDrawn="1"/>
        </p:nvCxnSpPr>
        <p:spPr>
          <a:xfrm>
            <a:off x="9362235" y="-701040"/>
            <a:ext cx="0" cy="8117840"/>
          </a:xfrm>
          <a:prstGeom prst="line">
            <a:avLst/>
          </a:prstGeom>
          <a:ln w="952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599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A2A_RGB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974" y="464923"/>
            <a:ext cx="1369673" cy="552026"/>
          </a:xfrm>
          <a:prstGeom prst="rect">
            <a:avLst/>
          </a:prstGeom>
        </p:spPr>
      </p:pic>
      <p:sp>
        <p:nvSpPr>
          <p:cNvPr id="3" name="Rectangle 3"/>
          <p:cNvSpPr txBox="1">
            <a:spLocks noChangeArrowheads="1"/>
          </p:cNvSpPr>
          <p:nvPr userDrawn="1"/>
        </p:nvSpPr>
        <p:spPr>
          <a:xfrm>
            <a:off x="7365787" y="6206161"/>
            <a:ext cx="2106880" cy="41284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32AA115F-0B3F-5A45-A6BB-3DDC5C8A3607}" type="slidenum">
              <a:rPr lang="it-IT" sz="1200" smtClean="0">
                <a:solidFill>
                  <a:srgbClr val="009FDA"/>
                </a:solidFill>
                <a:latin typeface="Verdana"/>
                <a:cs typeface="Verdana"/>
              </a:rPr>
              <a:pPr algn="r"/>
              <a:t>‹N›</a:t>
            </a:fld>
            <a:endParaRPr lang="it-IT" sz="12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922988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9.emf"/><Relationship Id="rId4" Type="http://schemas.openxmlformats.org/officeDocument/2006/relationships/chart" Target="../charts/chart1.xml"/><Relationship Id="rId9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7.e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Città2aMappa-nuova-cmyk.jpg"/>
          <p:cNvPicPr>
            <a:picLocks noChangeAspect="1"/>
          </p:cNvPicPr>
          <p:nvPr/>
        </p:nvPicPr>
        <p:blipFill rotWithShape="1"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t="11535" r="10538"/>
          <a:stretch/>
        </p:blipFill>
        <p:spPr>
          <a:xfrm>
            <a:off x="1" y="-1"/>
            <a:ext cx="9905999" cy="5331645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4064000"/>
            <a:ext cx="9905999" cy="2793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 descr="A2A_RGB.pn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183" y="1328731"/>
            <a:ext cx="2376390" cy="963619"/>
          </a:xfrm>
          <a:prstGeom prst="rect">
            <a:avLst/>
          </a:prstGeom>
        </p:spPr>
      </p:pic>
      <p:grpSp>
        <p:nvGrpSpPr>
          <p:cNvPr id="12" name="Gruppo 11"/>
          <p:cNvGrpSpPr/>
          <p:nvPr/>
        </p:nvGrpSpPr>
        <p:grpSpPr>
          <a:xfrm>
            <a:off x="158194" y="4079517"/>
            <a:ext cx="9573986" cy="1320545"/>
            <a:chOff x="1468949" y="4702795"/>
            <a:chExt cx="6923735" cy="1026861"/>
          </a:xfrm>
        </p:grpSpPr>
        <p:sp>
          <p:nvSpPr>
            <p:cNvPr id="9" name="CasellaDiTesto 8"/>
            <p:cNvSpPr txBox="1"/>
            <p:nvPr/>
          </p:nvSpPr>
          <p:spPr>
            <a:xfrm>
              <a:off x="1468949" y="4702795"/>
              <a:ext cx="6923735" cy="311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 smtClean="0">
                  <a:solidFill>
                    <a:srgbClr val="009FDA"/>
                  </a:solidFill>
                  <a:latin typeface="Verdana"/>
                  <a:cs typeface="Verdana"/>
                </a:rPr>
                <a:t>Indagine Conoscitiva Piano Nazionale Integrato Energia e Clima</a:t>
              </a:r>
              <a:endParaRPr lang="it-IT" sz="2000" b="1" dirty="0">
                <a:solidFill>
                  <a:srgbClr val="009FDA"/>
                </a:solidFill>
                <a:latin typeface="Verdana"/>
                <a:cs typeface="Verdana"/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1620931" y="5179201"/>
              <a:ext cx="6664138" cy="550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400"/>
                </a:spcAft>
              </a:pPr>
              <a:r>
                <a:rPr lang="it-IT" sz="2000" dirty="0" smtClean="0">
                  <a:solidFill>
                    <a:srgbClr val="009FDA"/>
                  </a:solidFill>
                  <a:latin typeface="Verdana"/>
                  <a:cs typeface="Verdana"/>
                </a:rPr>
                <a:t>Pronti a giocare un ruolo da protagonisti </a:t>
              </a:r>
              <a:br>
                <a:rPr lang="it-IT" sz="2000" dirty="0" smtClean="0">
                  <a:solidFill>
                    <a:srgbClr val="009FDA"/>
                  </a:solidFill>
                  <a:latin typeface="Verdana"/>
                  <a:cs typeface="Verdana"/>
                </a:rPr>
              </a:br>
              <a:r>
                <a:rPr lang="it-IT" sz="2000" dirty="0" smtClean="0">
                  <a:solidFill>
                    <a:srgbClr val="009FDA"/>
                  </a:solidFill>
                  <a:latin typeface="Verdana"/>
                  <a:cs typeface="Verdana"/>
                </a:rPr>
                <a:t>in un quadro di regole certo</a:t>
              </a:r>
              <a:endParaRPr lang="it-IT" sz="2000" dirty="0">
                <a:solidFill>
                  <a:srgbClr val="009FDA"/>
                </a:solidFill>
                <a:latin typeface="Verdana"/>
                <a:cs typeface="Verdana"/>
              </a:endParaRPr>
            </a:p>
          </p:txBody>
        </p:sp>
      </p:grpSp>
      <p:grpSp>
        <p:nvGrpSpPr>
          <p:cNvPr id="14" name="Group 42"/>
          <p:cNvGrpSpPr/>
          <p:nvPr/>
        </p:nvGrpSpPr>
        <p:grpSpPr>
          <a:xfrm flipV="1">
            <a:off x="2309960" y="4579460"/>
            <a:ext cx="5286077" cy="95255"/>
            <a:chOff x="32883" y="1823640"/>
            <a:chExt cx="18350296" cy="330672"/>
          </a:xfrm>
          <a:solidFill>
            <a:srgbClr val="009FDA"/>
          </a:solidFill>
        </p:grpSpPr>
        <p:sp>
          <p:nvSpPr>
            <p:cNvPr id="15" name="Shape 40"/>
            <p:cNvSpPr/>
            <p:nvPr/>
          </p:nvSpPr>
          <p:spPr>
            <a:xfrm flipV="1">
              <a:off x="32883" y="1989631"/>
              <a:ext cx="18350296" cy="3"/>
            </a:xfrm>
            <a:prstGeom prst="line">
              <a:avLst/>
            </a:prstGeom>
            <a:grpFill/>
            <a:ln w="9525" cap="flat">
              <a:solidFill>
                <a:srgbClr val="009FDA"/>
              </a:solidFill>
              <a:prstDash val="solid"/>
              <a:miter lim="400000"/>
              <a:headEnd type="diamond" w="med" len="med"/>
              <a:tailEnd type="diamond" w="med" len="med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latin typeface="+mn-lt"/>
                  <a:ea typeface="+mn-ea"/>
                  <a:cs typeface="+mn-cs"/>
                  <a:sym typeface="Helvetica Light"/>
                </a:defRPr>
              </a:pPr>
              <a:endParaRPr sz="2400">
                <a:latin typeface="Kontrapunkt Bob Light" panose="02000000000000000000" pitchFamily="50" charset="0"/>
              </a:endParaRPr>
            </a:p>
          </p:txBody>
        </p:sp>
        <p:sp>
          <p:nvSpPr>
            <p:cNvPr id="16" name="Shape 41"/>
            <p:cNvSpPr/>
            <p:nvPr/>
          </p:nvSpPr>
          <p:spPr>
            <a:xfrm>
              <a:off x="9082856" y="1823640"/>
              <a:ext cx="286373" cy="330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9FDA"/>
            </a:solidFill>
            <a:ln w="12700" cap="flat">
              <a:solidFill>
                <a:srgbClr val="009FDA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2400">
                <a:latin typeface="Kontrapunkt Bob Light" panose="02000000000000000000" pitchFamily="50" charset="0"/>
              </a:endParaRPr>
            </a:p>
          </p:txBody>
        </p:sp>
      </p:grpSp>
      <p:sp>
        <p:nvSpPr>
          <p:cNvPr id="17" name="CasellaDiTesto 16"/>
          <p:cNvSpPr txBox="1"/>
          <p:nvPr/>
        </p:nvSpPr>
        <p:spPr>
          <a:xfrm>
            <a:off x="660145" y="5587563"/>
            <a:ext cx="8570083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it-IT" sz="1600" dirty="0" smtClean="0">
                <a:solidFill>
                  <a:srgbClr val="474747"/>
                </a:solidFill>
                <a:latin typeface="Verdana"/>
                <a:cs typeface="Verdana"/>
              </a:rPr>
              <a:t>Audizione A2A - Amministratore Delegato Valerio Camerano</a:t>
            </a:r>
          </a:p>
          <a:p>
            <a:pPr algn="ctr">
              <a:lnSpc>
                <a:spcPts val="2300"/>
              </a:lnSpc>
            </a:pPr>
            <a:r>
              <a:rPr lang="it-IT" sz="1600" i="1" dirty="0" smtClean="0">
                <a:solidFill>
                  <a:srgbClr val="474747"/>
                </a:solidFill>
                <a:latin typeface="Verdana"/>
                <a:cs typeface="Verdana"/>
              </a:rPr>
              <a:t>Commissione Attività Produttive - Camera dei Deputati</a:t>
            </a:r>
          </a:p>
          <a:p>
            <a:pPr algn="ctr">
              <a:lnSpc>
                <a:spcPts val="2300"/>
              </a:lnSpc>
            </a:pPr>
            <a:r>
              <a:rPr lang="it-IT" sz="1600" dirty="0">
                <a:solidFill>
                  <a:srgbClr val="474747"/>
                </a:solidFill>
                <a:latin typeface="Verdana"/>
                <a:cs typeface="Verdana"/>
              </a:rPr>
              <a:t>Roma, 21 gennaio </a:t>
            </a:r>
            <a:r>
              <a:rPr lang="it-IT" sz="1600" dirty="0" smtClean="0">
                <a:solidFill>
                  <a:srgbClr val="474747"/>
                </a:solidFill>
                <a:latin typeface="Verdana"/>
                <a:cs typeface="Verdana"/>
              </a:rPr>
              <a:t>2019</a:t>
            </a:r>
            <a:endParaRPr lang="it-IT" sz="800" i="1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1663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-Shape 56"/>
          <p:cNvSpPr/>
          <p:nvPr/>
        </p:nvSpPr>
        <p:spPr>
          <a:xfrm rot="5400000">
            <a:off x="6286689" y="2070430"/>
            <a:ext cx="735800" cy="153794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6F6F6F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Rectangle 58"/>
          <p:cNvSpPr/>
          <p:nvPr/>
        </p:nvSpPr>
        <p:spPr>
          <a:xfrm>
            <a:off x="5967623" y="3000902"/>
            <a:ext cx="177744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Roboto" panose="02000000000000000000" pitchFamily="2" charset="0"/>
                <a:cs typeface="Verdana"/>
              </a:rPr>
              <a:t>Il Sistema Italia e il Piano Integrato  Energia Clima</a:t>
            </a:r>
            <a:endParaRPr lang="it-IT" sz="1200" dirty="0">
              <a:solidFill>
                <a:schemeClr val="bg1">
                  <a:lumMod val="50000"/>
                </a:schemeClr>
              </a:solidFill>
              <a:latin typeface="Verdana"/>
              <a:ea typeface="Roboto" panose="02000000000000000000" pitchFamily="2" charset="0"/>
              <a:cs typeface="Verdana"/>
            </a:endParaRPr>
          </a:p>
          <a:p>
            <a:pPr algn="ctr">
              <a:lnSpc>
                <a:spcPct val="120000"/>
              </a:lnSpc>
            </a:pPr>
            <a:endParaRPr lang="it-IT" sz="1200" dirty="0">
              <a:solidFill>
                <a:schemeClr val="bg1">
                  <a:lumMod val="50000"/>
                </a:schemeClr>
              </a:solidFill>
              <a:latin typeface="Verdana"/>
              <a:ea typeface="Roboto" panose="02000000000000000000" pitchFamily="2" charset="0"/>
              <a:cs typeface="Verdana"/>
            </a:endParaRPr>
          </a:p>
        </p:txBody>
      </p:sp>
      <p:sp>
        <p:nvSpPr>
          <p:cNvPr id="11" name="文本框 68"/>
          <p:cNvSpPr txBox="1"/>
          <p:nvPr/>
        </p:nvSpPr>
        <p:spPr>
          <a:xfrm>
            <a:off x="6406468" y="2612342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6F6F6F"/>
                </a:solidFill>
                <a:latin typeface="Verdana"/>
                <a:ea typeface="Microsoft YaHei UI" panose="020B0503020204020204" pitchFamily="34" charset="-122"/>
                <a:cs typeface="Verdana"/>
              </a:defRPr>
            </a:lvl1pPr>
          </a:lstStyle>
          <a:p>
            <a:r>
              <a:rPr lang="it-IT" altLang="zh-CN" dirty="0"/>
              <a:t>02</a:t>
            </a:r>
          </a:p>
        </p:txBody>
      </p:sp>
      <p:sp>
        <p:nvSpPr>
          <p:cNvPr id="37" name="L-Shape 56"/>
          <p:cNvSpPr/>
          <p:nvPr/>
        </p:nvSpPr>
        <p:spPr>
          <a:xfrm rot="5400000">
            <a:off x="8164432" y="3023277"/>
            <a:ext cx="735800" cy="153794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6F6F6F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Rectangle 58"/>
          <p:cNvSpPr/>
          <p:nvPr/>
        </p:nvSpPr>
        <p:spPr>
          <a:xfrm>
            <a:off x="7845366" y="3953749"/>
            <a:ext cx="1412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Roboto" panose="02000000000000000000" pitchFamily="2" charset="0"/>
                <a:cs typeface="Verdana"/>
              </a:rPr>
              <a:t>Fattori-chiave per A2A</a:t>
            </a:r>
            <a:endParaRPr lang="it-IT" sz="1200" dirty="0">
              <a:solidFill>
                <a:schemeClr val="bg1">
                  <a:lumMod val="50000"/>
                </a:schemeClr>
              </a:solidFill>
              <a:latin typeface="Verdana"/>
              <a:ea typeface="Roboto" panose="02000000000000000000" pitchFamily="2" charset="0"/>
              <a:cs typeface="Verdana"/>
            </a:endParaRPr>
          </a:p>
        </p:txBody>
      </p:sp>
      <p:sp>
        <p:nvSpPr>
          <p:cNvPr id="39" name="文本框 68"/>
          <p:cNvSpPr txBox="1"/>
          <p:nvPr/>
        </p:nvSpPr>
        <p:spPr>
          <a:xfrm>
            <a:off x="8284211" y="3565189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zh-CN" sz="2400" b="1" dirty="0" smtClean="0">
                <a:solidFill>
                  <a:srgbClr val="6F6F6F"/>
                </a:solidFill>
                <a:latin typeface="Verdana"/>
                <a:ea typeface="Microsoft YaHei UI" panose="020B0503020204020204" pitchFamily="34" charset="-122"/>
                <a:cs typeface="Verdana"/>
              </a:rPr>
              <a:t>03</a:t>
            </a:r>
            <a:endParaRPr lang="it-IT" altLang="zh-CN" sz="2400" b="1" dirty="0">
              <a:solidFill>
                <a:srgbClr val="6F6F6F"/>
              </a:solidFill>
              <a:latin typeface="Verdana"/>
              <a:ea typeface="Microsoft YaHei UI" panose="020B0503020204020204" pitchFamily="34" charset="-122"/>
              <a:cs typeface="Verdana"/>
            </a:endParaRPr>
          </a:p>
        </p:txBody>
      </p:sp>
      <p:sp>
        <p:nvSpPr>
          <p:cNvPr id="48" name="L-Shape 56"/>
          <p:cNvSpPr/>
          <p:nvPr/>
        </p:nvSpPr>
        <p:spPr>
          <a:xfrm rot="5400000">
            <a:off x="4419204" y="1189353"/>
            <a:ext cx="735800" cy="153794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9FDA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9" name="Rectangle 58"/>
          <p:cNvSpPr/>
          <p:nvPr/>
        </p:nvSpPr>
        <p:spPr>
          <a:xfrm>
            <a:off x="4100138" y="2119825"/>
            <a:ext cx="14559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rgbClr val="009FDA"/>
                </a:solidFill>
                <a:latin typeface="Verdana"/>
                <a:ea typeface="Roboto" panose="02000000000000000000" pitchFamily="2" charset="0"/>
                <a:cs typeface="Verdana"/>
              </a:rPr>
              <a:t>Gruppo A2A</a:t>
            </a:r>
          </a:p>
          <a:p>
            <a:pPr algn="ctr"/>
            <a:r>
              <a:rPr lang="it-IT" sz="1000" dirty="0" smtClean="0">
                <a:solidFill>
                  <a:srgbClr val="009FDA"/>
                </a:solidFill>
                <a:latin typeface="Verdana"/>
                <a:ea typeface="Roboto" panose="02000000000000000000" pitchFamily="2" charset="0"/>
                <a:cs typeface="Verdana"/>
              </a:rPr>
              <a:t>Risultati e strategie</a:t>
            </a:r>
            <a:endParaRPr lang="it-IT" sz="1000" dirty="0">
              <a:solidFill>
                <a:srgbClr val="009FDA"/>
              </a:solidFill>
              <a:latin typeface="Verdana"/>
              <a:ea typeface="Roboto" panose="02000000000000000000" pitchFamily="2" charset="0"/>
              <a:cs typeface="Verdana"/>
            </a:endParaRPr>
          </a:p>
        </p:txBody>
      </p:sp>
      <p:sp>
        <p:nvSpPr>
          <p:cNvPr id="50" name="文本框 68"/>
          <p:cNvSpPr txBox="1"/>
          <p:nvPr/>
        </p:nvSpPr>
        <p:spPr>
          <a:xfrm>
            <a:off x="4538983" y="1731265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zh-CN" sz="2400" b="1" dirty="0" smtClean="0">
                <a:solidFill>
                  <a:srgbClr val="009FDA"/>
                </a:solidFill>
                <a:latin typeface="Verdana"/>
                <a:ea typeface="Microsoft YaHei UI" panose="020B0503020204020204" pitchFamily="34" charset="-122"/>
                <a:cs typeface="Verdana"/>
              </a:rPr>
              <a:t>01</a:t>
            </a:r>
            <a:endParaRPr lang="it-IT" altLang="zh-CN" sz="2400" b="1" dirty="0">
              <a:solidFill>
                <a:srgbClr val="009FDA"/>
              </a:solidFill>
              <a:latin typeface="Verdana"/>
              <a:ea typeface="Microsoft YaHei UI" panose="020B0503020204020204" pitchFamily="34" charset="-122"/>
              <a:cs typeface="Verdana"/>
            </a:endParaRPr>
          </a:p>
        </p:txBody>
      </p:sp>
      <p:sp>
        <p:nvSpPr>
          <p:cNvPr id="51" name="CasellaDiTesto 50"/>
          <p:cNvSpPr txBox="1"/>
          <p:nvPr/>
        </p:nvSpPr>
        <p:spPr>
          <a:xfrm>
            <a:off x="160028" y="154255"/>
            <a:ext cx="6664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009FDA"/>
                </a:solidFill>
                <a:latin typeface="Verdana"/>
                <a:cs typeface="Verdana"/>
              </a:rPr>
              <a:t>AGENDA</a:t>
            </a:r>
            <a:endParaRPr lang="it-IT" sz="20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2"/>
          <a:srcRect b="2300"/>
          <a:stretch/>
        </p:blipFill>
        <p:spPr>
          <a:xfrm>
            <a:off x="52441" y="3436494"/>
            <a:ext cx="6065074" cy="3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8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Grafico 23"/>
          <p:cNvGraphicFramePr>
            <a:graphicFrameLocks/>
          </p:cNvGraphicFramePr>
          <p:nvPr>
            <p:extLst/>
          </p:nvPr>
        </p:nvGraphicFramePr>
        <p:xfrm>
          <a:off x="6285652" y="2058600"/>
          <a:ext cx="3633108" cy="300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itolo 1"/>
          <p:cNvSpPr txBox="1">
            <a:spLocks/>
          </p:cNvSpPr>
          <p:nvPr/>
        </p:nvSpPr>
        <p:spPr>
          <a:xfrm>
            <a:off x="179097" y="184445"/>
            <a:ext cx="6811327" cy="4587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it-IT" sz="2000" dirty="0" smtClean="0">
                <a:solidFill>
                  <a:srgbClr val="009FDA"/>
                </a:solidFill>
                <a:latin typeface="Verdana"/>
                <a:ea typeface="+mn-ea"/>
                <a:cs typeface="Verdana"/>
              </a:rPr>
              <a:t>OVERVIEW DEL GRUPPO A2A</a:t>
            </a:r>
          </a:p>
          <a:p>
            <a:pPr algn="l" fontAlgn="base">
              <a:spcAft>
                <a:spcPct val="0"/>
              </a:spcAft>
            </a:pPr>
            <a:r>
              <a:rPr lang="it-IT" sz="1800" dirty="0" smtClean="0">
                <a:solidFill>
                  <a:prstClr val="white">
                    <a:lumMod val="50000"/>
                  </a:prstClr>
                </a:solidFill>
                <a:latin typeface="Verdana"/>
                <a:ea typeface="+mn-ea"/>
                <a:cs typeface="Verdana"/>
              </a:rPr>
              <a:t>DATI PRINCIPALI</a:t>
            </a:r>
            <a:endParaRPr lang="it-IT" sz="2200" dirty="0" smtClean="0">
              <a:solidFill>
                <a:srgbClr val="009FDA"/>
              </a:solidFill>
              <a:latin typeface="Verdana"/>
              <a:ea typeface="+mn-ea"/>
              <a:cs typeface="Verdana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4003818" y="2330164"/>
            <a:ext cx="2198913" cy="1524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4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09" y="4355916"/>
            <a:ext cx="569554" cy="246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 descr="Image result for HERA SP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26" y="4371247"/>
            <a:ext cx="565849" cy="21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Image result for IREN SP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719" y="4351191"/>
            <a:ext cx="494819" cy="2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1558386" y="2551242"/>
            <a:ext cx="1909750" cy="181335"/>
          </a:xfrm>
          <a:prstGeom prst="rect">
            <a:avLst/>
          </a:prstGeom>
          <a:noFill/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800" b="1" cap="all" dirty="0" smtClean="0">
                <a:solidFill>
                  <a:srgbClr val="33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MARGINE OPERATIVO LORDO</a:t>
            </a: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2536834" y="2417090"/>
            <a:ext cx="945356" cy="1823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00597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it-IT" sz="800" dirty="0">
                <a:solidFill>
                  <a:srgbClr val="00B0F0"/>
                </a:solidFill>
              </a:rPr>
              <a:t>FATTURATO</a:t>
            </a:r>
          </a:p>
        </p:txBody>
      </p:sp>
      <p:pic>
        <p:nvPicPr>
          <p:cNvPr id="32" name="Picture 2" descr="Image result for acea nuovo logo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C256"/>
              </a:clrFrom>
              <a:clrTo>
                <a:srgbClr val="80C25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805" y="4351191"/>
            <a:ext cx="567184" cy="2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3" name="Chart 3"/>
          <p:cNvGraphicFramePr/>
          <p:nvPr>
            <p:custDataLst>
              <p:tags r:id="rId1"/>
            </p:custDataLst>
            <p:extLst/>
          </p:nvPr>
        </p:nvGraphicFramePr>
        <p:xfrm>
          <a:off x="312453" y="2529884"/>
          <a:ext cx="2960511" cy="183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4" name="Rettangolo 33"/>
          <p:cNvSpPr/>
          <p:nvPr/>
        </p:nvSpPr>
        <p:spPr>
          <a:xfrm>
            <a:off x="4003818" y="2330164"/>
            <a:ext cx="2198913" cy="1524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Rettangolo 38" descr="Enter Chart Description Here:&#10;&#10; End of Chart Description&#10;DO NOT ALTER TEXT BELOW THIS POINT! IF YOU DO YOUR CHART WILL NOT BE EDITABLE!&#10;mkkoexcel__~~~~~~~~~~False~~False~~Falsemkko__4HooU0THZk28POP9trq+pbTvvzd/gcV8t56cq85kb3NDTsUhojRA0EsgEHHMH7oYP1SYpn09ysXVivguJdhTvfyVMsBLTGvcX7WPTor/CmXaNv5MOTLr3zs9jTduarTU8kA0m4Njb71okcQuHNg8nHOIUsN5xS9QJKspTgj0VDSGjidWGExshUoOPqNHe0jUoGyRKOKKwXFccIdOahafnE+VH1LAV/u+J/EBU16WVaSYzXFr5QXR4yyJ8dd23YjLCNE5aIXNPC2EJFI/5ra8csXPSEeVrI5zzBkI/aEEycFyU4o0gBPdtsMyPVZUj/m/gOSVT1Ka7ztwswdJoYtOQTlimnczgIr/4gBSue4Pyt17vGISU0pjd+MupOEaTebBCG54GSoIF3tqEwZSRaD64mQhs/52CYlMqRH+3x/RFuOhmkD2o3XZeQQTcGBbM0z5m6eeunPmEwbgcEuJ0zUv798M20nkDT9hb2/NhprnOgyCAxNJ3ZmPVVsmxw0GGF5a4PcG2uqZFZ4K+jxbAEHg6QyOJdaGxKzwL9Pd3kRCC3RGBDwqe7OAvPpqLHvf+9r1O/tygJAp8xd7EgtsAY5qu7jNmUKbeYkvTZpfdHAzpFerf+tpZlGcy/oyO2z3DXW6syWcpvHmiy3JaoeTk0HVsw32f8JPH9IYzfDVGgphubEPlBLTsJmsVXxXPZMm8BeeSdUuy8RKx7xwrUhyQZdMUe3zjwO5d7ifRO/1yyKpqBODu2v4a5brcCl6V+LjXln0Mb7c0ZjIAWV339Q/jLQkO9/iipcM9kr7aBtW2+yk6WM3ZBvzWnkY29c3+kpP2VDNSmncgSFFXozad6mBgQ9BrMcfocTmbDxua6CTlTuePiLhaeHCIKb6snzar5/B181x4qXA2erRjfraQ2MLpUYg4iOYkGvLy6GYh6sU6GelZgGhRYoPVIVXKFPuH6k/rcmFtP49M5FExAu+82X3doN8cP9A3HnmEcowQRKi8YOP4dpPsgGcDGQRO9X8AKPifjl53jueiwI5Oya4F3Ph16tXTlWB52CfXQZuMiej6OWDnMHg4mBgMvWURcMXFglnfVK93lnm0cMdblLxBsaouwR5XHucww+pxchHkzTBrLsT4kTXE0V31v1CjHW3bVGzeZT3l741LyyoPj4FgN1leppyczR9+8tMWUMj+Pf7JqiIO4NrqPjCVoNQVJWjGaCyEbGP1YpqnOPDBX3vvzAb1H4/XK/Wf3Zqo1/le0+KRG4+oKxHPVoYUkdUHNvg+81oezflOOHv2coM1kMP05/lbkz4t+VV+2LLjMzJMMK++lqkUfa7iAFOZIfwkPGrcLwbgVEt45Let8zQhSERGxqaKYHSKdmzVzyjXwxqrYFymEFkAf7cEBX4YosH3ct/i0J809y/ZwDZkrfy6TQvuHOl/Rjf1hrvvNSs5tAgy+jLGF76URNP0MDlbMS1hyELWsldoQCDysgj2pyCh9pbMOtnDRHX2zhsJon7L77thqyzdmAVN+qgRYSsLplcGn7G2Y6xRc/CtwDpp7FRL7cIe7m5FFaePWE8kSKFSXxPIc8Imh+a9ibxCG3ajKOfWljY5Efe+zAHWa/h03RjM6Q9wPyhBG7OfXTNAyWzeDq5vlLuZxT/AZPZ92EKIS422kggLNxzO/IpSlBQOyWAsHM40mXyszMB896EnkN/ZyVJ4QWu4o/dCpm11sgbEguh6mPDnsUogXcbTLE98nZN6LzOWAR3S6whvlStkj4e0RxYbuhOCCv3G17oiCkCl9O7IVMhue+qVFej4S0IaWAF836FiSKEC/S93GMST6HpxqkAZvCgSDbTmdog+xi0foJ70vcIgHJSMifnLQdJ1feOWjJxlO8sClGfYPla6IvTWKaF6zoV2PU7Eu+LjjAtuStfJoSJI8qZMbbYw3sASfn5L9hQ+bXn+foElIq2QKKQiEBJAVsqT3uRGrRt21oXg/Y4Kp2DldnUFUw/rs2767G29UtImW8qff8ZjETjlzyfGWT1nZBzEOKelv6aN/0CEoHXX5/K5rJTProDoLLAQpPJ5RQPT2fFRpZwzykYQQ2aOb5oBJkk7gEnUYJIzT+V/6XJWY7LfnPu4KH/jo6oFuLz0uyuB7Cuaz5QIC1MBzexE7FTgnCj5Zkyf7ahXpyZ17rAHQEpHCDBs3uNpVXVtKI4Fxm/w8iWHh5YR681raHE+5rKzc5Al/UNn9B/VfVzULFlJbAEFzZ2hak24XERE8yQx73yRyvcwPcRYnu1+WP/9Bisq96//p7VLefWFk3VRXMx3jqCE3nr4tcZSHYYMs40Nf25xbLhrnz49rYUCQrt/Ry96PfBissOA3e3BNQYTUfVb9H+Igarp8WBr6WE04O/xq/uf60dCnYYjTfZW20+gs7vrhVmdi5PGDR7YG5x9p6+pFu4sA3wMRtvZrhXc7ATJp58QL9eUF0C6AqRPQx2Tt58NWorsqJoPWsVvJI02IX4wlHO4RlDVbH+hWcH0tmCv8ntj3aHTCDJ0ZrncB5k31y3+epE/bW2SqMgZG+B3HMeEZ8c8t/+CxktXjjzP2w52E61IStDuSPl1qW9R3GAMBphohw2nhcIeOAhEXK4KAPsbmALLne5yPTvkVD+wxFb2EeuMCLOsNN5xck4/MTd1IqweJeFzFzbTarSkmerex2Z/50jlf6gJseYfGV7FBe/Ag/SSeF4vp41ItWEAtRAfIeKpbrfYxtwkAaQ58PtnAzmTbUNc3MQwkf6jO96a7NATAtNmp8LKxxAFOgnQ6lJVlOD1LRBLNV8AwLwehvRqhslqDHZVUwGsTnxx4mmfXhUKaNKv+iu6gMYamZlzjvz43TXNVnp1yVTqwSm2mJJmVXul7V6bagDXTZijTdSXr2M9NCtdCaakXAjcGcdJQn0j7xKtJVhdb30JRmryfyisIvLXMHDxUQTsid9J5sNy8NX1YJVhp7CG8+GEIQizTEEDTigFI84v01ISnaI2dt03ZexZpGG2NzS11jDyJ3emmMHEPapeEHGdIerbnskonNBMap1Dqd+AxYE5Ouk9Ze2VKsciFaxQlNQKwvon2PtEHGxfa2vzYzGpSgHxV6nAhb1TkzygVXLBqhRP1wnli/NWmVbFdjDZ+fzloqv89YTgOeAULSjw7UVnVoWXeaQNGjTN2SAPbctV0GJcmK9u8G4Q5LIPdKZzjifHVZU2bqlbOTcSBECzN9llM4mWjTZ5DlQ3yq1W1d64C0opVWwYt5fj33PO/eGlf6qiYDzQxl0RDLmcaFn7bIx8tfYuo0X4SCFDWyKRLrM4RMO2AYjFgJ4cgwzj6qgeVoQ/xfNfzV2Hj5sXXlUXi65Im3+zikUYEDfljxBXlCPBJW94xasscD/TdouFHB89MRAEqWH0OJtE8OApVa5AuUeFP9sLSsvnUDPtA034b7X80YsllbXYHXJQE6VSS2ic2XNv09+KQ9ipjVOLC3k2Tao+GtymWTCqmwNm9QHZ+Mr3Koh2UOGQB2+CYpRPN9OwMdfGu+51R3c5XLAKSX82CvGVjLMtyOi1pPE1qABJu2Z5x3kGTWojo3sA+XP1TN45mqKbwqLIExl5XwkgYxizcSlMjWeMnZ2A091hisTRKZrzhoLeCow6Lu3TZd2AzLC59mqRqqlJm4JiEKFIbqRbIHkk3vQm6nfb9ZirT+6OHU8S0Hb8LB8SXCZqqkNbSKzGKcvPJvkPzI9eoxtUU5agPfccU7Xp6YPBmjsnrJjH9xjpIYhl+YYwMvbKZCFfJNCiQiNoHgDwKl+q5U4hXo3J4poLau2pmycPIW9mq/Xb9wmQPrqqDYiQIrPr+bOYl9dL1ZJwgd6VSsI67Wz1lImP7211PM7Awkge7OfCL+14hLhc3M1ZgBd7nzvUivUXqserQ9d2QrldEwAEITLsaOQEO2hW9b9HFSNtTYf7h49mI+mDh6mw0JoEfCOoyptzoaNvypEmfQj3h77g6bTQRX3Qp2+m/n0HPpWZ9Ya4ZlAPZNnUsjTvwcvtlgkgeX1sctPJEUdJd1oEVNphiTyPuAP0vsSaqDl25XV6IZzh7WlW10LXbNZFGcV10BgS7iw4LqdgArhn/6Go6YdGCH7RTmmhUpyVVmsRrxzYyPHJQES0ElMXAYQnbe2B8GC++RSwlHvvXPQNZn6HcZq5HCWdrUg5cWe3QFH9tYCeDRvyux6ywH162rXscdmSU3NboibmqlMfSmVpu3lAjuWfMUyu/PTsBkkIt92oTUwJ3wna1Lh677+UMwADtjq8gjGu4Fk9FxGCNolwsi8b6h3o4Heb8PEHoGx/TYJsnFPssR9wMTPkR+JYj2q0GP7bNSbM7BXPBT9lGK/umorb1zosps5hICRfyXyajm3SAuuuIAAw4lVK5K8gCP+6S7gQwyw9DCRnQzgUtSlLXO11n4PdX+teEqBy+s4BhjuAW8dr5sXk30WatO9Vx0cSmAItbxf1M2rp8c6XJ2QVYARxJjySMn76/v+59OwuhEtDTED/63xyZyqqBxrxRX4zjTPYFPNmGQMLJpwDZ9syR30O1aDsUBCB/WTbz0LZTUddRd6gGvcdy80W0dmkU9mxZhWcj4gp44RrqT+Ic0F8mqtOH5eIzNXKXA2nJN6RU85l5/sjcX8dbIFk6j2f/iXX6x/m9/3N/o1Iv6SljNOsPd9JlDrk6XksGuy+Mg7zF2PS3Wl8LgDFFBsInAAxwiWFPI6sKL2wcpMN+XBzgtL/r3Lar1kPe7ocOzKJCAAvnhcd+np6h4x4lFJJMPlGZzV/IHbse27gKJ0EtZEsivnvbzqECWi78ijplKIlJqDvvQZDsT7+SxBkeyJspp5cuJS4sbs7PeQOLsP/VdIAkuoicJ4b4EbeIpWqgWGAAGR84M64WY7vGgqgu3aUPRR5YBVC76u4ko9UngDWyOOSbPcRX2smfPPANrSzRAvygYJEguMdE/liYwoHZwBlSYmaj14a1NVNyGXOb0saaeEOIBSb7ypG1NfI5OGhjM68j2dW5Cl2wzf1vCsWXziSNVoH7UPfLbs2WcGflpsJjMkkVKq645lcrBfTgeYIYa/M0T/eWQfGEE/YDUaXzFounN3EK9zUSFB9HGtW53FtsrqtU3pIeulxinnONOhtryYAklco48o7Hef5FiDSaZQzlA6THxZmY32FerfIv7akT+hzEGetWzyWMtVLWhgmdcmIU1lhasn0vmSwRbYrJP9qvSlfLGHGSNZjfsez8Nr2YbfDyDLAYE/YPPtH2eZi68zEm7JJcHao5O5VcykMryXWSF1tpTTZy/QLmb569vh1dSk6CztsH9Ir/F1cxIcUOSvrI6+ZQ9183GOt4swnzx0od09tc0WaUQKeGV0Usmokop5tiXcVJEHqmDnWmab4bXIcVKRbT2FQrob+uwmpRXnGNMHy/egMtS+CTgmV9GwnRa6jJBezyDZGIxmaGbl4rMPxgV0ZLOMBo4qJx33qdhLpD0faumDYlgLcNSWEGfE2rElOE40k2ZkRRxPMwzraUBM75zMUB8GdX7cyYKg0Ml4/R5CcKK80MvsIJ2fS2Dx8dcAxflBRs86CLVJqyeVvxxV4fjq9KlSbRX3YxGBGcEkR/Ezwd54GbAOqnaohkHfHTzSJF5LgG6oKHp4oUdhkdYg3A8/TQWIoOBKSNbB6StKWIn3lWWX6M2fxdwZYdf1C79+WxuAEtpSlvh6zBmtl2wIvV0bHbyZGgJQYLcrSQkgX/X/zHPrVQAgN61UxJ4+2q5TWzqQ+X1Gto8RzyLmDeVIjtZaZWKIkpsSy3h8TamZiju/tmjuAbbVTsBITHGRnIBYa03KOEdu/j3YgcLaPulSmrraSwlcfu0pndwYZcBqUyd7N/8Qcj84WWqKqZzchPb4Tu6kK9xcIRUSNPhzqEp5/JhmLCIiqjI93Lhc+TG8x0biPWs+TzryboOKOpawzJKrWRgoNIaFbu5//oQmR2B1ebDByuipDqiri6AGs9nVx6Cllykn2X/hYDsvFULeB6j/XCR+hb11kAcNgwsPYehynBCQu2o9vS9/h7FGGvwDUQbjAQ3oaAi+pG7voRDWBctb6rt4Hrla1QWlsUpOc+oJQhxOilLdp0qHQgKM/tyFHJoHLAdYWwUg7mz7PaGklFZEhRtYqMuFcuenjLFt8IDzJ/XDw5Moa4L+lAYLjnqCc/ye7UOl1Zwifi/jgdm9QUk0R5ANHmi8PUiM9G6a+KewEK/lBdXai6fkY+w0nOnLpJkbmlYT2wA/rsOQU8X9XpW1Q8VjwkTHyOxJNtCLVwl8Sko58AvqSUFgZ2NKYb5rTOTonK7beHNdrz+ivrc/4XcPcK1PCzqPwzNYJCks/ZRG7pbRAG4/ahJ3y28jLbW9CR5AmG9nu9G5vPVI4ACtOpR6Upwloiz/hJZ9IkO0TQps9qHfN71CpBaMBAH0rG7EKQJpFI+Esn6/gECoUA30Zq/Tu0PD/B7XoJACMHO5cZr4vDe4IfTBIHMkEemNWy4sgGq5ODtEGoz8+/m5WKtyZmAzO24IVI0URZxJLUW0jtVOkjfQwPSuL85felcOJjwDyM7FlUtywYDoDqbn9Pbpt0AnqpyWfJ+85gaynnWdu57lCQBz3APWVLp/51KEsimTbXIPldF+7v5LNagDkoAiwsX1ptplP15tbHtSGYi2Vg7N5TmgH/suaAgIB5DPJoRGmSSgANFP21CRGj1A2ayJbdB8PATNRaW/zGHHsLjobFg7GkvwZgVSaZ7Ro8rhnky71e6PQ92sAXBlRm9LaZacg76y81yegdNuI+so8XfbVVfCvV+tYd0u1Px1Ywf/sLoMxINcZhsaR57XGWtd3CmhwduecVS/NJs2iq6y9tOs9BURsdgQptnLsC/c0KfzPAbzuAM+uLamUIdfTsh/kB1wZi41Su0qulpMW0XJuyv4ptgBY888fGXx1AFG+n+Do11fBtACdHJGWhrDNsrw5Ub/x4RH9D8nuSeaTXBEhdsxu6sX8115AES2SoJKp4CG8NTu1GKNJW7G2W7Eq2LMU4TnrS7B/I78sQSDnjj99AUWovvORR/fZRYmMngnRig9cjGb5lJemTk4LEWNFoJ+0KtqoXyQeAOkEtJmb6/xcGCWY4lnpOQfMoUUlxt5TS5gzIghCPRKvr9RLVuOjJh78gv+0UDqfl9V7FWSMBJBmr+eXd7/ZFQOVxRXKRQesrPQJEpb4Rxs90rRMvPHX+gLUvWNYM2HsErum/orInMsCeI+y4fYAfQX8EVze77u55KIzq0URA/ai60k0Np/XQY7RLk7AaSEp/jeqpGNwGIo43lp1d7FXDRtbOfHvKEPX1DRxE5k5Cd5EKmxwuxNPWDFaRKlvKgs5Nn42/4GQMJR3F+e23E17xQQP0hTVNKP0iicewZrH/W2z4hX2rqWaWZuo3aZ7a4qBwDglPja/1Lv8vLIw2EavLOMgqhJQiD1s0p9m6jBdQ9LVtq7U+Hl0DeNImmULNF/QCHqmhnMeUd9NZ1Mn4qg1LzEsmT8b7Yz6Uaq2MuwxbozbfYSo11RJ85Yds/mOyTFqL2OVLvp+Qstp9lNVfzwoDDVa2ikjaOm9qh2hUtLdjFbKkjH1IDp4I+tU9IMzBr6HyPvBNVVXpubq+XdVaetofj0V85ou3EAo+bxJxaNokXOPFo7+BQmON/vH4r4EX/5Twl2sL87xqIC+hvtwgChYAOvUjFTohj5Gomsb+iqGEHbp5MrF0kBpV2YBgp1LJFCWzaCApYC1+zY6/Ya/MFzvdNnpjcy7xZXJBWcR0Q1Pmu6NNEfngJQHEMogj6+RQosr5m+j5ap36HaYxCF7KF0nkGlawHYWl1S641ZH+FSls4AjRMzCOYA7/+ubAYEdW6pA0C49Oz8SLGflSAGFQMgFp0OjnqTD6Gmc7fKuPo0T/aGUSUVozEt72gwxSWpOeQpdwdbpnAtoIBgHSpSRquogOLZC4LMvn/szvf9rStsPKZKcABXpFV6lX6Fg26hV+A+5X2/jHHiQ6Wozok5BmjH0Tk3osgVjrBkmZgW4SwaNoeN75fiKKIzaPF+BfVhd7/kqfXB8wgVFVG5vLDB55tQ5r3Xrx7tkyl1+32Lh+VD2s2XE3k5n8ssHqzTOnsWLLay/yXY7Ca5P2fXiqehBsYPXjtU8uEaAoJnHvUTDiimZgZl0YjR1uNaxbfHk+NQo6sZLaFCusBhBVIx70GBotEnFxtH0O89bxol0fG+uFBYxnLAuGTXOiUvFDhsxqFwVVQ9UknZAxkvM61RhTxJbiSg01HGAAimFa5GYYZgEAyTDr6OpwTTEhRsgaizJDbamGV4tF7silIV9qblV9ajnYOne/Cl54hgO+sOKhOsg5SnywStNbMn1mW0dWPNFPIrJCbScFpyPacpwDSfxpNyXfWqPqucNMdbyI53I+W38163baAO2XU55Q1oK10S8CxLvZYUGETE2iA6iV92osGRhZP5l2iSp0c2Hf52nYvPOu+NDQ+RHoW8FdX3AnumacEpD53GgLENL7FFCE7Ffe2SPphbqfpnE8+PF9wRCJHAwIPvwryr0TJv0us0Dka7YyO4sUl6Sz0qm2Iv5vQs4hpLs+M/aLSXWaaFJgmk1An8RgBfyZbVtQr9DM8eTFoQ6s6t5SwOlXqMGsVChgmDATepvKNP/XazAxrJBU4mP8XuoEzTgzVN+JPnsStwjCuVA8Ucd7EPkk28jDD6PSTDfdJYcYNaLMkwVi2FWjPzZvsyuAgbvtjVF1iJ/r+rrTVrrWpzw5fMSTMQps8yqFZZP2SebLbevHO2F8+ZhtoMiJj9rq5KPdhRUSJanYalhX5RxABUgRiJ0PnKzPc1Ec/4AgOpqQlJ/G1BzXM4I9TyCVenv0a/a5BZyq5sZW16tLPUzgxh5JT1dKR7PU6XD6ZVvRDAdmJeHj1/6+d8F6xrwZe2so2mBqfOyebnqMG3r+DfrdHNqbzEcMYzjIU7ZRxCiw78PB00hf0ZWpwgNhj9kWQ375wXaa83LlnXbjCD1fBLuv1NWh652qH8/plB33iNBfRTG+GjCnQQY9ps0wqCanDdi8fl4dsPgqagHZSHhTvBKToJwzWuvJmux4YnjFRF3OoPVMwkZ/QkN2lZMuVxl/cF+Hn/8+iiGrpcIikFtEclXmzBiG0gOgBZgQqV2FR2Ajohko/sFRJchyRg+Uj4v0qhHS0C7/Zo349ic/vj6kMXtvgxk0jy6XCmxvbntvMm2WUIckUhrmsEZ+QWLkOWGPt2V8tjcnk8A2pkxZ1ujTtu6uwH6rcUDi4g8JyWAEjWLvRFqKmUzAbpIu9Ny4Z2TfOrxp/A69Ml3BIu+qrMnwtTUnvI6eJ7fojpYaIriG3hPXZv11Bo+oX1O34z3a4ZKR8xxQ2Hx8aSKhw8FOke6POL/nxuYWSjPINocniZZCyitg+aNEdNrcrLRt8+ZC5nJidmle0TtPE9B5k0fITRU0ZLnnxV1ajbcUer1yZzbvRWwoNEiW76CegY4X8xNKSCK+A+9aM2lwTC0tMkxOiMISi5JvCA5U8eR82iHxCR3ILgq8VYIM2jxZNZ75e+1MySMFpRlK+knH+y9SOBnFRh8DvNgK2QN3iqmZssfb7kvTmZ9G8aksB8hfDS1oIumThAZklPUSHS6WVjuwrqwmAtbZVo9Q6o+3FqVD6U6s4kf7rKQF0oT/TIxhUZDFkl7Tq7M//It642B+1uTAaKugREP6glB44oDeGs7SI00GRs4FOGFyq7aKjPCe4J0T3kTURog1lkTMER/h1YXkgNkU6zrA42bd8qjqogB/ttuSSj1wffdzBt4XgF6edmxGSKZXxMzDRQXxwC6Q1VHPXrLfDSYqwyQQIjcOwD4jQU92I9/p+ct2pP5kVxpiYfeQiBk3MqJOatT9d3vGpnc/MYDuwuyjFaexKT4MuyjW5VswxbGglLJ7SzoqhBpfDt647GFij5U4l6DL8b9QV9QKCTdISWaq2FBmOBdczzL/RMCmLUP+VOOcVdnJ1OeRfnm07GpUQjAyWafW1QnI9kAmN1gTPtJBvqfqvyQWHfpJo9bL5wS90hkz9Yvg8g/QVkIfT5JRjO8pyHSiUUhTqBcJbtDDoWiC91oM9TNs7gDjpOcYU+RTbrVnXVtpJabywq+qgWeKPYS/x0F3lFYRb4cIcAl2K/xRG+pKCXBfmj0CHXbPWuVnAJMROM9enKw54HZGQZ6OzrHrV8h7Su+zsMBO270pKQyrJoCNRTcQKMboOqF5gUn3Z8bSjJw43xrNI2O+8Y4DyGcFyqTEigvlZvBXiV/+UnTsWaDddYUi5aRZ3nG3uXRZTQo+E26CxT5EZpAb2PiVnvp69TFoCLpO6iL9vweXQJ+KQSJxUSJXf6YVCKqFivOHg9rTiT8z/tnmAecQie3fzMRwbaCeYP4daa0FoWAhdGcHOikmc0t7b+JjvRX6XDFmIDm6709koihgySYRVjG/UxPMhJQG7G1B00fmJxvQt2yfE4Kvul3xnw6bviENXMkNhLdJnJg8L1+Hx9KcLIGJ94hcgiEgxoRKCX/tMBr8XjMILXW5N2GqVUg06qwpeOUjMU26nqdjn9RVLCpu1zEbfq203+G90GVl6QIFEOrx5UOSxPAdwyUVW3HVPqHGPq/5TbhEhgRXB1RLdNFRNt3168qGgmxxbKrJBupXeEmLBBc/PU8jBpRUYUFdVD/v6eElSfTbo53qJ05KnqPv0w7eUHJgfOsoxC43BCS4FKliNEu25GdJO2Ik8uJfHCP+vL5m4a10IScIN06LZ7+ma6x/3JmG/pTiXAMEGJjldJ1T+Q0JN748Dnuggrd+saYEASvFtHtDyMO27m1i0RCs28UJ5A7GKslf1xDQwUyl8IoXOp7bVsSfCHGAwDlswK1F5CS3QrSo3RhCRIUmQfZMOBjDLDxvM/+ynMNbpMJLc8dxnWFg7emubOvyy0Do5Lo/n1/2pxYO3B+O90xX51qHTNGLGiRKc88BjtXLBR/ehxy4sXPt+qyT7tlwMSwS0txkIFWGbYwfrT1r21lN6J9RvvJBrBhA76Ivck3v1+SB3EUpcvyO9dhNrqW+1/RVYKdI0ZOlyU1dzvFnkU4vZYWT3bO9Jpr7Csd5oI5hf+B/Rf9o5QFZMQyV5eDcmrSEWRyT1JQoQtsm9rk7Fqn5G9AsOFYs4uPIS4FGXo/O1ikgvNHxtwtB14wgNeK7LZcObd3W4mtmJE1gWTGPXgcPiZy2X0TYcbDdcEZZnNaKUlhRzLCXDt1NsYMkzAUbxLrwTp99RqESMCKiCP1K0Frp1WnVZAoLhToBLmQyxyTjmaBvhpeiKbOPKVlPj9OLWUCIsikTYXOd4dDLQKik/k+d2TQSdm0F+I4Gv7KjLpLYH71e8omv/+bo9Ls3xrL7YRnpJ2sThO9uechEFnN8fLAFQOScJ/EvGBoBe26LXwd5Bt011uJpC6NfriJwXV5/51Yah8yqPRDHHXb4VLrzHlvTbmtRS3v48XfrpkwUBXjYQFcpR+o69Y9qNKpL1H9jJEQYmvldftP7BOVKXChshTft00kcTyKco4t0XFJmYNogr01NsA+yOwd2ybKCMYsDSAq41LpdhQQMUPb4cDp8oKJblr43Qh5GAghnbk6Kxfym2Ur92ljZY7f7Z7AXP28cDn59GdxayfD5sQjGH7nwbG0GUE2iJB3LDTo1ALvdbu8zhqN7BV1aD3JX8/IhO//nIrC9RbxF++5iBB70MJcZbxJoVfdKbHroHt8Zx33YInSSvisKDDRSVPuF4PWsF5925jsNqarwvKVQSdYCCYSipR71JaAY9b7i80NG6Qizz72f/3ABXaH+SrXLAABCqJSMaNQV6FBXaiVrRqxFPgW6nWjmTAH1MIPz/pkKjs+g03/rRtQabeSAof+SIA7zG+0BNgri7YpZZ2Ijbg5f/bcrZPEP3IvzIBO3iSAqDvqyfEFr3tTgP3DHptb2qjtb6rd1FYEe8jGQ62wMiq3O1TJR0L7Ym+OtlLKVH/MsLqB2sFi8ELZf07GK9paqNmYTDtpRGRU7ZdUVcw2ru7AtFVfoHiknC+jmdyM4KLBbw6JkiJd9mip3SK0qsCkKz+Mzl5OXArlzUGYugHiKap8Beezv47uy6mKRaqORVW7IILeCZGN1+K2tr9xkhOJuh5p/haEhh8yW5iDpZQno5nzW5Ng6FAwrSjQOD/nKWzB3QzWPFWDKRX8QOG+g93eld4BOjSkHn5sP/lCEIQ+uk9qMPmIXCwmpTu6qG2a/S4aL732paXgZi01r1aWbV688p/9/KlJc9O25YIVoDroGYaqVr5K4oPgCl9wc01eWbaw6Pn9WA38My83X8HhDMRotXymhewFjcp0k/JBWlfD+KrRxue835L2fWUB0cTyMPKbxhrmPiMOYICDL5cB+4yGqju/wreSPnBF40xE4gqSkA1cOIsxBXj25iRVw1/0d+04kzl+ay5DbFYmaR9FCTqK4tkurkZuO9ytjN5CJF5JM30CwgQzrz/3t0BwjSBQ6wFBl1o55Oe2AcBFT10XirTi8kN2piPeH6un0tu91XkzaboerrM1oPe9RzAc8MbpcO/UA/btrfMmW1TWx3cxFATo/i35TJaiXbnPs0ncA+UKMftVnaniRDF0uiQ9WCkj/R+yA5qu4ffXcE1BymTM5H61hUvldu+II7YqkE6c4pKCdDu1agHSbJ/tm5gTMpUmZzbOah9VbejrlWB/VIYs4UwjgjvvjzktfpR5alkjOzk+2gHf5Nj6KZS3k0OHLY4xiXuRCd7Y3gej43UwIfSP/F9bcCvn/CgswuHQCc1DMWjjdsNLBgxySyAUV30Y7t98aCixzSx1aNYa+ZzpUCFn5tAELzhZMlZb5rIKkVMVGzkxYXnp/SgR9fllVJJuuiJn/M8PNaEv0tuvcbVsWHvwBabOKX4b9bStoFv8IVjG8CjS/37G+aH9NM+ETgs7qgC7WHoqvIS9eoAiypQ9en2BXA//s8ceUXhJ0wQ+t5jxJyHFk6jwpcIOvftqnge2Fgf1IP4w2CP+kvC0woR/m7Z3wd+8ELMzqXjz+d2OHX0WV03xg1p58y5HOTc2N1y3y6fLQPocL90Bw3T/CVZx+wSItRxOkC2QfEockL5/PhvUrVTw8WIJwT7IFYIhYkeBdu1V8OB6fk1KnJjuUHuFlkJpcjI7hfDVtYLIE38Rg6dyjWe7vUZZNiPbRWSC/Muu5lT5egvxZyQdGARL2UHzGehTGkVTyGxeRefenshqjYTvcMqbUHqZUiUtHGBoMI+7rdJ0U1at5uMARCBypluRY2MpvevwGfCQvmk+RFwC7wNuwAzxsc5Ki12BkEzuelkQTm92eeimSuL6pJQ+PE5hg7u59Y3F+LPnc+4sPyDAomw16Uu8/CY0zIJrlOo0/WNa8GK6zBStaJv0nFpwIh6XhPJ4MQ2JKdSOknNWupQ4CIPZlN0Y0DIPmmDLmZ+KnkQEkP/FOTZkXBnUvKBFrPZdsk22e7hi5wf4IC38GO6aNpWQ9hLc8rQpXIYsCZOjJPLJkSBx1EVxDR94+1YQHQ+pr7qRklWuivkPgBXyDmd0ic+kbCP//xJotyaugTQpzjklRlnayhMCRsWDw+x45Pysw3pbBGgEUIC5tmXi8mg/Tb/9GHWqEtb9XPryoEFaLnNQdRDaLautdN49rEqNSZUcnzwKyZS95m7Tr8Ggs28oF3Dr2xurLpaZQKZUVaRfbsDoEUMb55vLL2qco3+22BliHwiwcCWnzDEJhAWUMJqETr1tC4oulDnOLDWLrflDtuAP5eCOkbeh8nX3/niZGrNlnn6WzpgmiYwAHYjDfkxNzrC7LWg78T1L9t2dNQnHXyd4RgBFqEXS56G3+Q/Sn+hAnqKdinccF4GLP6G6+/xd3Asd5JXnvaLI0Yau3EmBC13UoxiDmipE5CbRRJgawwmCqrPtoEMzQYVRpLgkemumJ6LmJzelLYJyDm0Ef95ejs8OSOyfbh0UHvjvtbT9oaUAEPLQQ92bB45Fur2Qmnm95hV8/witN3rEdfe1XH6y+qyQEgPQw3Wn6cO+AEZArJ37xnnGCA7Xr8fJmuRp8Lh5De11U3NrZha4vfsN7ESVMcRLWiYS5DEA3Kh1wKKLBdqfs9Bv9t7W8zklir/Od/aD/U/ATppVyjpDuMkRA/Eq0VQdAwmCY0PlbN8pZTIyW9GoDn0bH+Y4xLUtU8TouESTu0CCSIubmEgggEvGu7nloYFXH8tMkb3kQn9UKmK4Fi3lgeA308qKt0or//i+w3pzyJLqPKwKWrKg69ldk4E5vP4oi/JkIiy+rRPRqsA3Lea1vpTVs8MnMrYrcSBDkkvDOEApGiT72mY430l8cYIuuas8gEDTYmI8cqLSTQlJyMQxXxBYdNhIwYvxLEXkwdEZDmAjVcOuGF1SCvW7uLdDvOfnWOcAFjO1Al7AYGBzbgYUnjsY6+I1syCBqlIVhCXsTxOyTaW6c8KO9eAEZ9D1+lPHkhYYqVV5M+kd2R5J3O6oRD6LmrkmTl/06dXX21bgj+lB7w3JTsHckS9xsYLZsu0ykiu5HVRJvRfheOvvtls+e3iusDwYEtS3vXhOmMifcGsR6+jLtYlxET7BVKJ/aC+8aMgmbpG/vQ8EGIR+bDfXu5CyTxBqfp7EhPRgdjf7+EJRJyo36aoptOZ+GIkPaTyRrD9IcsvfdaPTKFxAOZpORcBqr0y/EIcveFraDZBrex2s4C6mkoxpXk+3cDYc4c7RvN6HiRhzj1pUhadBHRQb4Di5QemqUIlgh/egMq/8tyj4/o3WvnRH17+pIsOTV6QjfzjaFzVhmxL4e2UqUzQeGxV9fzJrdkN/d8VohYw3tsrlidN65Ln7zyS4OvTwJDwIxePSrbvy0lcTATWsAHEXOCd1s7FMggR3ieDEI3RJTYPxqqflj5SoTxwYRkdCr6qPXXt0TDSp3ySOdDfg4/WQT8OCWH+tW3zwnZeC4QfD/mL6CcAwbWjSd3rf+MVTU9Peo0BF74lvlBVxIWw4xube1QSg6QeQi/PbqGK9K3tMR0+a1coA1PsQnNmJwfYgmS6n4WeOSoRa5UgsKW8igVXMkx6qVcsr7HQbPq/tXF7KnVzmGqDtNB2W69mkyRnjXfPFqAoc5Tk6/STtfsi+h7qj/18naRNqOGNtvFLo7mkJcSZkLJMPbYzCDgaPf9V4NPRU8Jgls3NiVuAHcpbh6RKAip1kmiVX0ggn6l0HFZXMqn5xsUI9Y+vxHDfZ6y6NT448yFjaNzpfpEkfOA/+Nmwe7SvTfyvgRNa4oqpj4GtidaK0ZfZTGHVKKOKkR1PLXSVenmAf2+JyLLL48dbpPEsa2YAodQ5xpXhNXJ9vWJrnBOj+va3kbj651xygiwEkEnxjRCeTAg3ThUP8NHAic93Hz60bak+iWgvIZWkBL/WB8dqWhls9Ez2EZT7bAw73TLjlg3DdTjvc7ic1KpZTWBmQyot9F8oTqZgHRCwEmPMOyffgCUfOUA5GvSHTXyJ7eXXMO57fPeDC4kQ9iUWGmudXELZJd+L4H9UWJoQMGFycQ/6alyBv4U94WsiJA72mKYg2G6xcUvQ2tZ3OPZzusH5S0gxO80kJm0UC6sPJWvX6aV7rNZuOWUCnRK+sHKKqIALKxaj2x+48fjjCStqhac27grIXXODmpyIz7jHRjzMGEVx/kDbSR5RTALozfGemUzurHergqaTC6zOGpmKar1fbrl7zJMKQFneQAggdngD0gcrxKzPeqC9lbPpGO7NHDp3x7LDFp28XFgQYESX3uujZHtisCRNo93QVHKvjYmG8iRP+YYIGjSbiymivRsviIk3B2uAjT/+3j1D22sg8Nf5YPcUjdTQgXIO37FoknlD9/fSfSLhC9TSg8MxITU9IHGfvlgm5urx3elSaskZETLoDlpRuMflp/dFvXysdw+PsM4S8LkYnucYLNBGQUN7ttCl0HNIjH4UX+i1Fu1W4FQBhXuWeQ9CLxEEz4jC+UnYrpuSz80aGmV+G+a92J16O6fTT2+gxsTOHV4W8SPv5s0DpXfnCr4el/LJVHV9aytIvXF1A1AABjnOeK79fa5QBryWnvN0elPh+xdmWWwcct81TfqrcDKHegur+D5hC1KR7HVeW94wIvmxeS67ARGikdPZpu9/dBQ4rF4b+utJ+eW/HjSTqBuzZUsX5w671vUYi2IfD3qHoV+7H6ELjkxFDkxtI5ISZHGPLtvla+VGXkrIR8C5bNF+VQZFt3qDlS8rSec6QOIR+HVE0lqjWkYOiC+D5f+jNksu4R4IJKZ8qpyHchvCdXBcLMp49tEEYN3I5p0jobhgxkQv7ONS2ELkbB2ZH5VffjvCFQMEl081IjvGiynr8zPEPJWZxy2tfL+wSXXlT9anH/UNfE+2lJ+OBbHCQwy/lFOYoKEuEQL9e8sHmXe5wbXo5myv9e9GPi27/stSGw7Q2EtJZS6mrODVlRyW9bUVOsSGiDarM3yebsLwEvpebQo6YezYAHeqFDrwv086X8+wxBAc1+a8fSKDppWqoSwRPFYqOhFq7O+61HKHzvr2mDeC/l58tK89juTgmjGXAJ1dSZHAP6TAAj8zHhzTbx9AdBTXkhKP/Y6U/A+doGV0GRzHd7WjVq/RsEppTEKAiTcwod0Yni4xpOM6BitmS2kfak7kO78klgd6SFVeYnxXfq6YVbPU8NsX4ebXgRkxoUvC6uGi+me0oQSK0shHA+AGn82eA5Gf0gATb11UJOGOlqmdb0aQEilZU7/2PlH4oEz1wP1Mf7CPOVsMJ6x80S+AEbMxRyu6XUS65cm5DnSXIlgLb4l2ygLkxtHWCFcnDo2JJciIJLKVegKB+AmFLaDHKhMxoY4+stgnsXpFnIsHXo0OlfvCoiJwml4eHUxP59BYvy3PbpmHkGkdaR09psEFQKUjwj0qrwuqprmj9Ve2ISeCmg7fWit8hbYoXyGX/iT406LJQ6ERHBLWfsRRr/+DiKdESiGdF5DoHaas0QTml6PzdWEEtgWYnnku0K3gC6EufXA/HTGydhnsLhx4ZWPUiDSYMvh7FqlJeSR9HJhMtZI070f2st3Qq+8mj1wJIKDUwlNORT4zQmKyFST8hhIWt+nr/lRU/aP8vXBW1FNhgsrouxCjx5arkS2PmNu/fLb1AlXkpoeRFWlpwJxYr/qH/OMNQ1EOTXo/JOZYV368UvxlyG1eqe7Wj8g9i9lcSpLgi1fQ3JWfMfe/TkVBBHKIHXLVEzARQo4DfK+YHsVrqiYkhY4BFvxEjjZPSUbvkT5cUKG2ck/M2yBPfOYiiKC6iZw0PB5J660Pa3EMUsKT0sK6ydvRwPe+ABdjk6YGsOr2jL7499ieI1nKsSskOoYWAdtz8ZeacNKw0IUMeT8UXdrdpBsJWk9WKXDjWJchjsytyo+ibg2WmnUyggl1HWAcq1pGiFxqa5x0NHt4GSQjOfH1pcI5jUArISZJpak8umT7g/LLj37kJwwBg9e6iC3kFQ6FpwMtwfniaf+06C3qnx/klw9HtpNItU213i36S8XHPc36YAPg8FDu2IaWZUHAh1cEuSzFsrbPf10szxNnMZVzu7WSIfQrUyq/GQwjZHYmwnK9/5I+XWqW4p1Hib5BZx9w314ixbu2Ztg3qN2ymzywPr9O9dln1jItAIfNW5Cz9TTA2G6MkFLNry/5/xNbBEmPFR7ox8Kn7eL621Iw89GA11dKV8ZVFbnLd1GnOS6ZWVzuKqZn4fI/2/5XvhHKXzvi1ZAxNEitw2yxDROzcAFXo/YcMeUTzvcMbKJcDF5MdPe1a4f+V9mhhtt2vuaCJ+2WORWxuhEdrSIjtouoDPMoJHchbV3X+pMPspcTqrraEqqsRDOMAW7YmWOtHdYDcKuXa7OHA+wgUEOtg4Tv/EdGQOTlHMEFDXCk46L33taX+w4xYQJWqYHHsmooO1XQOXpXPOBjrN/eHSZ3Jo1NoePkAU/qPSGygFV5QOowBwLDxl9QnynXugMHYW7e4J6WrTD7dBCrzHQWIPUiAmzwAgWaebdo6ijRbZM4rvUW/OJplmVqM0sxrbYgh3SMoXtduJsNW3KweQOCxXmGiZsBeEZQhBaG/5UPTu098jB8OC9/N2slV5mG30uEUk3cqSjz0NghK09WGPRea52odn/pKVZY9zaALMAWZ3NpIuZWmU6s/qp7sqbEyMCwFAWzo8hL3lvd3R7/rnQonWKcIK4tktXA7rrBh+1kjPJfZnZmj815pSz7ANuEl4gAdDin62mSbnmxzbdrNwQ2cH4LknpW2v6qNFMCzj3a7c1eSqggPdNItYYHNJItl0ubYabfrm7oyovAqUCOOxbbzMbjpjeqpcU7iThijV0sETh6DZmZZiZ62g7HYBCyEpJ8O7OAieGQHSlzB8WOQnHfXse47s+tR5UlwFomTS/BOx8hrzsL7YClwevWNVUsfHadJEF5WGwH0EHxHqlCPYc3BAdJGssVsWrxTBcU15YXx2TNCAPPfvoDgTSqZzIAZ9Yix4yXygiewUdSJ0mSUTR//MOs9tBh17qeuOK7MgLI1AnsBHDTlOy+4x0BMp5wohTBoJkfvNYgiyrPcKBoqGsGnYJXayqvwnd0uuAhwD2v0rdDCHF6iNaROyFr7Omn4410JBMenIEghdmPSs0+d12ttCU7zSv6pP0bjZvhyIKhyQ8jCu2Dm4fxqjIIyqx3tYbYmR8NB+qhirpQah78kGUyn6iPgpEiepulx3WnkWG+YaXd5v3uaXPzTEZqIx8pJjn0DGV8WHhaRAhhaxfnFDyNHfePzEkIWhbzMu6U4lqvVK/MeY6WAESKO6QBZDS9NgO/eN7fS7TUDkiODXiFV9dzlA9qbEIwKyVhnSU/FLOPLrHDCQrdzHXGuAEAG1GolObZpc5gQcKSXV+ZRFjvXCAaBMLDapajEdaFGBCRhglz55aKHhevsYju5R7ERpref50/QiqRc6es6ExKuc8SE7kJZPzqttNrRK7c++eB6I5U3HTwHLRX/4GU0mc/yPcCLMJ18es4ZIrnL07PEviYAW3SG2aaBCXQTbhAr5GNWVBrfhSUws9a37ffIiixa8iaSyMUA03diQ42oi21mIYo62mK5PB0Q15G5R3VkHDu70KXI3Mi6xIhSnT8nWAOmqH3CBoo1iNp2bC1qoGONIuCX4Fhj7yE7qiFRUzzgYP/C7U39j9lHCl8hACuqdGfcvdzJJdyHXZL28ntxuor1BoS+DWH6RM/r7/nnQtgUL4VWEfnjeo74FvAPlunue6zldXyPqCoPT5R++GD2r/LSp7fcE9oqrmGDGOUJD02TcBG0ZcpXsQXdQ43GHisZDibjbU1jt//yi5IFNVDnP7MYFS4v7SuZ3eqqn8BfAKKbx4t0dnDorvc0iz1n4FEI2cWMafOJ6lKnCnDg0KZabikfQ6OpzaYFtfsEB9itIEB6y3drSawU9WDBaQGJT7SjHzMugXMKvAsrfkL7vT9DYYgl2Uy6p39OdUuV/aG5/BJYHi6rN0Xgyo7snDTHTS1fvLUW8YF8UxYbZcbP0WEH6R2QXHuYDNm+MQsIuWGX2OAdGx4wzVKQRR7twaZ2LbkFsxIHeQ0aK6TCxfBXSuhA9eV9epSdJmm8EDKszJriV3WEo6Or13oX/kCZabs0KGTce9Qijts1kDjsH1yiVEs7HRGjZuxXkMJIwfZBa7k82lXXg5mYqYtaQP1J5KPCQc7cjon3EYFRasa8acVYPdBCGYc705LU1cHgbEcgZJXrvy9ib9S1L/4D9OPDKsdWxDnNJVT5jlVzbMjcxktoQA+lEf65QTIMBxBnsWGGu2+6tri7E33LkWDVnEzVtqAr6dVcvuKl2VrT9i/kE73EPzpIZh/X9czn2Xq/DqX9L7LDIG+Wl9pHrdXLPB9vTyiH9XJMCEUHv7Y/px0nPSYL82micxWHu8Y9Mh/Fh29BtowYi8bnbxdS/tPSKYK+GKakTjeF3rxKjJVIV31x1ki36dtugYUTwecXYbSdFjfbKICfDyjiKem/qO0UapImSh81dVxoM1ZgihkfklyUmirnQeuGHGh6rjcwFnIyrrR47sZaTDi9GFhPl8wcAc4DT2vaWaqOOPErL1gqi6DAAVCRpYixL00YJWioYby19vD0231PRRZCo5toId/W+O0H1HyKkuaFE6vA6Zf82VccKRzpbH1RP3+213lmijqWQmqlMcw1Bv2oJ82deKZwbTQ79kdj4PzWZT3DlNWwh9tYhaQMYK2HE+U0B1NVZCMp/6RK5dRAWh16X34Ss3Jt2X6y9rO7e475yjdZL3J+8FAweurjBwNKMZJbFV5KylkoNfVr5x0EKlOzwi8otNWPoibMS6HBJ9urs6+MV4Pn4E457+S0o5OIQqQpXG7+TxXbLRiqTjI2/HkNbNwDqHrZKHKvPKF6MW/cluh8nTCmsxzpOJltgu5nlhVAzUvKnf8FAi78ezh4cfH0al2CZmV2NNVZXiovKj4QT7Twqs+rr2ShQmBff6YoI/wUmQW7MPB/jf4BMOnvhw1yMkVEriMewryOga368n8aa6ASMrdqklwS1mVFSb0v2skGrd6kIuzv8tvFl5BblpW6n5zfVxsMAlTLF8SWQMyLqufva6pQNr3S6JWStb8lfDhH9vM9rNq61Lhq/O7G/1IiyQLiO9UEmfGD4ek7ETOB1HN9mxoN+LT/Gos7ElZxyd9UrPfOIpb2MxGXd2U9KFiQhw2kTCdbcij0VCgnJsQ5DHt9oZShYILyy80oBihSD4/M11rFgOsDvHh5AGzi9oKkvC/PqJniU1K3s5/69S+lhgDIgWDJ8OExG4mQRyh7Q==" title="Mekko Graphics Chart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3360777" y="1905124"/>
            <a:ext cx="3236507" cy="2863909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Ovale 39"/>
          <p:cNvSpPr/>
          <p:nvPr/>
        </p:nvSpPr>
        <p:spPr>
          <a:xfrm>
            <a:off x="4484309" y="2876740"/>
            <a:ext cx="894221" cy="805580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4150559" y="2677640"/>
            <a:ext cx="598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 smtClean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25%</a:t>
            </a:r>
            <a:endParaRPr lang="it-IT" sz="1200" b="1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4147311" y="3625394"/>
            <a:ext cx="598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 smtClean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25%</a:t>
            </a:r>
            <a:endParaRPr lang="it-IT" sz="1200" b="1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5333705" y="3118725"/>
            <a:ext cx="598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 smtClean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50%</a:t>
            </a:r>
            <a:endParaRPr lang="it-IT" sz="1200" b="1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" name="Rettangolo 50"/>
          <p:cNvSpPr/>
          <p:nvPr/>
        </p:nvSpPr>
        <p:spPr>
          <a:xfrm>
            <a:off x="3585366" y="4292240"/>
            <a:ext cx="125558" cy="154372"/>
          </a:xfrm>
          <a:prstGeom prst="rect">
            <a:avLst/>
          </a:prstGeom>
          <a:solidFill>
            <a:srgbClr val="1595A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90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2" name="Rettangolo 51"/>
          <p:cNvSpPr/>
          <p:nvPr/>
        </p:nvSpPr>
        <p:spPr>
          <a:xfrm>
            <a:off x="3585366" y="4487936"/>
            <a:ext cx="125558" cy="154372"/>
          </a:xfrm>
          <a:prstGeom prst="rect">
            <a:avLst/>
          </a:prstGeom>
          <a:solidFill>
            <a:srgbClr val="28C9E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90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3" name="Rettangolo 52"/>
          <p:cNvSpPr/>
          <p:nvPr/>
        </p:nvSpPr>
        <p:spPr>
          <a:xfrm>
            <a:off x="5240378" y="4362012"/>
            <a:ext cx="125558" cy="154372"/>
          </a:xfrm>
          <a:prstGeom prst="rect">
            <a:avLst/>
          </a:prstGeom>
          <a:solidFill>
            <a:srgbClr val="766E9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90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3706383" y="4240774"/>
            <a:ext cx="16550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Comune di Milano</a:t>
            </a:r>
            <a:endParaRPr lang="it-IT" sz="900" b="1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5" name="CasellaDiTesto 54"/>
          <p:cNvSpPr txBox="1"/>
          <p:nvPr/>
        </p:nvSpPr>
        <p:spPr>
          <a:xfrm>
            <a:off x="3706383" y="4453867"/>
            <a:ext cx="16550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Comune di Brescia</a:t>
            </a:r>
            <a:endParaRPr lang="it-IT" sz="900" b="1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6" name="CasellaDiTesto 55"/>
          <p:cNvSpPr txBox="1"/>
          <p:nvPr/>
        </p:nvSpPr>
        <p:spPr>
          <a:xfrm>
            <a:off x="5361395" y="4311587"/>
            <a:ext cx="8695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Mercato</a:t>
            </a:r>
            <a:endParaRPr lang="it-IT" sz="900" b="1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356669" y="1748295"/>
            <a:ext cx="2971276" cy="25074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it-IT" sz="1050" b="1" dirty="0" smtClean="0">
                <a:solidFill>
                  <a:srgbClr val="47474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MAGGIORI UTILITIES QUOTATE, M€</a:t>
            </a:r>
            <a:endParaRPr lang="it-IT" sz="900" dirty="0">
              <a:solidFill>
                <a:srgbClr val="474747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3567702" y="1748295"/>
            <a:ext cx="2774478" cy="31030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it-IT" sz="1050" b="1" dirty="0" smtClean="0">
                <a:solidFill>
                  <a:srgbClr val="47474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COMPOSIZIONE AZIONARIATO</a:t>
            </a:r>
            <a:endParaRPr lang="it-IT" sz="1050" dirty="0">
              <a:solidFill>
                <a:srgbClr val="474747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2" name="CasellaDiTesto 61"/>
          <p:cNvSpPr txBox="1"/>
          <p:nvPr/>
        </p:nvSpPr>
        <p:spPr>
          <a:xfrm>
            <a:off x="6665702" y="1748295"/>
            <a:ext cx="2899460" cy="27634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it-IT" sz="1050" b="1" dirty="0" smtClean="0">
                <a:solidFill>
                  <a:srgbClr val="47474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INVESTIMENTI NEI BUSINESS, M€</a:t>
            </a:r>
            <a:endParaRPr lang="it-IT" sz="900" dirty="0">
              <a:solidFill>
                <a:srgbClr val="474747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3" name="Rettangolo con angoli arrotondati sullo stesso lato 62"/>
          <p:cNvSpPr/>
          <p:nvPr/>
        </p:nvSpPr>
        <p:spPr>
          <a:xfrm>
            <a:off x="437697" y="5495704"/>
            <a:ext cx="2728815" cy="217804"/>
          </a:xfrm>
          <a:prstGeom prst="round2Same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Multi-utility leader in Italia…</a:t>
            </a:r>
            <a:endParaRPr lang="it-IT" sz="12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4" name="Rettangolo con angoli arrotondati sullo stesso lato 63"/>
          <p:cNvSpPr/>
          <p:nvPr/>
        </p:nvSpPr>
        <p:spPr>
          <a:xfrm>
            <a:off x="3284874" y="5495704"/>
            <a:ext cx="3195757" cy="217804"/>
          </a:xfrm>
          <a:prstGeom prst="round2Same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…controllata </a:t>
            </a:r>
            <a:r>
              <a:rPr lang="it-IT" sz="12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dai Comuni </a:t>
            </a:r>
            <a:r>
              <a:rPr lang="it-IT" sz="1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 </a:t>
            </a:r>
            <a:r>
              <a:rPr lang="it-IT" sz="12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 </a:t>
            </a:r>
            <a:r>
              <a:rPr lang="it-IT" sz="1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BS…</a:t>
            </a:r>
            <a:endParaRPr lang="it-IT" sz="12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5" name="Rettangolo con angoli arrotondati sullo stesso lato 64"/>
          <p:cNvSpPr/>
          <p:nvPr/>
        </p:nvSpPr>
        <p:spPr>
          <a:xfrm>
            <a:off x="6342180" y="5471842"/>
            <a:ext cx="3416421" cy="236467"/>
          </a:xfrm>
          <a:prstGeom prst="round2Same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..con investimenti in forte crescita</a:t>
            </a:r>
            <a:endParaRPr lang="it-IT" sz="12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6" name="Callout 5 65"/>
          <p:cNvSpPr/>
          <p:nvPr/>
        </p:nvSpPr>
        <p:spPr>
          <a:xfrm rot="5400000">
            <a:off x="861670" y="4086425"/>
            <a:ext cx="197702" cy="1519307"/>
          </a:xfrm>
          <a:prstGeom prst="accentCallout1">
            <a:avLst>
              <a:gd name="adj1" fmla="val 54279"/>
              <a:gd name="adj2" fmla="val -23072"/>
              <a:gd name="adj3" fmla="val 54297"/>
              <a:gd name="adj4" fmla="val -101336"/>
            </a:avLst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it-IT" sz="1100" dirty="0" smtClean="0">
                <a:solidFill>
                  <a:srgbClr val="4BACC6">
                    <a:lumMod val="50000"/>
                  </a:srgb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≈12.000 dipendenti</a:t>
            </a:r>
            <a:endParaRPr lang="it-IT" sz="1100" dirty="0"/>
          </a:p>
        </p:txBody>
      </p:sp>
      <p:cxnSp>
        <p:nvCxnSpPr>
          <p:cNvPr id="67" name="Connettore 1 66"/>
          <p:cNvCxnSpPr/>
          <p:nvPr/>
        </p:nvCxnSpPr>
        <p:spPr>
          <a:xfrm>
            <a:off x="6591331" y="2249761"/>
            <a:ext cx="0" cy="239254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1 67"/>
          <p:cNvCxnSpPr/>
          <p:nvPr/>
        </p:nvCxnSpPr>
        <p:spPr>
          <a:xfrm>
            <a:off x="3453441" y="2255702"/>
            <a:ext cx="0" cy="239254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llout 5 68"/>
          <p:cNvSpPr/>
          <p:nvPr/>
        </p:nvSpPr>
        <p:spPr>
          <a:xfrm rot="5400000">
            <a:off x="5284449" y="4061448"/>
            <a:ext cx="367924" cy="1904427"/>
          </a:xfrm>
          <a:prstGeom prst="accentCallout1">
            <a:avLst>
              <a:gd name="adj1" fmla="val 54279"/>
              <a:gd name="adj2" fmla="val -23072"/>
              <a:gd name="adj3" fmla="val 54297"/>
              <a:gd name="adj4" fmla="val -101336"/>
            </a:avLst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sz="11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≈76.594 azionisti di cui  1.332 istituzionali </a:t>
            </a:r>
          </a:p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70" name="CasellaDiTesto 69"/>
          <p:cNvSpPr txBox="1"/>
          <p:nvPr/>
        </p:nvSpPr>
        <p:spPr>
          <a:xfrm>
            <a:off x="7979835" y="2109313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400"/>
              </a:spcBef>
            </a:pPr>
            <a:r>
              <a:rPr lang="it-IT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561</a:t>
            </a:r>
          </a:p>
        </p:txBody>
      </p:sp>
      <p:sp>
        <p:nvSpPr>
          <p:cNvPr id="71" name="CasellaDiTesto 70"/>
          <p:cNvSpPr txBox="1"/>
          <p:nvPr/>
        </p:nvSpPr>
        <p:spPr>
          <a:xfrm>
            <a:off x="7695142" y="2793080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400"/>
              </a:spcBef>
            </a:pPr>
            <a:r>
              <a:rPr lang="it-IT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349</a:t>
            </a:r>
          </a:p>
        </p:txBody>
      </p:sp>
      <p:cxnSp>
        <p:nvCxnSpPr>
          <p:cNvPr id="72" name="Connettore 1 71"/>
          <p:cNvCxnSpPr/>
          <p:nvPr/>
        </p:nvCxnSpPr>
        <p:spPr>
          <a:xfrm>
            <a:off x="8491639" y="2318991"/>
            <a:ext cx="57583" cy="215666"/>
          </a:xfrm>
          <a:prstGeom prst="line">
            <a:avLst/>
          </a:prstGeom>
          <a:ln w="12700">
            <a:solidFill>
              <a:srgbClr val="47474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1 72"/>
          <p:cNvCxnSpPr/>
          <p:nvPr/>
        </p:nvCxnSpPr>
        <p:spPr>
          <a:xfrm flipH="1">
            <a:off x="7902471" y="3071649"/>
            <a:ext cx="39538" cy="73319"/>
          </a:xfrm>
          <a:prstGeom prst="line">
            <a:avLst/>
          </a:prstGeom>
          <a:ln w="12700">
            <a:solidFill>
              <a:srgbClr val="47474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39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747486" y="4793879"/>
            <a:ext cx="3120571" cy="15760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AutoShape 10"/>
          <p:cNvSpPr>
            <a:spLocks noChangeArrowheads="1"/>
          </p:cNvSpPr>
          <p:nvPr/>
        </p:nvSpPr>
        <p:spPr bwMode="auto">
          <a:xfrm rot="5400000">
            <a:off x="7317421" y="3621003"/>
            <a:ext cx="727726" cy="1289538"/>
          </a:xfrm>
          <a:prstGeom prst="chevron">
            <a:avLst>
              <a:gd name="adj" fmla="val 20088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689E41"/>
            </a:solidFill>
            <a:miter lim="800000"/>
            <a:headEnd/>
            <a:tailEnd/>
          </a:ln>
        </p:spPr>
        <p:txBody>
          <a:bodyPr rot="10800000" vert="eaVert" lIns="46800" tIns="46800" rIns="46800" bIns="46800" anchor="ctr"/>
          <a:lstStyle/>
          <a:p>
            <a:pPr algn="ctr" eaLnBrk="0" hangingPunct="0"/>
            <a:endParaRPr lang="en-US" sz="105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658025" y="1177419"/>
            <a:ext cx="8427918" cy="509753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A2A È PRESENTE NELLE FILIERE DELL’ENERGIA ELETTRICA, DEL GAS NATURALE, </a:t>
            </a:r>
            <a:r>
              <a:rPr lang="it-IT" sz="11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 SERVIZIO IDRICO  INTEGRATO, NEL </a:t>
            </a:r>
            <a:r>
              <a:rPr lang="it-IT" sz="11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TELERISCALDAMENTO, </a:t>
            </a:r>
            <a:r>
              <a:rPr lang="it-IT" sz="11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 SETTORE DEI </a:t>
            </a:r>
            <a:r>
              <a:rPr lang="it-IT" sz="11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RIFIUTI E </a:t>
            </a:r>
            <a:r>
              <a:rPr lang="it-IT" sz="11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NELLE </a:t>
            </a:r>
            <a:r>
              <a:rPr lang="it-IT" sz="11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TELECOMUNICAZIONI</a:t>
            </a:r>
          </a:p>
        </p:txBody>
      </p:sp>
      <p:sp>
        <p:nvSpPr>
          <p:cNvPr id="43" name="Rettangolo 42"/>
          <p:cNvSpPr/>
          <p:nvPr/>
        </p:nvSpPr>
        <p:spPr>
          <a:xfrm>
            <a:off x="503170" y="1755406"/>
            <a:ext cx="8610601" cy="4760339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Titolo 1"/>
          <p:cNvSpPr txBox="1">
            <a:spLocks/>
          </p:cNvSpPr>
          <p:nvPr/>
        </p:nvSpPr>
        <p:spPr>
          <a:xfrm>
            <a:off x="179097" y="169931"/>
            <a:ext cx="6811327" cy="4587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it-IT" sz="2000" dirty="0" smtClean="0">
                <a:solidFill>
                  <a:srgbClr val="009FDA"/>
                </a:solidFill>
                <a:latin typeface="Verdana"/>
                <a:ea typeface="+mn-ea"/>
                <a:cs typeface="Verdana"/>
              </a:rPr>
              <a:t>OVERVIEW DEL GRUPPO A2A</a:t>
            </a:r>
          </a:p>
          <a:p>
            <a:pPr algn="l" fontAlgn="base">
              <a:spcAft>
                <a:spcPct val="0"/>
              </a:spcAft>
            </a:pPr>
            <a:r>
              <a:rPr lang="it-IT" sz="1800" dirty="0" smtClean="0">
                <a:solidFill>
                  <a:prstClr val="white">
                    <a:lumMod val="50000"/>
                  </a:prstClr>
                </a:solidFill>
                <a:latin typeface="Verdana"/>
                <a:ea typeface="+mn-ea"/>
                <a:cs typeface="Verdana"/>
              </a:rPr>
              <a:t>LA MULTIUTILITY</a:t>
            </a:r>
            <a:endParaRPr lang="it-IT" sz="2200" dirty="0" smtClean="0">
              <a:solidFill>
                <a:srgbClr val="009FDA"/>
              </a:solidFill>
              <a:latin typeface="Verdana"/>
              <a:ea typeface="+mn-ea"/>
              <a:cs typeface="Verdana"/>
            </a:endParaRPr>
          </a:p>
        </p:txBody>
      </p:sp>
      <p:sp>
        <p:nvSpPr>
          <p:cNvPr id="45" name="Rectangle 21"/>
          <p:cNvSpPr>
            <a:spLocks noChangeArrowheads="1"/>
          </p:cNvSpPr>
          <p:nvPr/>
        </p:nvSpPr>
        <p:spPr bwMode="auto">
          <a:xfrm>
            <a:off x="882754" y="1854809"/>
            <a:ext cx="1322603" cy="396558"/>
          </a:xfrm>
          <a:prstGeom prst="rect">
            <a:avLst/>
          </a:prstGeom>
          <a:solidFill>
            <a:srgbClr val="EED50F"/>
          </a:solidFill>
          <a:ln>
            <a:noFill/>
          </a:ln>
          <a:extLst/>
        </p:spPr>
        <p:txBody>
          <a:bodyPr lIns="15752" tIns="0" rIns="15752" bIns="0" anchor="ctr"/>
          <a:lstStyle/>
          <a:p>
            <a:pPr algn="ctr" defTabSz="439738" eaLnBrk="0" hangingPunct="0"/>
            <a:r>
              <a:rPr lang="en-US" sz="16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GENERAZIONE</a:t>
            </a:r>
            <a:endParaRPr lang="en-US" sz="1600" b="1" baseline="300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6" name="AutoShape 42"/>
          <p:cNvSpPr>
            <a:spLocks noChangeArrowheads="1"/>
          </p:cNvSpPr>
          <p:nvPr/>
        </p:nvSpPr>
        <p:spPr bwMode="auto">
          <a:xfrm rot="5400000">
            <a:off x="1239957" y="2391260"/>
            <a:ext cx="538113" cy="1289538"/>
          </a:xfrm>
          <a:prstGeom prst="homePlate">
            <a:avLst>
              <a:gd name="adj" fmla="val 25448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FFDD11"/>
            </a:solidFill>
            <a:miter lim="800000"/>
            <a:headEnd/>
            <a:tailEnd/>
          </a:ln>
        </p:spPr>
        <p:txBody>
          <a:bodyPr rot="10800000" vert="eaVert" lIns="0" tIns="0" rIns="0" bIns="0" anchor="ctr"/>
          <a:lstStyle/>
          <a:p>
            <a:pPr algn="ctr" eaLnBrk="0" hangingPunct="0"/>
            <a:r>
              <a:rPr lang="en-US" sz="900" b="1" dirty="0" smtClean="0">
                <a:latin typeface="Calibri" pitchFamily="34" charset="0"/>
                <a:cs typeface="Calibri" pitchFamily="34" charset="0"/>
              </a:rPr>
              <a:t>APPROVVIGIONAMENTO COMBUSTIBILE</a:t>
            </a:r>
            <a:endParaRPr lang="en-US" sz="9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Rectangle 21"/>
          <p:cNvSpPr>
            <a:spLocks noChangeArrowheads="1"/>
          </p:cNvSpPr>
          <p:nvPr/>
        </p:nvSpPr>
        <p:spPr bwMode="auto">
          <a:xfrm>
            <a:off x="2853083" y="1854809"/>
            <a:ext cx="1322603" cy="396558"/>
          </a:xfrm>
          <a:prstGeom prst="rect">
            <a:avLst/>
          </a:prstGeom>
          <a:solidFill>
            <a:srgbClr val="558ED5"/>
          </a:solidFill>
          <a:ln>
            <a:noFill/>
          </a:ln>
          <a:extLst/>
        </p:spPr>
        <p:txBody>
          <a:bodyPr lIns="15752" tIns="0" rIns="15752" bIns="0" anchor="ctr"/>
          <a:lstStyle/>
          <a:p>
            <a:pPr algn="ctr" defTabSz="439738" eaLnBrk="0" hangingPunct="0"/>
            <a:r>
              <a:rPr lang="en-US" sz="16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MERCATO</a:t>
            </a:r>
            <a:endParaRPr lang="en-US" sz="1600" b="1" baseline="300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9" name="AutoShape 10"/>
          <p:cNvSpPr>
            <a:spLocks noChangeArrowheads="1"/>
          </p:cNvSpPr>
          <p:nvPr/>
        </p:nvSpPr>
        <p:spPr bwMode="auto">
          <a:xfrm rot="5400000">
            <a:off x="1199531" y="2981138"/>
            <a:ext cx="618953" cy="1289538"/>
          </a:xfrm>
          <a:prstGeom prst="chevron">
            <a:avLst>
              <a:gd name="adj" fmla="val 22449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EED50F"/>
            </a:solidFill>
            <a:miter lim="800000"/>
            <a:headEnd/>
            <a:tailEnd/>
          </a:ln>
        </p:spPr>
        <p:txBody>
          <a:bodyPr rot="10800000" vert="eaVert" lIns="46800" tIns="46800" rIns="46800" bIns="46800" anchor="ctr"/>
          <a:lstStyle/>
          <a:p>
            <a:pPr algn="ctr" eaLnBrk="0" hangingPunct="0"/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IMPIANTI GENERAZIONE</a:t>
            </a:r>
            <a:endParaRPr lang="en-US" sz="105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7" name="AutoShape 10"/>
          <p:cNvSpPr>
            <a:spLocks noChangeArrowheads="1"/>
          </p:cNvSpPr>
          <p:nvPr/>
        </p:nvSpPr>
        <p:spPr bwMode="auto">
          <a:xfrm rot="5400000">
            <a:off x="1199531" y="3628145"/>
            <a:ext cx="618953" cy="1289538"/>
          </a:xfrm>
          <a:prstGeom prst="chevron">
            <a:avLst>
              <a:gd name="adj" fmla="val 22449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EED50F"/>
            </a:solidFill>
            <a:miter lim="800000"/>
            <a:headEnd/>
            <a:tailEnd/>
          </a:ln>
        </p:spPr>
        <p:txBody>
          <a:bodyPr rot="10800000" vert="eaVert" lIns="46800" tIns="46800" rIns="46800" bIns="46800" anchor="ctr"/>
          <a:lstStyle/>
          <a:p>
            <a:pPr algn="ctr" eaLnBrk="0" hangingPunct="0"/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WHOLESALE/</a:t>
            </a:r>
          </a:p>
          <a:p>
            <a:pPr algn="ctr" eaLnBrk="0" hangingPunct="0"/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TRADING</a:t>
            </a:r>
            <a:endParaRPr lang="en-US" sz="105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" name="Rectangle 14"/>
          <p:cNvSpPr>
            <a:spLocks noChangeArrowheads="1"/>
          </p:cNvSpPr>
          <p:nvPr/>
        </p:nvSpPr>
        <p:spPr bwMode="auto">
          <a:xfrm rot="5400000">
            <a:off x="3267261" y="3535353"/>
            <a:ext cx="430336" cy="12895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558ED5"/>
            </a:solidFill>
            <a:miter lim="800000"/>
            <a:headEnd/>
            <a:tailEnd/>
          </a:ln>
        </p:spPr>
        <p:txBody>
          <a:bodyPr rot="10800000" vert="eaVert" lIns="0" tIns="36000" rIns="46800" bIns="46800" anchor="ctr"/>
          <a:lstStyle/>
          <a:p>
            <a:pPr algn="ctr" eaLnBrk="0" hangingPunct="0">
              <a:lnSpc>
                <a:spcPts val="1100"/>
              </a:lnSpc>
            </a:pP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ILLUMINAZIONE</a:t>
            </a:r>
            <a:r>
              <a:rPr lang="en-US" sz="1050" b="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PUBBLICA </a:t>
            </a:r>
            <a:br>
              <a:rPr lang="en-US" sz="1050" b="1" dirty="0" smtClean="0">
                <a:latin typeface="Calibri" pitchFamily="34" charset="0"/>
                <a:cs typeface="Calibri" pitchFamily="34" charset="0"/>
              </a:rPr>
            </a:b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E SMART CITY (*)</a:t>
            </a:r>
            <a:endParaRPr lang="en-US" sz="105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" name="Rectangle 14"/>
          <p:cNvSpPr>
            <a:spLocks noChangeArrowheads="1"/>
          </p:cNvSpPr>
          <p:nvPr/>
        </p:nvSpPr>
        <p:spPr bwMode="auto">
          <a:xfrm rot="5400000">
            <a:off x="3267262" y="2386826"/>
            <a:ext cx="430335" cy="12895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558ED5"/>
            </a:solidFill>
            <a:miter lim="800000"/>
            <a:headEnd/>
            <a:tailEnd/>
          </a:ln>
        </p:spPr>
        <p:txBody>
          <a:bodyPr rot="10800000" vert="eaVert" lIns="46800" tIns="46800" rIns="46800" bIns="46800" anchor="ctr"/>
          <a:lstStyle/>
          <a:p>
            <a:pPr algn="ctr" eaLnBrk="0" hangingPunct="0"/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VENDITA ENERGIA ELETTRICA E GAS</a:t>
            </a:r>
            <a:endParaRPr lang="en-US" sz="105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4" name="Immagine 73" descr="ic_generation_0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084" y="2280689"/>
            <a:ext cx="411123" cy="422400"/>
          </a:xfrm>
          <a:prstGeom prst="rect">
            <a:avLst/>
          </a:prstGeom>
        </p:spPr>
      </p:pic>
      <p:pic>
        <p:nvPicPr>
          <p:cNvPr id="75" name="Immagine 74" descr="ic_marke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370" y="2280689"/>
            <a:ext cx="411123" cy="413264"/>
          </a:xfrm>
          <a:prstGeom prst="rect">
            <a:avLst/>
          </a:prstGeom>
        </p:spPr>
      </p:pic>
      <p:grpSp>
        <p:nvGrpSpPr>
          <p:cNvPr id="76" name="Gruppo 75"/>
          <p:cNvGrpSpPr/>
          <p:nvPr/>
        </p:nvGrpSpPr>
        <p:grpSpPr>
          <a:xfrm>
            <a:off x="7036515" y="1844969"/>
            <a:ext cx="1344042" cy="2745590"/>
            <a:chOff x="4289274" y="2915519"/>
            <a:chExt cx="1344042" cy="2745590"/>
          </a:xfrm>
        </p:grpSpPr>
        <p:sp>
          <p:nvSpPr>
            <p:cNvPr id="77" name="Rectangle 7"/>
            <p:cNvSpPr>
              <a:spLocks noChangeArrowheads="1"/>
            </p:cNvSpPr>
            <p:nvPr/>
          </p:nvSpPr>
          <p:spPr bwMode="auto">
            <a:xfrm>
              <a:off x="4310713" y="2915519"/>
              <a:ext cx="1322603" cy="396558"/>
            </a:xfrm>
            <a:prstGeom prst="rect">
              <a:avLst/>
            </a:prstGeom>
            <a:solidFill>
              <a:srgbClr val="689E41"/>
            </a:solidFill>
            <a:ln>
              <a:noFill/>
            </a:ln>
            <a:extLst/>
          </p:spPr>
          <p:txBody>
            <a:bodyPr lIns="15752" tIns="0" rIns="15752" bIns="0" anchor="ctr"/>
            <a:lstStyle/>
            <a:p>
              <a:pPr algn="ctr" defTabSz="439738" eaLnBrk="0" hangingPunct="0"/>
              <a:r>
                <a:rPr lang="en-US" sz="1600" b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AMBIENTE</a:t>
              </a:r>
              <a:endParaRPr lang="en-US" sz="1600" b="1" i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8" name="AutoShape 9"/>
            <p:cNvSpPr>
              <a:spLocks noChangeArrowheads="1"/>
            </p:cNvSpPr>
            <p:nvPr/>
          </p:nvSpPr>
          <p:spPr bwMode="auto">
            <a:xfrm rot="5400000">
              <a:off x="4666975" y="3454303"/>
              <a:ext cx="534148" cy="1289538"/>
            </a:xfrm>
            <a:prstGeom prst="homePlate">
              <a:avLst>
                <a:gd name="adj" fmla="val 2973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 algn="ctr">
              <a:solidFill>
                <a:srgbClr val="689E41"/>
              </a:solidFill>
              <a:miter lim="800000"/>
              <a:headEnd/>
              <a:tailEnd/>
            </a:ln>
          </p:spPr>
          <p:txBody>
            <a:bodyPr rot="10800000" vert="eaVert" lIns="46800" tIns="46800" rIns="46800" bIns="46800" anchor="ctr"/>
            <a:lstStyle/>
            <a:p>
              <a:pPr algn="ctr" eaLnBrk="0" hangingPunct="0"/>
              <a:r>
                <a:rPr lang="en-US" sz="1050" b="1" dirty="0" smtClean="0">
                  <a:latin typeface="Calibri" pitchFamily="34" charset="0"/>
                  <a:cs typeface="Calibri" pitchFamily="34" charset="0"/>
                </a:rPr>
                <a:t>RACCOLTA</a:t>
              </a:r>
              <a:r>
                <a:rPr lang="en-US" sz="1050" b="0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050" b="1" dirty="0" smtClean="0">
                  <a:latin typeface="Calibri" pitchFamily="34" charset="0"/>
                  <a:cs typeface="Calibri" pitchFamily="34" charset="0"/>
                </a:rPr>
                <a:t>E SPAZZAMENTO</a:t>
              </a:r>
              <a:endParaRPr lang="en-US" sz="1050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9" name="AutoShape 10"/>
            <p:cNvSpPr>
              <a:spLocks noChangeArrowheads="1"/>
            </p:cNvSpPr>
            <p:nvPr/>
          </p:nvSpPr>
          <p:spPr bwMode="auto">
            <a:xfrm rot="5400000">
              <a:off x="4623095" y="4040110"/>
              <a:ext cx="621908" cy="1289538"/>
            </a:xfrm>
            <a:prstGeom prst="chevron">
              <a:avLst>
                <a:gd name="adj" fmla="val 2584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 algn="ctr">
              <a:solidFill>
                <a:srgbClr val="689E41"/>
              </a:solidFill>
              <a:miter lim="800000"/>
              <a:headEnd/>
              <a:tailEnd/>
            </a:ln>
          </p:spPr>
          <p:txBody>
            <a:bodyPr rot="10800000" vert="eaVert" lIns="46800" tIns="46800" rIns="46800" bIns="46800" anchor="ctr"/>
            <a:lstStyle/>
            <a:p>
              <a:pPr algn="ctr" eaLnBrk="0" hangingPunct="0"/>
              <a:r>
                <a:rPr lang="en-US" sz="1050" b="1" dirty="0" smtClean="0">
                  <a:latin typeface="Calibri" pitchFamily="34" charset="0"/>
                  <a:cs typeface="Calibri" pitchFamily="34" charset="0"/>
                </a:rPr>
                <a:t>TRATTAMENTO</a:t>
              </a:r>
              <a:endParaRPr lang="en-US" sz="1050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0" name="CasellaDiTesto 79"/>
            <p:cNvSpPr txBox="1"/>
            <p:nvPr/>
          </p:nvSpPr>
          <p:spPr>
            <a:xfrm>
              <a:off x="4289274" y="5107111"/>
              <a:ext cx="13380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en-US" sz="950" b="1" dirty="0" smtClean="0">
                  <a:latin typeface="Calibri" pitchFamily="34" charset="0"/>
                  <a:cs typeface="Calibri" pitchFamily="34" charset="0"/>
                </a:rPr>
                <a:t>END OF WASTE</a:t>
              </a:r>
            </a:p>
            <a:p>
              <a:pPr algn="ctr">
                <a:lnSpc>
                  <a:spcPts val="900"/>
                </a:lnSpc>
              </a:pPr>
              <a:r>
                <a:rPr lang="en-US" sz="950" b="1" dirty="0" smtClean="0">
                  <a:latin typeface="Calibri" pitchFamily="34" charset="0"/>
                  <a:cs typeface="Calibri" pitchFamily="34" charset="0"/>
                </a:rPr>
                <a:t>RECUPERO </a:t>
              </a:r>
              <a:br>
                <a:rPr lang="en-US" sz="950" b="1" dirty="0" smtClean="0">
                  <a:latin typeface="Calibri" pitchFamily="34" charset="0"/>
                  <a:cs typeface="Calibri" pitchFamily="34" charset="0"/>
                </a:rPr>
              </a:br>
              <a:r>
                <a:rPr lang="en-US" sz="950" b="1" dirty="0" smtClean="0">
                  <a:latin typeface="Calibri" pitchFamily="34" charset="0"/>
                  <a:cs typeface="Calibri" pitchFamily="34" charset="0"/>
                </a:rPr>
                <a:t>MATERIA ENERGIA</a:t>
              </a:r>
            </a:p>
            <a:p>
              <a:pPr algn="ctr">
                <a:lnSpc>
                  <a:spcPts val="900"/>
                </a:lnSpc>
              </a:pPr>
              <a:r>
                <a:rPr lang="en-US" sz="950" b="1" dirty="0" smtClean="0">
                  <a:latin typeface="Calibri" pitchFamily="34" charset="0"/>
                  <a:cs typeface="Calibri" pitchFamily="34" charset="0"/>
                </a:rPr>
                <a:t>SMALTIMENTO</a:t>
              </a:r>
              <a:endParaRPr lang="en-US" sz="950" b="1" dirty="0"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81" name="Gruppo 80"/>
            <p:cNvGrpSpPr/>
            <p:nvPr/>
          </p:nvGrpSpPr>
          <p:grpSpPr>
            <a:xfrm>
              <a:off x="4766193" y="3341399"/>
              <a:ext cx="390548" cy="378198"/>
              <a:chOff x="93761" y="5964703"/>
              <a:chExt cx="1084729" cy="998348"/>
            </a:xfrm>
          </p:grpSpPr>
          <p:pic>
            <p:nvPicPr>
              <p:cNvPr id="82" name="Picture 2" descr="https://s3-eu-west-1.amazonaws.com/a2a-be/a2a/gbb-uploads/PsNVwh-02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868" y="6029377"/>
                <a:ext cx="868998" cy="869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Ovale 82"/>
              <p:cNvSpPr/>
              <p:nvPr/>
            </p:nvSpPr>
            <p:spPr>
              <a:xfrm>
                <a:off x="93761" y="5964703"/>
                <a:ext cx="1084729" cy="998348"/>
              </a:xfrm>
              <a:prstGeom prst="ellipse">
                <a:avLst/>
              </a:prstGeom>
              <a:noFill/>
              <a:ln>
                <a:solidFill>
                  <a:srgbClr val="689E4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84" name="Rectangle 2"/>
          <p:cNvSpPr>
            <a:spLocks noChangeArrowheads="1"/>
          </p:cNvSpPr>
          <p:nvPr/>
        </p:nvSpPr>
        <p:spPr bwMode="auto">
          <a:xfrm>
            <a:off x="4900211" y="1854809"/>
            <a:ext cx="1322603" cy="396558"/>
          </a:xfrm>
          <a:prstGeom prst="rect">
            <a:avLst/>
          </a:prstGeom>
          <a:solidFill>
            <a:srgbClr val="FF6600"/>
          </a:solidFill>
          <a:ln>
            <a:noFill/>
          </a:ln>
          <a:extLst/>
        </p:spPr>
        <p:txBody>
          <a:bodyPr lIns="15752" tIns="0" rIns="15752" bIns="0" anchor="ctr"/>
          <a:lstStyle/>
          <a:p>
            <a:pPr algn="ctr" defTabSz="439738" eaLnBrk="0" hangingPunct="0"/>
            <a:r>
              <a:rPr lang="en-US" sz="16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RETI E CALORE</a:t>
            </a:r>
            <a:endParaRPr lang="en-US" sz="16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" name="Rectangle 14"/>
          <p:cNvSpPr>
            <a:spLocks noChangeArrowheads="1"/>
          </p:cNvSpPr>
          <p:nvPr/>
        </p:nvSpPr>
        <p:spPr bwMode="auto">
          <a:xfrm rot="5400000">
            <a:off x="5331172" y="3545611"/>
            <a:ext cx="427413" cy="12895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FF6600"/>
            </a:solidFill>
            <a:miter lim="800000"/>
            <a:headEnd/>
            <a:tailEnd/>
          </a:ln>
        </p:spPr>
        <p:txBody>
          <a:bodyPr rot="10800000" vert="eaVert" lIns="46800" tIns="46800" rIns="46800" bIns="46800" anchor="ctr"/>
          <a:lstStyle/>
          <a:p>
            <a:pPr algn="ctr" eaLnBrk="0" hangingPunct="0"/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SERVIZIO</a:t>
            </a:r>
            <a:r>
              <a:rPr lang="en-US" sz="105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IDRICO</a:t>
            </a:r>
            <a:r>
              <a:rPr lang="en-US" sz="105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INTEGRATO</a:t>
            </a:r>
            <a:r>
              <a:rPr lang="en-US" sz="1050" b="0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sz="105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6" name="Rectangle 15"/>
          <p:cNvSpPr>
            <a:spLocks noChangeArrowheads="1"/>
          </p:cNvSpPr>
          <p:nvPr/>
        </p:nvSpPr>
        <p:spPr bwMode="auto">
          <a:xfrm rot="5400000">
            <a:off x="5328031" y="2355356"/>
            <a:ext cx="433701" cy="12895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FF6600"/>
            </a:solidFill>
            <a:miter lim="800000"/>
            <a:headEnd/>
            <a:tailEnd/>
          </a:ln>
        </p:spPr>
        <p:txBody>
          <a:bodyPr rot="10800000" vert="eaVert" lIns="46800" tIns="46800" rIns="46800" bIns="46800" anchor="ctr"/>
          <a:lstStyle/>
          <a:p>
            <a:pPr algn="ctr" eaLnBrk="0" hangingPunct="0"/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RETI</a:t>
            </a:r>
            <a:r>
              <a:rPr lang="en-US" sz="1050" b="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ELETTRICHE</a:t>
            </a:r>
            <a:endParaRPr lang="en-US" sz="105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7" name="Rectangle 16"/>
          <p:cNvSpPr>
            <a:spLocks noChangeArrowheads="1"/>
          </p:cNvSpPr>
          <p:nvPr/>
        </p:nvSpPr>
        <p:spPr bwMode="auto">
          <a:xfrm rot="5400000">
            <a:off x="5340557" y="2953169"/>
            <a:ext cx="408636" cy="12895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FF6600"/>
            </a:solidFill>
            <a:miter lim="800000"/>
            <a:headEnd/>
            <a:tailEnd/>
          </a:ln>
        </p:spPr>
        <p:txBody>
          <a:bodyPr rot="10800000" vert="eaVert" lIns="46800" tIns="46800" rIns="46800" bIns="46800" anchor="ctr"/>
          <a:lstStyle/>
          <a:p>
            <a:pPr algn="ctr" eaLnBrk="0" hangingPunct="0"/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RETI</a:t>
            </a:r>
            <a:r>
              <a:rPr lang="en-US" sz="1050" b="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GAS</a:t>
            </a:r>
            <a:endParaRPr lang="en-US" sz="105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8" name="Immagine 87" descr="ic_network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449" y="2280689"/>
            <a:ext cx="411123" cy="422401"/>
          </a:xfrm>
          <a:prstGeom prst="rect">
            <a:avLst/>
          </a:prstGeom>
        </p:spPr>
      </p:pic>
      <p:sp>
        <p:nvSpPr>
          <p:cNvPr id="89" name="Rectangle 14"/>
          <p:cNvSpPr>
            <a:spLocks noChangeArrowheads="1"/>
          </p:cNvSpPr>
          <p:nvPr/>
        </p:nvSpPr>
        <p:spPr bwMode="auto">
          <a:xfrm rot="5400000">
            <a:off x="5327108" y="4149110"/>
            <a:ext cx="427413" cy="12895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FF6600"/>
            </a:solidFill>
            <a:miter lim="800000"/>
            <a:headEnd/>
            <a:tailEnd/>
          </a:ln>
        </p:spPr>
        <p:txBody>
          <a:bodyPr rot="10800000" vert="eaVert" lIns="46800" tIns="46800" rIns="46800" bIns="46800" anchor="ctr"/>
          <a:lstStyle/>
          <a:p>
            <a:pPr algn="ctr" eaLnBrk="0" hangingPunct="0"/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RETI TELCO</a:t>
            </a:r>
            <a:endParaRPr lang="en-US" sz="105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0" name="AutoShape 9"/>
          <p:cNvSpPr>
            <a:spLocks noChangeArrowheads="1"/>
          </p:cNvSpPr>
          <p:nvPr/>
        </p:nvSpPr>
        <p:spPr bwMode="auto">
          <a:xfrm rot="5400000">
            <a:off x="5310784" y="4830878"/>
            <a:ext cx="535659" cy="1289538"/>
          </a:xfrm>
          <a:prstGeom prst="homePlate">
            <a:avLst>
              <a:gd name="adj" fmla="val 22847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FF6600"/>
            </a:solidFill>
            <a:miter lim="800000"/>
            <a:headEnd/>
            <a:tailEnd/>
          </a:ln>
        </p:spPr>
        <p:txBody>
          <a:bodyPr rot="10800000" vert="eaVert" lIns="46800" tIns="46800" rIns="46800" bIns="46800" anchor="ctr"/>
          <a:lstStyle/>
          <a:p>
            <a:pPr algn="ctr" eaLnBrk="0" hangingPunct="0"/>
            <a:r>
              <a:rPr lang="en-US" sz="1050" b="1" dirty="0">
                <a:latin typeface="Calibri" pitchFamily="34" charset="0"/>
                <a:cs typeface="Calibri" pitchFamily="34" charset="0"/>
              </a:rPr>
              <a:t>IMPIANTI COGENERAZIONE</a:t>
            </a:r>
          </a:p>
        </p:txBody>
      </p:sp>
      <p:sp>
        <p:nvSpPr>
          <p:cNvPr id="91" name="AutoShape 10"/>
          <p:cNvSpPr>
            <a:spLocks noChangeArrowheads="1"/>
          </p:cNvSpPr>
          <p:nvPr/>
        </p:nvSpPr>
        <p:spPr bwMode="auto">
          <a:xfrm rot="5400000">
            <a:off x="5266354" y="5462156"/>
            <a:ext cx="624509" cy="1289538"/>
          </a:xfrm>
          <a:prstGeom prst="chevron">
            <a:avLst>
              <a:gd name="adj" fmla="val 18572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FF6600"/>
            </a:solidFill>
            <a:miter lim="800000"/>
            <a:headEnd/>
            <a:tailEnd/>
          </a:ln>
        </p:spPr>
        <p:txBody>
          <a:bodyPr rot="10800000" vert="eaVert" lIns="46800" tIns="0" rIns="46800" bIns="0" anchor="ctr"/>
          <a:lstStyle/>
          <a:p>
            <a:pPr algn="ctr" eaLnBrk="0" hangingPunct="0"/>
            <a:r>
              <a:rPr lang="en-US" sz="1050" b="1" dirty="0">
                <a:latin typeface="Calibri" pitchFamily="34" charset="0"/>
                <a:cs typeface="Calibri" pitchFamily="34" charset="0"/>
              </a:rPr>
              <a:t>TELERISCALDAMENTO</a:t>
            </a:r>
          </a:p>
        </p:txBody>
      </p:sp>
      <p:sp>
        <p:nvSpPr>
          <p:cNvPr id="92" name="Rectangle 14"/>
          <p:cNvSpPr>
            <a:spLocks noChangeArrowheads="1"/>
          </p:cNvSpPr>
          <p:nvPr/>
        </p:nvSpPr>
        <p:spPr bwMode="auto">
          <a:xfrm rot="5400000">
            <a:off x="3263386" y="2960765"/>
            <a:ext cx="438086" cy="12895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algn="ctr">
            <a:solidFill>
              <a:srgbClr val="558ED5"/>
            </a:solidFill>
            <a:miter lim="800000"/>
            <a:headEnd/>
            <a:tailEnd/>
          </a:ln>
        </p:spPr>
        <p:txBody>
          <a:bodyPr rot="10800000" vert="eaVert" lIns="46800" tIns="46800" rIns="46800" bIns="46800" anchor="ctr"/>
          <a:lstStyle/>
          <a:p>
            <a:pPr algn="ctr" eaLnBrk="0" hangingPunct="0"/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ENERGY</a:t>
            </a:r>
            <a:r>
              <a:rPr lang="en-US" sz="105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050" b="1" dirty="0" smtClean="0">
                <a:latin typeface="Calibri" pitchFamily="34" charset="0"/>
                <a:cs typeface="Calibri" pitchFamily="34" charset="0"/>
              </a:rPr>
              <a:t>SOLUTIONS</a:t>
            </a:r>
            <a:endParaRPr lang="en-US" sz="105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3" name="CasellaDiTesto 92"/>
          <p:cNvSpPr txBox="1"/>
          <p:nvPr/>
        </p:nvSpPr>
        <p:spPr>
          <a:xfrm>
            <a:off x="7864873" y="6515745"/>
            <a:ext cx="1422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400"/>
              </a:spcBef>
            </a:pP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(*) A2A Smart City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6"/>
          <a:srcRect t="26866"/>
          <a:stretch/>
        </p:blipFill>
        <p:spPr>
          <a:xfrm>
            <a:off x="820082" y="4928511"/>
            <a:ext cx="2909411" cy="135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nettore 1 32"/>
          <p:cNvCxnSpPr/>
          <p:nvPr/>
        </p:nvCxnSpPr>
        <p:spPr>
          <a:xfrm>
            <a:off x="658753" y="5613559"/>
            <a:ext cx="8552223" cy="0"/>
          </a:xfrm>
          <a:prstGeom prst="line">
            <a:avLst/>
          </a:prstGeom>
          <a:solidFill>
            <a:schemeClr val="bg1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</p:cxnSp>
      <p:sp>
        <p:nvSpPr>
          <p:cNvPr id="34" name="Titolo 1"/>
          <p:cNvSpPr txBox="1">
            <a:spLocks/>
          </p:cNvSpPr>
          <p:nvPr/>
        </p:nvSpPr>
        <p:spPr>
          <a:xfrm>
            <a:off x="200868" y="148160"/>
            <a:ext cx="6811327" cy="4587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it-IT" sz="2000" dirty="0" smtClean="0">
                <a:solidFill>
                  <a:srgbClr val="009FDA"/>
                </a:solidFill>
                <a:latin typeface="Verdana"/>
                <a:ea typeface="+mn-ea"/>
                <a:cs typeface="Verdana"/>
              </a:rPr>
              <a:t>OVERVIEW DEL GRUPPO A2A</a:t>
            </a:r>
          </a:p>
          <a:p>
            <a:pPr algn="l" fontAlgn="base">
              <a:spcAft>
                <a:spcPct val="0"/>
              </a:spcAft>
            </a:pPr>
            <a:r>
              <a:rPr lang="it-IT" sz="1800" dirty="0" smtClean="0">
                <a:solidFill>
                  <a:prstClr val="white">
                    <a:lumMod val="50000"/>
                  </a:prstClr>
                </a:solidFill>
                <a:latin typeface="Verdana"/>
                <a:ea typeface="+mn-ea"/>
                <a:cs typeface="Verdana"/>
              </a:rPr>
              <a:t>I BUSINESS E IL VALORE PER IL SISTEMA</a:t>
            </a:r>
            <a:endParaRPr lang="it-IT" sz="2200" dirty="0" smtClean="0">
              <a:solidFill>
                <a:srgbClr val="009FDA"/>
              </a:solidFill>
              <a:latin typeface="Verdana"/>
              <a:ea typeface="+mn-ea"/>
              <a:cs typeface="Verdana"/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1836685" y="1595703"/>
            <a:ext cx="7374291" cy="82330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it-IT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° </a:t>
            </a:r>
            <a:r>
              <a:rPr lang="it-IT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player </a:t>
            </a:r>
            <a:r>
              <a:rPr lang="it-IT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nazionale </a:t>
            </a:r>
            <a:r>
              <a:rPr lang="it-IT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capacità termoelettrica 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(circa 7.000 MW)</a:t>
            </a: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82% della capacità </a:t>
            </a:r>
            <a:r>
              <a:rPr lang="it-IT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installata 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basso impatto ambientale (CCGT)</a:t>
            </a:r>
            <a:endParaRPr lang="it-IT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Oltre 2.000 MW di </a:t>
            </a:r>
            <a:r>
              <a:rPr lang="it-IT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produzione FER </a:t>
            </a:r>
            <a:endParaRPr lang="it-IT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Crescita di oltre </a:t>
            </a:r>
            <a:r>
              <a:rPr lang="it-IT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 MW FV 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 2017/2018 con ulteriori prospettive</a:t>
            </a:r>
            <a:endParaRPr lang="it-IT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1868751" y="5643661"/>
            <a:ext cx="7083900" cy="82330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Oltre 5Mt di rifiuti trattati 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3.5M </a:t>
            </a:r>
            <a:r>
              <a:rPr lang="it-IT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 cittadini serviti</a:t>
            </a: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Leader italiano nel riciclo </a:t>
            </a:r>
            <a:r>
              <a:rPr lang="it-IT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16 impianti 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</a:t>
            </a:r>
            <a:r>
              <a:rPr lang="it-IT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 TMB</a:t>
            </a:r>
            <a:endParaRPr lang="it-IT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Leader italiano nel recupero di energia e calore 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(1,8 </a:t>
            </a:r>
            <a:r>
              <a:rPr lang="it-IT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TWh</a:t>
            </a:r>
            <a:r>
              <a:rPr lang="it-IT" sz="8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1,4 </a:t>
            </a:r>
            <a:r>
              <a:rPr lang="it-IT" sz="1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TWh</a:t>
            </a:r>
            <a:r>
              <a:rPr lang="it-IT" sz="8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it-IT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2.4Mt di rifiuti trattati</a:t>
            </a: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Player allineato alle best practice europee: </a:t>
            </a:r>
            <a:r>
              <a:rPr lang="it-IT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zero discarica</a:t>
            </a:r>
          </a:p>
        </p:txBody>
      </p:sp>
      <p:sp>
        <p:nvSpPr>
          <p:cNvPr id="37" name="Rettangolo 36"/>
          <p:cNvSpPr/>
          <p:nvPr/>
        </p:nvSpPr>
        <p:spPr>
          <a:xfrm>
            <a:off x="1821997" y="4441158"/>
            <a:ext cx="7374291" cy="63094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 </a:t>
            </a:r>
            <a:r>
              <a:rPr lang="it-IT" sz="1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primi </a:t>
            </a:r>
            <a:r>
              <a:rPr lang="it-IT" sz="1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operatori nella </a:t>
            </a:r>
            <a:r>
              <a:rPr lang="it-IT" sz="1000" b="1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distribuzione EE </a:t>
            </a:r>
            <a:r>
              <a:rPr lang="it-IT" sz="1000" b="1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 GAS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 </a:t>
            </a:r>
            <a:r>
              <a:rPr lang="it-IT" sz="1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primi operatori nella </a:t>
            </a:r>
            <a:r>
              <a:rPr lang="it-IT" sz="1000" b="1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distribuzione di </a:t>
            </a:r>
            <a:r>
              <a:rPr lang="it-IT" sz="1000" b="1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acqua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 i primi operatori nel </a:t>
            </a:r>
            <a:r>
              <a:rPr lang="it-IT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teleriscaldamento</a:t>
            </a:r>
            <a:r>
              <a:rPr lang="it-IT" sz="1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con </a:t>
            </a:r>
            <a:r>
              <a:rPr lang="it-IT" sz="1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oltre 25.500 utenze</a:t>
            </a:r>
          </a:p>
        </p:txBody>
      </p:sp>
      <p:sp>
        <p:nvSpPr>
          <p:cNvPr id="39" name="Rettangolo 38"/>
          <p:cNvSpPr/>
          <p:nvPr/>
        </p:nvSpPr>
        <p:spPr>
          <a:xfrm>
            <a:off x="1844368" y="2967854"/>
            <a:ext cx="7374291" cy="140038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irca </a:t>
            </a:r>
            <a:r>
              <a:rPr lang="it-IT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1,1 milioni clienti elettrici e 1,3 milioni clienti gas</a:t>
            </a: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rend di </a:t>
            </a:r>
            <a:r>
              <a:rPr lang="it-IT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crescita sul mercato libero</a:t>
            </a:r>
            <a:r>
              <a:rPr lang="it-IT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residenziale e non</a:t>
            </a: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Leader </a:t>
            </a:r>
            <a:r>
              <a:rPr lang="it-IT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nelle evoluzioni </a:t>
            </a:r>
            <a:r>
              <a:rPr lang="it-IT" sz="10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smart</a:t>
            </a:r>
            <a:r>
              <a:rPr lang="it-IT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it-IT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cities</a:t>
            </a:r>
            <a:r>
              <a:rPr lang="it-IT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grid</a:t>
            </a:r>
            <a:r>
              <a:rPr lang="it-IT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sz="1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land</a:t>
            </a:r>
            <a:r>
              <a:rPr lang="it-IT" sz="1000" dirty="0">
                <a:latin typeface="Verdana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it-IT" sz="1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mobility</a:t>
            </a:r>
            <a:endParaRPr lang="it-IT" sz="1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Illuminazione Pubblica </a:t>
            </a:r>
            <a:r>
              <a:rPr lang="it-IT" sz="1000" b="1" kern="0" dirty="0">
                <a:latin typeface="Verdana" pitchFamily="34" charset="0"/>
                <a:ea typeface="Verdana" pitchFamily="34" charset="0"/>
                <a:cs typeface="Verdana" pitchFamily="34" charset="0"/>
              </a:rPr>
              <a:t>più di 200.000 punti luce e vari progetti in corso di </a:t>
            </a:r>
            <a:r>
              <a:rPr lang="it-IT" sz="1000" b="1" kern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relamping</a:t>
            </a:r>
            <a:r>
              <a:rPr lang="it-IT" sz="1000" b="1" kern="0" dirty="0">
                <a:latin typeface="Verdana" pitchFamily="34" charset="0"/>
                <a:ea typeface="Verdana" pitchFamily="34" charset="0"/>
                <a:cs typeface="Verdana" pitchFamily="34" charset="0"/>
              </a:rPr>
              <a:t> a LED</a:t>
            </a: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it-IT" sz="1000" kern="0" dirty="0">
                <a:latin typeface="Verdana" pitchFamily="34" charset="0"/>
                <a:ea typeface="Verdana" pitchFamily="34" charset="0"/>
                <a:cs typeface="Verdana" pitchFamily="34" charset="0"/>
              </a:rPr>
              <a:t>Videosorveglianza </a:t>
            </a:r>
            <a:r>
              <a:rPr lang="it-IT" sz="1000" b="1" kern="0" dirty="0">
                <a:latin typeface="Verdana" pitchFamily="34" charset="0"/>
                <a:ea typeface="Verdana" pitchFamily="34" charset="0"/>
                <a:cs typeface="Verdana" pitchFamily="34" charset="0"/>
              </a:rPr>
              <a:t>1.236 telecamere installate nella sola Milano</a:t>
            </a: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endParaRPr lang="it-IT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2800" indent="-171450">
              <a:spcBef>
                <a:spcPts val="300"/>
              </a:spcBef>
              <a:buFont typeface="Wingdings" panose="05000000000000000000" pitchFamily="2" charset="2"/>
              <a:buChar char="ü"/>
            </a:pPr>
            <a:endParaRPr lang="it-IT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Rettangolo 39"/>
          <p:cNvSpPr/>
          <p:nvPr/>
        </p:nvSpPr>
        <p:spPr>
          <a:xfrm>
            <a:off x="929685" y="1134038"/>
            <a:ext cx="23487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Generazione</a:t>
            </a:r>
            <a:endParaRPr lang="it-IT" sz="2400" dirty="0">
              <a:solidFill>
                <a:srgbClr val="FFC000"/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896496" y="3967569"/>
            <a:ext cx="23535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Reti e calore</a:t>
            </a:r>
            <a:endParaRPr lang="it-IT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" name="Rettangolo 47"/>
          <p:cNvSpPr/>
          <p:nvPr/>
        </p:nvSpPr>
        <p:spPr>
          <a:xfrm>
            <a:off x="872429" y="5204626"/>
            <a:ext cx="18389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srgbClr val="689E4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Ambiente</a:t>
            </a:r>
            <a:endParaRPr lang="it-IT" sz="2400" dirty="0">
              <a:solidFill>
                <a:srgbClr val="689E41"/>
              </a:solidFill>
            </a:endParaRPr>
          </a:p>
        </p:txBody>
      </p:sp>
      <p:sp>
        <p:nvSpPr>
          <p:cNvPr id="50" name="Rettangolo 49"/>
          <p:cNvSpPr/>
          <p:nvPr/>
        </p:nvSpPr>
        <p:spPr>
          <a:xfrm>
            <a:off x="968976" y="2457284"/>
            <a:ext cx="1571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srgbClr val="558ED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Mercato</a:t>
            </a:r>
            <a:endParaRPr lang="it-IT" sz="2400" dirty="0">
              <a:solidFill>
                <a:srgbClr val="558ED5"/>
              </a:solidFill>
            </a:endParaRPr>
          </a:p>
        </p:txBody>
      </p:sp>
      <p:pic>
        <p:nvPicPr>
          <p:cNvPr id="51" name="Immagine 50" descr="ic_generation_0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29" y="1725325"/>
            <a:ext cx="590067" cy="606253"/>
          </a:xfrm>
          <a:prstGeom prst="rect">
            <a:avLst/>
          </a:prstGeom>
        </p:spPr>
      </p:pic>
      <p:pic>
        <p:nvPicPr>
          <p:cNvPr id="52" name="Immagine 51" descr="ic_networ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29" y="4489078"/>
            <a:ext cx="590067" cy="606254"/>
          </a:xfrm>
          <a:prstGeom prst="rect">
            <a:avLst/>
          </a:prstGeom>
        </p:spPr>
      </p:pic>
      <p:pic>
        <p:nvPicPr>
          <p:cNvPr id="53" name="Immagine 52" descr="ic_market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29" y="3037822"/>
            <a:ext cx="590067" cy="593140"/>
          </a:xfrm>
          <a:prstGeom prst="rect">
            <a:avLst/>
          </a:prstGeom>
        </p:spPr>
      </p:pic>
      <p:grpSp>
        <p:nvGrpSpPr>
          <p:cNvPr id="54" name="Gruppo 53"/>
          <p:cNvGrpSpPr/>
          <p:nvPr/>
        </p:nvGrpSpPr>
        <p:grpSpPr>
          <a:xfrm>
            <a:off x="887194" y="5828576"/>
            <a:ext cx="560536" cy="542811"/>
            <a:chOff x="93761" y="5964703"/>
            <a:chExt cx="1084729" cy="998348"/>
          </a:xfrm>
        </p:grpSpPr>
        <p:pic>
          <p:nvPicPr>
            <p:cNvPr id="55" name="Picture 2" descr="https://s3-eu-west-1.amazonaws.com/a2a-be/a2a/gbb-uploads/PsNVwh-02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8" y="6029377"/>
              <a:ext cx="868998" cy="869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Ovale 55"/>
            <p:cNvSpPr/>
            <p:nvPr/>
          </p:nvSpPr>
          <p:spPr>
            <a:xfrm>
              <a:off x="93761" y="5964703"/>
              <a:ext cx="1084729" cy="998348"/>
            </a:xfrm>
            <a:prstGeom prst="ellipse">
              <a:avLst/>
            </a:prstGeom>
            <a:noFill/>
            <a:ln>
              <a:solidFill>
                <a:srgbClr val="689E4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cxnSp>
        <p:nvCxnSpPr>
          <p:cNvPr id="59" name="Connettore 1 58"/>
          <p:cNvCxnSpPr/>
          <p:nvPr/>
        </p:nvCxnSpPr>
        <p:spPr>
          <a:xfrm>
            <a:off x="658753" y="1585975"/>
            <a:ext cx="8280966" cy="9728"/>
          </a:xfrm>
          <a:prstGeom prst="line">
            <a:avLst/>
          </a:prstGeom>
          <a:solidFill>
            <a:schemeClr val="bg1"/>
          </a:solidFill>
          <a:ln w="19050">
            <a:solidFill>
              <a:srgbClr val="FFDD71"/>
            </a:solidFill>
          </a:ln>
        </p:spPr>
      </p:cxnSp>
      <p:cxnSp>
        <p:nvCxnSpPr>
          <p:cNvPr id="61" name="Connettore 1 60"/>
          <p:cNvCxnSpPr/>
          <p:nvPr/>
        </p:nvCxnSpPr>
        <p:spPr>
          <a:xfrm>
            <a:off x="658753" y="2889765"/>
            <a:ext cx="8280966" cy="0"/>
          </a:xfrm>
          <a:prstGeom prst="line">
            <a:avLst/>
          </a:prstGeom>
          <a:solidFill>
            <a:schemeClr val="bg1"/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</p:cxnSp>
      <p:cxnSp>
        <p:nvCxnSpPr>
          <p:cNvPr id="62" name="Connettore 1 61"/>
          <p:cNvCxnSpPr/>
          <p:nvPr/>
        </p:nvCxnSpPr>
        <p:spPr>
          <a:xfrm>
            <a:off x="658753" y="4405994"/>
            <a:ext cx="8293898" cy="7510"/>
          </a:xfrm>
          <a:prstGeom prst="line">
            <a:avLst/>
          </a:prstGeom>
          <a:solidFill>
            <a:schemeClr val="bg1"/>
          </a:solidFill>
          <a:ln w="19050">
            <a:solidFill>
              <a:schemeClr val="accent6">
                <a:lumMod val="60000"/>
                <a:lumOff val="40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315235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"/>
          <p:cNvSpPr txBox="1">
            <a:spLocks/>
          </p:cNvSpPr>
          <p:nvPr/>
        </p:nvSpPr>
        <p:spPr>
          <a:xfrm>
            <a:off x="171840" y="140903"/>
            <a:ext cx="6811327" cy="4587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it-IT" sz="2000" dirty="0" smtClean="0">
                <a:solidFill>
                  <a:srgbClr val="009FDA"/>
                </a:solidFill>
                <a:latin typeface="Verdana"/>
                <a:ea typeface="+mn-ea"/>
                <a:cs typeface="Verdana"/>
              </a:rPr>
              <a:t>OVERVIEW DEL GRUPPO A2A</a:t>
            </a:r>
          </a:p>
          <a:p>
            <a:pPr algn="l" fontAlgn="base">
              <a:spcAft>
                <a:spcPct val="0"/>
              </a:spcAft>
            </a:pPr>
            <a:r>
              <a:rPr lang="it-IT" sz="1800" dirty="0">
                <a:solidFill>
                  <a:prstClr val="white">
                    <a:lumMod val="50000"/>
                  </a:prstClr>
                </a:solidFill>
                <a:latin typeface="Verdana"/>
                <a:cs typeface="Verdana"/>
              </a:rPr>
              <a:t>IL NUOVO FRAMEWORK STRATEGICO</a:t>
            </a:r>
            <a:endParaRPr lang="it-IT" sz="22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475129" y="1164589"/>
            <a:ext cx="2298446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it-IT" sz="12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SOLUZIONI SMART</a:t>
            </a:r>
          </a:p>
          <a:p>
            <a:pPr>
              <a:spcBef>
                <a:spcPts val="400"/>
              </a:spcBef>
            </a:pPr>
            <a:endParaRPr lang="it-IT" sz="3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sz="105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Efficienza energetica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sz="105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Smart service </a:t>
            </a:r>
            <a:r>
              <a:rPr lang="it-IT" sz="105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 cittadini e digitalizzazione (</a:t>
            </a:r>
            <a:r>
              <a:rPr lang="it-IT" sz="105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IoT</a:t>
            </a:r>
            <a:r>
              <a:rPr lang="it-IT" sz="105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sz="105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Mobilità sostenibile</a:t>
            </a:r>
            <a:endParaRPr lang="it-IT" sz="105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865706" y="1174749"/>
            <a:ext cx="2571538" cy="11746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400"/>
              </a:spcBef>
            </a:pPr>
            <a:r>
              <a:rPr lang="it-IT" sz="1200" b="1" dirty="0" smtClean="0">
                <a:solidFill>
                  <a:srgbClr val="558ED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TRANSIZIONE ENERGETICA</a:t>
            </a:r>
          </a:p>
          <a:p>
            <a:pPr>
              <a:spcBef>
                <a:spcPts val="400"/>
              </a:spcBef>
            </a:pPr>
            <a:endParaRPr lang="it-IT" sz="3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7313" indent="-873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sz="105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Decarbonizzazione</a:t>
            </a:r>
          </a:p>
          <a:p>
            <a:pPr marL="87313" indent="-873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sz="1050" b="1" dirty="0" err="1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Prosumer</a:t>
            </a:r>
            <a:r>
              <a:rPr lang="it-IT" sz="105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Generazione</a:t>
            </a:r>
            <a:br>
              <a:rPr lang="it-IT" sz="105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105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Distribuita</a:t>
            </a:r>
            <a:endParaRPr lang="it-IT" sz="1050" dirty="0" smtClean="0">
              <a:solidFill>
                <a:srgbClr val="4747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7313" indent="-873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sz="105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Riduzione</a:t>
            </a:r>
            <a:r>
              <a:rPr lang="it-IT" sz="105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05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LCOE</a:t>
            </a:r>
            <a:r>
              <a:rPr lang="it-IT" sz="105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eolico e solare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742713" y="1174749"/>
            <a:ext cx="2365476" cy="1336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it-IT" sz="1200" b="1" dirty="0" smtClean="0">
                <a:solidFill>
                  <a:srgbClr val="689E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ECONOMIA CIRCOLARE</a:t>
            </a:r>
          </a:p>
          <a:p>
            <a:pPr>
              <a:spcBef>
                <a:spcPts val="400"/>
              </a:spcBef>
            </a:pPr>
            <a:endParaRPr lang="it-IT" sz="3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sz="105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Superamento discariche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Accelerazione </a:t>
            </a:r>
            <a:r>
              <a:rPr lang="it-IT" sz="105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raccolta </a:t>
            </a:r>
            <a:r>
              <a:rPr lang="it-IT" sz="105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differenziata</a:t>
            </a: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Equilibrio</a:t>
            </a:r>
            <a:r>
              <a:rPr lang="it-IT" sz="105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05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gestione </a:t>
            </a:r>
            <a:r>
              <a:rPr lang="it-IT" sz="105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rifiuti e recupero di materia</a:t>
            </a:r>
          </a:p>
        </p:txBody>
      </p:sp>
      <p:sp>
        <p:nvSpPr>
          <p:cNvPr id="18" name="Pentagono 17"/>
          <p:cNvSpPr/>
          <p:nvPr/>
        </p:nvSpPr>
        <p:spPr>
          <a:xfrm rot="5400000">
            <a:off x="310389" y="1651256"/>
            <a:ext cx="3641683" cy="2529590"/>
          </a:xfrm>
          <a:prstGeom prst="homePlate">
            <a:avLst>
              <a:gd name="adj" fmla="val 18714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Pentagono 18"/>
          <p:cNvSpPr/>
          <p:nvPr/>
        </p:nvSpPr>
        <p:spPr>
          <a:xfrm rot="5400000">
            <a:off x="3030190" y="1651258"/>
            <a:ext cx="3641685" cy="2529590"/>
          </a:xfrm>
          <a:prstGeom prst="homePlate">
            <a:avLst>
              <a:gd name="adj" fmla="val 16982"/>
            </a:avLst>
          </a:prstGeom>
          <a:noFill/>
          <a:ln>
            <a:solidFill>
              <a:srgbClr val="689E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Pentagono 19"/>
          <p:cNvSpPr/>
          <p:nvPr/>
        </p:nvSpPr>
        <p:spPr>
          <a:xfrm rot="5400000">
            <a:off x="5779489" y="1651258"/>
            <a:ext cx="3641685" cy="2529590"/>
          </a:xfrm>
          <a:prstGeom prst="homePlate">
            <a:avLst>
              <a:gd name="adj" fmla="val 16982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CasellaDiTesto 32"/>
          <p:cNvSpPr txBox="1"/>
          <p:nvPr/>
        </p:nvSpPr>
        <p:spPr>
          <a:xfrm>
            <a:off x="662830" y="4771260"/>
            <a:ext cx="2495081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Portafoglio più green:</a:t>
            </a:r>
            <a:b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1000" dirty="0" smtClean="0">
                <a:solidFill>
                  <a:srgbClr val="558ED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+ 170 MW di nuove RES (M&amp;A + green </a:t>
            </a:r>
            <a:r>
              <a:rPr lang="it-IT" sz="1000" dirty="0" err="1" smtClean="0">
                <a:solidFill>
                  <a:srgbClr val="558ED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field</a:t>
            </a:r>
            <a:r>
              <a:rPr lang="it-IT" sz="1000" dirty="0" smtClean="0">
                <a:solidFill>
                  <a:srgbClr val="558ED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Leadership </a:t>
            </a:r>
            <a:r>
              <a:rPr lang="it-IT" sz="10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nella generazione a </a:t>
            </a: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basse emissioni </a:t>
            </a:r>
            <a:r>
              <a:rPr lang="it-IT" sz="10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gas</a:t>
            </a:r>
            <a:r>
              <a:rPr lang="it-IT" sz="10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nella fornitura di </a:t>
            </a: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servizi flessibili e adeguatezza </a:t>
            </a:r>
            <a:r>
              <a:rPr lang="it-IT" sz="10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 sistema</a:t>
            </a:r>
          </a:p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endParaRPr lang="it-IT" sz="1000" dirty="0" smtClean="0">
              <a:solidFill>
                <a:srgbClr val="4747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6041821" y="4771260"/>
            <a:ext cx="31055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Focus sui clienti </a:t>
            </a:r>
            <a:r>
              <a:rPr lang="it-IT" sz="10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sui servizi a valore aggiunto:</a:t>
            </a: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DER, </a:t>
            </a:r>
            <a:r>
              <a:rPr lang="it-IT" sz="1000" b="1" dirty="0" err="1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energy</a:t>
            </a: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management, </a:t>
            </a:r>
            <a:r>
              <a:rPr lang="it-IT" sz="1000" b="1" dirty="0" err="1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energy</a:t>
            </a: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000" b="1" dirty="0" err="1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solutions</a:t>
            </a:r>
            <a:endParaRPr lang="it-IT" sz="1000" b="1" dirty="0" smtClean="0">
              <a:solidFill>
                <a:srgbClr val="4747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82563">
              <a:spcBef>
                <a:spcPts val="400"/>
              </a:spcBef>
            </a:pPr>
            <a:r>
              <a:rPr lang="it-IT" sz="10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Sviluppo contratti EPC e soluzioni </a:t>
            </a:r>
            <a:r>
              <a:rPr lang="it-IT" sz="10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DER</a:t>
            </a:r>
            <a:endParaRPr lang="it-IT" sz="1000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Smart-</a:t>
            </a:r>
            <a:r>
              <a:rPr lang="it-IT" sz="1000" b="1" dirty="0" err="1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grid</a:t>
            </a: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it-IT" sz="1000" b="1" dirty="0" err="1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smart-cities</a:t>
            </a: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, </a:t>
            </a:r>
            <a:r>
              <a:rPr lang="it-IT" sz="1000" b="1" dirty="0" err="1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smart-land</a:t>
            </a: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10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Estensione </a:t>
            </a:r>
            <a:r>
              <a:rPr lang="it-IT" sz="10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rete colonnine </a:t>
            </a:r>
            <a:r>
              <a:rPr lang="it-IT" sz="10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 ricarica</a:t>
            </a:r>
          </a:p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it-IT" sz="1000" b="1" dirty="0" err="1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IoT</a:t>
            </a: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digitalizzazione per sviluppare le reti</a:t>
            </a:r>
            <a:endParaRPr lang="it-IT" sz="1000" dirty="0" smtClean="0">
              <a:solidFill>
                <a:srgbClr val="4747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3485742" y="4771260"/>
            <a:ext cx="2810262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Leadership nell’economia circolare e nel riciclo</a:t>
            </a:r>
            <a:b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1000" dirty="0" smtClean="0">
                <a:solidFill>
                  <a:srgbClr val="689E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+ 8 nuovi impianti di recupero materia</a:t>
            </a:r>
          </a:p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Continui investimenti </a:t>
            </a:r>
            <a:r>
              <a:rPr lang="it-IT" sz="10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fornire servizi migliori e più efficienti:</a:t>
            </a:r>
            <a:br>
              <a:rPr lang="it-IT" sz="10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1000" dirty="0" smtClean="0">
                <a:solidFill>
                  <a:srgbClr val="689E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+ 120 Mio€ nella raccolta</a:t>
            </a:r>
          </a:p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it-IT" sz="10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Innovazione tecnica continua</a:t>
            </a:r>
            <a:endParaRPr lang="it-IT" sz="1000" dirty="0" smtClean="0">
              <a:solidFill>
                <a:srgbClr val="4747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endParaRPr lang="it-IT" sz="1000" dirty="0" smtClean="0">
              <a:solidFill>
                <a:srgbClr val="4747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1212490" y="6298193"/>
            <a:ext cx="74810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009FDA"/>
                </a:solidFill>
                <a:latin typeface="Verdana"/>
                <a:cs typeface="Verdana"/>
              </a:rPr>
              <a:t>Investimenti pari a 2,8 </a:t>
            </a:r>
            <a:r>
              <a:rPr lang="it-IT" sz="1200" b="1" dirty="0">
                <a:solidFill>
                  <a:srgbClr val="009FDA"/>
                </a:solidFill>
                <a:latin typeface="Verdana"/>
                <a:cs typeface="Verdana"/>
              </a:rPr>
              <a:t>MLD € in 5 anni, di cui il 20% </a:t>
            </a:r>
            <a:r>
              <a:rPr lang="it-IT" sz="1200" b="1" dirty="0" smtClean="0">
                <a:solidFill>
                  <a:srgbClr val="009FDA"/>
                </a:solidFill>
                <a:latin typeface="Verdana"/>
                <a:cs typeface="Verdana"/>
              </a:rPr>
              <a:t>focalizzato su </a:t>
            </a:r>
            <a:r>
              <a:rPr lang="it-IT" sz="1200" b="1" dirty="0" err="1" smtClean="0">
                <a:solidFill>
                  <a:srgbClr val="009FDA"/>
                </a:solidFill>
                <a:latin typeface="Verdana"/>
                <a:cs typeface="Verdana"/>
              </a:rPr>
              <a:t>digital</a:t>
            </a:r>
            <a:r>
              <a:rPr lang="it-IT" sz="1200" b="1" dirty="0" smtClean="0">
                <a:solidFill>
                  <a:srgbClr val="009FDA"/>
                </a:solidFill>
                <a:latin typeface="Verdana"/>
                <a:cs typeface="Verdana"/>
              </a:rPr>
              <a:t> e </a:t>
            </a:r>
            <a:r>
              <a:rPr lang="it-IT" sz="1200" b="1" dirty="0">
                <a:solidFill>
                  <a:srgbClr val="009FDA"/>
                </a:solidFill>
                <a:latin typeface="Verdana"/>
                <a:cs typeface="Verdana"/>
              </a:rPr>
              <a:t>innovazione tecnologica e </a:t>
            </a:r>
            <a:r>
              <a:rPr lang="it-IT" sz="1200" b="1" dirty="0" smtClean="0">
                <a:solidFill>
                  <a:srgbClr val="009FDA"/>
                </a:solidFill>
                <a:latin typeface="Verdana"/>
                <a:cs typeface="Verdana"/>
              </a:rPr>
              <a:t>un ulteriore 20% dedicato alla crescita </a:t>
            </a:r>
            <a:r>
              <a:rPr lang="it-IT" sz="1200" b="1" dirty="0">
                <a:solidFill>
                  <a:srgbClr val="009FDA"/>
                </a:solidFill>
                <a:latin typeface="Verdana"/>
                <a:cs typeface="Verdana"/>
              </a:rPr>
              <a:t>nelle </a:t>
            </a:r>
            <a:r>
              <a:rPr lang="it-IT" sz="1200" b="1" dirty="0" smtClean="0">
                <a:solidFill>
                  <a:srgbClr val="009FDA"/>
                </a:solidFill>
                <a:latin typeface="Verdana"/>
                <a:cs typeface="Verdana"/>
              </a:rPr>
              <a:t>rinnovabili</a:t>
            </a:r>
            <a:endParaRPr lang="it-IT" sz="1200" b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37" name="Rettangolo 36" descr="Enter Chart Description Here:&#10;&#10; End of Chart Description&#10;DO NOT ALTER TEXT BELOW THIS POINT! IF YOU DO YOUR CHART WILL NOT BE EDITABLE!&#10;mkkoexcel__~~~~~~~~~~False~~False~~Falsemkko__4HooU0THZk28POP9trq+pbTvvzd/gcV8t56cq85kb3NDTsUhojRA0EsgEHHMH7oYP1SYpn09ysXVivguJdhTvfyVMsBLTGvcX7WPTor/CmXaIDw8QZnT3KVLgIkmA4yG66JwEypn5lzF5ucBb12zbJgKWe5k2lobW5xMIAmT50aNKO3ahiyUhgA5eirEoXo0GsiwGpDhe60zSoNh/5wo7OQQ1eKMilvWtMxFPqv1cjsqKxT8Ad4dBOEeDKWO6fy/L2O10Vb37Imfks798+CJyl7dPjDutUz8ldPdlkA44LGTUMvNFrxdjaKUjyc31lPSw86+6NwAOOElXBotVJe3VzbuqqUzR8ExlANJfagWIjKSKlKb2TjDEncdy/wUNccVezmPRROTY6VmnPXwlJxsrgR8/Iwed8y2RPBE3leyVP+VKl1Th4/+PjWtNtvWNhqBN7OLHLGTWBAjUcCr+luG9YT6W6Fu1qsTjCzVB+gMS2zhQTlGLgcGbY4+yyGseezAQ/HdK72WhNcwpFineNcU7425ZKffzh5ZBIz3D1LgKf3jg3QlJ0P77w0mih+zgiALPZnAOLjZBnEt008cd9WvIOXnB8TqZeAUgjaoIQuGr+9/4E0AVq2oi9fX1kWmSpozH0ZXMMtfB8RuUVnp4gYPNr5wHKqrrw1rpRAkRUD6lfcnWOIvCwLbQhyTvHn8LGewb/AH0B8EjZ3lXdTsFkP5VqpN6ZlvdfED86cbHYQPbRKUlswGg9bIX6a+NUh4KdzTj0mPuwe8unlAjBd36OfoN8wxJ+gn6aXJEez8ERd//yX5KKLq6fGKzwRnF384wQyFENcyWvnaoixAf8nTZHhSSZx+hIDBDi/ZQ//Qd545oiiX8M5NCqwPTFkke2AnazWHFp3LexQFqAFt2SS6cJrdS9NZyruK/ZSA5criNBhtWcNYLsrOxc3MUh0gELmEPfUSmMH1w5WTghXPdA8pISBCviPaefusR73Q/KlBz7cstvFqttqE221xxpjyt8g5BhVD2tTw9tBel8/Bgn7bwQEDDEJ+jjlcAayhN8tzEvmJCG+YF7z0kvENMJmwvHXa979X6MeowdrO2CHsp+heMO/4PWL+BE2RnqoxonY5MdUTrpkgSUgskxa92tfccXGwv1tr9/BUyqOZ+3y5Fdo8bJ3/IW90I+KpEk5MWLmYsd1mn9MvyYduGYeykS0UeUwai7p2CIldS4STqkqXbRJpkaixpPlFyx6R3Haw6KnzA8N3ULb/1ZtDk0BuBxIsUlMySpezaDqYQtk8rRe4v220DVbnywBE0k6888hCuv8JN5iQnyKq4j/ENjKad7XEkak07+jtKL5nvDiUOYVmuk5uTVLeNDQk2x2OT9P2MxbOY4MegNIl6x3ahX1ADa5bhlGCqaVKpEicOXCkCgo6hvVUfaAdCVUG0EHuX/peNkns0SFbHPtg6ZonNB218Sg89sPzSEo4xLvKQyGfEQCBnVZ8trp74+Llo2a5kAOAgkTA0AppdUMV0QPeL22FpIF4J7RqscHgokS+2mG/9aGNIWhndSk7ZXLU7VtfctROetSJoGFEKcoa/OBvofKDk4WameJhGcpoqxz/63jtcr2RlBlx6lVqPE6OWhS9gS3q4JShSAfXSIg0fNOMa1mR2l7f5aEmOrvAHOVU+1s2BexnsVVLL8TldPiwv//MFSrjBFpG0qMVj9X4kjuE0yJbiKMRevcuBj/poti6WTMGGr04FEwmzpZxanrDFKSe3gmelPB6UCnYtLmOgrReaquU7u5rKCVHHyC0u9y7nrnJlH/BwVgZwgbH+0czOHRDMwB03tw/QFekrVqntoQ3ve5sEqlDdi3nQ/dmfrsGch5x776X3XFFZSH9AecI0yYV4gI6tVnBMsmekNBGww+8Xatjw2gUjaX6XbZ5szDlcTTZ//n/chOoPfB6KojFbhYQUgDT2MO+AmjgnM07z6HO4c8PO//hbK71n4lU/Hcy4AQjtMiQC1GlAX9mwR4GntEKS/G/8dSd5fBBc4M+8kwNfUsrg6sVPV/uaxBEoDhWubBVhX9I341Yc6ntQMfA7CCXkRH74RknSEVbd8QFwlVTFKbB/dPyG4yzxWk6KPLGTYrMmrCu2oTt5IwGLPW/87F6bLuTvbQv+bM3lO6rpo/dv/M1tE89SLpOQ5fYF1wsPmJU+5GGbeDqZevQZeoe4KWbM6OYKmLXZO3K1zBCLEKE3EURoWsWd4Bet8EAahDBqHi7HJN2XEz2A9vuYwu+OlWmuwwZTNd93EOQu9SncdMCObdcyNI72/kovmo07ax+ozLPuPwddue8+I6OpaAetq23alp64ltsH2p0Un6QHvXasIRjBfo1yIDnnrkPO4DmFEU7eqJPaDZXKCNUKWAJXy8bfMPs12OWxjFnpTnrguJmu71B0ak3dkqs2LgjPH43Hq7uDR0k+MRNxecsNoTKORgeiRTCGnui/gFuRqRDPXdAYlcWy/WPus0l6nNgSz98QhcjfrJtmKQ671TYfz0Seb10q5qGhI60vgE/B8oBPtR1iAtT6biBU4u75cUDsAFE6n4nxjYLfyi+TvJCLrn7O2NgEFWkV11vd6WltCBWrvd7Z2F27l2cPIKDsjc8p10mGzApOASvR2vGahLxcd4ss0H5EWnDeEShzXEvlB8uEzkihviR92OsOQ4Z6V8Zbke7SkPpX87bgrI6uS83yEIFOe0NBTdw9BhkoiEdxjdhP6/KwAdeNTu6RCuyo+MQI621UUtTpuhhN3gMP5eLA8H7BmNydjAVqIFq4Ktou032R7I6/rtKpEudJIzTSQv2nkM/z3rf2YIIhLvGn5RVyj04GYAQnbSz9uO1glGyHyWtpL85+2QtmTM9xMgpKJ3bxb9r7af90GNsJ7a6CLBNIwW1vCSOElBDMZPNiz1Rkbv4DWfigPmkJQJP9qQRnxcUf6JwfgPOo0amJ+QVAU3xotTIfAJASTFOrkK4dWY5ub0Rzi7m0i7EIVg/CsbTWSkh8I04ibKkfMAk8ZqaJ0XHH9U8xwNZjQifn/l58GK8e2WxrCQ3OGf7VVJhPxzmD66VGGR1qjS7K9NUPVZjVrjcH04krPoWCe7MW7nya+wCQ82U2sxe7wJ7R9nGoPVGZvy4ZVNLBnMrEC21jc1R9KX059vDLZCTjAvMtSNgDSM7yujMVN56oUurJ4GTZOLFnqTXUxFz7XfY53QKSO3QuhYxS0vtiDYMOyMz0qNzTUSQdAFyERCQwO8ypZRAnA+T6mDilbiZIWyY9uciv/YPD77PzsSQxZhxpHjSUX6N4Zg3r5EhEQkaJmuxzHCgXRXL5UCLNFzu+t4Lojoti162Lk2c6mlcJUXtg8bJcwLs0VpcEmpCDD520wUBT6qnuDCzCCQ8xKyn7g4VE8Q96tGkpnVet/UFe8Liz2wJrUfpheTUdK6Wq1UrVnZv97ty2bj8H5WAe0UHE+EhMMy8YWqfOVkFQoBTIB4+Oe3/TdZ85naBwJhdLBKfW4PRvGmPFcbDBPyaN+1sAHBZUzrrbt9S7SGoVMzplZvB57+QJ/jUujLoSwg94qj6TVeFDyOKxaidN88+tLukZj0sTb7gnHdDbCG9DLD5A0sEktWnWqhGKsYc0ZmPQ1GNhBBWEBsWoary/2W+jp3CdaaGO57PBa+QHhIPqO0gpUKxjtySzZy8XVURJqe6OfxpoafL3JAmh/ImWkRIiLo9Z6CK3FfW8WQ+RCVO1bUlzLHhjKiLXFAitHAGp1BXDNGAifWyhCXlpeiK5NSDtiOXm/aTH1zNJptwDK6R7wZTcAoq+AJtRkHREpxwh6cKEnG6cZkpnXw94kUh05rC0SdqEQPR8z9ECPtPAkcK+acN8fw4qX3HD65xlxukD8dKrk4asq1tkpGthUKM8fum8MpnEfSPHHMOmmQ+ytQ4mRI19BYXWxV6p00M8LVM/KYGkDjRbwFPODkZSrbTNZ8DuTFHxJQ5/C4rx+Eof0bygXfy64UMA9YwvbJdXkO6gaBRnxX5ixSk9AYYUfZT6sQVzsD7uMUcu1aOoflwRe4DycsvY2MCLSyHhkOOA6H1+xh8mTm8osOatUWYtCzqX2k+l5AW9kpWwbhtY7Cf5cW3nc0DKKPUf+6NVajEB7OqiTJIvNXAwkyNOeMlT5S19XLXDszkxoRSHTkbuH2f8jXHBQjWP3Qa8fy1L6QoCa7xS6ZRMNnXcuhqgdE1O52pSY2cbo0o5ydt2xHTmNO7Q3Zz19asr8Wz/hi6cDgxO1cVQINUx8ZcnhqFHnkTZk6c9Z20tHXEZ6zmLaYvS5sX0FkPMJ4uYC/COd8d6RB2ngKbkG4cbt9s6UB9Hv0qMKOlKRmk804CrX49NG6d+rONEFiO8xtRSKfXyU++C0fPaNztYKFu4V7N9echuKBupcUHMtX74vlbqBhx9Y5XZdoZ1W8pN+X2g5R/iYTvVyyBije5kNApb+1Kh6m+MGohPqXo2w8KPv6/klBUZgMdmP8eUoX4CHpYgAdjUMoDWFcqI/HB4VRYjzHTGaCEaHpBzqnfyJBXMbMRs4Z0V8tnsL6r7tCEeBjdW5ylUN6vhunUP2/j/1RyFgVx0Sjcr056v4X89vChDG56bq8tOJ4uJBGrePGNpXkDxkmwb3hK+/k460qjnb+HhG4A/d5jJfP6AdKYwd7wewqBI0xtkjUlbFJ3Mb9Twp1lzYm+5AIkjfcP5ZubXF2N/GPzYPDVIxLgr4pyjW+aSNjJJj+abjgnh4WyeE8MuIGagVuGxyOgRFtxPHN9gbAnSmbBzWVwLtH/E0CQJosNqLr59v2Ua0X9hIGuGO3Bu8bKhay8atRudRSNRPcYNFnkwlK7Cw1wBLCz0cU7p1DvfrUyJhHNlyQo5y+fIqJLVdYR2NY+EsrA0lZ0DuPKY99yckMfMlLU18m2wvrHlFQXCEQx9C+x8KIxIPY6MaD4AxgzsgRmkNRivdGQfFGvb2ZlDj0CsUtDqCk5tz7JoXGLLAMq1tbsYUfdqI0aozKmNHOeqNI+W2yXY8PwCRypxieDs9iylgYG3sn12eSaFL1dRj694TVGQhs8dlK4ca0vTCSe6+6hFlKha6FvOIBTgUUT0v097tBogwipY3y3uDgT4PhUbKBCsFtDxmNKeAoHFL9dmSuEc8QL1lFXfRd4znDq7BreaaKycmI1M5mBKjRS1sTpJH2dHK4jwZqzZS4WlVZBB3HLy1X/t7O9tpSREz6GAPu1dx+/9fw7vhEMUzisOd8V8isZyB+lqEO5mp1KBtN7o10Rn7KQhKMidO4S2jMc3lKJIaWEAsh5XNsMHZJjKKJoNvkY+vshMTB1MYhb/YQZETtmIZmqIRKLaT4DVg8HurTLeZc1giEaAFwjYjRw4tjIKtux4zgw4eZOtQa3lGMQejsRztXnCMorNXNFOJBQIYf+CRLRHrdoRpd5EjDAXGoteT+bSL/yuS2r5OWVTf6ziAaDvyKaJFrqo3pZHGHoHh3gjGQrr+irjoNQYpGsvvnZcOsRbCJWK1jU9zjXFOYFwX9sLatCBiGTgrqetc04FPF/1hXKZZqV2yxhUZvOL7t7Z305zOVI7fk8bR35gTFQeQlSNdm/VXs+vL5YtpF9kguCFZXTK8L17uk929ifuRx+V6laj/ThCeiFPRTR3Pq0sqb9MpCKPgDoJtivr+O9dEqrOtRm8mD7jZ7LN7kDPweXTfoKeQ91UY79JKBXbCpcujzuYpGPug+7zF3KeE4xmpAVNrYP2Uu3+jloT1CZIuwTK8jRAihwOTtnCogGCFphcLbev9sfdAIQiYWzEPUyLJxSTURBCAHf9nJwTMvXQx6iG6cTpyxoKQ5qTPqZqU2djEqNgnSwIo7YqZpdZ+maCtPXb/vbFQ1cjU7tzF5sfL5PEZsgSIYPkOt43/dBSQUPCrbQMO3nGe0gdNddKJL5fxGf6VjXsTptHEmzuvdQFN0glWz1urF6rZWSUG8SIpzDqWUlqzQw52O1uKef8mQmXt/4FhqYrnnOUA56Ij39Q6qqX9yHbRpWO6D2O5H8ZZmiYb0m9Tl6NdQ3bzLULB2F7wgX80Dn89QjIIp2S3hqdnYOskT4+WZXhzvB00WM8oNk5uFDS4I2e5n/rvKUIy2VhEJ+ItlqS+/Sf193sgx/zS4eITrL8GyA8dytL7a+38yDzsU2JDMjXYR2iXaxo+uVi7FPrcxdQYG5GlBgfRE1TMkN+1Q6obeIXHWGu/BNVWaFkY1ZM9dRCwj0voll1jmRxLKN3D890SwxYhb3/XgVUu6nX20yFzjtErqfIdyNtNVK/JHwU7fhECAyOzYfliy2J+cDwTISkVGau3yKMaicqjhJao/zsG8KkroiHDoXqIWdEB4Rdo0n/39tX/3mfxQFpXMtu4GBaeZUf61RW9glLgAiYExHwFRbIJSFZL9i9VuyskW0tw9PLwEP5x59G5KY+n/jT0TjNGCg8u05YfDs794+cvyLYnWNS9gDJ37ThItEwsSTc3EjmCijEcDCVu75zUbZTZ7+3Dhxl8pru3ARCw9FJHTi3oQspM5G+cn27ErC3fyLhAyubeFPM7xifziArIYo1YI6yYo+uFeU5cy/9WSfZnZBUTgbcAQCeqT3dgPqhaa/jq3LtFTgeJfTkSGLUsjDds/KlSjOIdPM7tnneWh2UaqhsWW5aV1PKV/VOooMg11rzdtEJk1xpuZ6xpQtxhGXK/IxKdWrWn1QJQFWZ3OUjeKNocUsfSb7/1Y54mDdVtPbeWgh65gP8Jxex0trxUfNpQDu+dIbHDQHolwEfvNvHx+7RqP7GaSwzWqS0Db6f+KhzxN1FlBLSuAk8efpwXLupcsYuPMm/uvK1+3u/4vZWvyfq/gSwBQHB3m7gN7JKT3OwYQkD8QNFeXD5QXAURUt8MlXDOgsTK6YT3AgrI9YXFvNfTWRF4G3eZ3cEMp0nR7JBA1fzBL5w4Ska2gNp4mfmzccAAl2/tjNvcEcmk5tWacD9ueBcE15vpFWqsqC/oYjfdK199wIDqebkGb+HPQZ3Zn8c0Qs1Ed1z5FveKjDRBj0skfIeegGBr5sF2wzWuz31gpBlFZSLOZfNf1uGVpyEnzd6WUtA1pxcP+WCAiMUpNq9yNzXHT7oNIuxk8X8bbqym3zjGq5dC2/03K789WWjMqaGrwtuLpTc8e76ABNlZHeGfgrIDBT7LChDxaqTAwh+tg0QRdLLHK8MABNs4gCwBx+tpPev76eNO+6Ea3LieK5D2E11DV9fhYUVVyI0Kk8laQ2wzO/GrmHR84w6HQlozXRjnQf9SEJNLnQw+a3u6R68HNknQJTkYW/2iUs9C1JunqnGpgXa04VxkFAsgYbn3N8Ei4Cq+rypIEos5LFlY8gbXsPzZnC7VS0tKc8Xg83fAdDJSOEgXIwNKe0XZcbmrEobY+yqSPBgG1zNzqsCHXSCxboV7AXiueFo0n8O8mTJhANUzO99givDXUPQY7SqEQeGMq3T9ZIe6ENeCiGsXt7lhxXHqib7xDH95uzQfn+w2nGnSihE2nn3SFLax86YvlAuXBfZpFoMbIzm+N3MoygUumsGmAcKJfjgwKFf7kDi8ZsSzDGi47DUCw8ZpqyrEM3r2pVFrwVGgfCYoeKpT1746hV9qdgXGNusdH1hwfDwWnNkVdnjWsc4oRnZ5v4ukqbkZPVdQD/oAw2UmcIh3oq2VLZkF4/rJeQMlb3q2KyadqFu2JPxz9EVpkVbd+jlGI+AqCQvrhMUSoOrtvyxmMuEwrp+tY0I7xY9BDRJZ+9FgOt9j1cwmefpekHh46qyeWlE8UnDb0RgNMCRMdj/eIfl2fn2U7JsX7XR+hkR17PS5gg87MLVuITuArh/piC2lIEPNKnWdn8DEFFcYpfJrr4wE4BSKzL6Z5b2CQww31kfTct7rLGdArs+zyOfYZt2Xc2ZEcuIVW8HHEMeYe2KqvlHO5GSTsbU3qEPz7P/esf61YcAEjXecX6AE+lWYEMZB8JwulpUebSWVUJuHTLge2fXW0KkK1kbLB1zeU/3//R7faNDwFk+jelfaCMDu1BEgF8QPQ8BOe2UgJchteyXu/Otfkoz7jrU/0jJLnFRKa/txKOB64liKd+eJ1cAvIZcOz1MqrVq66vB+l4X/26ko8MXDYgUuw491qcD5uV1TqzMd6uKDvH4qmYpQgnLiqmXnmZegYcT7AT6CollOe3draVYXqes0Vlft1+4duo5CwKt8cxOXFXhQcPnxVZnoEmVSEFEde0B5eDB1SUpbRvWBBpW8EOdXnEvCXXL9S4ZhgaRJ5c94eS2kpN/4zf9zSXnYMefhx8Vq9yhUcHunEXUw7/376xAxmUrkOlks4D/20n2cdXAiFQG7SeJK6nGdLAUB7WbyHKNp/cqSf1+PTHJ1svX9UqW4zf5+HolXSHNs6BNbFyJNGU3wswRw2Nu43z+lsgztQgI3k6tDcxhpUsCVXM9D4EdLDCq1pKiUoBBH+7Cvk6KWByJA1KlVzX7VEmjj96Dq+Jxz48uEoWtPZiz8bsqP3KUEsBnKBLEKx+wwaF3XYjMgeN48PcvxcZ+TmcLVNJ6L5LmowuEFoDxe5j4+4VHC7Hm32BwTNuzy7ADH/0jg36vGaKe6ui0lcNupYxzGVVC0n/IVIe7M2g4dAeHaybe4j8gJF1YsENiAngwKecr4g+W0/mQk64lTxJXHS8D0hdK5+id6FU6j/LomDK1nav/z5WdouyOvfie2mvbGwMwGjYoFSbv9sfGT47kwgBhWcGGodKDKfpHzPFCf7wtfWbq5tGro79OVp/xqMI3aozyfCb4EtD00rZgGjR3eukKWzkef2HOH8ePxH7quwISkmCye9Ussf3Gif527Js7d/1D5eUz3O2Vtn5Tt5efecG3aSuadEGUwswmKknE5033Ov2uS0kJe3SFZed8+dbMPwTQgCeQ6n8U6HGcdgrlnvH81F1fcmKLOfJO3iBHQsaW9jUyFTs5g3Sup76erkgGlR7SKGq+wUYCk+BPDvWrThGPB/5nmi0sJevsRGqdvhaU9ZljmS+TvyBqMYx2L2lZ7zaXKDobWaEcnRhBX5CE9Irse6IhcPLPsKcGQIR+MgSKn12JxVwKhm//6AzgOMWJWRuZUSnLmxMwURsvK2JTGzHCm1ph7fZxWWS5oOTCy5UjTEn2YVdXU7uuLTAoAlEZpH735FyJglKq0UiGGfrXNFnUVRnvkUbFwd58EYVdg7uys3S2IJkp+JcakYhNtbRDdGmGFyX+OklFIfK78asqR07XUcLA1ZbyeU+LsH4f8mGGGxU4ITt2zmUpqNIWU2eSMZOi3lFn8a+HRQaJa8inibTzPJERHGH9xhQNodlo1U/k2hBLOTFdtfP8TnlIQ9wZUGUsdBsX2ys0FBnCaVVnaYRDPu4zsNcV8FSyOTHtt1BkeZMYkmlVKe9qWQANIDUL/SXrQPSuBD3kyZjSL8ZRpJ+SYoUzNtkEHl0k14BHCkF058ne4IrmE7ZUjqoZbgE89o9nMPH0uLt0dTSwD75DOkVRWwzLADf49Bm5tRxfPOkz2dkBvfZ5y1GF476YPVKUGsKxYmuXcVawcDLZGjYdzWQ3GXFF+H8vF9xBBCOL6IYXIcA5bua1d1B2WtuYbZOZtq5ebhnrV1wCv2R2HQcP1ts7/4yLHwESTmk7O8QHfhSSp+0fK8wFb/Of/c8iMbtlpUf7+CkpGMvkmDR8k285QQ502w67pfv7acvB6EWfAde65XeP8QqaPklNJDsqByq1BDf7CN/ClW9wJYmiyVn6Kie69c0g1UX/VEUGqThi9Qk1QtuRysCSZ3qjvJvBhHfdRA7sYaBFDCKZIm1Ljt9ylDf7LLkbebQQgoa0tejHdBkNHl2RYtwGLGImqJTuWzOH5uXGcihN10/1y/u5eOyER6ylFpiN1jIp7FPHf/sckg/fy0vPCOgpYtg1YpJ6tJU9jdbvNAhSlrnVqqSYhTXZuV0AswKyKSscw4xIxfVpNubfWhoLhk0VHu8uoB3Y6OrlALNMEUQecDGbny+WL4SyFBuZZ5uTm3VctxGSq+RymUT3dsXx3Eb+F0aGJVF+0RZVvxwfSZ6g7IT5bm7ccJBD1XB48A0in3v2XqHFByksKDumPPzI4hDDHVilGeQTG5FL79TrfNDhPcu1qMw9oOKVJWCKm09YwSiLakLGcmUT19KUW6WphcBsP+7oEPiCbxPFrIrseQYps1k6QII1+B0mp1mjMZQOl5U/y/7Zdc/8yNqEqjJJOfjeHPNSSATXspqkzUgUxWhP/UH7eZMJoFSy8Jc01eH+joFnSiMl9dZGlJ3kIWk2co8RIc35AE8Gq/7s7Zqrt3jw1uVG4wbyj6Eu3PnlwFYG7Omqjm5xuXdQW6PDAtoeH/bQAgdeplvQRWfAzH6s6u76xT82q0tgrFVA74wpMu26SoenJmHA8NWUS54zRFap/HCJhoWHUvQ1c9xIBcFnlKdVHiuNRMyJDoGpJkySe55vqKZbJSO904I8GV60gyv3S33TgrT/dyT+o12EOBaozjk11GC/DEpzBoVyWtHlLj2KURzRelP+tfGAUB3BAUihJPtIjpVWDtjCK/sxMHwqlHknjzotCKUF+vyWbbJ7PRVp1pAEKYrHKxRkYq9git07Fh1UQcgj+r/jCKCZXGMshTtqmUtPAMajVK3RvLIHkJPfLQ8Xt44ahqbFosUfgaMDe2Vp/H9vhGQJ14JaZY+CedcG6RMv07zSs59J5S1MJrAndzgo+lvInddHRp2ypbTRLgUur4IS4QalGNosmVj/2pYxSjCfhONutHYsBTWK7hYxvA5l2UDNGuum8JFUt5LtpA433/+vOJHBuvXx/X7FPt5HM6aA5PcRAXQxUGdTSDADvI+qq1Ahz7BxStIvWftT4OCg0J0elZB/rn6ZRLuZciBEDHSZucA80Lls/GFXCo1UhtlN8a3VO9LbsMnHto5uC1wWcFv96wc/lnKmLEvpMp3ZHISBxl4T8MKu6W73tLb5qslQpyUygt/t1Y3Ub3g22p2TAKAUWLk4bu+nvfv6qj3yspTVDPKnIIzEURjiZsBjkoww77ja2PpN06rpy1qV1hGY+UA9LjSbTFXoZHsR8eFjGDkEChZzPaOmP7XaQlTGzvQ0RouRDNVWuN8pWTFuUNvvmpb76EGRsnzp73TsL4fx8wL8fqvG2WJxwDaZaJfupDjea+E4Vus7Bg5Xbjokpf8B+QCN3K8YP4Q3pkW/G4W5aHC5AukIXoyRBwtPnoseaIuiLOz4sMZtj+waaFBAOTZA+kUlFuBpdIRRDSNJQZWPyzZy85ydPWl7wCqd+48R6i6juyBeLAx08jPgMpLEXct5S026WOpOmbHL871FBpYus6/0wYfKtQ0lWgrIv/qWDRnbCAmU4p5QBtM/rVrm30lkVT1ez+WCEPPjhkE/5KUw7vPsoTqfCTlo3GBgFAl+PiTLYO0YId8hyqmUFLqpOQpHb/JoCtPHn9CF8i5c9Xfa+MkQObi9dE0Wru/tp12cKvtfiqSIF8N2xscMhAUiNMymirITTfS5i69pdh7ydiB33lxs0Wl8gaEwp2GKrtKtbyVDF90n4C5XWoWb3tqzFezDgXMLfGRKeLR4LN+3gAi2ROcmR3M7i1seGn+Aqy/IPIOPfz0Piexe8O7PnHoxYIXJ0KwfvhQWXGXON7EwYeiXEubVEYn7fB8SpVECXEng9anrFK/T/yoCmtATqLbSUZETO6EId3LlSdfFEW7SF60N5BmqRvnPzmbq1apYgrafOziXZbJtrzIxRaG8UTH2X7tYL6o7PqvpuaLFOFAsu1lkiNXU/7Dr6t6jD97e5fiytwOIUHOdWs57YZwv3RhpwXTKqJ45ddUWH2uM18VZr84oUcZAEyWx3a4q0VUkO9ailhDXVFaTEiPow7EUcvhy46nezYzfyEBiTwbmwb+CKnDCOzWJgAVj5bvOWfhMeIyTUTW8xxjbMrqDU/7X1NkJtqK93r/eYrY2IPbAMunhDgUavhK+Mld9Pc7aoRzH02lfzGR1ZNz98vdjvPPKn0x11oCFt7nKOqXz0uq2ZKwRgF3NBJCnZ3cva5D6LbNXLc7EcrF9BvN8J7mUL4GXPtsI12QqMd6mz3FomRxeg4LhLBfbE45idZoIfmZ68+mAUkHhz63yWU7baRVzKCV4XChZlKOs+ZSxhEjCyB5EYEq+vW2MQCjzQo1wg+5YPjDQXUKroSTNHQY7ZFqmwE8QYenYb2Om2JOv3nQ7n6yQ2Ie7AzXJlYssBmr8tnJaD4Ad9uAKF7zhEnGRHSq3QWBiGjWM90PEMIrqX3yYPWO9veDmsrWr2PQQxieYhNr8pH388FkM3HO6DYn4B2PegTdwrw5nY2tkccXqULcl5ZAuMU2SibC0QWjJB88tw+NKBNg+lJ5n16ULubi7jdY2a+a9kGzrRKsOtZlwASzdtDw5UMYdlg5ASgGz1u2BeQo/KC4dMg1kQ7BbTDPke1RUmh6YrFu644GXveJSZXsApxQxkYA377AQq7KZTJR6Ti5zSa0tRlREbvSVzJAcFouNQceeTQjW3rZ4mWN8h7qpcCxgbPzxxFNLAalqpaUJLX3EbHkiexmw+8D3kZ8/JiZx2yyA7utq0qmVyuDrLTgagRYofEamaJXOxfYCkd/3v3ZDxDxpx8wSSc5FWBFxe1FRnw3e/tYSWk2DpxQsE3vT7iRKXzG5jvaiSRGETwxLv0F5F93ua5rgKaMWy88g8CIywQ5WNA4W3IomkpYMnzo//+Qr9SpfzQHRdB+6zuJlWPSv8xnTaRCmY9ZhfLZU595ELlyhM5p8tQRmx+0//zCj26F82qUN17yGgN3a/1g4YyEXyCk4JbDAFiZuI5Bt0dQcvjXl5Bm5VoadSpQnzM9KIjk9CFL948hVDBRtBFbEdhVbwVJ8FjYNd99QhXsgn9zN65kJkO2wGFB3+dCqCw7GjdzN6o/tbYs+VBSyyRW0PFfNLrp0F4h3xzmjBVEYq3t+ebSZJ9TjLMFUE9aKM32PhTCeHU1VRDscq6GCZ4CDJEi0whig9JFsRjkDmtl9r+VKKaSehXme0BR2aRLM1rdwLlO6yqSlGSoKFPIeDrp/hJ1UmyKOIGl0vsklPmLCCIWZq/iGMbmG5Z9SzmiGpydNpoXv6+JRPT3DNoFN1KL1R4QAfLLPfb0u8nuR0vO7O3pF+Xp4otIN0onj3WMzClQ5MHlnHYto64bML32jJtmCkZiRNum6FhT6pcxpYTs5wvuzOS7jA7JzSJGLnxpq6HzYLW6F1Fw6nAJzNfaU/5LTUgN6GxAc7/mWapUTSh7T2GmUnZYtE7pq0lPh0EP8HIUhi21jDyxiQh1N6ee69VAxo6s5oS+eECcAdCccQADZ2O4Qdgfw3DTUyabDBnTwgxxMfR2pm5osbbn0IRDUCaTYO2JFpWGDBh+J7CYlLx+fl0o9lSywH6FCavPJJDyY38CjmS2yoUNdaYO+bVOZHUiFq19+3jYuuHJGY64H7BwIt84voy15si/YZKw4TyX8+QMyjnZREKqfDDce8gLlOaMfBcrKi3y5d4po042FavFNHpeeV2flVscicnOsiSU91Qkr++f4V6UzIEgJlII86MVK2z4fU7CuwuusYFlx0UHXCCr8w5lwpDOwuUhJUFBjKBzz4X45lxVXfuAzD9yOUiMpD3/Om3w2jl3dPRpGwImkHTh1Clz14TzjmKFIsDeWyZmlTWMdsRu2vo4lTT30DlYuy1cxN2mbLb150OO7ljQXgxDVTFGFt6KMm0W5zbRowLa+K/FFmNGg5RSFmaF9RIvIqLeWVHRYxI2Em7mBF6nZpWfIfKlutsKSRstdK+ZVRieI1OGiCdiLhKBw1G/bu1B8FngYZCqzdl8/n4rPZPR2z0YOrIlHWU3R/8RrNxadtr/4aJiiVXxYrxA1tzPrywAN3hN8+1gE+hQ+ONjY9j8BHeIzaVeSNroO8eTiuAh2vl3juVpbKorsf0AS7hc4/BEdlVnF8piCb57KUi6ToFQNtN9KIdylis8J0YB736p9SlF+Teue2eMAtOJUyRrtbrq+YyTPSf5KRBKEp9/VIFRZoKf98V3zY2qVdo7IXuxzNepm+J8cmD9pj4TJ8EXX33EwfHzSAJUUF9JG1iMdWWLk3otC10cp6/rf5PRSY8ozVuWS7s9FvlHPNIEHzn0cFXhWC4Xf9a/QUdJGlMVLUcF2B+AC9dwa1FXKu3XZuvDSnRDpMdGVjtGD2ld+uovM/gzErRX1zPYfINXEQx7/1emiS+lXxV/b86rlDvZOy4DFpKxym0QN0P5B/KebQkPKs519W0GnqBSXUA/UHn5KeWushkCxkeG2eU49rn1+9u5z/FrtgXaOSzuARB8mEPTBxgKE4DWZJNAOKsg3SP7wK+Aq0l8OfkdJoaZxvPtaYVEeTi5ry11TE8mzArrBqdggtWf3kqI6FSlCwTJePwq61gtcx94A9bJQttDRhM/12f7YOOb4Tb69i/n2bZ5CsmCwD6X3OMtu+8hm8/7viFnR+3U9ostWbyvuu/2Hq5tGcPogudPGgQZhOIaWh4i3VgfwpHZpUJ2simkQMc6/GvXrwMboEUsTBzBUamqmg285G8FFLFiJrUSILko7j0WfuS7HHaD3viTrwZ81rlvDcxo6BgBtQFVcrmapdMHqBxkw21bfvlme+asGUSuh4obC6ZNRBw7lnUxp2V8orAiZ6F7HfamXGhTUQtRTDVirywjGm7Tjsltc4sQYXcVsEqsTDO4s/CnWoSsaNAp6TXUuShznN5rpmpQAz3EEDhtIpgo4kP6qBGtPHRKgG81RtWpw1gTag3Jo/o2PITFP70fUXhUc7Sl1bc3v+6SNLmjxKjSdmBKJ5L8Gf19vg2FOpCjwRtgtiV4Z3hnpkB7ntVkPH/vsXdva+3qTCtO+4SyNtvW9rJBtPRnljWY5eyzljDnPTPvanJXwldbndYI78lDHsrXkvk6/B1aXDNvWFBfYKO9/jW650VtR84eCIwEWFPaSoVX64SFXf5ijcctLmEPffFlaHusSimmWt2N+BqfpKvv6Hf6do1Zad5CUl2zJENl8TWU1ntNKdWuESbgDPClqB2rLwOc1b8/Mt7S0YrEQcrLVqmUnHu53IZojbEn9Kpg9xb94tLUiXNy7QR+/IF5xcBDQCJkDGcaeh3N8hRhbpiXg1TKyYdfhrNBFITFlE8G27kceROHXtJS9wTBjzmEn1/oM3JPdR5SDEH7L4JJgsOLYIxfRgSFg1Ic8t8wF08H7Y8MpFA0xJldw+lkMwiQ2hTkM9KMxWe1kjkn8YIeH7t1O+RhAQEtovnMOLun/KHJa4vWujnm0keHAiQlJCO7Os/K8f4PpYrcT3GJAx8tUTtkxQDghFRDbYSoLpvuAJ8I1Z9J7/F/Gi1alhkhYIJhfOPq9CoY0yLKIABBFV8meE2NHA+yj2NpCBxMRufl+RZJ0OJ9rfUd+AJSA6/p5pSm0VF2M+8oL7257gPH2kW6RZ+lAmKKVLM+0hr/oO/FpJ2mBLpfBffvqtTZyFPKBfkq2YLTm8jY4Lx8T5cI5AgDPMlGJ/WCQ+2AEW/Ey0MtqZe7JuSWFTri25IfU4Q/UAO7gypaAV+iOvjXnOirFfaNpbNursfmVEgAg4AkmsnU3z8Upr1KN9JUWF1TQGZRdByGBALAOpMcdkq8QZis3GmC4n4hEEWej1wAjt1p17XYqw1Aq4aI1XwTNsfM0CP4DYCH7eU7R6X2gq9A3p8XqC7ygbR7FUlT/QQdg/l8aW3/CRMb2c5xQrdYCX3g7ENB8dLRi5e4RPEZtrGzMvKjXAX6aEBOwDeytA0mDQ4LCUNZHTp4Qd88PV1QbISWp2WgoW7Iq09qyEbqUWpyS146JBA3CU1KTQxRPePSlM4rg35a7C8Vv9WtrjCfbxcMhJZ5qaMX5B6xPvpFv5xzVN7PfA5SYIpPt4N8gGtNIUHgqMF4PmOOWMe1qWS5L4gOub4CqVCvcSmqJ4wProDSt9dVKoqPEVpwKlYljpa7f5hvOzP0ZbQEz4RELlYKvsSX85s0rcYUORAPFntZ6I1s9NUhK6bcbs4ooomzBcABNUcbsCS/sB+0KpZom1YZEoRnQoxckPdJvo873GeN3KkUDQSdo523H5R9b6EbdrzYgxmjyKdg38/k8Muk2y2x/+99wjiUMEYOgKkT/RDHVqEGBS0OAgPmsbkTxzm+f7YXFbEuRyo5wpuvg4OKEv3wv7mfljEgK3IiPZY4K83G4usXtQz1PLvy81nagcD7PAL8fRO+EPkdpw6lyQQQfX7WT134QagxBW1Vipy7I1skC2W+cXGeWyR0L/PEM3UZJufmSbtfgXi7mBqGBK0erP47BH9Ily/NYL3yyIv6w1q+AyY4WkVxnpHiezeYhzGuvsZqsd6rE2zUV8cMuhsgUrhZUyV9R19vM1Oj3pgC9lXY+t4ouHDfwcE9zDDVHWTsI8wOhT14p0sNETDsXCwiE6OFqS4Rk2BU68yg9i6TCCrvZacnaLX0SYaOaIvv7PVYzPvBkARU/dcLASXPkkAM0A6JK1Z6lL8FWjJ2EUHVGa9Bkd46vxeBArlP2Q3zy3UdUjp7CHqwA2f5Tz6Y20PQDlo+q7w38m15j7aIDjljMoL0aaABhIkXzUZ/mPKzIm4yigYk0aypbyDISxpgZKMvdVdBP51BxhHfqKP+oRGRwqsAgkVLB4hpxbcvK3O60RYDLGnQhws6qLdIZUqL2WWfk9v/IBOBOJdtViGF2NRtdrn2fOYxyCXXsHMV3b0uO5nAo3zqYyaszmuCCCk7cB3HG6zmgnUSKHI2QAh8jN0fcBjeoJXrVWUPCmTe/g500+fLiwkUzd4GCaJdIcKguwrDQdvMtkKublumaDNrYTFjeeiXn+bBHd6myr0oMT9Cc6XmTGj3MVflbfb6ABMJzcq9Fo0B/ktyj7tdGzkfkBM8MW+wdFLOb/pd71XHDfbENYiMhB9OTsTqQaIEU/KiSYdsp4T+KWqyZGoiIosTP6s+zG5cy8gpYD4ES9n6+qPNYIj1uTEx/q7tqwVlP/2/LfBr99if05GyxDIycv5baWHwByukNTI3vrKKGw6JpkqBWDZeVPU1AHMdWxGv3uodJWYLxhCnTSEwnxlMS2cFR8pi2mm+fieZZtI54PTVS89XgHhYF8RkgIcWb+DD36yov7riF+em9falrE5CYnycDkIfr+e9Y+MDUoKl1TLxGwnrlOCm2DZLYiTls8uA6IVqRoKNnAkaQsk7kD24wlOjpjW9zlE6F2g1WcMvMTAc8U1o9noZblmuQF/VEAchO33qKsL0TGS2m3VUO58DpS0lBQqZBEH3BwjPz1oY60JnTp2FkRjBBFKEMm2l9uFtQZ8jzt9DDo52dFcXX7KzoBmXay2nNZ9K77WsubFpdN6Hr/k0C4aUl/49GTVgByVxtINeDCI6kNbX1Ibbcqb5I/f6TNuMrAyUr1h7rbqlSuIfCs3k+QM29FvjaoXxA75cuV+4Jf4q8jYomfDfm0neusfv256OG8bVxtW9yE5QaHGEcCXcm6q7ilFopM9IFlBRPABi+H1uj3AQuIjYVpmMxtCKgFlfzbDw+x90FTGCf2Tmz+0P4cSnA74Csm7SCkKJLnpvJTuArd9ppFhMXaXrG984QIODydENIe8jbY3/a/uEGy6O7Re44k9Zsp9CBDuqOHC6XddBDfZDxmvRyGeRhyq2yOzuAHGunRN/L0ggsOfuQUE/lanJomv5dArJwRsF0PxaM0XHuFuyaMriYnFvV+lQIYVmg9KjUImVFy9/aL6JScBci5Acb38jGvEgeDdrNbb5SaC2j6iNtXyRQdh+AABPUaU+rhmEbu1BmwoxZqGWKRSTy4PRgJYBBrRhLedmNmrBhT6cj3upXqR9vd8FiXVOeCSiDa2pdUGJ37wdEm7ySGFl+mNLzI2hnHXLr29vyMyaHmktYBxGqYkzxyGxVul1SGQ6PvyPW0/UN6TwrvBw1X67X5iMt4whAJU7hAg0hLVxsdWN7q9XXDWCZCjqTAw7wuyHVjVSmVmbm51DqEj/dXIkF5Ppmrg2nNMl5DNuzr96ff19q8ws2gDY1pDZPzMCLJJbBpwe/JZ+izhsCiTkctsJTDHorWpqtMciPuwWciz4k9bWR5h9H1N/1EOTUoTfb8Ov3rNDVQeN9p+ZBiPDCAdKE2P4Kj5KTAXS0k5Q+9i/ySbwmWeMzbDn7i8js9J1E+TraepWuWq48/IR1YCKHUtzL/S7Qy+0qTtHqmbuyCROk44YvMFBONOf8eF1teeNoUUKoaqEZFzzZp66IK3Kl1V3FGhO7GNaOj0uRDNx56NpOtE7KoV+8yub28Gwnz0xySmZ4G2oOpFSJNw9aJfqvxUvNBzt7wzZmG34qHTISNRV+TDMwsw51rC15Z56vqyPnqi3pBYe/ZHGLujsNHcHpzqszBEZVspoW7o4Zt6p3VFJ0kevtep/USVVNVFtTFb2B8pQoQWin8+PobIIPTZp+g4PjoxhlVb+IO+ivVbjtA9St7t4sd9UmAU1mWiEDyTW4+YpbRrIHyp+Q25IZADSa/zOkV7KAlLcJVmOHuePreiFiwnHnMvT4ApGcfSycfueFCTl1kILY0N3p46cZMIGAFB7D/VvZq4N++Yy2VqSW3eK6Y0XA9f7t0VfgtsBPpRO7YRQVPBMHmfxQtVG9ReiivdwQkTR6hQvqyZDpzs7TN6TOY5ZTBKmoHSeOmqoIMB6gDDZrDh/ljg2gxtY8mGaC/v3B3IwmsVI9R/nQvRJcTYiGzkhTG4ZqbHOlB5fFCwXeq5yieccG5yFlP2kQ7JsUwDlq5eIZrwI5e1qg1W4FdpugW3XlaODq887/o5KCK6nr9bCxSNuuTxtqnq5cIukcXYVx0WMmOBnCRkEYKONzmB9T3v3uWk+qiDzqaCK4tXzC1SnGVTiKk0Q+hkyRqeH8y/nR2I/dFeMWmdIegjv+B+x94PGXaziiNFacpgkoYpSoPRxN5QnWsTKjdMwtNa4doqHKuTCNZp6Rzo1KalW6NE5ChHRB2DaiU8IkUT/emJYVqCGVQV1NpiYVv0Kve2z4kEqw1bIzXHV11llfVb8GpfYzR8dVUA4mI05b+w6bl70JvIYQdYaSFGuQIHF9Wn1IXUsjI3UL6Q+c8fMHEjX4/ebUS0hhMNIYU9XIYudoxenRy47u/DwaMVduCk9cK51bMrmb7VYEE10E/uDPLLw80FjgVlfoWoefpREDMfctKhoKze3j2TwibVlAKIrVW1jIvcnYal0PC5EyXN0wv3x0eckXXCoWbkdrclFCr2vy17lWiXus2mmzbcCDt8/5v4W8ZLnulMErifvh02M6BOqt/TQpP6kfawdodecX7skDtfIGr7xAZUpBgZd00Rm5ZpOSCal7qKbF0P/vKBKmkH9PE3Le6qbkCvE61+9HwHyvSB+2g7mTWUQZ7EWCVY8og6pt+SU6SbQHpB+1buF5WcLt/DOb4uSCcIgXqNvqsYfuqSIlcWYRQoYQIzfKEfEndBRQCnw/bt0V0ZgV+aweMqL5LLi67oLL3cir54N53EAHrcTzKbvJUuJx49G50EF7xnstb/6xgY1zMEyjD/+vwsVRnmZPMFTcBixalSNpgZULM+zED04Dyi3IT+OSO58SFrZKosJgul6RKvuGk7I3wHrSARVch7xj/C5yG84H4eszaM5s8rP9uSvAgZWAv1o19mzDX0vfaxoVW6AUgRYHox5R/eOWmh+kH5Vmdx1bbLstSyWheRGZ9AK0lEKKChAh4tU7jku2waiB/zLN3tmERkdmrO5c49dfv7BeUyTX29QDdh7oWKOIKeLWqE2RG21tYZkIx5qKPjRuoPJczN1Nx3+Ey1Cgpuy+AAG/SMSuVkQhiKk98tK+PBJZN6WqAhSP7NzNYIw9UuKZ/BcgJCu4GwjxgF8Rjye4Ajv7qQCJz1ZEkoabXmE23NXtVCNpUw7E+Skuyi3d4eel1dY0v1rI76R5P1ReVDsRMViK7g5tWNbwNcQY1Ib/5Sfv+OT7VtlUQQ+Vg7ENwVlqmpa0MRcMBpe+aYQcLHkh2xFl5zSMYOBCpFVzOnYHo7kVJvhsgQNUsR8PxO+BNiJxes/LG6Cft8jN9LzQtLRJmNU76mIT2HSC4lME94JydJUuTnEtwzsrOLHe7XaEKODta7diBEQa9iFvKOST3OkWwa58id77raNsq29M++wWkhgpTal+PVIU0j9Wg0/uP+D3OY6uY2uyYXq52FlY9e2OXDGIB5yHqYoORPhwVrHcCterIBLAdK2YztnBrorCRsj8dnW+/7QnECwJDxhz+cIQuGWzag7rBYMdiEwq503N8aJBMnW/ZWVicWH/aGhIm2L880b1TiHRQzSH2Hc3AJkklqsa9bTdGWargoBPCTBddvjnjGQfpWaALkd2SIs7npGwRpImBT7xY0zLGkhNx9bVcADuMHpkZ84Pc09T4oW26fT1pT/WfgD9mDVxn1OKojnAeVRPakXeu/m1CL3kcozkY8kWO4S3ByQIzi+i0VzbL/ZOs3aEn/72rAHM/uO0OjvUd0hu6TPVuycb+0MLEFRplZHlREO064BzLI6ogFbtrbl9qXqMmVug79IxYHgUsN+cEJypmeG5KwGH/LFe8yaxZIZhQDAgM7UJ1Ybx1YAB/RH8hcYyE2FQucKg4tE1SF635PUK5yRt92WGir2MsAATlws49dwFgf9QCiasSuJtaZkRiIxAXoYzzIsY2aCGGL5pfW3gsU/8j7v54rTXQMpRVpu97eKItwe3F2mQW1Phf05yttrLRBhr84/OtLi8LH/u/vW3SJpTr0hq+PlwtUAcn/+9DZnqW4s7FKbxLw0/mLc6/JDQjXjgv7mTUGKMRFRv+umYZ1/sSFp9HXMq34b2ffetYgxOWTpCajdumJ46V4VuqDAgNIyddGF8JJ0pAdegVS/f+4TUXDpzgFa6E4m06raoAXxd2ZahsVFWvqqc8aTnnNG6cinNSu9JLe3PhzPtDHw9o3g6RNoVaKZvg10vmpcvkEXFBKQT+BqZZig+vnqbUNVx/Tv9TAA6OlX9A2rcBsaZbZL3TqQdGYPOkAPxRsxZe5Yis3BE3TjN1OGJdV7/9FyC7T6m3emZsSeCrG6LBVST+etDshen0sBvPFvS6j0xUHjB9i/reX+8ycEDU2JVPnjtRuihmdONjtZnmKvJEIUd0C/V92jPvwCkdg6+nlMMaab3RIBqseyfsw+d8QytCTj2TlF+tQH9ofv3dTSttMrVenCVroHq+P8vQ7l3Ul0zguj7yEowWbYXBWkRQvKKZ1FkOxq1OoxFnX1nPEuIXOj/1vtzA5zZuR+ecKPzdAX7QheUAE8MYg83w0aSHBq+tlsEmkii5dZ1kiX2FqWAtPDiAAtBcgMLRnujY23CfMuo7MBBhvx+siu5F/xLZaTFqm2NjcGtyh7tXkNaSI2oA6weegW/DibhE2fPysL8Enh4CNtlirkwmgznltEkMu/DDlmU6zsA9MQMCsul3weOU1mueSfvPhMT/42+qq5CiVUeWAsgujj6HHIZDrZKJB2p5d8hH+Tu8ob/dl3AxcJ71XI4dwDMMXVKWjhnB+xqPtLdtCrKMpw92oaX6moYPxttc78J/VjuFrgJk8WOf6WrWXcwMd9S9h8/E+a06uOc4BRrVlGKio4Oo6U2qs+DyukpsBE0W4JT/6M1/bFDo1/IepCTxQEfxRye8n/ylkeTyWvoJdWemux/NGRYVac+97VdwwQeclhjFMVZe7bli3uneYLu36BiNtogm9BpZZSREgndLhFvnBJGMaBZQGMEGjb0BDVXrzQVrcbrRfQa1BEr7MY6NRXU+ag4TgBoI4R57NnFVB8T1ghjJruiLgZb9mj7u7SaK4FWvlBOghp+gfGRPpcuwt1DKbN+Rsa6jpNgvSOUM2UbY+1nqvgqg1sztwEyMfyNPXMqeOuu4E3xxaAqvfeN8NQPCZj9F0hNBQsLborVOjj0EilAjMyZHhps8WPV3a9gi5juHq2Mn1GW7dnB19jXy0zIHMlL63ZZezdNtpq2QIUkMxSrXX8MOdKnSMvo4LFGXLgvsMNV1eQvBvX8qJhFuWWiDq+Il2J4qFY9Ar4SBjUbvqsj2SNAomeGW3yx8wnR+R/U9RTzyxcYMa14tQYrQ54wGnAQTm3cYtN8GqjSKx3rKlwSgXBstPWjJLQy4fz+ZFABKy4a+R116Drw1vlzbg5kCDwsFzExPUQEojqjuTA8MCSnkzt9Tvo/beCuR20KegVHU0behz6qWzlIZKQIY/Hw4X3YhyuHHbohAf8yL3jMQv5qvYkNZj0djwTiGUoDFEaeVDR++laJvH/hc8zOq12Z3KF7+UuhjCQGgLfKDiFSBVnhpPUdIVSnpAYudJ8lxsDW777y5yo4Y4ps8+wFRpuUnqdBbbDx3Z2o3q2B9RiyMnAggv4cSreUrQyUNzrkymofLcNTCChNWdgr2FNfpMwEwamHIev8svkm4BZ0ipQ3UqKVHnZH8CqqL0rN4UApTtYv/fm8oJUbsaNlx+X95hhRarpvUAQWhiP3R/JFC4159kasKanY4moV+ZQMHlVNi89xG2Lpl380OQIxR9t9aucrXQXidIpywAm7m8mLYCfSxgrbIk6ENEoTjkjENW3vAXiTyc1v+tuOZuYK5ckVNW4pge67Qb4K51icLurdpvQAhKy5PkQTO6nWgbIVqMglkibkq+C1bKLobeMV53nLGiux7rX2R0KyjK9YNkd1kmwAEvp53YPfgHDzqWiNQW2zUx93a1NnJEu+bj/iAoBKpMfBmgVH27FXvhFqM8m5+/FSHsPe7+fpBuar7umh8oARqQA/o0L3OSnnB0H+pMMzxgYN115kw6+gKl3UEefUDrCDpQ1IBdixz7OGFbh1JE3OTUj8R6eb13oyyRx8rDbqRlJlcOqVQGVnGK/a4xxq6T43Pzlxb9Tf0kHoXxz+MG8L/cbik5poizPxTuDriAfCEYKCXH3ydGA9fbLCwsUTt6egtzOyo6dNFTWVCxiCnUK9VTVhS3ZODxdgldVkzCBN7SnbALJ7kExnva1ZNjyHAI0E5ydbyPdkbpsQ7DBPTZbj+UgssHbxt+qb5p9bCXJsyReiMfw1Ue8nsTM1gOywnUeBBrw8LVAbAmnGHXQGY45jblww+Kbao40+O2kyA503W/Nhg6kt0zfPb/e7iHV6iCRqBTz1mvmWgIjiX9kstkq0WER7yDNzKZMaxyJHbIURlHpan/A7rJc+VuSmTDZOiy2oWXz2mHfieYIdtfa4uc2U2r+m4vRQFlyl3tjZ6nvZf9YoUsoo71+Tex3pSX1aqUkmZMIg8Pi6CgnvuRb1mp5Elq3nko506XGFe+RAY3JGNaejARqDHh+jvoLr4Aa+IviSudHRx1EILePpSgFa/KhER5+lFOwq1izKzZcaDazgShpQySOo0Bjpg3VJUsK9xrE1RL206lUs3YcRqyxpSTzReVsTT+r6zzs+KKP3/OhwJ8EEI+Iz4B+nyu3wrGPBAoZz4PzRFLbtiYIQGzFyXFhLng3tykmiK8lmWNacG723cjxiu4GQUmCpWmXELuhs5X7QaAOafxdxiES9HRHFGQX7fL5b7/C8wjpn3LRs7ZIRoMjD5zgHwcecZI1yE2yO8zcwmjU3TVLG/zcEEfxUCI+G0Nwa2IbkwcpSyvblkm5GUjzZifyFfId8yccbL0+YlDfKAlVzkVSNVV736Jk7IP8L9090V7+iXyCpSqZ4XDov95qVz9z5bHzn1ynTA4cI3FqlqQs6fXu44RL5Y6LJ8eeo8EGpCE+zCOIKzDBfOsc1lBoMc/ERVG83Yr7kzL5zTaU02h0lCoXQ2wxNX8DR9gMVtgk1cMlstGaagTfwqDz0IKZWE0k5TNLAQzAqDTIYjBtzVLKEF3NE3HdU7l6wNRb8JRgEDn1BLMt//Yb+Jmqub3WvlCxK6CC/+X5g6LuNfmVB6hpBwgZ7jh4k+cqzGwbjvZqOTkmk/agB+PRwhRwdl/bj6tvwkz2o01c6QZpsFNt7iwfbkl3ecJHEWhKKWAkiRCzbCe2iiQr8sYzMX+ZMpHLwC234X2OkgI9o9fdeqTIki7oLTCegpiJU+Foezk3Au37WRfZipG27kXh4A1cB+CYMVZQfbvLx7NVS6p59P0MTC1PSuIBL2wgILT/+A5Sc3cTI92MIFfq0NV5+SARGfDz/UhK5FvWLHfbAKgSb/bdtoMP32IV4JLVYIE4PWbtW0y4AxUohEhyUmKkqbNNvxvTz1HvK/+OyqcXUbr+7/gBe3/TtQZ6uHWT1/MAnVAXnSwYeXc9616qGmCbqffRR3bdzUbOM+/BrbwvG8b/+lDx1Adxo37z/pbUp672vCwGSfoCZEHfHeok3FUAhNthtbtRRZMACFG7WSn0sD+chpMiC42wAYaLhDw8Rq8o4/W/t4Rb2xK40Er6xo8520jU5ab+H0kWfgyA0bD27k3QC1TZGFgE7gmuFPCR/W4sEX2EpbVGBmvpx5Tyww/tyPTdDS1JbFNjSvo42oA6LkVwQqmLyug/zCTE7W//1MQl74GNm2WVLF1jNQONJQRGaUrYzt2hJngmHbjsMmfUeGSbXldRVdPF5l3mf7SoRbqqsRga9nCND7u21LsodVVGuNt9YB+ySCBTUpw8hFaoGtaLke+GUN8KDgAKESe4hI1RTaCcyoilJKu42UfOdxy0TOsnYfdvBXO4bYdjA/aa6c9Bcg5KJ0PvRbeYh794cab1d9cdwjsikxScxd7TSpEGkg4gtfZCEctjmUkGRH9i+azTGpn/RAeJlrXRNoeKi+zkSs9SKsada9pmtObRFb46J8VOjYgV/uiSIhYrjeojrsxdvDRJMFRNHEzTZSZnYXLPOZytc9L0P0hSRwz2PgcaloSQKj5O+0EbCXoFBdUdUdQcijWMjyZGwgh3/SUvWYA4nKk8XOgU4lyKPxOU/4FpgAxcOQXuIqdu/F3M71lDoW/hYchxqAeGdsvWXDygDO40F9o6hXP7h99NyxvwSUpDshWbLp+Yrh6mKIPwtPN//Oy3QGL0t1bZwsrNQQHSw4D8aAUHdzXIsR4pK1q4NGbb5aXv+fVHv4BLMtHT2bUoffaK8ifpMkTv/otCe325enevfryHX9pH6epwkMco/m0ul3Hc5DwDs1kGsixkufi9hebn1WUeslXYpKWhaFgesXxyPemMErF+XDnjyD9OqSLMmRbXJlfZb2vX4fs76yfSHpyctVg/hOR2MZE20rNPNwPiMNcSnGQqkGjANQPVEZIF+VmTwWYTK1KTO99fcGWoMf3G8w5uxZB/kSsLNr9QivfjDCYQj/PY7//aP06V56jwJEkJsAZb+9qOeoxsLVGBolUOeTmOeG33QgUgtlyk2/LYcSuutXjGqBtLImMBlsNnnYFBTAeuIGJiNzVmx2QldaYj7vQ2r18vhcsFX4l7Y8HytOjA4GPOkDRFWhgzTKzagd5jNFj8NsRJaj9EpFwUIsJ36cMMB0wHrgkPUbECITng6CrgfTucPOtNW+v5JPHitzgqTif3yi9CKnUn1mi8ZFaY79EFAOQG0YZx1oTwwUS0WnBQlHl2woSD5V2QKYqlCESw8JfKWLsXfk4/nxsYpQ/Kb0Px41wsrcv4/mQ6rTO1NBRXffFiu9q6aZz8BSoyZWvBygEr2BU9UeH5537+3bMc7dgHGgGrwdzfsSQWEZ+nprhU70xJKd0sH7EaoNeM34Kw1TM2mRhpiTzPLk+uqJhD0mGyywhr89iieoDoiZF81kI/RArMQZQbUPa0kaLtKYIDlLsDCzNH/qpCI+sY2v36tUNza69nmDaJAh9Aonl3nGAgl69A6D1HuOwkwDeMvbxegD5wLCbkASjLDOpcb14T2B+d5Cf08o861TuPksxsMW1phGz3k6vdh8zh6zIBIfSJLQL1xEEdDplZRJaIAMJanQduWJ7Sdt2nNsr5Y/owrPIP0JZF8rIXXvoGk58A2cSVN0ADbG2psc/uM4Vf08KK0IDnUx4mwp3THL6TJYMVdUtPP2DihjsSrKMBD4I+WWJGNcAoVcrCnLcc2BTZXgrElSBA7Hsoilr5Ci49nSmEjErhyF9+BgPHhut+r3tNMgSnyktgh9aCDlVtngzFJKQaL0CMKvponKHeYwWW3MyDK2Fb0OQIMSaYU+Nvu37IGsKXxS3dh+fga0J0YHJC8WLYJ79hZrPZHXDPY2XbSulARx6P5l6gK62yb3+4zqtvdW97XcxbCAYWJCoVskxyn7swTjlG5czdHCQgOfmKFeJ7mKp8cpvo+KGzGSTSCavnRUMn4xQbZUoJqsDHiJ2R1lBHDSlHzovXC8P3iWeIy9gM8MBr7BwxYt5xdx6Qp6uHuRpw9tAKu73ytIL8CW3/NRRhqDAbIl+kAYczOpeBd37ERhym4/vOGNwP7o4oACerexybilMPamksrDT3oh8hDiMfAp8OfcK3+hq3OcuRiPN0+n6y49xeo4kfVSuqH7mxiK7TGudB3Q6+Mx5Mo3LkEpTHeH86jER76Wd1rJjmqigiL5P60Ho79Y99ZiTSLIE4OWmke2zPT41qNTedZMZ1D5l9GIGj3cRdv5Y5NKj2a1oEI5NR3krlHlNTnpjPCW/HR8nbRvnJ3nJWdQqaL/N28WKjOBMImuqGsukrXKt1763OVLMwYpM0ODeitW+NN0/fj81pDnV4RJnnYI6aEjngUhcmum04WewvvQUQ67b0vRBRSEk0iJPtRojqXgSXe9gDQo0TaWDtGEEpfAG24ChWNGR1n5BbS/tc/PTV9U/JVA+z2S5Qlqsiz+MxkmPs4X0M54v6L4Sb1725R/pYg+fAi9k642d8jydk0rXUT5MCLIhWk+zrcb+kole3BKeESBV20GBOIzadWK6RYXXqbGyTglIYOEgR9dbYDLpCU6628B1NmGNlVLDJP58R8/EaCHBGbCXlfX+9kXeVW4754FXQfcUgol0AMjxUgdWs4/HvJ+jVf24Vk2s4kqZQBYUu47AP9D54n1fhzpLsIdgIGstIwWsXukdW/LWaOe/K4hjN11yN+jXwVTqF39oRFTe+KLWIl5fz9xzJpdoT0SP+OqZyyLLmRY+Ya/kLwGx4gkk1cxPAiEY7itIJ+cIOAydNLjHoed/YPHatV/8w42jH6C1rQMcx8/PIQwYOa9alA/zM4Ao7R0LOtbDcgI8+6w+du22yXAkBMDAyQ/FDdvlAwELuJrXRW1oa58CcAmMRk/AHP8WgIl6oFzYGafsEaI++atTh4chLK43Z1XQrY4tefYn9UtvMZXmnoe+nucWzyvlQW45vSyGYY121GvaoG86x9OEBWimVpSsr/GZu8hFQhD2UloJ46klN6WVGwHKptLlbsyt3/OsUZ3b5nqQQSdgauaUsQIpX16VgDbLLpFpJ/Jd2c46uEWwx/IhN1pqXQ5UviUho/d7hNF7pHPkuilGk1H3aNL5/lJ1RofWGkiJlI7MLLXDJzSYeWqCHQ2Uy7QgzwBduahi/wKyx/XWTs6Dfl7RLALX58TqhbizziaGpjiwwGRoyqfvTFG/Z3KY8rtVqK0IVR+keoZo5/RYdNWLPO4T2UMcMR5eNmeR/Dti0m8poHqEVFueDqjkMTMepKUx40L/jIcVsjxZ7FupdoeWuZCRMFKH4RqUj30fbytrnrRm0lEFI+qbauIgHn5F4lQ3KHf6eUzbwwh4IFDwQWP48girJuKZbFLjOA3f7th1AzduCSJcvJ2E5XzHkcYl5XjxCCUcQkzUKiBoZY2MMTawc/F5HZTUBerKDSfNQ9lbj8Ot1p5/MFL1dyazRhO7KxAs4MxMCsSceb7aq5SGUrfgu0F4Tf0Y/pfHX/XNTGp2rOOAIe+gKtRx9XnyojAab2KG1x87pKwZrnNRCsW8q/gK5k6VxkacLw9AQXW87lK/V5FJAMKMN8Tr/ugnQ/bYwEpQmryaS3P5R8CXsNKPC8H9sg7B42c7Tx/C0+a6W5xfu6Tboqb5lx9p8ltVPnSXc3zpUsPbCpH27TnLPZ9FPEkbTiq+6i58OdNwBSNo3RTW4Q9qAcYf6who/4Ns4rQ2ZqUPhGoEOpPAemU9L6mdZDYRjSenVgRcBmaUN/icj4voWLPCrJoML+j8z7wiyYn7wEFLTKVNeoA5QGuSXXD9MOmnfMeJQgZO2dD5gSGX/yiv6gQ0Dl8cqYs6FAAiECh+HteZNrRXftqg7s7hiBdlVeaQyAwWa7JsDwmNM5S3J20mqjAUQ1cBuhulxASS4qnn2QDRZZaVUGJ+i+WlRi5ZPYz2DVzyQVnI3sZQYVWPvZmtmRv4JLzs+qwLvH78dTFTvOjUmfg3t4AgX2poFDzz/yiSNGYynXVLPq0A3qMAstqzN/4Hd0E5+NmTgztZvd0hQRbRN3fqRf4zJlIlGW6Po8G7e0isHEYeJFDwvXFllZNcbCXT9juMJs1cEgpYurprEy/SBWnZ8uX0g4GqYdxz9BDrgxv05lrObnh6MZvIr3v1rqpZd97BWNhOXvKEucY8Y/gDEfnT7y1J7F0CLSTca5yoVzieDYn92JyS6RqSfQtJYwiqSRx2DytxSMvNMzDGwgb0pGrGc09c8t1Wv9FvqfHnXBcwhsk2t2oKqxZMOvby6pUrDGDwrnbh94hMRaHYs90NJ8924af6yoLlV9mPpBuDEd8VaT94y9PGJCGGxL/d6dvUEeZbiJiEDqbaCvI8mxsT6joRB/uPHDQSmQhJySB0RALRbVp86akUHex6PuKi8zYWdBHAsSbW0uC4X0N8z08OWy3EHi6W/Jdg7wxe7rpDO4GNbB6Nh9AC/BpfV41/o1aMLIe5IxusebSe/yoTzDchFah+7wiWR2hLVfcNmJCwGo9EBcur1Ttoibp09zCj3B8VuNx/b8SYtjEb2jAQohfXyaXaYNXDPHu1y+AwQ62LaKOcdRf/X/Cx7EAM9vTDP6m3gCuh5vN0cj5iFcMyZMYF73F02jQvt82fPXii4EyqynrAPcRSoqZM1GVtl/WXNnruXVBUVpo1iB84KD4HbBBmGN97/l7bzXBVTkScmWDs6q2js4w0OpedGC5DbgT2DN3TbAE9NUuUayJfORIsU/cqukoDw8WX7VjCDGYEeKxafKs7qRDdF7nnwtgogG6Jq6muWZq5WSAon0eH2lisTgLlX3xSD5F4gqU4ELQkpjZHDc0Ycl7FSl2o3aR4gQJGNSB1SRCoIwetj9WHvWRxW14Dd+0dE1Uqzg59b5NOJ0wfOw9gROav9g24Cw3n6HNe+dBvNWVwgyMJvZEvMRRzwcGVoHtajh/nYGQ+ada3pvJ0xhe58W6V4Kd9d6901mnNA1JnelXKgwJZ+jowwXa7zOsSEYQgGm4faaupMKVNQ4NH04/TG/AFgKyTXOwLFnfcLWQbWlmtklmxddKbhAUMcaiLO6N/q9SVlKeKmV2mixEWTesxxLKx2Re697qdjigJPfP7OVt3pcaLtWQXpuI1XOK8Qrl50z2vgpAgTAkJ72UHaWkc42MbQWwmIJPSCIGqzQimVvXuJFIep8QxGSznwaGv5NQW8DWXUBTnSv3KTje6x+EfbG/BDAY8P1Dxtfcqaw3PjNU52u7RWssgqrXH+mHijNG978HNfF1ZcZIq/3STIYtaIFBHmKY5nzJtNI8OqL06+nsdGJ635M6ni3Hq5SDiG2+cp9PuBjUR+X6AmWUlcOTVghs9PbITJaAvVwe5KJCg+0EJadAKAuwwTUpCdH94LtzXZUx4Pg2erXGZiF9HnPy2z1nsGhAU2eM9K1L8NlMXfhzobvUVB/PLL4TW59sX8k/wgjrtvjXp1fc1tynaKX/WQs/gfxuBRAPYQiSynmNg4U6bgBrou226l/zBpZrGja7h965ANHIYS4d+R3+T+lRyKoJMexHzFGFNgVnHf305Ul9JIoTb+tO7fSAJqX4HYHRyWK0PFPLmDMxfgnsaNY/egFuGlVVFnjxJ0WY71tjcrvlnR+h8NgfgFvwECGeiXhf3WaTlLBKgvJTLDaqv8RTylQDXf5iQoyxng+OTb/5YJ9aJlP9VIoxOIdOW7NjK3vTbmxcjZE8RKOhs8joDrd9LZHpVVUbYGF1SDSUWVgWuJHeCQr9z26OWVHBVi6wpe789NihQlPAppJrQQ7fyn3yS/KAt2WVwAAHq3eOMyCHlWp9j4Dk/wf8mm2BlaNiuRSD3bLxFUiieJXWgYEnr/N0gQd6wp9KoKbgu7MIjOvYvWJ3diQesfCxLn4WzEllRIDnQDzjjwOJkwpipUFP9mw+BviESp1L2Clmi9yu15FNVR1cuhZDp+L/ys6VRdax5FDkUqmfZ4iJCgh/hqWY/yEJBnCYjV7rJgFqMyV4cCWBafwrgF9cw6uviwBbYwb0zb7gNI36ZKlXP1bqm3/ckrWCdBWa2GhA4mGCEJXrGcAYVHeghvp49ne26w//+yK773ZLFjESKRYsu9fYOJ/StIOM4pCv3TVNr1ulsrMt9hZTnLUJGA6CMfMY6+2eD4U+16yYmuUkBvMFZIkHVaFnqWPxH8aOylmIOP2qtwzVHoIphKF+inyhbn7npJVBjPx4qQMc7USFXTMBoih3VAJr5TCdBpKv44PkOSvVlM/CQ5Ugi83Wjq7ljd8KDs67cuOcFmkKy23bwod4BPbm5vLvrS587KnvNBkHBwa2BKUn4SNq7bwvVCVuS2Aa6lm/bapi2z8HVS9T4H4bJQVyNfVsb1yYy6fUJUYnVQFtEJbHS/UJYgdaelrLDhz3e8gGy68tek7J4WhNy3r7L133PVTC4q0U/Tn3xaXdPhSkymqF1XzsSyIObRiIUkg0chMHMGnD9D9R/AeW5qefotvT1gv7CfhE9RwipEYnhdlU9uwubZ3WQtYFd4P5LFK6TfnX23R4J32ZPFAJRAZgyaooxGm0B7tDqScdp38scBx+9PKI4HSl7FA34PSKDDKy6av2DASG6iz1lVDQ7ssSUnhQuh3FA4VZdB8mnkNdse5iHwCtnLS/OO9CbRciCihcpEQxMp7m3Zpand5YX+9bsedVNjcxewiVPkhl4fEAJOerPN9hRjeT5zNpaX9k9ydSi+m/IyquRTWTTJfXIUJU+8/xhMYv0i/joKzuUocZqHqg+HUAU4hLj/T6FRgqIvxAuNiRvvYjrL7FtEwFFLUxIGySJC8dRRdFYg5lN+2mzxNkDCixqBIbvou2e5zF60NE/bJupNlb/lowAAFGqeyy8Ji0NVMWtuyv8zcLxJ7pw7oCxdFQKYc0qxPy1Wj2p7ZGUkJJan15UkBE+t6hOLNw9ybj3jMc91qVVg199zAh+3oIMkwmtuK0B0mdSogGjCsGhsdwIsSsFbnO1TGri6iwK3M8Ad6I9Puvm552aCVgleoLlTbYlFNbH9pQXPQBaovUDZDYyKRZigp1a+Gi/F7neKY/+NDlM2tOV+yTEyTW9OyaK/6QmaRSoX0TRnwe8P9r++86dcLk6imou016uPj0ywc0bDUq9cvQquSXaudoxCDbMoOwKAJmXG703mEG0WclrylzSn5DvSgU3RY8aM9fOsALRPhdk3rVqMqSve4VhAaNXWUsdIcGSbms+szGBu0Pk3YKcwh2RKsbiGgVHLcZVGmHztmRNzufnDH5YfjevQZO8OXc9yxvJ8BelKz/w/jaSsL89OIP2vkNKl+iAS1/4t2CAzYT25xTCEyQG15R4UccGONmZi+YQUjYPzOvW/tNvu5Rjg0uscs8MkrkiCAZr0dgl/TPYm279LDqWTnVNA1eqe52p2gUNcQ5yNSfOqATynpM4a83uF8QJNiKnN+ofbvrFce48p3A/NtEr/EKbL8aRQ7vzAeao3StrBqWq69zAF3FCHi8i43B48f1cuzzTmSvv4RyYq7Lg5ENS3x0EtJ39ZxVnUqmC9SF/GdUqsnbyxrBR7MEa2jHs97zE6EuVP587lIVbMMlspiDqxWdk5oa8v8NVFse8xOuvk5N7aoqFo6H3hPQKWI0cKCgzjRSiHH7NcO7VRBZugqzzZmXScmU8zUmf+JjNFdpkiRWamFbirFtuo7dSLZcNtTDlSzOqcKZy6Xz1qJcjFmm18r10OpnV6kmu1mx+dGC06svck9mqE1HE0/tEEgpY1LIZsq/Ib/GlzjckpS0VWNPCITvcNZ+S+X0pRuu1hc1LhlyZ9WLID2zb6HhFxA7dzMMt2I4KzCpL7KiBpbFF1lzvzaBS30K+lScw64zI1+YWDG8ysEyLyKxjkDbG2hqsR0c+GhtyvBotHe79SITrNGjIvnURGHNLq+QdDG3gxIlqzDHj5xJrgbLhYrr/259oK0gan3jpGaplXFFDfapu0yEXJo01/YBRwmUG2GqmKmVguMdmEwj3n3lclu0woa2tAbzCXAqihZUmKhKEY5aQcE09qD+mDCNY/e2nb7IBtyzwaYyDjhqr+0K1mJ3ZoRz28mlLqece6tkC5lWTzqtXIU9/RCO6ncU3RoB1pIwBACGDMwU1zry8Pf2kzafX6blx2E4FyNIrIfAlBTPrLl3lQfikpskw78MdiFgXUDnTbJ53jukEiB05mdXA9c5KDsohXCpgRCPAZjNrCz+TgA9uXCGJEcGAvT2/AkV2XenFy1e2KDFJrKhROGqM3gT2IWcLCGrFmlJIFzU+HkhM0Fz0PARd7kBnNrRxoJoMQld5Eyn9ZTGe2rjcAPnpiujgvGYXRfGL13d7XmT9u5RiY+th5yPFk4sVj6QLUbEMngNbkcKDyzgPfX3iY7NEotCPGdB/Jtv7t6PaZT7WrYKG+vTG024uCgFFyNVNf6VeJopJyD9vg3UauX+0svSwGe8QPZ4ZEppa7FZdjtFIcNbLgkbSn9JzH5rXBGPk6Wi3hCSvaSEOOyfVPUXlvRIWhuXKyzJ+xswFAUYm1U5L26sdYOC7aenSplIJSBHiMXNx7GReFU53kq7X2u8pcs9ZgACXkytu4XbWtGwt1hJwQ2EfC8dYxqQJGX7vZKn/jikSDTYxEvSLOe9ZZCINMTBSIj5SjO6fkizCn/5fpUcFu94O/HvbaCf+e4OapGpdcY3rXsWABdX9P2tSNtyrqs8zV9aePHwS3+UNCFe/7h+V9NdW0FhyVTwmM0j/xK0OZzxtyCA3abWCkM8x+pLvwR7LBy4YijxRIc0NwP7zKSBVo9fyYkFaoc7Sz8A5NedLww5Bya/GvdlQTxkvYUQ8SHkh1ZNakp17eoxwSYcwmeUeQsgb0yPuj4oamNzHLgyMBCcsj8ws6lpMhQiXR+/aY7t4a0ZMpBoLfZ9wb9agz9vccej1JFp4U4w/SdzRKJmsW4bdmHaxLkFVMNCEVmDXMzl/5KYnlPdSX8CvhagcJIurwx8VpK6eZtDHUkTYpDXYByd73l18aWZ31dNxh5hQP6C1kurVxeLwVrUszNGmitmiI9iFGTkrZ636T4GL5VvbeCdeAq9Rxx9uiOb+Ptwehab4xNyn2fhHO/orvW91YzsEUS6AHx5JOVCNEefYWB2SFSpTxv+qqppMPx+Kh1SeYaY60m73zPB6HGXJhyKZt++b8jyZDLhTjKyFZM6HZbOZXCLTKCb7tPcxDbfefFh5UCyTHYM8VitKDXcMFNec/K76Q0wjs0/75JOEqfU5nO4iE4mdKrHpbOHg2y+N+COkEON1LoN+uKM7xDGr1u1rkSTemcXKiCAYHBBj22cTL5B6oAdasPuDbCSe7B4JGFYtapW2a0ui3O5DCE2eHYLWcxGc2dkfnETMfQKQnBv+SKHxfZ541iMbPgKwJrsfw29UCwfIZYztd/2U/+5zl5+Vey4EZw912T2LNFtyVXaNjSzX8NUIvbz/On3vteKEVGY5+fTjx7T8HsY1zNJts9wuMzg7zDlUDGRjCFyw8FiNBDE2A7fM/7wDB78i/A83CLzF6q3Tz2vrNORf3UnaFBz6zVf0kx0tYn3Vh292R9GiJFYVZsPBxn0OO2U5GqHQQ9TDg31+ZJHGvWlGH/fMsiJknzy8lmAyxshYP4efF7dC+QonOFYGdS11z+qA7ddZSbb9fyNOcEcos4l7VwNN0wxqYdhPyvNIkIHdLwiCUwnY/u0RIViukGS499BEoAF/0r3dmQvemoZb0hmfBYLLBDaJIjuP7qhfvPmR0ikMXpZIQJAhd6yZNR32b3hwFe1IHDXpmuIb7KNzHDA4LB5u2z6khKUQ9SGoE1q3XGtsAEVgsl8GBDmBaIMaHXcLvZJAY+5TWSaW6syYNaRFFlBm7QCSmmyWtTKNepj3HwYwNvCF+PErHQHR0rAZXO3jASlpfVLcskhat2NwAdkLBt4o7uOQgqBjT5aNauGcasrL+Hsb8BPI4Pc36urjjV6saWnQ8m0irAoW+Xemo1qn9i5HTrhkDCClNaYAHgGoCzXsNx3DGnlXnkaoBWpDGeepmPVnee3P5OgH3SG4AaEC2HJvZym5wekzAo+WXs7FfZY5mxc9nbslxX1yEJDpoQTYo5JdsX1ITcvWdjGp/dzFVoOUq9oo/5Lcih7pSu4d9EX3b5x33EOYfSVx5YGmYgAktZaoCGnwA5Y1xNAvotTAV1JZDtPuwoHKbeLk8qWezt/v00khzYh+Qn7x1gGAtLABeYGcgUmuYWHR8AnQvh3fQG6pThJa8cNqdlvviEzoLVvQKLtQ4GtkrIfpkGYmeiuQ3BdKUdxdoiPgItmymIaX6M7U1Fe1wHHm4r6r/ytQ2GTFV/kYfy+NhemZjC5fm+2RjSng7e/SV59b8z9gdnWcHHsVkpFJj+NBpA47CEo3Umu943jRBElgdT1JEOqGD858HuQ76q9wvDGyssF6qyWXoPxNvz5eu78kzFoQfYWtShSXGwCPQ0wsp0MeHhHmwolHTV0dLmaP+FT5aBzA8tF7ajjaw6XS6OEibn0oA6+PfS/0vepY4S52Beb1ZYIyShUafgGRRLZlDeKPDE5NgEXbcRVwcq1mrEUmyGGozcOTl8r5bm+YUOmsHTf11sXeFyv61kZ0gtaGdT9vxCgoeGcnL8KX6/hF0+QDAnxYbK09fjqe01KgnGHzcmwkGIY/USlXmpxeo4y9jOwXKvb8OEhEhctsuBW0Tl9ddpVUIe9Ojj20Krw4uQ8gI8VO/snkHvaaAgV/rzTFp0cMODR9+xCqfbGVSCuN9dTesO7ABzIhuVR8CMBgQZGA9c6vovL/siYUiveapb50/4a0pstbfDcVck1broOuE/oWqcDRLtE/ahXtXvs4/USA3cSLOxEL6lwBL2tXW3OH5hHNj8sBTYp3zL5A49D30c8/JEIPzcciRC4WIUIxkCjFYltoAI0peN5iMiOswz2QYrJ3v0XcvQIv4SAOnpVwq/4yPcWJBe2Th43Jw545OF5AZ9UHosEg1tYyxr8cKyScrx2p3ZXAKa3MhmylgDbLuqNVAPOm+TWKhh7zSUiNdCiXPCyLvN3eTrafDbZHccR1Tep8HoBcQAhFUWLFLNVlIuwKZ0TFZe8YWOSLaoJiQLZZD7LuwG/+jZfk5vBQ7jdrWA9wKF2ZEx1vfWhR9LjCcPzT9Ryzx/S3zgWHaJlG6wSgJL0K9Jt/ZaaPC9tVfhG2FTCOGchfDcebiWDXC0PBJ26L9jxFDcfdxkZgFqCpiwO5z7OzHEV5KQFbObSU278txvhvsrfpC2dl4WA5sqB3G9jbvqIlubbKJdQ3lVJ3Erwph0U0+YpqIkXPNfGOdTX8WuGMeb9LVMBXsZi8xnUAZLu9bS2gSWvXE7B2RELpsyDIS/lVBx9xRTmJbklq/zzpX3sIDY+QQHS2IxVRegI1rOPl5b1ZMdG7lOrD/zzsU1kqO/+Qft1HzJ7px506ZsKSwOMbn+kv9Z9MzMhaO/9PVO2SQnEiRJwF9PeikeMAHkn63cUBnJhz8oOOcB6CHlRgaNnwsc9M9vz1GubzKab76wlbXD4VYV87Mmh0ddJamBiMb+mNEVU9sXYdjBXtJ+9MxGMNg/yiWd0wCbC7IFZvGnjeP6EvM/w/YOkZ5L3Y3S1qg0oQ207s6LIcXegD5L4TpT6K1D/jFxnA6Rb+7EgLa4dV6PVCq3Ge3c/XmFBIKKZcQ8GXURQlTC1jm0kx8Nh7V+jzZ2MkzHQv+jI+2739ZMFHkMJpQsu7W5u4pQg0/xF1SXu9dC8DoNdYpTAjN5SEAKkP6fj8tnip1nmLetbLvTQ1RHI/xGNqSyGVbh21Jcf61u4tAAZLKW+zsnUIPntCfb0zhS7MUjnMk9tbKOoq5Uhl81bQcKuejwqW5hC+Bw6u0+sqm1X7PfV7TvxhakUPNClLJXcM3yMfOI1fTOTb2Rm1IfHP3svqzA/Do4y1EcWSrlc1Cf+UfmPoBYrDu+BqvI03hGMJHVhUPGHQnajFheCq24yA6trW90A4Ls38rsoU1wSFSQlJo9AzEcbilFyG1uFlEM8JtLbKnApXWPUZJWedxtMXlTiko0cGazqlFVQeoRTCReUnLMpAwQWOmsYWaQJKL7asQHqLksSadEZwUIP6KgVNee2F3ad0+PLVlmH/Fn8ukA/29Tt/uGWkaAhKe2yfauV3xWqTfVqGiq6OOuwBagTwKsfaStaxpkec0GYonCScaXM5ohgT52jOuQcoo98ixqI/vcxUQalxfsUhnKVyV45SBqXndkeFZyaoFA6GxUFtPR5y2xHQKxeI+/phZw3hnxjuKFyHLrJTdL361lHqMWdZvnkgIJ4I4e22pdgDxzrM+KihoZvjYeDmw4CeBizt4RMcymCMQaMJRJGyyTrQrjXamHYg9H8Xcp9NXzImwna57iWmrpQj90Y2StofjOJCB/3Cuyu62a/iK8ugT2v/iIHrZyebrCTjXIjNSlzyI8tGlREEyuEp37Uc285LcNy50EPzT04g06PXz5FF21Se+8Le2KuukxcDSeOaBMob166y5HjZVvVKxoD2Eldam+5bv2NGUuP4TYWLCEY89xDKdWH5GXaqW1EkPXK9hnENPqNdVHE5tl/QBM+DeYHmw54dRd4dgRa4/OTVEkeIIvDsDcVvdpvyP6avWiHTJDkSSYB0yGZGZihb9lfdRrBuBfxRC9JV1aEeIhzACvLORnVbbKNBoCGMXYBONbv9jj+EvRwYxHGy7L0jcdIuq2xzfQToyyL2bKvhmeQDCszw5zhEaeyUviOUrch2Wbe2EUZriK3i+RGZBmJpFs36ZFmYnLTx2C0AFKb1wne6cGEQqgoGD2+Fd6vYwX+sZQAqX3Ncn7uKWa3pKi4KVrEF8ey1yJDuJbmpA1zCiRIpm0NZI/f9WG72xaldCppK2Opwe8l25DVSj4J4AqJ9gmjgkOxQoTxzV3sSJxuRMhgFDL8c/r18CQf6ZRziIhUnEbUPOIbxgPRpJVWiCfPNJ0UdqfQ37kPvvTMICfBnSJQgbM+YWvQg8H6rbKHXWQctbB3r/qAJHtuO1YTc05f/73yW4CtL1a3sXKUrKw+BBB93JxP67UkeQSlVTVUxVrVYm5f0RzQ8PVnezlZsUiE9s5hqSWy5uokGRt+9e3ReGIcM62bpM1P82Ljemf/zJSBJjbmzERqVGqgvpj6bc+K+SsMCw1QFJUc9GZI3UNjeju7dJpcnzpA+kM73Up7gZ5N+NInlslBh7ahmbGVUc52tpDTgi0zbtit6f35l/8gzr5BZlVQPBuAje+clKis8vCeAoGu83ZR1y7GtWxwRBBiEFgqeRKpZi9rBVsJaYTcALbyVPREWkzs7WxC3KeA3O1YteV408sgT4qXlLdwACND7tKPBteq0G+mrYK+cBtwk4P31bScB+Zi/l6fh7hfNu/BmI1kubThONZr737nc+Gf92E2pNaN2HOUd53ouA2iJQ+p4BfSzWYIj/YFS6bQBNDou2/bXgUeBur24oSxfqzh6yCdzTXH4aFnhvykF5jxMjcaQmqq3Puro4GpbqOHIkLTInII+r1yt1knfwaxmiHEMplIADb4fBOK7Pi9UqW8GcrVv9zWE7yi/M0qVxv5eGWvBwOtOt8Av3DVauwsF55n0Q1qXpfoNGZpt8Tfpt/KhhIeuFnJhF5rB9dKJu3fKGAtJ05sVKHF+OCnSLkdZVpBYpCC0MDdMRn/z9hiR3poq9Gjfjz/0/4RzVE8kgACBMPIkFa1uN0ys051dD7isAK16NMZIdPDce54VEg0vEihCTayebvAC4gJa/Qd7rPhpGibybStKzW/66O/w1vqkWRTw49XAiRMzOme4Rlogc4BjpunBa3OVuiKQzna1dUIw+kYpuMqM7TzHuBxtTuwid4BmqnFG+nzNhlNn/rAc4A5rnCvKoyDGm4TaS1dBUTfjTFt6VSDzOWPxCllA/57VpgDo83rOsDukkcGefqg12+e8/HL6OBtsH3sj7kijENLMIEQ7vzFJyhA2R29KRxQW/SrUPQX8aKOlnQ60T5oaLgdmHqdUr0TVKR2B+TmyfLOSFrwGdTM6Zy83Kowz75NjVSkVkDWZZwke07Cay96gOcxaOPHh7+IR9x6dgmuNtJlJUB3Pm2+3bOjHdfCMucPzLxRi0uBi3K15i7x5wFxqFyCf3f/Nf1BL/FBeH4DWbiCjn93nTPofyObxD5Uq4BcKjD4tZkm3DQc9l228AXje6xOt2ahgXG6d0dMNZU/asJZgmcoWrsMjwGFck+m7CFkEtpAzqOxWTNy0HS8Vc8FGQ0FHuEak+HnhUTzgYPo+Y9uz6Yh+EtUtfA1PXM1oxODJQsvgkJeNs6PuhPt/zq+RlY2dZTX+tPJAwP0h9WYqH/mhS/BdkLf+32WxTHpECg1dhUezzrYyh0J1UB+sgEpyBlV+ehS3xTpRkxtoiZeAEfn+0hHwmGPrLEBI0lms5r8h3BGMkp4/c0cwFY70asYqn5yaEbxa4QIE8lokJHzrVWSLWPNaK5vcILXWofwnaJpsye5mHWLRcEba440T4xpm/5BkGwfFn1grzB7in2cXQIo0EFSLhMvjw8yxbJK+0EQ0JCLiFUKAyTqEXq2q7Xx+ijG3Fitv5elo2izdAFb/pcmlEUYLHZoqAyx6A1sX5DXEfy3JmJ71CaGlruF4dWyRSfaxzvxZ1g2TAqYMSO5ED1EDVaQUcNkaqW4cFQ1efL7+9frGoqbpEHToH9bdvkRetp4X/s1y2NxG6wncNpS6lq7mkchc/M+cBcjCaWtHViaOgd8ZD/eeZDQBNsF4kYkqy+csBRkrqga9Xf30Lmzv0WQWZ0raW/fIJuydV/9ovNvjWRb3FM6YQXlf27IGOgZXJh+jMoS5kNsAT7n5nM6bRjLWfhCb7xY7eA7HuMXv203IxI3ZMIGIpQ1nEy8VOi+vMpzr3m8z1Jqp+7w3HILKjWhI3BrvvH5v4T+6KgJMgeri3WQr7axSH5zyhxA77QoBsFa8I1JvnYwp7oACgIpz/nJVbujyVGMQuCYbW3vp51fPSBWuNiBXdO89EICH1YuqGR3ykqJ5ENsqViEK40DPiRyww7M262qt0kowNP13tdl7NzVntGhBcmEQX3o/qNrATFItsh3oEZ9SLTCBRCEc50WyUtxVucLGxktO/UX7ufr91X6HsabaptGy6ita/Ay0E6QDYnQJf73GtaHoUN2flAyg3yDxPzFPAUaiwHhrTsMqSIrYg0rLGCAEGWrkcdMMzni9D0JIUPRecdR0ICLzMhS5qnugFwSCdrFqCjfGcwUUgCj6KER4nmoKZfg8QZONLuDDuW3O0I3cV3nzCkl8AIca9IqQgc/SPwkE7czrvzbofpfMBcPpr30lvJHeXKHxgVfJju1do4nJxn6wliqdPTR1EfpnK7vL72NQqWADVVzV5u3qmydCjLHI7cEs7yd5Lqzmx5rITSm6rpG2V/FP0K6dUwqRTWQ+v/yed9m87EZ0PzJxY9+obou7XnO9aPkuMBYzPCH0H+8kjSYdjpDohQCnHg/s0dvpdtrqf2vswTdplpo2RKGft+HKWDfcbclrOVDbg9Zn2AowAcNuIwh56/u0dSrT1N/lU3pg8Vv4FXiW1xasfiKV1jK3aDTnbBDLWQfi+DHu2gopsd3mQGgsiRWG0ZiX9m1Hi8DJd7U1MKMyxZGEyM2pickLF5sz17TQzw91GfGxOLyNwqhkxjIfvDlDo8YvxMapj0tD+gCbESNZS4ZeVGL2XVrZZbIBWMv80bF82MZi2nJaJgjb7Psh7iAm1LW5uM4pGpNK9hJY5L8tWZOOXc+OOfIoiRdEiaEs+ZT6vqxB1PrtqbZMfItGK7fnKhMxM8M0u9rdhbjv0CP23srmSlCLwU3LY4lJczgKe2sNlwo0upx3yL/0Pm19RIbqNYOanKdBHwgzTotmLrgKd8dUclPFM5/MpXtT4cbMmn/4n3jgjGJMpOsoyUfsV3b4fIAFXY2FPvPjplnwxws34uIgFIyA50QvOFOnjBUe3PqIxvwVNQZ7QyB4uzgQTCHfSUnldWY106ealTQHp3ga1OsHbdt0nxfZi22jk2GZaRCtM15x+gCkFxZ70rwTZaQ4bceG28L5EOCmbpAHVecQ7W5qs6Mf5tOxiUlJCpv7I63ZsJ21f9MoJtHcCGHTluEP1hv2Qwqz+gI2TcNv486viquftMp72XCJaJZFwneCmQwn10lIcyCvElcrJco1wQFfwDPAZIdhzdUpeXwaBnYivOcoWvvlpqHiED5DDdr7CKRVs9MUkv5505Ea+ms1SgCgXEjEC1l35XpvUQ/yccFhJFFL/0yKGUPxNYJRxq4a22lyadmwFyvzgocWMWXlwxSyekC+dFQmIAC+tW+s9t7ncNokbbyeTiCa39dlL/PxldfpVq7vt1WqDLuv+DEXh7Hz/zKkB0UVYKozUGtZGBL8GOLSlJ0GtyM6Moncx7EMDFLObF0Z3arwczmUjhrxs0LSwK83CFMtlZXKZGjXO/EDSNoHgu68iHIWx8frOGln4nbMJ6BIHgdJiWu6pElj2owyOzcWMdziQZnY8ErTiMY+Fmyhozs11CixiFUbpAjmjvekGbELVNhBUjoi5TkxI4R/rA7JshQbb2XQaRYlYBl/a2gLGLbb3X1rldivN6q/TSt+6ekVSnAOz7gG6jZ5D/TVpMC+jounT885YwEKqgJoF3QuKxv5LYh236QIyDpgJpgJIaftxijkvwbaFkXhVsIfZqpSwuQEnb27bc0HReDqZAPpiyxgnp+3FnLfcuHZavZgll2uDhjDJTAGXVb6CtdsMRW7ToeB2/btSMmytBm4rtz08ag0/Yb28LzgHBresZhK9u+x2A6LOF3lfOwen48JhJ5T1ndX9B1YvhreSwiCwQWGCouc3cGon0wDerm1Ipq08eqVx+jfOn9G0OQN2apR0cbXt87aoWwEPPdYIjOnQpRbR4lgcielBEn2JfBZ2/whXaizbA61k/yLfu97j4kpEEc1spbKGc6aIQIIC/I4UcUcFdGudWIj6dv3GDZswIX1nZm/iSheBGREAea3VqUhH6Kip/H9cUyGU78CTvAOMwxEMzK06ELlWOhMnPhEO2DTO3wTk9eYSShOQoExUK+JozLA8GbAAKsvVJeMN9+qaczBgtmYXFswb9J39jjVLM+xmnj65yjAX18H9EfnRl8GYlbEK6zrxML2E+9CHfEYMMybMyC/ghzhofUtN6FR0F9PzNc7fewiNnGGYRvtxmdvbWnWkSC9WmMmU1RCzvLKI+CUG9Byp4MGsWoNBScC89xPMvA9gtOuWBSGOINd6x9jvl75vWCKj1kpRTIEw+WWx4Hm1giR9SusBnds9G/kysL9zeZGf7mV5ARjEMbZ/vWdx/4upu7u8rR9fEgR97UhvPvmKb35LDrXk6sGsy+Qnrh5MdeZtyfxAnbPEcmriWozBoy3h/Eolq2cy5W7JL3BpV+fVkkgzaK6d876k2YWX5M5HsPiqw7Oi+cekDtfNrgRHUtR1oVhGI70NJ+cA1lpe2CiIrAOtiRUkslDyN7zDlT1ukKkhRWe/QHkEs8IIicsrMb+T67WPisFjqkfnfcxjTCjDUJf7oh63Dxxj5f2e6sult1ckEXiXZiQRAMG/vvdMKGFADwVRJFLCtvg9REXWMPRijeP0QLiqNzDYIhcOOXRG9obiNKc+b+8QTvhf6l/CKOYH0LPQZ41l70O6WQwmRsEpgBVAeXmSFzvDYFd8dW3bZqp2K3r82TLu4a3DBAE5mNCL4j59uAE3bI6eDKLa6JYV7Dk+/rc0W8nyRWfTXK8RNiSz2HmEtjoSB543Guf/BI0tpy44/uN1q3whfYwI41qxzzMTpVkJNNUWZWOVDAgsLG2zN5UxB6o0i8i1AdIBxZ8ZOnfCv5XHFuhITFO7TC/0qZ8PhrerLZQKHivEHgClkKZMliNmnoy0wVAiVfwJxSsKlIG4u9nr3tnW6wmmSRPckRlu6ZmzsGQ24OLNTqRwPeueNN+kwkXVA1k1ov0WchPSjJgl1z5iIRx2uy9RMhwKu4jIz8d2K/BOF4mGYxbyQf6z3j38cMFh6eVND6FREffwVGqQUbZ6DrDUwKw0uo8xEjgPLPmy8BB5XEY7NalWn9LFZxraTTBGnVCFYDg7Rk/z+TwY5l7I+VWeyzYbfoN0HW7LcigrBtoPNCudfFUdR/+Z4QNHwqeLsW9s42USTaF2xpWRVbTnYFaDKr55GV59JgePO71/4ucfktfF3qrgdqHDBUcAPlrEWtZQ5ZMEU0jL4gGPoH++X/w3bxUHsbNy+W6mXKqsP2g92zbYo4aUmKtr6GuMw84JORxTcLVEYN8tdZUyR36/Jt6ii6EfimIknswU/rne80AZkBp/bjBPbUEA5UEjRk4FcO1jCzkv8SeW6GJBXN6BPzXWm17GNW0DRshPa6nBLIq8qpOKX3ExffRWZiXSn2fknc53+dCH56rhF0bAd2lK8kH3wRQmRikyyJs/8rvj/aMKkgHTlA43XIM2xY/G4fE8IFvvcgQGnOQ3a21IAHslVrTSWMQw+8uVm+/H2IZiavpC6K4z0DLhoWc3XAYAo+xCFUJS25uhSfGLD4/aQwT4gxPrzPDByJqHw53h1zcsNYTePjoT8lJ74TnKnoGc/mjE/x8bJRBouss8mDhDRiiheHIgBrIbKbLrUdwaYj4jMdwm5s9asH9mJxogLYmq4NnQZs/sIvGQ6cNztMbC/9Ga3LZ6ZFL0t1P5qF1phD1xX1JcVosdRT6teVIuFH94IZikbL7vqkEMdXIDTvGwTy2Ug5OefIdjVVFOhEg3igViqi9jFoB+q9EVKkKWNzsoxkr3UUZSzqESOCHeAv6HuM5zfiOvPx1OhiUk/w0cS/kvaq+j/rQJHgeaqCcTcdt3e0XgADtTw9rVDiIJeNg67T2SxNCoZIl0SPff12yVCcazPfmcWYSVqSQ4ljob+BB0YPGi1tMnpXp8HbvL519cNeag1PZmWdm7+OY4Vf7nuAIT7P61hsC/cXPsgwzvKGwfiLOm7GNH+UN5mAsKOq4t/W0jn8k7B7YU1OqnCWZPxg990O/5AX2R2VEy2MI0yA4CWhSB0TRneLjRrKBVUIscv+2pfutctCEeJCnKqCcG6RGs/VU9bh3SIrFO6SPs6C4SgM4bCGjRUy2WdYrju/wSU3Sm5+RLJ8G8RxNay+Q2vF2Ih17wV8Krxcu66sfIMwEG7EsESbSknABZPsQ42ctAhJje18EjqGMC0vcjL43RLc/QBe8zuVr0T4Zkhx0CnmN45mE4CYkgzuSF0YLjNSYF/wX3sTHGs80UYHFE2MCvr9kl4yJVN/E/PL0dmj9li1Le5MXnura8gs4J+H7G1TkJHezXE84zYQdnk/DbMG98zeiWYU5X10qC3C+xO2nYtyjaFG8q2m4B5s2iLw0dPf6HjMlmfcGZfCrsdS+n14Mo0ZijdTbhJrMILamecbmaeYntMRHy4rA4Y8VPchuanjsC2bUhlSSTlExMF6pHyg3xRfbPYOOtxX89ouq12TK4kqXbM9OywDDVU1uKv1kOY7eyats8vEMnMPFSCPpMSE5LB28RvyUX1L2kBLbN99ZPJ1L8xKlxZs8VoqXGoTMGTTdKzdK+u2gfjcN0WSc4J53r0F/PJ3PHmgwA2EytsipoZFn15yV95s5pGaZOvpheny35HSbbrEb5PU9kqqQeJun6DYpvANy8MayRsTbEISe8IgOZDUZ+nt6IN1Kwi7ltjisfg60uGEGJrMcfxNNC6pxgti6uwWeZw2DLIoXKZOvT5lbCZz6N6McY97b9Z7FXsHPuVmHozGBkaOmv36yz0N+ehHk3d+H+uVsusIwpKeqfGvV5vEzHGhusQcgp9yjez0G4og9nHkT43It+NbmV75J45a6cObFdw8LnnAoRqFpZSQ1xZEXZG3m/i965Gt9a3d9nnMeN4I68TC6CRpmvYt3wGgc9fXe8gziroNT7FZ/X/rTvVkRP5nPxRbwB9GY/FhnnBGIrnxLV/SezGaMUqV0cK8KftgEk8HDqTBeOEK4SC0rIqEFzZ66MEeOS5pWIR/7+4wr44xg13ujjDWtnBZLsnfI2sunUo1Y819w8Dhog0eQ5DHEABdgODriYacrj8fktloTs/thZncTc0U3zZAIkGqGtj54GizNoOoy/T+gEWYsHi2xea5SgbHzmlF48OUiM/AiFptLGQ+WpDZU+DGkf9AHV/8w6b3CIIbvr9ATC3WwHdpQG41q1gVUgBv1gK+2AnTADV2l/JrBRCAnjCh6/iVbkcEeShUGmX1eDAp9yyZyv3vA/DqNCO8FmWXD1IAJd8AJa0YuK6WZ3VnT+fxZv1khJtMY3GaGyl9kHDQewqhvWplIitu4Ee0KMyKIu8JWdso3MUY0cT21VnWLoNRfrVpCYFg7vV1ExcT1csmUU7QWclc1xJKwEDN4+sM/CXwtoOkeJZFT8ctKdCPkE3X40bYosjRDjEdUSGlrH2em2tGqAVDfhOlFmWij+wy9c0JUYB0JwL1ucj06xQf4JodbYWmdb8c+ucGqzRrbtIRQ1e2Tu4TcPZc4l7UfAyUhDQsZl1wrenxFzlwe/OdmECqWEun0Cq/7p8OzpujcRswqEsbG8HpOsU3JIk39/95LrNppN/0cJ8VD/gHs8X/8parjLdRjVkbr6TgDDF0o0GjQP/cnFdkus0XD3sOHm2Vs8Ib/sRQhHNzhmC5TlQzD7PCprxpaHGPr58HWTC2nDzYGiKibSIDphanqeoqhMwJjFudiSrBifo9ai3kdDE7KDu1qbEo5C+TOPBbXI3c1GjFkzs/mjxF7jKFKp769hvpnXgisAZgyVpY3/XLUn3SWP8UrNNqs7NXHsWOjU24BWncB4Rtppr4vYTRoIJg+PeTkgYO6gVVC13CJoeVjnsBAl6ZH7AmiDmHqomzkdGCpxNKfUpWSRVBEUcy0HyIGzYFEwx4Sl47DNY43tfh24DM66x/K/Dp0DXQzvPHw+M44k9lbf2fEQZHSRbFSuWdltTKzIayf66AGvz+9WwK/yf4TpyxAnbg/qqeo0O9rDTBDxFlUC78m4VjWi8RmkyoQFfyJXhVLac4B61fuLS2+v/2GOK5Fbh3Nr6aVQP5IiMiZexWoIutHs5h7i7qjaz/EV3cBczCkxHyLVtC/CkVWR76ci+l5iIQ4tXO2fhUbNVDsHkkgrUcvXyeKHUzPaHDVrR/PAr5ScEw0RDIjaIDnoCh2uTJKkGrKLe4MqRf4nL1b9jrmb6fmCZcmYhBjATMAMpnt5HdUGwbZOZ48LNPpyVXYQSTc=" title="Mekko Graphics Chart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863452" y="2116822"/>
            <a:ext cx="2570809" cy="220659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dirty="0">
              <a:latin typeface="Verdana" panose="020B0604030504040204" pitchFamily="34" charset="0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2678888" y="2514248"/>
            <a:ext cx="368062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GW</a:t>
            </a:r>
            <a:endParaRPr lang="it-IT" sz="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Ovale 38"/>
          <p:cNvSpPr/>
          <p:nvPr/>
        </p:nvSpPr>
        <p:spPr>
          <a:xfrm>
            <a:off x="2721575" y="2464889"/>
            <a:ext cx="288000" cy="288000"/>
          </a:xfrm>
          <a:prstGeom prst="ellipse">
            <a:avLst/>
          </a:prstGeom>
          <a:noFill/>
          <a:ln>
            <a:solidFill>
              <a:srgbClr val="0099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981014" y="3801787"/>
            <a:ext cx="1789717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7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CAPACITÀ INSTALLATA IN GER, FRA, SPA, UK, SVE</a:t>
            </a:r>
            <a:endParaRPr lang="it-IT" sz="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951518" y="4101723"/>
            <a:ext cx="1490233" cy="17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Fonte: stime A2A</a:t>
            </a:r>
          </a:p>
        </p:txBody>
      </p:sp>
      <p:sp>
        <p:nvSpPr>
          <p:cNvPr id="42" name="Rettangolo 41"/>
          <p:cNvSpPr/>
          <p:nvPr/>
        </p:nvSpPr>
        <p:spPr>
          <a:xfrm>
            <a:off x="1603074" y="2408926"/>
            <a:ext cx="535947" cy="1250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-97 GW</a:t>
            </a:r>
            <a:endParaRPr lang="it-IT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951518" y="4187680"/>
            <a:ext cx="2241906" cy="17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Nota: LCOE = Costo attualizzato elettricità</a:t>
            </a:r>
            <a:endParaRPr lang="it-IT" sz="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Rettangolo 43" descr="Enter Chart Description Here:&#10;&#10; End of Chart Description&#10;DO NOT ALTER TEXT BELOW THIS POINT! IF YOU DO YOUR CHART WILL NOT BE EDITABLE!&#10;mkkoexcel__~~~~~~~~~~False~~False~~Falsemkko__4HooU0THZk28POP9trq+pbTvvzd/gcV8t56cq85kb3NDTsUhojRA0EsgEHHMH7oYP1SYpn09ysXVivguJdhTvfyVMsBLTGvcX7WPTor/CmXaIDw8QZnT3KVLgIkmA4yG66JwEypn5lzF5ucBb12zbJgKWe5k2lobW5xMIAmT50aNKO3ahiyUhgA5eirEoXo0GsiwGpDhe60zSoNh/5wo7OQQ1eKMilvWtMxFPqv1cjsqKxT8Ad4dBOEeDKWO6fy/L2O10Vb37Imfks798+CJyl7dPjDutUz8ldPdlkA44LGTUMvNFrxdjaKUjyc31lPSw86+6NwAOOElXBotVJe3VzbuqqUzR8ExlANJfagWIjKSKlKb2TjDEncdy/wUNccVezmPRROTY6VmnPXwlJxsrgR8/Iwed8y2RPBE3leyVP+VKl1Th4/+PjWtNtvWNhqBN7OLHLGTWBAjUcCr+luG9YT6W6Fu1qsTjCzVB+gMS2zhQTlGLgcGbY4+yyGseezAWBK5+onrHvjw3oNfVHVbPCA/wzO428zAjsH/jInlu0ljJklosHFNx+fkhMKgbMbSol8lTkVc42yOAki7dQ4NwEjkst+jwsIdFC05Nm/gll+tQyIRP3oUMZVnNw4tcJAtzKkDfJtzeJJqDArR4o1x79t8ntlTeAVkxI5Vqj3SkVGGHZyGnFUL8LHx/nWnUqBsRmUt8oSQ/H6oj/cqKmafDYYK2HGdYP3xCLkrTxg3/G6Io7cKvTF0bfqtYnsFZ6W1Q/o9F1TLZecj7kT7206ce7rT3uBcjlyLR3wa88CY9vJCa7ePUtR1Je8H7/mbSGZNWbwRWDmg/bYLfRMu4bWpvWAPFNjf011bjw+ZKAyYQBN4eaVp1WXg345jsmLjS9g1PQbP2n5gL/zxgqcuuL8d7qWzS9tdYaoOU37fTxI2mJf8xWGB6zVTdJJhV1+1xfhSNG0N9zpbTNr8MG5KB6cjqeUbeDJG+MM86AiQGVsA2UiGt7+8MJ825BSGYvQ48yQcMy156vpejgYdsqSCM663zcityV1AEWe3KaUPHitXuvQMsKGtVHYOENCBD7SE9Rlp77h50Q23uITRNPQm2FP086uxC8ayxm+nTnq6V/C4l/rOL8ZbbcKPHIKuvlXcos35rdrqMXrn77xmxd7N2WYFOyC2kWQExntaEXKdaomGKsp93ibAkX7iB7OzagEuWYKjPo0YGUi8JOkICP18ImnraYCll3RjmplzsAK25Wj0/UyEDQmzoF7cq+oqNOjqin3OwL8rAyCwGK5nT714fBl2tDoh5AWfVFhBRAoqy/IxycjnYDnr9WlGdimCJxyWwjxpDq6J7dbK9GSESkfRqZ9XdlAhzkWhb6MvcE3PyS4RCqeYBAn55MMZ1K5woXRzbYLi8BUFUs2e2s/I3FSi1gf8lYuvhFP3IpbJyWfocNVggivZxHQJDdbjN1qSe/kx/amKwAEPk0fiua8eNV+arkLw286shxC6TaEud4+X2nKZhv3egBUYQNQ1eCGFPjfWly6o+T/L6LpV2Mh8IZJ2L3Wkp9z6z0B2dYFRzkDgGwCe9agAL8ymZ64xDrAqy7/GumYRsZkGBvmvYL6XiFs4etD++zJ05A0s3bFiu3ENCcPVkkSySnvoFA4vIm5cHnOdG2qZqAct7QZBgH6LyH9/Ka+y9uZwbJZxfx46y7N9kYJVtmKBdJLgkiFr/fMb6N/cqxeaCw82LdD4F31gjbPTpajc51k7DdAzrvMurVmw0OTzZcc8BXOgOziKupvwIiO2rMSrxlJD2HxcBoN43vR7u71fgInZUd6k5HuFtk/Y99TnvWVdTdBYWtuTBm2z97NgGVVLAMhd155W9FbgrWtJZHuAn0jD08tB7kGt3ISORoNtwRD/yO/b3TNS/7WLroYAA1KcfLovu3bpjmDHZ8AUMRikCOAcBjYjLFU/9QHtEuY+HTYu8hvGWyeBrXqh1gdAmRaiw2r7a4+NJe3N8q30n92B4oNXIM+8tnjYEXquWNH7yDBAg+lWj+qusO57HBJsMXXyvW3XkiODnkBjBIJiTwgtncqiLK/39XAFiK+lIyIi4B28f63PU+WkggFfJxKsl7256iZgGOmRD0b/Owxp6ZoL+6VqXqEI5GfEoJg2Oerl5JBTHb1zeQg1v0f7uf5XepMw2SKBZxZQJZyBahmBvTx8mlkmSzNJr6QUWDZXMo4Ch6QP8PMoQjSa/tfevKgPU2+9gl/20ns3DUHYdz80g7x1mbZa4wAsAfJ2l5MMLn66UC465KR9/D1yFdakcw2XYx6SpfOIOK7zo91HNMkgId7UQwl20131oVmbOkdybdKsSglEoEVAwMJbhIagmLQYsMJqEwsLnJv0fhtv0+SIe9tB1dSvHKx6zCdo9z2jymQ+3TIYyF1OqYdNRvtfHaNNZnM9pJOF7FvLkG07vi+M3wsv8qBpEaAsMKEYeH8RIGC/rS1Dz9yfyfWNxYE9aQmzWAAp7Mksv8xQDD81HWcuQMPyun5FX6FQCNIjwKVZs0fxfINmld6+tPKpjI0kbsOs2kQAEUgeBOy6RsWl8BosCWRTQGaItAEkBfN3Ycxe8jQcvexSWh8tT0a7hNlbk/reXsxIieyYy9ykHOVh2ATYk/raEDoYdme+OvAZbEgS6mNIJlS45hncTgtsCn+Gp+5NcTySrzCql1dBFjgimneFiegqE5iws9SZ/2WlukD34Gr5WOGCEhNavmOSfxvrYCVyJ1wGrzUhUtB0i6K0sW8LNBm7QGSSdxzCUUZO0Mqmi34/v9cu4r8rwNESzxPvNM3VKiJfLmXrVQuLHoSlYnD9moA/v3XPIvZ1s2Ethd0ZEFPPHUUTo45VJmwP6kLxthY56wjhniynDyZNi29wXHjaZ2Ql4DDmbmudAQN6579taeP56yl8/0XsVAbdMSEkS4hznZRTZIswClP+hSeXwhCdyCMJtJGdLtbjWDsImZP4Dirb6pGDzQVZlF4ETTSkQi8Gi4tu5p1T4j/DAf+Fe7fdtWiqVTEL36Pzb4SpiRsah1sxRW158tslvgBQy7/r9uxJTpYjAbFNjL+bCpKo445cayf+fKI25+95XAryJmeFml5ihYC8RhS/hqEv+NKosSqHmbpWbK+NWaGfs+tb1motGT7GTKNHbqsxS8W4dTQAR4ZTMZvHZopSieXf6U3OLn3KUCm6i8FBbWdDJRlhn8OJ7pg+dblrA6fSbXSHRF2zc7I9p95QOBtSwLTZasuw6D7aQqq6SPUREcLtCPyy6rVIecgRBp0Has/q4naKPKBR29xe5tjny5DukMikbBtnQnwzLCQzFzV2pMX9Qc69bLMb+6gFN7KMsItIVMdPsi0DKXTq255EMxE6vLIHgvL9Th7ACiubCDuQo3O08GcET00LWFfoN6e6aoBYd1Oh9UKugRvTThDKQ4/RfCHqjDB3WXK5N5fFP9tw6zENvgiaO/XAGVEUC+J6fqNf3cnUV+niKjnJnWvG52fnwvb+RlXKRi2oyoxNCHhwAxeNeWrFf5X5nmPsIxOyW2i0g9eVpukZUTluC6n69tLTM7PhsUV+9FEN6hE1UZ0sXNtIiuN3bN/uIc+knqcQIhhiWjWr79MRcPVCVHm4M3Rd+QpSVUjBCZaiS5dherzr0RKgAosEi3yZWk9NXHobL28i1qUDh6rxG37+B6mdjY3Ip1kZhg1Gi/GmMLmI3ts42ygsjZXmwls1nerRq4VMgjD3W/k9UjTFUlov0dxf/ILLrgy4AXBfArJgwl0J0w/bonThwzMdjBdvJ/9L0K+IClhMUT1zY1VTrdB8W/uYRjVlAVem0u8yq6Tpuo3A0fuBvb/wvEUJCBUg5gItw0uR22PxLc+G9zqTZ9LO6HsJmSEWH/Hw1cuBByyu+2uta3oSA0MuYNcLdK/mjtkb1BJJ7m1vx80Uu91k4CPCUw6BANBnh9V6MbLz6u+LNZdn+sRvAmjoxZY54yXGVj6hJ7GyuQpynfB4WevTmpDr2dYsGXEOjRz8HMXHaVizuIEBOPVpj1K20h/FhvFVKS+QbL5v95WFzCqzuv78Cq5SIoC/o8svii0Wrgege4hlUVVd5VbbYYC8Roe8tjZBPxgKgeNqhPs5JehAtpeI7rutrha7CyS+9fRQe7i/xgnSiQGMVRpaOGFW5VkUwHEreXnKb6X7Mp5Is4IadkVeEiyuBbL0R+NimmZadsn5DEzqP0tk4gK7QqVvCWU0pUFJi366W+Xy+vZOkEJurxiDukttqBkwTj1PFxpcpBWqYJChdDZtMwpixfw/bHKdUlZq8KpfVsUiZ0TBiWcLm4HR2Jjvr10rK+zGN2LjLyFTae97BCLuxuw/DII3JjgxU7sV5k4I3aZekEcszmWpvGt+HwQkTBOl7ojnULsp43s4LL9syRBaeYZBZ27DhLYP6odTXLw/ub5pqjz4xG+LLSJImu9Fy8jHek/H+/PgD2bDj6ulAaW3Gg3uR+dKpZCogkqnmWc1wgKsZhZozjQ/BfVUfH4Scj/0F1hmq6zqGYvsRsz/X/byYX/ZISG/SpR0xWMIQ0K+Hapnvb/mJk88ussAqYRTccaK3WKj6A7Ipv45LgybC77TPmwJhKb64fznMkxGysBDwS9tzj/yHhDejqateGCMlWqPpI/w9gWOUZNASUrTHeRsMsrP7ZZK9Hf6/gU7iyAMwIdwyQFQISZCupNh6NwdsTtFqlJBSsN6TnVFhaLG9c7Fqwebz3T2xfQmtGM0fIZNIq3qKYYVKYLEsWSn9StxSLDqEcBzIqy9QhDaYqjPtUC+d/QA7FQeIBG9W8RSArgf08BUU2kQWYAmNIyks5X5zunSLq1UW8t+HizHZ7lVejPyF8VbUisuLzWXFE002XKJENtaNzdgFRQ0MAbpgZuljTUzIJPUh5B5bd+FMQ8Q0skHUwIdND0dVrtqybcP58ROP2el3oWj0cbvOpsMCr9gjeGyOUAro76J6DnS4th1qsKATpyLsG+i+ehjO9AsKDOrfgskOjyAOee7Zsu0nfO/zBwSYydLCpyaapIwJtsQJaXaiwICvmMxZdibROxSwRfJK4kTqyp6jKI5s/VCDsXknfvMExj2dIGFG2SaMVwf5TrbCx/ToLm44K27MFemfZCYSElIKRptPQ3Z8R5eGiwijsFebsKXTa/69H0WAgZoJpRoi/HcWoEuN5ZyFNmgMGGPRvJWOOxE9zX1c491Ak7G3Pzkozt52wSOgLRT70jYzGMgLkM25odrBNcwukPs50H583kCV4wkniyAhVpKo9sfnmA18vNhl+VhZO91IyHu/Gq4OfPtKooy22MNLmI1Ejciwsg+pecKKOtFD/ixsWJL3qplFDPUateytJopfqdxbZ2sNvkjd18Nrnos3tb+T5Rp57BY1uuWgOwB2cKzxlYP5h1f8dsnUqrGc5wiR1Gz0k6UNqUEWEWmRe/OSfubjpCOUGFC6Te+CDp7YeiJYVmsxjLGhjDpRhKQupH4RG83fGyuvRmBPTE1oAYaKIoTOjCnMpm86pXbS12O1PBaTNxUNqOj3OG7PJFmAGJ7Ws7siHpjt6gqy1OW9rJGsphxnmTsFH9v+0c12iSAM6Ytz9FNkk5u78IqQoqRpVx32yH6BUssNQPR4+wkZALUOwj1EZGGrTPLrxN22bjSeanI6UcBLtRwQMWjpU451pllzwIkjNkkYHDy+8edFkGBe6xsSSb2gi8ZuaWRcW8nMsgYlvpInmc5E7uTBtF+fGBMgLU/PW39vYHsqh6nvmqHbAttKzM2bE/QAnhorNT10qIVzm9V/8iEaONFkTIBF7dgGGZhNVqU31R0mqvAQgmj9yDP5HXj00eZKoL2rUJ+1Jw/iwpUJDTR6JfiPo114Nu+uQQB2fjy//92PeBlrHT8IGVcWf5HSdRg58KkrP9Mu6Si1P2ykhb1fCOPOJtORQyidPRLnw9hRVmTCUib/HIbJUWnm7dh3MDBofaxjk6VDC76ld7SlLLlVRW1tITW5xg/29MGhkxa9eUVT31nzw31Qhcm7ybtg33bz4R2gsNw0xQHMdmYG+vNYF9yUeMwIyqET+VZ2yw+IBWvwNq6HOGNVO3kIzCXHZguq8DJSGVCA4fmHEHbMqxAlfe5HzMLvpwELwjbO7tZxJ8ucriUgkQDfn4A6r9D6yKyWFZRyq59xnbnPGui9sRaiXBxHUH9KfilQVtwTb2iAEQh1xZr+pRBwqcJ0LSKJGIUV/bkjp6PnLPFN09V+xbDohooKnqdxeTKqoRQlvXyc7BNhU7gY+L3grjPvrQv4NnLy3Bcwvbw8WdYMMm722Li6bPkC7ojjBW6myyIzPVOLRVuK2MZqnKgtuJn61j2I1PcVCXV3wGhDuO6hWCsqlKgjxK9+0haPCrt8lzsYDm2qfAhcJtaNpRs7kmHjnCVbeTUPaW55a1jP9oJJHdGtLtwTddsrVBSNq+utBse4qbPqrkD1ZEtQO0TialYLrHzEBpJREkddZQnEAc+oPBRsFEDz6t1C80lG5JpemY/OR8W52ovcUq61dJrZPKU9se3WN54AA5uI6M91Jiy9zaXkNGuiApp4C5XpNxQXiPn3jq/rnbdERyw9FQtikTMyokECSOrChRYldxJQzVQe7F654idS8MsY6EPEw6W1AL0o01rOIZwhD6lJrytASIY/oG4S0NlU/ElYC3LFlE8IxuiWO0fJKkTdrb5OsuDwxC3glfoNvZb5JKS95bOV0LzuMjEp2ank8AUeoLm5l2T6KGfC96V1NDDt5/SPSGeqHVbOfsfsDSa2paORMcBl8jfLOnV1Hl9Jcljc1dHkexp7OL/LqZs31yHWmjsSsB07YXi8MkkgC2RIGeOm2N9dn8qYwAKZhplVWFetWJ4p0MN8zKVKASp9z1l3SFrgOOZm2E7cc/wP/F/KF/5B4jxvKrZmB5KSRSkHKqViprePyuU3+5Unwq+wbEBQImbfg/c+O+Cx/w7+nbwqb25PPFLXHxpZV5OsRu9YKpL1VtE8MPZB8kPzOQNPmpRxkUa5OynE+zb2VF+3naDe1CDq2FENiYSKui2EN8dA5DJHtIaNCpF6Y6XX25Ua/UsU6u9QoJ1bhm7WvB0URPbcDzKiXGcVNq6Y8ClIW+pJfH4HTqRcXdVTFguUNsZ3+cU33cx1MDraM8v3EY6Vo87c3DkBg+AWRSk+qydJ9gCxlXHmeduZekFShdFAdI6K71rrtGPbs/ovRLIXHoiz8g9eIOvHagXwGCPkBbNI2criyyq0oLrj7Nu6TRWyw/UwDG4StWaeBuCkWWbv+GmBZO32gTKPD1zhSAZecdUn6587rT6yF5qRyqp/zFjXuRO0GxMM5toDyeTVoA25mRFY5zw2k2S3hp8GMY5XpDDF5pGw2lJN0/1rpy6klSMHU30QaUJiQEHE87uKGXkM6OdcDao/uocVt2G+xCp4cVWXSN9s+0OkJzBNAdoO5gR12bHzdSHDeonEAANPIDeLzMOrIPmoW8Ii/nH0mrkkNx4pGDC3B/vLgHMgNVlLyRZsmhMTSq1nObt3+GJ/tFI5TSw3DDOpp/k1jFMOPR41FPJLbwiPuB6tle0lNAPpuURGyfevTkP+jsil5+CONK3z7oyqP2E0JgnzGPvm4PS2QVkbbQw5/lAG8cf/84ZwxqWzbxFCaSx3c2NcGuNiSG7LxgeNu3WnxQZtlHzT4HgfZqTQ8z/TSmEK7mqVe10G66V4SD81X/a6NrOC3PCklXSIs9Ea8fgfIEVQ2oX+dRfs+VS9qz/qjlFYq0jPpPOgJc0gOJBnKSWPT1rfXpgElcBk4MtLqS+FSzC98NpwOY0k21YCZjOeY2JE8IsSSNTvhr5/BM8CEOtZSOt0UjE8CRd+3w19XZbq1D8+2ySpIaUUgeL2EUtKhFGZ+ZO0oqvNgIFZUoB9G1JMSQVC1L4F05YTvXfTNnVDcEfDUJkFooIKHNFbSSrsefG6io3rzY2UaWigp2dALHuEVNxPPYC9MzzAn27XxXgSzamLvxS+heLlJ83PA1ZFP5Mi7YKImNS7Srb1oghtpAS3ffiB10qpXHbSyDD6b5Hv6SnYm6e2wP/FQc0ENKrQ7znr7jm1ZBDDf2vGH0grycaTY+FJfkfYtESssSNC5LX1ioT9Q58mIn8aUVvihsNVx8q3+czAkr/rudii+RTEWYDLf95GwGEDzswKZjip3V371JsfD8d2RsS4/E+MnzFs7kMBzJRVBriC3ovQVt5P6XSBBO+Hm/id5R4xH81znWUAm5XhQVPd7qcsz0w6AAzmc61lTSA4/O9jkIEpntmneQIgdidoknmIVHGqVGHERxGMmUSoXL2aDGmJUlrUQQwOA6MWWZQEvewdXMSc5qP/0mjudSbY6JLWDIg/joE3n4gvFIo9ee8TlGVKcX2kyozGYD8f9egF7Ae4ijtSfmkpN6aFwdMo4j6aEGG53BdwizFRbNxtBfoUvQnfKGpIi7atWjGqOnD4z6YsjJ81eiv99Fl3onbDbDEKztsWC+JaqexLG5PbI1FqaUTp8xgW//k2ykKkohF1xxUssl6XoZ2ECaQylG3Pi9cR9fhPmMBnLAlV+t935LzkkNsE8aoZK4ijdWBkj4FgmA2Phr5iNFNU5GLV3eefKQAbF6ELpUPXEDa5GsL7oWwNo0kGB19OYGe3cqvwJMxydc+nvu917yvmEo31YSRWR0d3NvuNhThirKKMWDIjlqPPlD4THBSbyQkCqwlD9iGOCPpek1ncir0iWiCyIwQWOlxv0TmtJUtEg1ZZWKXdcspWw+7fiC0JnKvPhh6pR4eSfDM860psczkL/cSilM+Pi360rbp1kW/dXzBhmrOFKgzxw5C8MxaA96tUtDdfCgKSkn3w5Gb1h8v/a1V5T6rWoOjU0fA7/W62TTApt1lOlvflk2qj6u72kUS3z2sKAcGslS6Oi3qOqoTOLVM9EuhpEHxjFZ/F4meYxyge2MkAAxNOfrLmxJ6QPM5Bz8M6YaBO3IWOUNIeoBj6i8SMM+dI41qU1zjweNeZZJ86acGTJklSTIeheoZnIYpPCQd164FIzCawMu5D7owns64JD63/5ZAul1EUskcZ+ljr34kq2kZ6ybb9WbIcieQ2NBCpe2aDh5FPLyGB3IqkzvZn/psDaf2ltsuHi85v8epkL6/49/sLyeZ+2mG8xhWZi9nIeCSOPhr6rERFHNoFeUFe+GhO29y3QVs0GDqwKGvsol7j51JOr+auOAuIcVIqsREn5u8iBj8hkdFnRcMptnwu8kK5ASRG5FcQcW0tpem2W7qgIEReDRvB0y1OJANMNN44oUcWy3f8sE+o+xUZq6KqJiicFoKzi28d8nBN8DhRqlDNup0UkrHGmRLMOlGi/pD6+ImyBeye+RqXZBGkNrPN//CuemOfYk+i+PjPF7bm445mb/esJ50n4fzEO1PghBzpAWVfn8QdHA21Fag/drC38pKxfBqLP8iMK+Pl8ELMZeIXUskp5+AABfjGmnl5fzgPHGWhBgIlZUpM/FKlXpOnPpDbclI9f8IIAsPf42PpkyIdSH3zGXGYqFgZ3XzUDF404XRdbgrh/AsbACuG/cZg8/OSow8S0Ec6NcNBqdKhfUwmNJHh4wU2PCPDfJbVuTe1RWcwlEE/dn6tCQrXLn2TQwTT/S44hmE9BhghVpSsiyMQg1oway4k9U40S0phmHIL9TTbjM1kq6o8zpNFUp6LPYed4FshE5Ibrbg869ODXf02UQL1AzwxH2Hpuxb5WWaxjAe0EbB7w3VZfi8QIFtF7R4UIqK8PpNzq6LjBDCgJy0EaaaA5EVpM6vcca5BLhg6+URZJGqmfZ3IC6DbQYQ7vdPayviyzT9b9u4qIw+pMqVHZKqZ4pgQtsKqmn4vo7jV7hmZKPcyO9Y03gwvytbw/9XIZHVzxecRlUoNHVSUActOyMhvcHlu5+GQNMD9XNngPpZwPb21Xyf/rFLGQ1kAol88UQjiMMTKhIqoaQJKXzD4UMcf0ZQXb5b/Hn+OLBLcnqajM839sFK3OBpWLlAKcOoL92+lmQfB9oS7EYp02cniMwjig33BNNimDp9O3Fc7w2/m8lHmQhagzsNRBsdpx/qVgl31Euwy/HyvS22zgS+AbiCinKp/v7x8L8qie+EKV5GbsxVtsQcrYqvLgOWJrMYWnZAlhompCFR5UQMkIP67zE+4qxJyuZ2kSj18Eaizl8UczfdBu5hJH4OTrvi6962yILuUANFt2FFVULFGnCSaQC3CW3hW7rozJXgagGeJ79qBZb9I0j0AN20avr6LVA5TPrPRxuFIqBSvX6dnx77QuwcV3SQr63lz7FDVcg4jx8j9kv3VAGEeAyu8bpGe1mUopZ3a+tDtwuwRaiudKpcSvlWUwvTv+BQpKTWbLHQ0BWa2uPH7ZPSdBl5C2udqdsajwAcI1LgV070/FqcCPnfdEAlUf6LuNZeTIOjr60ot5p7owKhknhwrTsIHklJ+04j6L0RG8NRZ0MQR3WF3EVSRVFI6K43qL3nwXYj0eh5r6Qno1WRuY5pSkCRokv++5dTTWUs6sr2KR4tybWdPWbHHPJE7zjTKQpbOxq0ZrTeREkKgFf3JANpm2wOkKNbfPvskuOFhuRZ2d1oad2lCvN96M29kTEn3mftUgORUkL/pCmUs/P9WkXRSNGPOR+Ec4Aq8wXe+tjOPXixo+8tkr+IPbAuUoWIhMKSAWyDmED0T+WaQxNBtD0lKcXBrimoZEhOb6DgmtOTqDTT+cgSKQQUqbAReWqOgfn5NiPNmJgSnHxlPxBRCNjesA53qn7znwpOzb8YGZCBavpV9ujPkvxRiyAHVzrn4HQEBplh+AT35PgEBEvOqdp/7m0Iv3teJhfP/SVbO9EyrFFfLJDr2TQxtwYh/zH4i6sW0EciHXbQZQLg2DyNT4q0Dut1swWr0G1azwJjJG/QfWUIP16ztCN0+p5koU0rDIdRhZDjmK0e+WGsK6TPOn2hCdsWQvGdw+DJ7PPBCu0At7g1C0BA/nqc6+YTwHZxR3a2d0oaHQsbsyPFu1Hgq9U2AQCSYozW13gX4kiMXs3pMf2msfloF2rWEGKpoDQLrvRmtAsX00+B/yweqsqZALzqMfkS/pjxKaeOeSMMf4Yw5leInuvLI2EhaXd8pWiuy6jF8fim2pUQ1QMcv0An/ty05+zOo9UEgdqKrsKXSj+Xw8imgkyxMHPqeGIC9ybW4QzQlVxBuSAGcy8pLcsVVe98eQ4tbePCGdcMNFcJFv4orf+EhrfyNfzEC4ZcDl75l1MG1SORw0eCAFKbTfjPCqDKFZ7kVM3XZ8VGBmitCptZIAW9CE/zxv/yHmJJdvLpQmYZg/7+uTCeWv8OqQ1IY1/HaWbmciZEnlJYAIDUlThswRa+DNlVmFeJkv/X30R1LnRvmCh8qMoq2f7h2hpBj/6AYX5WuPHLSEoA9gVBUQIUGfehcLa5u0wZ94eY5O8m5rze8WyUCAE1wYdOQsqNujXdwyQK8Xpi2PSyC2TFggAnxbxwVpW+I1hTXrGYlakg/XzK1AAe+ZkVOHt+KdpYXgA7ssBVVgVKQ263epqfjvT4pyRy57RTkE4WVgD3exKt4678g2ARgYtVLHzN99FO3ICgeUVyCTqdtAIKtOy08AFn+cOG/qWiCFcRW1NUNnfEXgLyKfgYDMeMDsIjrcaQeoCgLpEvKL7/CneoHXD3liIyu69q5+eUerE5v5jMmt4CFSUa3Ced4RbEDL7JYkjE1JDXu3+hH8sEamnJooGjWWj1paCtqJgdAyG36/HTrtZmHr9R1eiVFk12jheFT8JCoLRUiqYbhfTerMO543oZKtwxMqcZLCRInGzHnynjxINjjclUQT44OK/RWRk9yRN3UQLPa2NDc+SBi5yoj31XFzupMB6ZAo2iDfueH52akAsD7HG4nDSr0M/dcH+pRW0NsmUezH4onsLkzYBWvx0hG1nchzyKAitE5Z0Dp++JKZdeu3hMDNrdm9OFpb4KaafQoUUNpMYPou7jcLUTopS2NftvSSewQ/7JJBbDv1+bytN9Rzmu+L42kz6nTEHPaka7P+iAFRnhCyl3hGdg0I3COy7OFsDcFIWgXpVyCF75KKQTrPIxO3fvmid8MCPiowMiJasr3aQxQaJpqcKTeNhgD+peDmEUV9X1bc9bvuWLslCUF2PWpYRSwPSz9hZnpIQMjIQOel4XwRybbKriyAYgY8Ey3eqfLpu/Pgo71QQ74ix4HHf/MGCVEZ4O0+x1GTOS/97dickPQxyPRbDRGAcHA7S9Ht2gjmLsFUF5miKB6g1EQiDEyzfXowz8wXF1mU2CwvcVa+VJ7eZWebGr3OHUtXN7Dm+AFeMnBq+v8WwHUIgLCzW1OmaIrt7Na7FHZTFXMl7fw0VlNtDCwn1Z97Zh/A1hvvpcV45tsCN7kngq5uTfbfFRhr8egoDvtHCJuWXsXO9XpjoMZlpu7VvWCjCTTzx++OGYLPVfiyuXGxUmwsiqrMqDFUpvxOG+Q3GE181nJe+m75l6nTjoVlyrMtgORLjrdFgRBc4ZBZDgg1IcIQdsgPm41pZJbVUkK2Fr+Wlkm5wm4Uw6Ii6d6SQSFSwtcwQpvAPZbRc6BtZO+vQNLPwpNE1j+BvNqrTNGKz6iLDj43/tav84ZF6WF60hy0DjnFRubBggumPQlb4LOi5tFJ5GjKxz02VT8klzhJJJgKZXhGI+pnWdWM9bH8aANM1g9AklD8nPkmsP2bEkxhaL0kav+zzbJyYdSFeriqZ3d1tw1KPJrdX5OQVONSu/odao05ORg6Tp/5Hz4QkLggHfFDoRhfn8TJc872PUITN4QuewB3yc/rKuJglyzpUuPwUXpLZ9A5qmXpBtAXLMUsiKU62joCQtu8RvKrNX1n5m8mAq3CA7P1bVc2WKPZ4Vdd+QY+qEMP+gUN3x+yNInvtxVaFKYDB6+lDfoOaes7Kc3XyL6xhJGM+ciR6H0WZZCXbP6h9ygM8ZUOO5prctMi//ZFwHFdT6gkK/u3Y7A+0SQyYPBzQgck+8v8dEThQYFfE/bxPb+wot2oFXOd9/Q13jlHN5Vni+LWpowUE/gt5b5EYvc3RRsun/8vn/MPYUGKM6Wb9wHPynQ8qiLW5+yU44CHgda3v5IMMqmudl9nG0ojwGVgifKePTP4YXID9tL7jI4FXVgG4fV40k5nci+PXs6mSovSRR6coWzMy8tR3KIT439bvUinuIOrPFt2KuF625y3XJ/FnvqAJMuF3lWFSpuDZ4YbCggkCktvDuH0gPcRphKtN80xtzejVEWaDd8+h929M8XD92r8bmxv7f/eV3fA4vXRuMXqcjsqtcqnxTvnrz0F3MwXfREIjFRqRNF7/YIOsN02k6Ica3/u1zDxLW425UcnW62Aof6WpWgvbwi7ZXHAKIXLRYjiLV6v/6IB8TLgB73gP+1iXD7Ehaebid0YHcp08DaEkj2CmQU4U/OtwkNWP8eaEb7F1fKg5ln8WM4eVsVslK8OuMDLPHEAdPGNQ1ZJp7n/EF5xAifSBgcj7CAxjuFMePJ2w2dTwvij6e5HiM3TzoIu7zHAS3C4n3nDcNgZzKXmpIj+Ash8skJ3i+Xpk/bU48uMSAjyJBpt8UtcAh/BAnRWVnFFybVkBJaH9CUp04cgaWi4tzz7T0XizFi+hGWdjqGAUalfwiShy3t75g1zKOgCkfymDob7SMZOVhHKusGBMbbQESijvEAwwrvSTZOT9fQhC4crE+NPDXQUi06Q0vAQTHkjtVIUszlKu052eTGX0nOPlm/6AvSmLW0LRXICgHIQV5CuAn4Y+bp37OlD9wDBFVzY/wnblI6E7KxcuV9fBH4Ql+5cNqazxJN3MSAfIgO/htDrCvvJYQ1DErYIsOXQepg1dkyUuH2NOA92mDhjNjDdI/dp98GOJHKEH1znqDAcf9SmYR0vZEFoSyh8PLKineKB+IzNt6mwKsp1yoclfPqC8/j88tJAcdOMSJcIYaQMwAdM/+xzRkfA7AmE48jnX0FQc5cVPvJz2rqeboIr1HQOhYH12Da7q1o3XCMopz0cA5OGypT2GT4g7Ol9g3ojRzRteDM3YvTAuuqqxp6UQbphMhEWVqv6+VIyDc7nI+Coryz5BDByWpVPHU+eXnMRtgkL3Jj6E+2IveOh0SENerMXJe1eWmOqr8xu68VL6WA3TaxQDO7Vl/HMWfUuNkS6/dj4ryDFE1rLo+nKHxgewJQR80ZM/MpLyJPGApRNRlgjOsUafBX5aTmNg+u6OWILWDSpxqRHF4qCfrCSV4zgxIVCkBlaHD5gn5A/zMoZp3KcYjAwlbMzST0eqeBA7cvARwd/w2wx4FyBRWR/Lz0nO58Vc0ARmthP0KJyBp6GZ4Msj3hGO9mixkSPgFUjmzTdU+kyiZfxRyQdlzvkIVWD2VIeIJ715HMDthoWqSxDkxBb/yYSWqg/jGUmzb/NtAuUxz6QiaPbKONZ84isW1zrBPT6IY4HnINTle7DIDI3BmqVEDNZBnNpFKYmNKFyj8LLFak2jrsq4iUjGQd3Jt0chrxUWk5Fb5Ll5SwgxEqTgK69qTXBjeG0eSRru4O6dTpny/apTjbtLx1/qwt0za48BfCKv6y8VD1Rzn/AHY8C/vtwVMvzoLV/4LmG4p76mPIl/OWtUiqUCGAQ0pcJihqPRM2oCGqJpDRDxamdwMLZItTAbgqb7yX2WpkzMbuz38UrVXae92pzlQtwsaow89GgVbzGuXTAYHvJFdHrLdU/i55CKkLXj01/2DhDYCwhJ85soz6oLYNH4AZl62/PLadbyIzOiOMn9A86Lv17mRd6lOW4c1ZCVs1aP3hybSCc5kcOj7rXHaDy+YWXlXW4Dt8YyfUxODIoH9/9ToW+L0vtm2HJimiymsi+UAywvz0kgjy4M0/x9k7wiZjBl3GIu40cQSWFL4us4gadjs69WRGFDUG0msZJKkJRMkQ9gCBm5LFSdBeHDZaVnlhtrEF/RyUX5YdZBghmMUXZVYubShClUfJaMGkL1JbfPv5V2DDhSxq5L1YidENwvw7y/cD8iufGKAWS+voQTkMeCSET1C+uv0EpHY9Vml8M3DJILhgrkK1QlBYFUawwTRhbX6PU2YJMkKd+qoOB98nQOAUpMC/6/twecjEfmmGPuqie2tkh7bZ43P/pwDDZPa5LWpzBRIzwdd2Rd6UF52CdJXJUj7mmMlE9HAqqfcEDxEntQMUu6gUJ9O0r19hinGGIhzo5gAmbYiCtEGxLwcW1VS1W9MjA6fqffU5p6/JJZ84WUOEYU7yS0r+4zP4WdNJdzkKSR661VKIoglNjBx6BQSBBX+PHjaA+2mV07udahkDbcvDwdRxbP5cqXpRFf828nErKVfXoUpSzD9dFIKUGtwprtxgQw+bQmsb7izexPpcV6Ok/xZTX6JUMq6zzltenxWSMyb5Vj7ZjEunupQ/1zxQvL6t/MqrFpBLmqZjYtIT5qZKWziT3zhznFXsbZ7NwN/wU2Vo6KvPaSb+G7QJ7BkPkduOoHEnPP1zLHpiErCR5JlWLEktxbqcyJd8JB8oF5btrtxNvACaR1y8+0OUn5hBN/LiodfrOuAwJ1vojSUH0osCVFxkeKDGpbRzptiKvlweF9ip2X+nw4LgP0xN+mus1QR1Q2Z9i1jZDvwqT1jBttqeLKzmg2Y/xoLXO2ZJQTog28Ot4fFl1WwuxqN5G9d2CQHIyE3i2P2VfGr6GbPxCDblMI9wyN5uYhUj+CFeQhGktosIjLVvmtwzbaC52q+ZNDpageu9fUMkIgU/x2KgkZw/SAjSWHRVplJSouozF8AysbpLr5w7ZUOCGnu6k4PzhxAGY+LJNPqp9bsNdHSRtZdXe0UDvZIbYzakWJQ/R9SZHEzY5EY0pQcSA0BBzHxp0zhzDe+dobrADJj8cLz6qC/onOKTqC5SQYIUWt6FUzK4PN0ZfS1U488nGBT0rMJxaK3R54QNTHmIVHEJL6pCGVGvJawUeuTkg4ROtUkFO4fegWnfR5RtFbzotVOj4+x62qjm/Ojh/OB4a2Mm4BGBsuOOD9Xz+jX8AaZK762b9u35Fq3UJloNoR9aO6AKAgCHm+UDQm+Lj8t4e3XNWOPT3fkfG8ya6xwcQuMKrIjNKkCU0Ir82UmlHQ9DnF06F65S09qw5UIOMaS/FuYdmXqB0z0FVHJeT8mJDSvOwK8SfS/wibXkSjHlejqlRCzv9hJ3k+T5EBcKASqLRjbXIJ2+DXAC3RIYbTA3CwfG9DDYCvxHRpEo8EGA6GvajcGe2MOkNZwiwLznsA/+x5DvsRX2yOSF4Vlb8SRrfCjdlPzgkfqmmqvWi9NRF31Wi7dRlaP99Oscp2o7evlt+kRHy8ssHUJUKLxHW2khIMZYgbwaA9bbOKdx3zHRshowyiE4ZHADf7DoYiLABFmkhdXBJZxk6Lu1k6IdSIzHh5mXuRSGjnt/vwiArBhhuS3v59I8WzE1Y8j7HqmPJUJsOrb5KFJCRJrM3X4Yw2bdklIxRMInVNgF1pXGf+E3oc3ccpiXL5p7nyQiUiO23OocSyfzMd9si/tqKQcJ6G0RCDpfyKEO9ZyQkK2625SokL+9f5QHAFt4MDDZ+/AnKJp3y/6PWsnOIBqTGH9730d6ZwcMJH+AYupuV/XgaZALbHNYiK7E1pIg06DTthiN2mSC/AjQ2BVgq6ekK2ON4tp17WPxtrI2wwi5/vKC8qqcnJ6xJp+4a2AAQtAi03m4sDtg+jrSC9o3sM4Jn15gXdjOLPbm5pW0BrVLcmWN5DPNB1aPMlkiYOIcj1rdeZxiCGPcK62iGmrQKIM63rJf1t5Ofm5Bt4EReCW/fy5A6RgIyJ27zhPvLPF1FmrjXFt5gyuxF59Phxk1btO4hs6LgGp36H3R4aUshVJJ1i3ffjTrssU9zJPki2wwBN9cHbvUb/FSaMhaVGj2i6TsfBd+6JfuUDB9fQ3b8lcO+8drzHREMRXT7qgeWHDHVnjHMLum6XUnItK/TbzaqREvpR9muU0hTJfZX11CXDIlNNRJqqZC1zPpUyF6LYlYfKVMPaLvg4//MD0dBR/TZZBxVyYdfDq5VtZgqpstS7ZDPOlLaOhERrOcvg6Syxtb9Mvbz+W/Fn5JD7OYfFSH/ywki4Ypua39kPtpbSWn8ar+iHabGaf+A5WXlXQc8xNNtqU+yw9mkKHgd4kG0yt0iYBBj0wvo/+iM9n4hNUyceq1FvtnC8/iJ+9g4iREybf8FaXqQEyAVKP7HeuNdiocp/XCUx6s7dPyZsPbG6GtjCexdA9SeLDLRp/fOEEoDoh1S+gSlr6W+SCbxI4TINK4MwjcSfj9eQMOsw9n6o/GUV73nsF/3wfNYRHE5qoutTeJLmUkhMr+6RCd5BmpbndpHZlouFRP0Rgj22/KyTnb9ltmWb+1Ur5g0MXR6tbQzo7/Cgw8T1R6SRYtbEiD09Rxj0/bQl8ThoKSQ/bMCyPWBosd5MEhtxWlisTm04v6yGCJZGtg2XXw1lhEEqaBXDvNIuQjDwaGa33WiEebEj3OHbwYrrhctUuLQRR2oRbLDUSVK9DZ1onb713/1v3ePfwIiCQ6rqJWkEVQGBjJnQ2PeXWQudJjqg41Bj1n4jv8s8SqQN1c6Jgvz6MotLXCJY7l1Ti5eFVeuw3+qftTWu+gx4n7GCVJEpXSyMP3vDQIwrG2MQMmwxVFzXy3q0bdNjOGno1qDAMoG0+wh5zuAkEjvcBJFSNAXO4eEEOJ9KZn4NoozRKdOvb9tnVq+phfvH7+N4TJgeBduOSsp1ryuQFgiJAhwYQJvIauJDj7SqPgxZVhifsbhWZ9TyadUaAsiO6w+ebgQU5+ilB4IBnGaEnbNkSK8jY5pbqi9KxsdA/EmR14WzjcQOgLGYinh/cjBiCsdtghOVAnjpGexCxy8OiLeeW6CcxqVvVVdBPi3Cb2ruxPO2K6ApEC8JYSX6KFNC1K/VjHWOV5+TyP8zwbFF3IXYRzDiaATnPbq/ws6hW/b+SsYW5N6ZlhjKbvUpqapf/7mgpiy0MocaYvTnKLDIiaM4t0f21KADji18Pdotg02B8skUZpFFa+n/sqZz2//nKDjQG9t1iLgx+OEuOrooPaNWeCqro4txQK0dM4V0QQQTI3QYM6iZUNXNY/0r1rw9A3Wkh5Shfm1knWBgBPrlq19qD+CJ0P4R4geZAaMBxp+kIEb9m2nF0B5xRpNsv/HLE3ilbMoqADZ2xwTu42ik3LVUTGSDi80lkrndWVe/Z0j4JPK966HVTtSmaPW+wkkoXWApwAi8jpC1GE3A842lA77ebe6qB3bMUahSazj9uVFS+HGeoblE7SWU3eumuWs0Zxynm09E8J0OGTcyb2St/MXf1Mcghn1HFsyAHWG/tAuDyJKy+7WMNZq0hjD79awtLReu325kULzsYVoHKHRqxGJbG1zSKhn2EFgmZrSa2U2kQBLKdQSpgZeK6u6GOV/b1YkoZNshrJTf1CCRmLXY8+iGIkC+tZ1wqsoeJYyXmvHj9geQYsMQEOmdE7gzxEbhv/WtcoKcL7n0CzZwgqITqzQGgC6lgiHDdnHH7/WafMHSTeaoqzycZpMq6N5e1SWhky0ObGx5Inrt1w6nnySIKj9nUrdVqedZVqiXpONvMXkRx9oIEn1unGPvQHevcnLptD2uA0Wvu56d4VkZEp4wUaSBVkZWb2fuh/hEU0D+ANjBjgzTz4fGaaaDGyrsORqN63o4M/OQTdo4s38DVcZNdW6UASewT4ZcBsv41LGRcSiMb0nPwVXQhy5xtC/fsfW8cBBJLFPUNMeml9Syw7NGYVIASK7Bx4MGc74Ux+r52FnzVOExAmIuNsoSC9mo7pC5KqcrTahp+zNTWZa8e1XIlZgusKZqfdmclHJ069sa7AhzATcy9WUHIlgocNozUFNTJesCl+B1XO70jr9y1eeeSBLLrLZmfM4WLXGacfEnH/cz28ZqcvL1Zv2wbrBNMdwR1bBhG3GKhmgH2o55UEbH4cZ3MALxzutBhRtjpAlrAD0KUHTN4SNQYNnoToTFQJzozsgwTX1fXEjrljaTYLqz9bzQ/+d4x2yMBsZn884tv2E71FuH6QHM8er8hY51DgUZVCh0uwvMh8MVedByuwSPJtINLamZzPEzYuWRXDFH4Sq0ddY1Ruw7Igrw+Axn+nn/0W1WoQKzGfqB18zfVHvxTcb5/5d2K4f5aSzrvHcItlkqTeow45zyXVLYehG/eOGfGf7oGcbQ0G6yIIvG/HfsV8WRWvcO1/JQMPh1xjYqy9tTf9D+cGHgFru8qPn/GzfTrJDiHgQLGU+pud8kPE1WJhJl9k/b5s8GPk+N96J5LgZ2m3/AabKpMy2HgfpWyAOIN9VWaDyayR3JRNKV3JBFJvRnDrkwOQPNlcDuYsE3a5rgFDQnQtp8Jbpvl5F3sv1NETPYqnklUHyoAuLnHE2IqsmjSH6zgd1ZR7lj7qZC4KPoOoAtr+11hOJHyiSBzWMYCy8doXrBIZcqiRtNIalHWsrm2vEPus9euknSx233fmlz5cRZGDpwkrIqQE8CKRL0e2S29jO5NbbMxmxEQXxbW62CGLTgV3mZM25OgAZVd1xwCAGb6x09UqIv43oByWGjiCqu90FrIIxnSQZQf2qIk9tphy7hSr78nvjnb8dfdfiVszVVGitW6TkhS9CaNrl4mB/FmjZi7183r62ooPmeeqOuJdlv31JVbpiNfn/UXJ9zTDsXhJdsNMnT0Fz6wE8X/hgD8I9azVAOREmsWE2QBuUtE9CNxMiHvWfUczuFbyjU8THxqsVGkMnch85hk1lBaJ+M4LgJTvqAyTzertx95F+HGmMnxw7uqERzCcAFKx/FqVnou3ok9B2TQ0/kDh0G+/MCZ073mx48WsX4M98xXPmA/pmXq7xQiAYqNGCL6gvBPYXo2Z+vGUQcnOXHUNfBWwAscnn6Eei49RcD9IL8qjS2LeeX73y0JOP5a6iOLONmiAS5zrZlllJIJn6CgE7VuO866vEn58fkWqfO1RsmWHy4KWv8fbDGtrrxcrhvgF+tUYyLPQirudVOyJqD+rBhuY2D3BcGrkfxIImA7OckWKHtKXxWMbv9tLHuSUQnwyFMlOXB+CbESNDk553U1DZ24MZNSuUwJaFgv78p3tM4DiFskeudcBEe/BhF04X8lkkfhqTqDPhqqzAKPNCVSPS6FCzRX09mdD6tUol1u7dCfU1CnHT29SiR7Nng9K2EFMMmYqgPbn6F0mPgzMGKGbGQfauCXz2fhCX0I0LbuzzCDA4VgxMs6ErGxJiapk6KJPzM76LJPN+v1mGdnA5JoxrF56Z9tgBfTdQlcnMMihqyY/7IbVt2JqTLm3eOYAPZKLL/jIyD4FsNtJ+Zw0Jw/0+wmylIf/YApulWdK/1FhvcIh0HmlhM9q2LqO6CEUsBCD2ZpYHRHshKXusDav2fLK6ilIiQxs+fmSQXrSwYlJH8Itgh5KuomkG7Vz4BmxsMc2NweTsdaaZXT9c7Mh5EraiY0XiS8J+N82LesPGFIpeXQbbOpyjw19vgkmb40K7/fzb5LhW7CSQVX4Vmrx0hsTZLNkqqgaU1tgdNL9aauUujN/fNIpzLawqXjCQ99M47V3zQAbOJSYRZUS48SyzJmqYjbyf8/nB2YooZfRilaDUo+Cscic5T/wTti/QdAGbX9vWaoqeswEoxXuxKo2gOhaN5k6Tx/Bh6s3gUzUIMu5fkrV+/VfF0tBN8ZHw/kXe1MyCvK+XVRmR5wjv/ohFuOX4NuKC7ab37bnZlnSWYPbw6C8PvNtwpNRYhjZHIsaFPBN25fQhIBQxp05pEWEbDFLsEsOsWeZMsDQ8UqreXMNn/bk+m2FYFt0mEiDx7JBUTKnDpwCTtA1IBQyY/kZVYi6Fxg48988s8LwM1yFu922q4ZM5/ugBz93Me1/mJbcSdCo47jxh8dRbwuc7M0yUYhCux878iYLXhvKojuAer6dYgkjq8rYPzts+Oit3iBLBEM/C4ExSNf2kHRFkjYc6ZRjYhM8JawYEhwpLJwgqwKXFCDZ0kyi7i7Udx5vEQHhyL2HDGE1ICyaHVa5ZzqWhddqB+CexeqlkzHojugLo/UDdRg7QbItbMdLu1xvWwa8kFwoN5rnGungJYi8wpseNFdVzvCeY3VDNB+WP0V0JNKFk/0i4zgVIIUWTcWGbZoz3Kp61rnimA9mvtxmKLmY2SL9BR2HRNJCTO/T/1mCvuMYjngRsK0s88EV5OxKkKDuqSomVbSoFM0YCXwWXQGqol4Ju21BAmCrjnVEUPPVLhu3PggS3KOsJl0UFWeNAhwrWoNRUjJQLreWq4pijj+c2Ept1pX5HmHyZaD9UIk3J+IB3ur1S2cduhdDnXSqy+geSKwUOICDjF4c/tNrJl9li6iulSpprO8gXJz9lsj+0SXXQroQ//b2Sxs0z2i+qZCgI4Au/UZZvLJIYxfA/lM6dCk0lpUcVt5soMvLBGLpxi2i6zfzyz81MW53JeDlzm+ekokxQRKASdOiRsjAi8I0tAIhJ7VQ0aH+8eV8JU4F1rQmakuEnBa+XQjtaVL4kiJ8knIM0+cn/Lq+HhLQ1tO35TmiYvGftB16hdsimpAXXCXkmLroRKITT5x6eJxlU+Ejbqr6qv+hKJDDV4qM8xh3KNJvO0QB9OnGx2lON+esd86Us3HeOYkqe4RNFVPimTNwAMJm5lRJE8mnLwioBC93822719gfFnCQwItcqKijvfILbm7tkzd20npZdVCXtovl8kI6THpGjJ/KNVPuGKLSdBxrtN9YLAyq8hYM+wb3OR1OK5UrkFP9kUk2pOKWI2Pcj045tzhsQlfeBdv5MM6a2ny+JciysbiaU5mEQcDtQmCPJW+TMjq2d6erzWVca7gaDiJZRXuaUvC7GfBS/vzplaxAgRpOnFyoCt+ySbCl6IESNW8ZbbunMFOhGAp/mg8pHgnUxTYdrpoFJ0c/+dirgIjBiLFugXuHdYrXIaGJ0vMRZK0Vfmps2q2lifekioZ6DFwmL/MN4JJDznpGV4hYSxf6FnEaFD2BPdNBlQeohtBoURlkc4XhUeJu6TBbo62zqm6taWSpPOEWL0expMOzEXY119MyQNHsueGKs0cqzgqt4vigMZHfu8NHlB9ARnevGY5SPWSygnEjSZhUjOzkD4w+aQ+8r0stJYcXDphW2jdThNzFGHc5pRrwomykVAwtMQJ1uRrgk+ETlxUfua7Lu6gI6IOFOeUoLueTvjsP9RD3n/SUM274QZLi9wpdFTEE4eelhcTKeQwVOD1oBvuqYx0EgkfbyCNuD+XAETDyXeufH6wUQGWPfjWQqKkg1W5ZMh3q5LcZStlsNKWMRXSGKoI8U24d25yapkmNQ4BTH0gb5qodJF1aKhovy4k0ik/3wrIS603rIkhwR+K+AirwLdsmL7I+4A5kyQeRNuv+VXDPzkqzGi9sS5Q3xcvpOv9NSdKIAXldxhYdSEGGRtvc348RoWalBHUEpYvkh7ASLGdTOu8sFhuNLSq8xeStj7525w2WL0q/LyNIyzSsL2NrWhOH6W+49nmSeMiJLbSHA4pzNylniNR3cjuGLcURoNheYAZyHlCz6FUL9uz1ww76PLgeLM8keWvAlCLCY6QSEGW4DupRjvCAnFuVp6LifFlopOQCueXQCORKFczaZM2UvKtUpx7R8y46UPQcPta6NJmyDXW/doBujomx/DzUS+I6j8FE5gQ+9Nd5yjrgB3AyWdf/mkXh9x79m2KY+4j2nQZkDpTOcD3mSsW+7xcfh1IZktYZJLSK+1Uf2pbvhP8LFaNXNhgsEQcEr7ZA1IozXMby6SYjUuHLWPaQ14aHWoJzXMgRZ5ZQgV/ODPvE/mEyFfMUtL/CTr48HIb839fFHlgOgwy9SpsivT3HBI9LqiFW3I7ltxacwLkvZ5Y/leOk3hFZbmO33rKRO1wmPlQXvlbIP/i2M2ecxVoAYH75zDoLzBV4fQI9SuNCpnUp1rBzY9aSBJkvDbmeclPLnYFU4a/ER2D1TSTnopzIFYJFiwLqEmnfC6g1Uupw+z3U4N1MSWai9j2fyv4LMs48bWTpCKy8SSKu4VxE18fl5MHuJN8PTrisb9/LVuQA5MfoxGQJylj8gQsmHzucuabymgQISK3fY86J3Zert3SE/7/swQ5DXwWD9DK3p10g40NpPDmrstpuSYKD3vAxw6MB7/sNci0GD2jIdq8DVQlp0aCkv9Vm9994rq5T3G562so3m0H2YNZRZRDhBUk2pG9wN/uJ9izpD9uVo7JsQipImmIkvXtf4E29fLuV6dSu3jvrDBhzZ9aSVqHsmDc4SBu4Ztd6y999Vg4zqKvgUrxLi+xoRJ2VYV1d6ZGXi9apkPAcMPk2oxQpmqde1Te1pKFCb9KSwc0LkFqdpHf/IG0zGgaczdDslBlMNAMVMrkWSpT2APTlV6N7j/6GyHrWncrDFrpasyIvZz40qK5C5BYJuxKXDtiC2vVU8WWAcd1n6/VlPPEY/Cmxb4vNoZckpgLH7FkgxK7KswHOvzzvZmIj2yQI74MrOm6BehINGduzROjgMUphJmtHkXqF3f3VD+aP0QfnlE5MAN45+SiQzUY38DLNcPWTsKKY2Zav/Ar3ZUK77M4ib4WWVeFElrVCY1Da2+a44EHosjsUpGvNuNak8TEONgstXONarUTNJJo25W0hWr+y8sb4ilKndWCjo4/5CkoWphZTTCa72ZKYEQPqLZ3VOMiwqExmev/PQjkx8fpYb1r5XEEanYd9QA4uHQKd/r33itXGSXcp14Bba+bvIYfuLyPnCikykPQKJGCpbpez0WETMIGhcODcMjw/tSr1lyd1hLAFTLSW/XcMkneIOdLvcUTw6E81lCGiUuw2dVKi8Oy5C8e41xW2lUi25ZsmjpJEbzhByqZ/V0KdTer0dPw8PR6FHz66KzHSzcHezY93Pa+Rt1bdZiqzVFVvrviuYjbEJCRHHMmEmTieGQ9EByScvFckoh3fvCGbTCwepqvr7VlPnNbMdAlqLjU07wKQps9IlIrwFUc/s+w8teLNfQ0tzUS4GaN2ylBJ3ld6DpiDyICKyvao24IvN1utpaSlRmO3d99miXUztZ+mQvwMYxuy6GZxz0UfyMakMVN3NucfIWS6efg9BuTMAWFWPD/qw4UjtMVJ0EUc75ZBe8YtQpV6voGSz4oTnrx1Is5H9RXzymcC28Wvmms1x8IgSo33s6jCsltFxEIzumxmDU2K8IZkkFqO4tC8XGPq8nJvR9oTVCazdHHJspvp+GB1dLX+0KovPbotWk7Mrpl64ruLPwHmMxEY63LE2YJI9/em00wC4r40xwd+J6d4dIwIgoGxBlfttxngScKjE6R6r+LN1eEv+7V3c7EGdnAjm4T9TQCmiCQ1f8gimpwqQ5xk1hOEEkcoDTa2F2hS8WH3YSUUuH2MgDQSR0T8JjenlTCTn/cnheaiffsW/5IDJCDLbfGs5GVjc+XH9ljeTruFwdWRwCQ5QpwfE6FV8j8hmstrdkxKl3+nalByd+hIN7fvbzdBKheQRkYVKoozzn9h0187kN6L/KQ1EdWbzvaAegJu/+wMV9hY8KYlA0Q1q64up0fezcziwUnBrnOK6xxLZv77NkIIIt78rYPNniaBgSFPcJPlmnTxJt/FI7wNGY4WWayvmhXGuE6/oLOBv0hiikKMR9DghyLHlTFdCjczVYoe2O40FeODHNS8G3/lYhyDIUXv0uN83PdbpKJVBOoQRqkrHvU3NN+dL96qK+vHPa3zqIaDokhJm703B935J7GfV5AW0JySs3OmsYzDKxA8tzCJQmCaS2OxzdRBTm11ryhuLmaedeLV5qyDjqu3HZw7nJvJD03OZYlAWL5CmocOvaQ8e4kAUabpqdIZVXKcJ+vGfOII39Y2t3kii0M5zztzKatx8z9IB09F9oyWlqAA+M04jCJNEJpdSKWAWEk/g2itwUZ466Pbb04hQ7O8NnXqWhnobELBlCFlZyj8CsqNZBUKimqt1tEzPUm7wR4VMdHle9oekn1pzFeaxxh5MAZui1i27IrBzPOJrbeUqr/z4jM8xbPji1ulQKiea1ITRU3GJOnsALwerEmzRWil6dn19COH7TY3Pj/31QqsVmlSWD6WqIbPv4DA0eRZIS1eS1qLzK7QuNEo9N8Nl9LhsaFI0UD3L+rnn5cKx1bGU6hMlbynZbJGo3Qk7qInuPDS3BQ1ZnNpi+ePKqpRDDeE63c/tv0qJxGnxXEty9Sarzx2+6OxtU8ilGRzIm+vKZEA/jCLvL3A7Hdhba43G0YyM8+PvAgeDY3BVL+32JVzbtdOgscXVn0WB3URLgzQcMVRV7I1lxy4QW7xpBhLNQ06o6eGbJm2Dq4V7OvJbPv/7mx/2oL6OhzBlsobOfv3whuIVnDYmOHFIoAG77iz1h83FnZuNT2A89/KfMDCDS990ykhgYIT68nsP3p1v73nO0z+j+R9I5Y4GOtuw/pTXVZ52jrVhFxrMGb7gqP8AS0huNkC93w0FWct0Tx+LmCHH+vIc9O/TQhBSvk+RtB7zsakngxiyR1x5ETFD6HAPzWUZdDarbqiYoPXk6VpX3HUTfzdoYua+qQ26mt0UFMOSzFBdpArSoRh3n01cDvg3qswJKZkApqTyl5Lav8rfCdZSeAu/GU1KB8CKF6tpxSHGNz/L7x7Qk6t3sHJ/LrfrxwKRmHxXgBUZivzX5T8bFc+D+6Vrdpksr5Vi4JM1DX6GGaKH1/SVRBGPuYevhuvVFvnC3Xn/s5/oCpDx9zBYcLUq3R9Azi7MSHNNhJQUuSWIOqPkK+8sEJi16EnO/WhPcnZ+KyWvaD+vlmRSotKfELALIFQljgyT9F5Sn/i/WWuKuWtnRGccAQSH2FA1te5QIBXYIxIC7LaCKf3QvtDmF7vL++0g0nHetCemXo5j3b1t8hTj8m2Z8SDX3NoDchodvhZ18eOFozIwAWbM2jwP8Bfjwkqk1O9YySd6nTTpI2z4itzvTldRvOGE69sIb5gb7N1mGkZUOcHNEBMOnYrhWc1VnrQ73JlWkfyrEg3Tov/uRq3S1eCYwVcfWsrtnkSdYS6z7bNUb1ps1qBhLXXlttfeX/TnjK8XSolehQEBEvUiqhIOdWcDQT/e5iP9G5yZ54hjCoZxdPBSXjGyVJq9AxEgIe5f9h9yUnyLi+lzEzseOkvaDtf1ErVSv82HcQF0hjL7XzKHo2v3EVUqSofIiLKHAYWeXnMQRLSD7U/GOMoDDt36PXRosw97BcG3mQlh8OsWfD8hzlxYXCVq5V2EbeE+x4U9nyZkMliX4c7QK+pCrVU2tGNMEp8dDwg8lkbXp0Ua0e7noIhUHtrZ3w6K7gkRmBY31YtfLnMvO7tfmy3x4JZtGwNQOOVY6HbpEyZnjOfndsA5xSrvJuoNc+vEeN3rU4HoigJnev6SpaNVZxXec+heV9WpdZll7yshPFXOw0si4GKnzfC5SrLSTRFpTq4T50o/PluI0C7yf2iGFGWpxm9TeMVgKxpyM9KTsYyqOJ3E2PQfnWND3F9N+1JOa68cSQ+Hi9FAJXSNtLhzQhXokYktygXXpCUYu5vjcd/OUATmmfi9KddMhHTJXtrzQmr2VjB9+5oXKbRD2eyVSYy9CLZK+P88mWsRxwNN0HiBNaHp4WPmHqb1rx1p/s+sVm3nFJiEZG+aJLvXloV7Xm+uDH6K89OCGJP8oWV2pklxszz8ucAMtTtfrpooe1tWI9aReNN9iKjPHCG8MLGX974x96xhFE02ODYa6ZfaQ62CwZtKnaoZ+njmLrtv63bhASy5nm18gdi3LmIDu7COuIyssjmJJ/XflmIXygBAaVb+3n63y1/76XK8+Ldg686CrTYArmbHmX2MIWY3KUomFqQNb6fucnBO99j1zwpIOJfowNu2+LjT+8IH35eNchkCrfP3noCB3PidlljBwXKdPoCCWL7TUsubxweexTgGLn7j1ZHbP6NZabocoFY1c8raiCBCKFmn7HADKOUkV4U0pIIAYjWdFLRd+FGvYrQMV38tJHCcBsgVAAG3TBBgmNR51ccW1f08/XyEfcrQqwnttcArSrcahDR0gdSvYzCPvx8sqFpW5gVsjfXovkKEJRYKzzQe7r0sjLkGWTHK/NfkEBE4iK577fnylyHrv387Xbq3H0xhwGdNWMAUPWR2Nw2tEZiK6WnHCVBSIsShjMlphu3AQZbUxkCEBOpbpf688xj4gBcqfi8Urpa0zGIGZwnyh3DS0TAudGtcVRR7VXfS8Eo+1h42vzkkfWItVxhyUtwg8PZCnhJEZ0G9CbGZJuZ5rFlHOoH9RCdJvvWjcPBojVs0NyrE+gtBCATK5J2fyKq99fBglppm347OY3Hyq8RRrjGGXcMT85+qyA/4vHpU7I+QMCaMq29GDlTB3wV7ctENsw7QTssjo3Lw/YeZ/UNgQzg2rR21vxUeD+EylZ873lA/rmiRtyLz5wkxPhOd2FhR8V2BFrczoWi6aGqYMpans9wXfLDUnjLkf8eqwLHlHxhRbony+DRx/SL7x5kjyO6cxIt+HV/o15hMyhL5G5GwJFQasgIwP5sidxTio910KFFQRN5TRImFNyxmMvNB/NRST49H5TsW9OueDCpp8Hhm1XL+pM7awRhNcqER/VgCs4p/4qpFu7yhiyWepmrY0npNXgsZLFSxg8ZKOElsWvWxa91OgN/CEuor5Qq9Tfb/Cx+kIgq3m8xf9a+boSF/nZACKwaamFvZNdFya8oMGniYyQzvofVzdtzpnKB3zbpHYsW6raE8UD5FzgJBUTeKlyhwlX/cyTtQU9EyZzG2xYpf0QfBeo7k6xCTgdkMDTiDKp6sVZFa3P04N5A63PIUxIVHayMRnLUe6gOTHYkEpiSoHqY33WPAESxDkb3VrzacyQ04rc1WtcWmTqfYSdYRhmtCtr5IR326HcBHp8Kd0CIIFjH99Wu/E3ciFF4JTiJZcLHcHNaGZPKfFo4Pj9lNr0x2Wyq+dbZBLqy4SkS5mC0+4PWEmIrCrP4DfFXMhDspeyqwjVKvsk0WNBVT8A9lkZmXgRZXcBfKm8uV82Qr5yiWB3UhnXUiOm6KwKK7ulUmz0LEUGUD7wNC9cXYKZL3dS2JOh/7hBpXUqtL3Atf+jRvt03XjdcDuCMkOO+G0zha6aC+MtriYoSrUt+gIDi/kWbMEjs6+K99dgTPywXWzKgdJCGg9M6qNYOUBDAeVgdZCgkqcUMlokCuXKHki1BMCc0GEey7FtGu6r/AqI3QQPTY3Rb+1+4SKpA2U+dGgB7L7nvbPHblJjcPvzW9/zdSmZqw1bX++hbGCB0nZfAwUT6aqoD1zUezrV/htzTFcRN8Ejs5k/BSF4cb2bsKjFF6SL7Lq/C9igXjN4fPKMc56/bUKOHgh8v0GyBzyTz+81FyBqGf8hje3LwybRTsiLc7Rv+j0Cb6oil658vDxjSqq3Ot4HPFWmr5A93Rcjxebg16QXJekbFBpdrr5YTd0Qy86bpQzTTUpVopTZcaTvYsC1SnIPJKKG9a7gDHaiPkfJBPHUCrS3Qi2IH+cIqFrD0rjGu1V4Tfap+YHlse1ztI/V/IdJ2IYOOrbL6FvM90h33G+H4KtA+AMjToWcqMi7eChMyIplPH6/4JXCpEkj3FfMODO6/cvBOsgLIy/CfgAB94ezzBHQrkn4gh6Uiw+qn3C16SDl/3y+6bwqqkosZa0G99ZeRbkcjnjmflcX6gEGQx0EoUeGdwFqdOXz3NKJW9vrL4AsntzhMhlBakWbfXBZaky8nJYyJ7/AiUhsyV6rOogXftNjeM4Nd3tlgqUyIVSoQiRzbLbHEDQ6/1fLqS+bVHSIMw4L1bOUyX0ukyc6RtSnu9plZQZ2VNAcxK9rF+thaRzfgNqUm2TLTFGuMLDX6QbL97GQEszO86yf7MG3yUMvlLvCw3HakaTC5/BGO+Au9z+clmiLMZ4PHyvnEGgxG9G+Z81aGEG3tZAjDCmkgB8pdA0yqxBrWCBNL7IU1N76xy6k3tq/WywXqPjrPq2yubyvb4O1Fe1FIyqZNLiSsugpjCub3Xr+rz4fEUaWD405fpuXoneINGwCmNpnAYVUKDUa/r4ib9VUJoOiAQBgdWazEfQi6w/1E/Gt92Uki+tyBmqRqUOgrYws8fjTbyof7CI1HuBC2srlmTQyc8/pUhbE9R15SVkZm2QQ1fMQR7D4gC8G1QmwqYXb/Tf87BkICDITcs5QDzrEj7U8mHfM8ozibk9NqJZVU44TlnVOik2sBrZhBlDrUiurCtrlPhiUw8fWuKLoVMCPPdfEBHHlv6Qm2lYUhFTRqhrAiVy5OjKCKgE8Duic77gYGNC/Kss8zdRrpvrfGqlPbQ7hGgGIlGHFNzhoWU4sCM6Utl2A8Ky0R6jiuKWkj/VW5yTOGe1yoQcM9UWKFS0etPGdZplBT/uaNrklz5e98UTdB+rrL2dGc7SP2bWd97MqF8Ny70Ntp2xkv3JxCkbB5UOx7w6rZHBD7PG7MgxsFzCAhYQIBUwcChyLTuNumh3xl1cqdwx+iQerCCnHNFmRnfsRdz8VtiG7YVNPPQAg5tXaK/skzsDQ5WkD5Elju9TNa/69dAnxSqDJrrj581FzNIQcQpjp/4hsTNdllCO9mcvlv3R4H5Am/+Pe77wti00f33HBsZuxkn+3nK2HTyFSSAnTegECMaUnPsRDdLYarBMMkc84DPRESuk6HTLlg9NXAViWb43wdaPRd6Aek5ggH43mZ1bInyf4OK1XkGmcJfnp4UtF/PKEsswQa+usLdaia3UPMkLuN3rBOWHjpsNPQ9nX+OK0oeljT9+yj8SyH6drgwRV7YibbAregijk2ZHsqtQLKaBZVBIjLKe+2jLtJhMtP/CsZQQRgKXmP/2ehvcOB3LhQLwZk9QAgg8RxCZvLzK54ZwJlPv6yPDUtbKHxvPxfykPDA/z6bAUqNAWBPCHyUm+eeKQxvEs6mOj7u+hyFvOZbaqns8W8l73srEuRGp8Vqq1p91jfxNTgODCWOe71c6f/OAfRKWM7az9ULtLjhKUUgkup1d4TXt/KCXcCaoSC2Y3NRXiNqBXfxZKHZ/LjB30CcRBqdnKE30Q35z+K9c9EuP0Tkp30msBbKNdz3EXWtIbdvxtkrJET9m1ZwaKunmXtdkgZPgbNYnCjyuF3IusgXQSPsK7js/QrP1VIVvE0c2DigMzND/hQe2lLArA7OqhKOqR7pRnfUNcR4fsQoCXG2k06XXiRwfWrRiBQ/liUJCDOfLbVyLsQ4AZckDeeBHvOT0+TsETdd7lXHWrtHlrgPlMtqk/sp4GYQVz4x4ncVdIkDvepU941SByf4IILjCPQgTQ10RKA/wOZ6i3T9s58MdB3KVjNv6u+CCV7OL67ye7IMZQohFtT0mWsKUIRxecWUe1UgbtL9EzXbZFK+D77VRsAcXubemD5IMqTmH1D9MTaee4oiItePIJWLa9pOFhlc/j+ks85rMd6vU9jBVKropF+sW78cUS1+T7/5kgRSoJv29p45bEAyKb2O9ONmL3hTujZDFUGq4zGzjriyKEIUWG/mzQRmlMkF+jcSBW+hSxIxmh4teKuZ+qTfQZzd0qrvryRkM3hVYDW5Ek++4540xqcUD1miQ2ezlyrP2x8gJ8VSxlM9wVmXWtJcsbVkioLVM7s65GHOCZZo6rhiiLC7AZbq6ytWIBPnQqwDj5mr62bMQndShZxF6OVruAwA3gc6g5t/sDIILpjTO5OPCWR1DxbE83H+8mSm1zPl1+mVZC1fbpeWGxfVnzG0snJZAFJjoULxBDzmoAk874Wb2ihsR5DVtSz+HlfqX+OtNkLH0/gihrGvAERBLCa8Rl9ksZ7fLEHkIVV3hRMHxVkRz+btUZvSEiHGEP6E61WFHwHEH+XQfaIq0FO8cVaL8BNdb0Fd9ERNEvMs84SlYzLeLW0PH03NargHkNG0Hxflb9+hnu8jr7BohPY/Y897KVdoS9/xDaRQNAdN8+tX/gctMqlgr2eKFrVi7CD5xJaDQfuMZLO5PYf0WQbm14IWujOOh/1tSd5N735WnwMQhrSCMS6PYV0PlkWh2ozGy5zSrm8DOnAyw1uqQbhR333cy5zBhHnUUWcEK7JwSQiY41pDnaUnNUu11b+5cG4AZBvvE42cXnQ6yQOyplvZoniap7NvvDvCiTBDSSDJv5c0NzZLRqup/OfVgTtqsmW2u0mk3eqRlkp/5X6CC+Z+W4Bb6Ett1+/e1W/IqTGEdRMwCv0suo0zWZw3Jrf8HLydvf7DtZEYro9/4MeyF5HSlEOy71KxwLSANYwcw0t5+irubG7Q7zHYpWMULeZb/VDohjnndvqjttnIxnn9Xm0vw3Dg5f//IIwdOIAG9JjEZ9weRRFEEoiA2eoNCZWS+TaKIUPEi+0CLjnz+9YLnoKUr+ugQ3QgWTnDlVWtWhJdyKYlO5sbiOiz2Pryr6bhAvTrGaQKYq1Y9RrgbMP7l8YjThmuf4XtihfzDvvwOJAFu5PIX0cQON2+6tfxyjIcOX/NQtasckl9HGaNQJUUOJuEMHvbOoq81SWzHaEhKePf7dRH+dlJM1m5KxDWmLvzoiyhuOOW35F92wLu54iOyG8GMOxHHQ7UgAPrNlV3LjRG91R+rmTFE5YSCpgmaxkzzv0fct9RJu5vPZqXZQ1YH9w62C42RQ65+tj/kOu3D1gxLpPWD0er7C0EAFSyPvAKp5YZQOdfzDZ5zT54SqWXwRBb8lkqE4qrjBDncl9QOHY9vxALUhQWC/WXX1Ze/aJOVz/CgDL85duahAaS3m2fflvIemq3ud0BUPHh9unVH2rIRismX2WZavXPvyVcsPueEXlaBKcYaAQkbEp8hL2HL/eeHhCJuvEHaNEsnXfKCHbNT9ioQOqeQmPmmaGB6ciNs3L+PVBZZvqoF/C+bB+vZSLQ6qFbPBBx/o/JA94Ek3Seauz+LXcP0HsYX4K7KbgzpD4mIjz99ogCMFOgI+3iGh5A4SbBtSsARdThTl7fKEdTECIpckBf5cx8ntW/zEjd6pC4RWFg+cOI5ToMbB8qLs7UNWMd+YWxTabhCe98prCQxe2zXNOARNBGlnw1kRNDXAqR+CN1pEfUJTPRskVEjjom0Kr7/yV7wK1Eb1mKGe+giVQwZp2H2kxmRregpd3ZlJMLfu0GdrLMNr4OZHW3HlgAl8meVH7Hnj/7eerae3yeovVbAQF4mzgtqPdepUZyawjc9nKtgwcvgMAuFge4RbSGJYiyYtZD7c0SxyhBtnkbQ2N8CBkpytheHnIfOckJ/Q482p2t66wI4mniUBnD+JbPcWIHQsfd5JF8xKcGQs085al2vlIw3mX+eD1iwLCnyp6vgkI810kdtFuF9RWCryKKc2ruwa8haJUO1DCJpRG0mKG91+XxFB9JtSUWyCre/7JiXLcaMy/e7ZBcL81hqKgNDpOJ760zuz2cN9cGDvp79gdRbfS9OEAidYfFT1wauNyMcY6AvB5QY5nfRjFWG/qLKxW/ET1Pd/SRC7ZKiomfb375PSKee43REoxDhbS31yI9EvsrHsR1Z1vXYYL7hPwM5xvN1EFlv3ojqE4vxh6IrJV3dwsMc7PmcD9hs2bCzhjlRmwQIUy4thD91LJdCaXg2KAw3JIKuqfIlP7pqrLCt9lvFFmrHOxwZUvy2p+OPSYlDk3lUHbMk1ltTq7gRd1aMOAoI3w3AzyUijXs7OhwE78obiwf0vDfFFfaQU1gXMRZY4PG6s4ldsjWM/W/RM+AVY8IKQwesW80rODb+xJ15SNSV1IPLyxq+1FRc96zjryJUFVL9VRwdtYmtZbMkFvyX9/V5cFwXlyMwF8KbdFbFlV+34185Dsmej+LqRuzAL4FkSL4H9Dg49D2eW9zZ/cdP5wX7yr2nuyMtHVTm/xc4prfPPF1Tqa+hL53Vs6xlrYABgP6Cx4ALVktPAh705mHnuK3ANKvJ9JQG5ik2aFL0Wx6iKAJqDxyQiQkCtXeNWMafXigRs6G/j4A1sK/pVckex5vgyaNdD190qqDbo1O5NBV1D0BWYCZtjinTP3xFdn7wQtV3fF0jauhmhlbYxlLs7o8vNeFSDesjmLO86d82T+TLoHKn60qenz3fbyT5TWw4/YrKxZVwAQ6g+J6jX4qaCSzkTFhdj99XZeEReKy9vOWRo0NJ3WdwRcLUkDqFTHo13NvoRnAkDqwFdhsVl9lXjsNXUsz7UYa7urWGMwuvBhHnqgQtcMReE0ZkFBVcOuB4BVTSoAC2+FEyr46HRql+LjmCJLUEoAUP9GHDfXdb51e3C4PaGXcgTIFpchkbGVSn3pcmLMRUiVftBu7aRgGWBtggtb8EdAzse6hi8DiPHt/m+3Pa04XVf9vZtjnpSZWMZ4RDd2htUjrR3bgu2hrDeiEAODGU2PM5/uXn/6tW9RVUnDFRDmo2bvUpqnmB3BRgJ6Q2cfhATNjRmVTs7uWQgyw6lgYSF+HOM64lQ1+kGA3+/+sxP7ZCyMFvYN9pNWokcOvjd7Pf25NCuMOv7BjkBUvCCfLMKslTwFMimI9Z/YcIljXiD2SqRtV9x3x1IZv1Z3URyw4LlW8KnsR3KPSo4Nx8GAPyFfx2CI03mHE81YF97FwCKimUH1JLOPKfgtSif8NhV2R8vnSxBtSTohRKRBJP9llqcs/mBnKUv0y+MZ7iVVzz1lnaSnL90emNXCEB/wtXD9dRPaVQ7mi8voCmqkLUSm9godTWt4z8Al6OAEQFXF1HDRDJD0a7LzdkjTafOGVJJGbhtk1gyHLzZ6A5R0m478yI+PCSRzl+EyXgKkhQw7BAbKO9HqdWi4m44t2DhNy7mI8EGGmH2oqjD0hxX66PaiFK9ULu2v7P9hQcGWgIAFi/Mzsrdpv31TJZj4iPlhX38hPBE56wV16bKfhJWNDPGN99Foj7goJSOjI7GqK3ZwFe6SkYnaWeQXtGyDaVhVXL6LbSovx4TAbHsNTt6WcTPXlaxPN+CB3HU8f5yQDlxu4Xq2wgJXhnOPF7LjCr7RiJSfJMTcB2/KstpXh5eewPM30ijhV3gH0CSd2efZEytAq/e0WGUEKBHxpUewVvwIRqoKCPfTC6t5bF7LVk5ZopnVotbcUqNUtBIG9DGyggevjLBcjUWg+KQk677Cc1GDcE3NPHbabxfX+jNFqbnVCbLIXaLDNictZn/tp7Alghl34YC6VtSPJFnHVVx5SvcjmPlvLmwwve4XawPsSRFyMeSmwPbelRSs5x5Q9mLrlBDAqd8oEx6tS2aVgpzqb4oRUJ9Ljisb7ze/m+32r2nl2FmbanqmqnFs4Q2TeAlZ6wpvVSZ2KCkPL/lWtcpYtqJNUe72flu3suXrIcezun2VKrvZcODEsqik+niwWyCWyxZqaOM6TX5emISyDZBpGS/tS4B/G0jht3OkM6WQnpuQ26YItocvneMmuGJkQqLPknbh3bUpEXurKuOhxpUWEKyWqIlmf0BKSRkXKVCDSz6jiHVQHqfPzli59Nn4bNsLHC9LR2ecEX94CL+kFS5EroZOsrf+ulKvf2oF1JbKGvRnQS27t3rGmRaLLHUdghs0KjGeCfN44Sp3rW+e1sDEl0C37s29hiNigfhLD82NmOnw013F0Tc/2ONMGal3xDxmcAAtoE6yM+D9TWGkw0QgDekcEtfy4DQ5QQTCoiCx2Z5q2pvZ47eNe+3mo22qiMlORufCWd3pXG0+0gqeT5FMlqf2RPxbp18omnR9yUfnVLiZU/8y8hNamEzoTT7q5AVscx1dZFFUF4/Ne+JTipLLW5WbQtD8y1OGOBh4yD+4BOl39co7L9ezuPrfNhdDNPlWmv0Q1QVXFQ4aDZS+Tds9GgRh5jmJ8wTH4P87Hkladd7Y6xjYmOtXJMn7r057bjaMreGtoiS3hDaRPb49oy2kfd1a2h9uLJFszvXSmmL0kTki3OjNPIQrrmnWBsjP3/lorf8kJhgTKPGsOYK2507oqdpfvMYPC9QL22gsH9BmRt0f/mQSGQVm6xGSnlZye3WJ5YcdTolUYZZE2Ycf35CxioDutPIhpwwNiQLUgDodDP3LegJMGDcIPqL6pUj6229YGGFpDnZovsydpk4YKRKzMWI+GPYXjb1rAFcUr/uxg5dXD1Lg39Z53Pq+Cn06mGci4uMyM1uxR1wI1BAnsSImLBXJFlREyjTokh11NZijxnh5gUSqrvKyoMb/r273nK94RwvMJKYCQnn3nkFRQLiY6X6lNPPI4gtfne3mkPEOgChjRe1Ii9HgX0ZFm+85/P2GpVp1dzKA/XHsd3M/1zXfYIU4sgrVbGNV+J2spz1n73awGSCGjBWiY810g3DhVELud2vFfSIVeiB78UK4UAJd02qFZ4fIxKEKcp/G0CnCvGI/p1OvKWn+pL/flpXpBTM/NLcG+Fgx1IsB1voMdWM6oCeQyZ2auDZrGCswZhp3W1s6RJyEgEtG7DteW9+pOAIySzY877aO/pQ1o7hsAlbai6lnYXzX29lSkxVyTh3sd2EhUxC0fIdcHHzQPI+WbOfLb3Pjc53t25955aIV4Kwi7Ig1n//SohhNlUy+347EEPaoMF631GCnXfl1aQ1hm0ABMCmbs8nb6+wMmhK9zdAq4pooP17iePVBClvQPNa2rxcCwj+czdOgequx4J1V/Z8/6cjQKTkFrvW2l12N+/0PUhWjVNtZtKS5r3C1AZIrBEYEhDRQUmRSq37xMQ6ScvLjNvyJZ8Sk+sIAoj8W1s9kN6nnizAM0+8fClLPbMs9J2/Ba6a7Vvy40oyaZx/6UMqAkpX4rmT7QhYFkkXKRZLUY5CDHAEgYeGowE40ne+wr8gAPR0I8r3v/Ke1TwbskN8ndRqwqwOu6Gyj+VqlIkwd6GZluvbwUbIAJZJNY8hEkjOzYGL7X1HP34zUvStUN0GxsbVcK3p/Fgz4WxMOUWry0AUXRSPiCeNk6HkTveo7Ka4FmPRPd15EwFUtxI+sCE7p7uDxLiA94cQtXaegAj1l9V1sprotDBsGSgaQZR2SuZCk/f6QqPdsrdD3Iqkchy+CI/4TzB72JhJDEI9XxAGyTZ6jr0xjZBkzlh+0pzkjFCFu4np4RyyAddvdqif09P+81Hm5dcEbls3DalKI1/i4lz8H6rhIHbc46v/HspDBcqqvdTfig1nyPIyqnTpKyEwoHLmGDh7zHsmCK2J+O8jsULEGAUO22GhL44nXJ0tUIOVV3ev5MpmBE7dq00f+Bto8ij4mtNbLbM4uMDQSo0A9VKmfyZ0Kn/8KPfzVpI7jkr647fj1A6hKwCncD68Gp70d6Lqg3/pTZCc4v/DCQSx3JjMmKHKloux8UyeR2SNqZEmQnn1KPX83dV4vn0jWxAp2LV9vpd6ovXmVaOwYunHRoJTorQZSBuzbrpnrQqu/R78ktyS8Px0LpkhywqCedfXEMoC+hCucJeLOMdCPfKdEmeWmj9tprEWqn+5TD93R/ICiDzrmd+vIK9pRc2VGVg1q14twNDNMmcUShwVMEMBpi+/OgtJmPbB7/+6ghDqwRkrw9WSKYhjSr602huJKpuROFpVBqWIK7FoZrI0pqhU5w87H0pINA7XauIYio6XFMgNeNJQUdsccgHueH7hh93IeT+WNSK+ZKecunwl38YQeKxvsZNIAvP7R+ig1dMeiXr8pewbTE6hv7CQX6Jzl9cw3lqkYNiUSA6aO8AorkBc2g6CmRiCupAmEI1Df0qR6C2ETyiEXVmiLzDexET2jNbh+/U1K4ip/YU7kY4SaEhB4MwMlKz66JdVY58X4CzCBllISz4g5iAvvp4DDy38qjL9RkmAfd9OBTAFvc5eJ1DmSt+zHmiRy6QMCROadmy52/Sd5eaDw9q8VGJiKMu5FAyOhrF32bvVToYLgIqyTRpkcXYQXgV0owQ2ivQs+7BJVxrNnSHq3ZB3T+3IFGNRCMvetGf+f0FbglEhhaos85z+cOqOZc/p8aviB99FJKqlg461wgOVeJsNB+A7mkCG0nkS9e4w8o2q4xLtlpLuSIymrAsH4LsWNXwNTkoytcmHQEr7JyqKH2BNs0eg7Z2f1jKPFmComSKNsoZLGpqoUpDYTABk92tVFXz9rFTS9xw4yEVkkalwmxjqMUXKSIy44mtZZfk3W4B7EFutOAipyYkPOrkGsh9g08l+E5aSvU1KU9Wz5jbDguPm2Ls+6iyjajZa6ew1b+MqVL35qlhTw4k7DzJ+tQG2zmSGmoye+/IkWXYQb8JvBGesbo6EYdY5XfwvvTERCzoSeoeiCsx2VVhgYKIRpqe+h0RNdzkUE4VejuUq1XyUL7m/pV0ngVRBJX6v7r2pFPVH8zX2kVhQAOTYW/lRugagB5p7lVDfixcZNTeWwnj95s7yPTsneSrh+r1OpG8rE6DCk0MRuvD6kNZflYMhwoO9b6H3AM7BHrIgmdRud5u/KQUGZ9171Nxz8vTyhBLATIswUSVtiy0MVAROEVNXnmH8V0OsBs509c+uiZ0Pk+E04/ajRFRMGxkutYIzHH1SKVxSGg9IuP++jAmZys0NWuR2No+tMsvCdSugoE2Xcw0wkOqSYOze7CNnRnXPHQJhJ9vJy+jMPqFnl52f02xbGjs/1/P52coD/28j1/H3uEtoSQXjUdocBOARcNxG6o/TVb/vG9Lon5umRDuxF8yI6Uwa6SdEXxRs62cmtPRiK9gmKL7b4cxIoinoip7VGMRE9mVRELZjUhhl9WkWiK7sOMwagq/l1/L4l5C8y6jmT+XTwrYoZEerEaTNprSDKdOm2BVYCgqcwiXir4R3tuCuQO5Ii89KxL19kVaeQd02rekhCy+dfgPJjwfKhhzXhkOKYRP3ZF45ByleY7VEtdRcwK5QWvebfYJEZT/cEJCJ4G2zdIpG1ijK+CZaPpNr8mHZM7KGU/mzQdd/YLi55y7DbeTHN315BVQizdP3FGf6UNtIhpQFG1X934aP/HfuZDl3koi9Oe/KPja+bJS51R/HL0e7H8fbiq86i+sJqBi1Id7l/r+cGJ/w0xxvfwnaZuTOAOw4+LhDHOxWqCk18dZkgzpqRcOaSakOHWUcJQzj7KdlZyn8AqE9xp7CVrFwOsCC61osdMs4lPiD0CJbfMVaVb6oYRZ+IkhvXI/ACudDCvwfAEsztV4rgtQeGjMzcJ7iNShexb6+CQd3GE5jICDRX+nSKOXY1kPU6Pjt+nSw8R8O1wKqoCEX5Ueb5hTcm8BPmgcMYCC1/u6P3ig7VDQeSVJDhmFKjPDTljytsC0gx2wwiw1xjOhimtBydTjHEENDu8sjFUIGjpR8rM8ac5zSnnmADvZ7chPHx8qbKscKUBoAuOblGz2FFyhmkkFoeZGodU4jXEPZM4yVGJec6Uk/dxkpI9ffF++oiMkYKGbMHTsx1k0r0WgHttJNzFGC/apFWtSzld33a+FPpHYdS8tIPBCHugT9WuvYU6SNAxLQ6widBZmpGJ61RKaqqJA5v8iY04S1ChRWKNVgjJpgbFfXmJJ5vM0g3Ivn+fr0IAQ96Wu1h6cj+ICxOx+AMFnjOJ9wz3kCls821pnfujLbdYTEpQFwggcA0iKIOm2Mdw0e/jrj8T6KJpntUUdehczlEdH/c5XxGSaKiU2w3a/SJs6O5PDXCWQsPs0JSU0gzTkTPJHw3HWeRilwZgCo3GK6loueTX92fd4eyqYgZLbOnQUQNUY/p16hMvgN+C94K6AFTZLyvzrDdcp+1ElSi4MpJV/MO7G4wrS1DLkDmzYxZFy0MLDu2yuHqMh50ImuaN95e7NWiBH1aDshBCcnLQKKAxqAEWn4Bm7iQv/fDemAj7WowBEjMgrY1VVjD/QFd3UL6TMSL1EmirWH8nD6cvOt39yqjpoS5NNg3C+HPql3WH2U6QYIThk36PNp8jh7/XKGIIjz3fuM8crlgkzuSiQHsPc3VA==" title="Mekko Graphics Chart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3539331" y="2333899"/>
            <a:ext cx="2959123" cy="188403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Verdana" panose="020B0604030504040204" pitchFamily="34" charset="0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5477947" y="2529025"/>
            <a:ext cx="461201" cy="15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%Mt</a:t>
            </a:r>
            <a:endParaRPr lang="it-IT" sz="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6" name="Ovale 45"/>
          <p:cNvSpPr/>
          <p:nvPr/>
        </p:nvSpPr>
        <p:spPr>
          <a:xfrm>
            <a:off x="5571418" y="2464889"/>
            <a:ext cx="288000" cy="288000"/>
          </a:xfrm>
          <a:prstGeom prst="ellipse">
            <a:avLst/>
          </a:prstGeom>
          <a:noFill/>
          <a:ln>
            <a:solidFill>
              <a:srgbClr val="B6C9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3952801" y="3839207"/>
            <a:ext cx="1975401" cy="161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7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RIFIUTI IN DISCARICA</a:t>
            </a:r>
            <a:endParaRPr lang="it-IT" sz="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3674783" y="4101723"/>
            <a:ext cx="2184287" cy="148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Fonte: Ispra (2010 e 2016), stime A2A (2025)</a:t>
            </a:r>
          </a:p>
        </p:txBody>
      </p:sp>
      <p:sp>
        <p:nvSpPr>
          <p:cNvPr id="49" name="Rettangolo 48"/>
          <p:cNvSpPr/>
          <p:nvPr/>
        </p:nvSpPr>
        <p:spPr>
          <a:xfrm>
            <a:off x="4181345" y="2609234"/>
            <a:ext cx="416091" cy="1578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it-IT" sz="11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-47%</a:t>
            </a:r>
            <a:endParaRPr lang="it-IT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Rettangolo 49" descr="Enter Chart Description Here:&#10;&#10; End of Chart Description&#10;DO NOT ALTER TEXT BELOW THIS POINT! IF YOU DO YOUR CHART WILL NOT BE EDITABLE!&#10;mkkoexcel__~~~~~~~~~~False~~False~~Falsemkko__4HooU0THZk28POP9trq+pbTvvzd/gcV8t56cq85kb3NDTsUhojRA0EsgEHHMH7oYP1SYpn09ysXVivguJdhTvfyVMsBLTGvcX7WPTor/CmXaIDw8QZnT3KVLgIkmA4yGNrr+O10cQCGo+PFPzu8gTc3Vn7x6LuziNpQfEmA1t95EW4jgobtreutqi7ccdPi341Qo5lwUPOamr3+BmnhGo5us6G1RJWapylpjvGV9IbCxah9wT+yKA+cSWns8bTHRslmDMeMFsaZIMrSSpsS951k61H5Z2+DkTgkusyK2eq367vMLJhTasu3zO3tEY8stM8eY8+4cwJ9HM4WpvqmmK7x1ZZD/FDGKrqgFOk8pJ4peczNj+/86OgibzX21wCQs1N89rQJocWm2CXRFiOefnQuBaUkXCClyJnlgBbhs49AN90Qt3JoyoTPaqZCJIHIVn964aV3IR/hXz4osW53oyEdtbSKe6p5LvWgvzJS3cOQbR3JoFYTSbvBqqb7F7kCIwP4omvhVUk4atchlDhKw4Hnoi7m9KlXV9HUBq8R/0DFhDnS3CeCFSz5wPxQ/FmygEI4+N45/WfGBCYcLUsPGhDx+/VyILOgfRRFkTxUvI83UAXHQR6MpDYIg1JmqH0mqBnTl0jXVUh/sggFnbdtqAvFchc4erPp5WQEFeKpp0iecDGiUlmO01Ysw1/VCSNbbz6+JPcP4vUiYvvXyq1u9QZa4Y1I/qxh78Jm5NmITo3vtJcCWcYBzi091ealN6LdONAYgIwE89xqNe4tU7HkEKwRtpX8FZnozEc9San8GoUsFxSJn3UxnzvLdVjeJcbfACBN0hHgHxxrHHpJlID8O7d9CaMwaGKlRldy2lc5ZFmh2QBjGzZGSM9Ri1Aj8wgCbKUSGDl7sCLtjGAqNkACxqSwJekJYsmnTDhyEZkdlVVp5SM6zCFutF9KsP7XMfnXruwZzsXtOFGZmF1c1SP9CNa/WkCgkUDC4agAvAh3QuMVvNdNaj0MWt6Q3E0f3M8Z9oiVIiZjNk/aXkEl3v6qkcMOxxiAIDxFBOgHDB8a83DjeY4BbXxqQVHbvWwdwwbKdJNfrpq1G4cu+LrL87oq0oafiYNApewrfBuFKtIZ1xRE+uBSNUFxssmht3TOzRWZfAOclvWGfUZXmNpx6W+rwcBsP4ROo4xzzq+WR1xpRJgmEl+dxvbh497T7NDkX7QsXv3Sw43zSxhOhR2giHnl/kLBBh0gUmAO5wsqZjgE0wpkaY3JPq0+Szod8n1KUadnOu46cG3UyohTD7UUNMTPYs84Cavm7jZjgdPmj72L5tjNYsNfENloHDe6zL47neefQwVb8PC9odNsDH7rsDUk/rrky7N7cuZHFWAciahs0Re58+Lg10OA0wreuKXGdjkMdyYuP+FZWh5RjwaTjtXrM5Z69HNDGLwwPOK/IUFplg4q0DVKriAcOfbU5nFOZMCbSdZ1/SFLpt1tAL/EP7NgZY0mCfr1sQSh2jWpZaD+Btmf8Gg73kn93NlmTFM31oSvnOUTtWLdWQwm2JR0cocX5mmGjmegjKE0fKvfKJBkcxG7yj0eMtGkBRdCLI36u3OPbO74+wcDSTREW2DW7rp+XUJRYJGGpKe1ly9Sgiy93QFxqodaGTt04nnMT4GkXKJEB2PkXpqFArTejTHheo5geg0Te8a84SoTPL1oudtt2BtnXEYK8xlrPnZiiSHvdD/WXl7hvIY/hZQVSstn5ui4BRYp/PGLCLH68xuRTN+gsIG0999ihTJOZ74SKlWtqhSyPgpDa6lnB+gq1GvflIq58CT4AkE7P/cxyT10kuMexzhNbAnycPCoFu5XWDlKWdi+XV8KalJks6Gg7Ayon8ByEiCROPFHCxWANn36h8tf2JVMCs3SNlI+eGbaOf0UboJbYMRRDjpTanWHWPCNrTeyPoMZ3gwbn1lATeAkxYYY+E91xxLDq4mJgRfiaL+fOY2dPAiX1c09WXZn1ikOuJlpCiW7lUW9jxUEAYH5A7BePhwgZ87bbTVAc9ZwxXl64h19dw9H5nSFb+cVbfr1eJZPGwUZbpUXhPlkUNyCNmqse2KPQcsVimJR/Vn8Ch2pypXqA9LCNtBwLdX0BjBqPNM+G/b1y5T+D3IICioFIjioSD13ItKCeYSekLgeB6sMDGEY3yy2p5yyqz6yuX0645W0ed3O6ZGuqdUEDS4uX9NzxijZhbZFp8xBqyFOfsCex8jRgmLx/T/hzrnX7LuOame19t6fGUGtihtof2eejaJu2iJA3e1ShoA7J62bBv+BW1Ct99C4arx9ZnxUEGV7vN8xodPWWZYjhxb9kB1jzU2MFcihS5/6ITOeI0ahOHRmm0Ak+s+ZyPGhSDYB2l70t+ZmyDiILapLyqdhvLLcZMK2vGBYqA00Mz0XSw25gukjlQ8akvmcG5IO/lS9G9UidDNYgSRHjrVQW9I1h5zUuN2Osk+AmlqStqjfPFhnjPgm+cCv9jmAbWxyyy0qNNo32m30lXy89zTgnwRH9cyH9KKWqblTt0zP1/A5zgqegvtOWDb/C3lG882Q4J2ZYEZTbJtZpxk9LBpKP50Ly3vpBYKKlySLtqpqLJgOgS6t9erwVAxhPjInSjmle8lBv91/qBiAO1HPeJMIrc/j2XgNLhaZEp2xH0jBAHDiqZzn4+vdATVvfXRhvhIBqEqWSRMhItD01dvwVRau0D285a/By1s8EXvf960FjrOaRXFNROjjaIP8IACdRq4KdXs6EE3qqvHBK+9zpLU21DnsPR+UJiEn/2PErANDFjavOdxQFiwkzWUKI5ADnBxJehE9504X4EK9eIVuCWF65mQ7XpslLhZ/N1PM/KKmJSshNGrw3EIT5mKZm/ZwRY/GsTIj4UJLemM8sSR2sbcuX6QYuUDanN43WcuLVSYJxOLe1aMRKuebWDAQ5gBzhqfiHH4IvTWJokE8BTzf9mdpAOgjgf6wxu0GSbXvtTSpvuyjF2HIUGpCydvLiGZxoat/R7KhIKhTLE4bFGxPKIGBxXru079upVmIPbd+haRz1GkTsUag6tbxqj8WM1srVezucu913N8nKQ221eTO9JjwXJU4W0+LD/JrmuzWU20IZHDirFtzqgbhAGmN7EImoKXub+n4/R7wsnns8KuKODC31m5aYA5cZMFPtAlEAcYrP9hYZTpjbtp4FFbLDVSYNsnAvzzM5iuoY2okdcjuclvr336+nVKSiZU1HPM4ROQQ6Rm8hm6y+v2tZ4J81s1XyXeOFWSWocPNDa6uAO9EMz589BUBRaRW+EKvn26KlO2v7f4wq+8ELBAthmQyRuhVuuUE+iESw49RIQO0NkFPDhKu7mY26ZNwK6gWrohMIj0GmdqMppOInNqaw6YjuwRYMruMhvv2sOgETbtEWEinxem6Rt7QSQT+ZVI9v8yH4zjEKWfFX9jb4st3bo0p1i7W7LVp12IEuIjezCS7XlelnN2zP125jGBpiLKolRCqnlRLwu2wMNN5NVID1RzmvsiDU1NVm30/f8pPSTnNLt12S6N0jch44QsM+1LswkuRPoTezMWNasAhB3lRyT4tFdknd3IGyIDeKoD9Bd8f5IPmQ3k+0GXFiqf76dSL9YegpGmTPJrO50eMqvKEx9dXrojEl6XRp2bVFbNRO6F86sKoaUe1IDYeUFM1niaI/DDDjdZIfeMQal7MrExZqWjqnK2bEilAsHHbCgIX/reT9Zi+UVpR/Lj17PaUDvtRZ8T2CjN6ii/c+I4qbKA34ZFHFS4jA6p0YgOK+f1V6NGPKa2LQa83kKpr1Qd5DTVApwC/utWpN8na7w2DRgzSLLM429OqnLt8EroH2o+tgoo6NTQxwB9FN6aWftlP39Pz6fnKvrK25cFikWJAWUupnXq0NGm5QhjaRdFAB7KoEQeR8tqVxgmtd7M4YR7bb6tpfxBnudXBEsxPCqKnlI+J0fnOJSt3llckDA+K2WR6DbA89xScAcplOsEzyS76X1TkiHkQEvZSqBwOtwbrRDnEGsbeeh6OUF26WWMtclOtGL5kh+/K+Rtv/8K7DfoMEhwvinBO+ujFPc5xo8T0GZvOEM1HH6WF9GCYLPUOuDE0tiKvnxznpu1g7rnSIPxSYk+JPeTZqU5hJkVsY27YDrZzcwJqT0XbJQneW8560t2tme6cLprrBKbpLa3iXlpBq913I6XlkyqesIKZGSp7166ToYpcd4xcef69WGHlqH115lkAyN9X1pRs0G6oVHQCMnPhSfqnQ/Q3UNBkawRlQh9bhI25zG2+FxLpoGVdWNLnQKYKFkqFRDXqcXJ5EeaYhJR5XmqWQRLcTg5O8MWjU9hqUzoZx0sRNoy5OzfTgRiXF0Dpj5nGPZpgRP4j3PyM353U4a35pfvZJ0OtUxJPBBgIVIze7EADVMIcsmSX3G3jI8Z12Iue5WtzOjwC4wanGRDtqWEaNhHdJk/BajIq9K4BOqjhk4/tt+RMJOdlxfi+UUMBJsfSi1M6pGKMm3nFftWbcAqQQG6eAWkctfqdcOvPjlG/aE7KzH4H/xcPM54nZoaY8H4d5FMYdQoXhdm88iQ7ORzreX5JzWf+leBpnwazl8aakyw7wFqzZdeKjUrwf231IBVyc6Z+kk9HH3n24QMdz+OWyd1qoubZtfWH0eQlLY+4/luIlLyNKNmxx0WbcU53aQ1zTIxwqeueRTH1VFREX5hB9X78UqdBgLS635mI6dz0FUtGgFvzsfnZtw/bfnl6IhiK6Zl1uSdDfioyDkXFKXHIF/aiQMWMVj+jEAePqMVWcbrvSLPGRJu9CIqHhQk/xn8xwAxlqdx2zBweFNpkX0QG2ZI+yNSwI55GYhtkweiAc8PIV/mipbCh0Ztvwn4TVf/9JAWJVN08FgiT47GjFIYcKUdmb7XCle/iTJZnRXJ2rtsXN0Yz0bk6CmGnEC9X6Fx/5PSWi1aFxWfbqA5zGsS/he8udKjCrsJl87PlwwFqOre+aKYR+42Kctmf+Heoi/uUXEInuqvqOXxY6Xf/ZaUu6BuN/ZLQde2JKvaU/MHxpWkemXtHsfgOjdNLHdtClpxO58ovQoXbE5XUIpzy79RNYcqqXt7EtiNSdON15vNSOAYR57eud3kh2hVZPw0wFVehPfgoPF2KAcc5/pc6kNA4cQOsEZYKfvCvmcJJ0p3D/yxOhEkqs6hmUQ0pfWjKl1JXfjcNg5NhIq6ifD/amQapzQzY9Ez2BRdlN4nMyltlxBkQvDk+gESxXbf4tSOQveiy9/eFCOz37iiOqf4uTtMD8vnICtdTXf2vXF/cWMF5HvMKYBDapUeWJAUSIPmUIuvWKEEFYxdSj3KJv4k9DWv+Iu19OED05/XZX3gvVfcuOLLgCgrbaLCxKKpK55oytoP0odJs2w5Aa/JvwyuHJ7TRSFPm3sFfGxDDf5jiKPQPNULstEN5Eftxn6QrbvN4la+YDH5blrupAwAu95ELaKdWdaTLfQhwBx/cTeh3Mjy/ZhyXGqQQ2sNA4BPbyUACAodnTaoxIpE4qTzcFStazoaBZadYqL2UTpQe+gi5GKywnfgJIU1o9DUSfepVS/BlkwmHXSA/Zq5SLjkHC6N7j93r0UceW+XdZhocTZ0++rbPiXUv8G9GNFLIZCq7E/bl6P/yAS6DQYpvSd6Q5pHi2Bx7+4AtdZ6C7igb4LWnoIxaabZCENH2Tc27dMd8CezG3WTIaEpRP1sXwXAk7DMSiewkudKrifn+Wf1OX1wfm9rLk1r5m8aHAXB+a9OIbCfrgIh/u2hkjlqK11pQCWoHjpY6HN60lXSHhIBQmomEtxVFBWzTXd3mUTcSGWAYtOq+4o3XhJRxt6HN0cJNIb+f5AzSjqOgVP5GChHhe56c728W3fpPFywgjhLSW/cUzeaxdxVmq5jvJhRgrzNDUVOU0BaIkTMCarhBpCNg/fUPucallubYK+IDPCUrX81vbK1pA0jnZez8lDIBik+C2bHR1VL/KaRMdcOwSy3sVokoqa/ogAmXLQ/Kkkzecf7uzXTTNWM8OuN9CeK9BSCq1ZwO3CHb8dCMvk9Spauil8x32PZsApqb57C6gT0VSe9vBGz4lWhrik+IfcI6OWJ2j5WN18nX7T6NM9ryieaCnV8G9Wr5cfTrJbumr35TUlIo1TEtm7VhwlNZkS5a2ZyyRgJDxPSsPM7G1va7+QIbe0kK751YM7VTb8xlo5VPboiHi9eiHVJ1YUCU3ojdtCequHBm1PRCadzxHJcXJLYw44iAH0ga6xGbs0lS8VX8eZJWVYKngyWgcCVYIsoMrdx5+jkBr5VGBrs8jxcW5T8IJ66/Ud5KrdKolCVfRHbhGD7tuY0hLy9NztPj2SETujiTwpv/ytgsKRvM4TwhemwZONrouCNTm2a/VZY07DMp2UXT5ndV4lUnwWsmLv0CsRTjMMju5HmVGnyFoXxsBimPpYj92xrh3ClLBGaycLmbKrWSDOL4JL8vq395iFIF9R3oFdlyTe5bvgEzMj22FiOfgwdgzExmATmD99+gUbQjC0s2rWqgBO/hfk7T5Fa/1W5s5AV+brUUk5/fuXe65M4apEmzQwjSiw9yQXWpL2Fc+zFTD+Ss91scn2J2qTeZvxGyn9u+wqvqeJdIVqye7DcW7iVgwOztLEDs4hiSbDvftzLUEu6l0zyPzK9SSw++O7LD9R9pWxW2yxmUqv3/8In8Mc7T8232VfvJdrbeD5KCjDFfa0pEcVvJiqUWDVooMpfokV1bvpVNYGoK1cLz7RHUwoS2+Y1+++Q3uKOfbNOJp2Lm/+jf2QLGA7e5kYkvllYclinaBqk2h+qKdQ/nMqeGhpphggvLtqvDfvZlKccKbwwQT7HxZADqLMVtqTCVHjQ4YuKS+XC+87z7y6ecbwb4JV26xejpvSOUE+u1GXMgvD/vBax/brEpLBEQxvSPY7fXlQ7pXj9Nk5Ik/rnuzNm8AhaxluD7pBgog1VaVfg/+LuTApy3GQVE4u02hUTw3gQsG2vDUb9BeVbGIVC3uota30WBzzF1mDMri3MIesbYUFvgpI/1fuGUBcX5f3CPzM7DIOZBbxf5T+aZsee4jAscZPIYUnE22YzDtc8wEPz+VxY6UpMRnoR7ugMqCyyFb26Zf7jkr74BXzkY9ZCv3yTlwja906Hfn33WqG2f//GVWjNRXBD8pTmqvHX6cBGeAhta4qL+Of++kHxoAqJs3gAeiz2UAikSw6BaYvkdg8Sv1Cmcfk/hZaBsgv2r2e4OrypI5oIs0tb7olXQ2XIgHkuMnpt2RoIYys3hpRBSusoOznqj8hSHwqXdpT81pxRD92D7RlA3R4H6Xiwl81pdZ6kjC2ij4flziXxQvT8XXJy8Y71fFf7ZEdqrQ7hcIloRQBClVEdxb9/uMvUXphhRKjgTGjcotFjALfIgiEu+vVt2Vgvt7Hao106geX2HVLGUlLJsahgOaxaXp1VO0VLOCYtg5EUKDyR0JaNQkYpJfX7CAMfnpbjhuwkbyKEWi158r3f9XE+qa7rRteoEXK3Mov5bUaOSlmbguRKiqSrIIj7oXMOwf70yQrm2DooYzUxdZtoDdrMySkpD5YEVUaJV/7Rmm0WckbJpRxm855ZY9iO8f8W7Jqmuu/GJ3MwbeBEkN1V4LUvam+D2cueF2SZfyB3ZAgVUKJ78AsYEO0b4m/n/1qWq3uGQ2BuhATaT3iAxMWilMR+96BIEewcazmagoPFZmwaePa76NlyzRutjJSKxAzhhrhGsTtCUHC3FrY3gOCx2qW23VpqEbRRHiDYu6L96JWnr/iRlCCPji90B6m+LLdDXn6vlA3/zGzF9SKu3VCbfSqXdu0/3RwdCMCIi/iiI+zArQTzY7fUnEyPCUE1rlARjcUl45IimWdxqCbtZ47y6qVPn4Wr0xKS/EpbYvvamQTDjuli4CHimtDsx4ReCAEPmBI3xDx3IEUmuuJlvUYT4UviwZ7mJ1OBF0IU7eWeD8zHGytLJUU9VJt1bNbGBYQavt2iVcKlaiobmkg+l6ULV4N4Zeu9PjvzuvJhZutkR1T2vNIF7o8sAzJ7yBbtfVUO9VIp52xuTofRQ9OI4Dy2+zBD89dQbdI8J17fUASaiFMnaFqXlx4Iwp2gU2WwijQg0lwJNfzLjNRVmL69pSu7kGNuxiDhTSvsYcDSD0TyzPjwu8J1iqYYexpKJcTyL138FZ8hLXFfP+qElAk63Ba235wWpWsVEkEXNpZs2w5V5yZbYWfCAqzTJmjUZKW8u0oiNGcBdOFKfmCBR0GTHW5Z9kA3WPSNSuuParkaQDEc6EpFeSYUo2sHiAJCwFYF7ESkMyv2jo/IrssJVr7Y9+htSvI6ZhlZMf8WJdsmVFJJCtSdDyEo59HcKADEixqQGOu8QysUC61SM6mCys3EdGVseS9ITfaC62zH//HLka9UndA7SKVBozyeolwFl8rTr+2FZ7TRrfJpf1prDnJUF8gksbiFete1lKrpQkY9YYxYwRJiNJFzx4ppL4Jcn65Hdz5mH6Mwfl+KJcn8FsEsvynmA0qDULveZSsaJ6qiwxCePLKEZMegISCqvoZNGY3HuQ/NUcpGvYagXKi9Uruwm32cr0BbVVDgKbxsmOnT2AA0XVs3V/3cwAcTfJ2T6nuaXsGaFi+CUvAlFqUgKv8S8WdG3tQP5WHmUWju2IhLF210eDMqb4OOGwcjlxJMAQ44yjwrJ+U8wasR01zikupBHkvFs+U7m2EJ3rGivcWIhZiaXJNi50xIUc0xRGb1H1967aWQbuXe07Gnr+OIyswc5mcZl9v+VVb/1kVu8xN0Hsqp1WjNWuY47wpnuxZEFzXdkLF+z4usHCQz6g1YLeiiDGfkWmHyjrhiOa0SntAlMFTbC168CjUHmAelYi71bIRkPNR6z14huHV+9Wz8Hzqf7/19sjtyqB347oS5o93SmbTQIQgGwJOjvxgx8myGjQO6CAeZ3n/iWA8y5djUO8t5WEldV5fA8aCNFt/EF4V0iKAbMkFx6IIQWLrtT87+nOl134MGvZ0Yj19XOm7tJSHnWRxpkf/mPMTdgd6jOJalUDINqgnSnlszCl7uKuGvG6yTIifOtq5bfNeN/rP7sCRH2JYz8gUPp/9C4NlDlZfVqP8OCtqTxJG/tgWegvKN3w15OWEy9b7/tjTgkk1/c0kTWSU6zIVH01s8E+1+pmxhkLfU/0hrI1sQ86RXyuRXJ10b6qBVHICfuEZrDmZWFacrDbtRWGO9gBf19Nd47oL+B09FIL7lrkFiWhuIJBnwGztZKtn7Uxt/0pvuskeGV3EmmlhLEl8OHGkPlsr5YcCtQB04aB+rrPyOc6JEn3T6PDAjjN92d7bWr2Rl7NGyUIqo2+joTlHxxtY/TSD/a3yeWSFvC2oTnJCCAjcCq61BpNndGCHOj/fag5Ga6FkyeB17EvZbtNEwk5Dzoh15f+vDLSA6pblZSQaXGDwmTvni6LDve7fL0hoGI8sdSWUa5p42UBB77iyfZCz3tu3MYruJB0r4W9dV4iOdIbb+lQyBre/W+u14E8IasaPVoMAcoSv2tb593kiX/2RsmopvKr2BPmHKODuvMwMfyWsCjhnZPxppjyPrVvQuQpuUf0fgpunUDZrdPA3MKWV7Gz3iMN5IhU+F2tFiGzpGhOF55tbu0gvQRhy6JMvxrqo3uwpRKa9K3XHOkaa8IM8bYG0dMmoH7xI+IG6A38sSOVcOAsqEgrHoE2dCfO9Tf2pEQib0sj0ZZg+xJ83uryY4O6MotnR2uNwhofb06WYMgE98S1J4RnJ8PJ3WbZ0jznuUgMAUGwDT7GNzRCgMb350n9KXQ4vRya1LW42LNWWa8AYOTjM1RfFHYFoGZVtc9UhPSlA8DkBcEltg1Buo+2Jchmuizi9QyqXAFa+y7BYd0/cGI81wn8hehJmovXRodBFk8NVfSZw0WeOQ8zsNb4RK8daf+s6bT3M6kp4xAerhldktpR2UrM11uu0VDdLLpPhwZm2984dURg2CYuz7lMw6kiV4aIZ9fz2mlEZwUNjtxW/6nPFIR8fqqeC/Ib0uzal+9QuVJr9MpTM9gd4592QO894eCR6oOJ+LuGGImeV+qdBxoSQs7olc4F7EyuBpzcPucHLqvJx828myiNEzgSB893qcb3l4yq3S5jPfdsZooHqj8HPPe4b+WOQ7yU4+N5H+UGRzr0RRCt1Hesj1gIsa2fjF+bOykjW5ssEvRnZ0zIVFslUSNWZTEcmifa2f2qaxj/rihaQe4uSBqVgyA/M4YEO0qqy1GUZifXAarDcH/uiyP5M8z56k2Rj/BJXQpGaWAdwaLrVhTTD8sX3yAImLuPKpnpbrrCaGr5Z8e3ym07i5JlhB2N58EG2poFijcw9Mh/m6jyrjSXblc1r0w9UxH7zrEyxRuE9FVx9Wih44MlP4JpYiYGz9nOKJOmdxJOS8iy6rXm+dh5SIEgItKHNYWZ+0kKLCnfM8ksok7rHF78cnTTirYs3aHOwtBwVTR1qXkw55uJp4ZvTAthyunlTMknZGLxuFOJUMTiAKYgwLZk2QpN2oPten8m+0sMtv2vEcSVddpWIP0feaNVlbS5IDNAv9rtiRj6+AHyAJ23CJbWSdDRw+Ol91z6+kkRfy+W+osIlLmV+aJ/1PsBJr7DSiQh8Mf74svdbqmbak/fUr/BJnjpxzN53Y+B43+zXyi85S2flMyizRC+1UsLY9bVvOuNYl95WznP6Cgc6j9ozEb11gja994iAcyk9Qz4USKWLF1uMSdXA7RsYxdfpwiqN3XGLaI4xaHWp4ySdw+YtxBx0cPrhu5SWbm8JGVIQWYcORzhj4vtXSKyk3t0vfN7oeMNmg7hrMwnQEK0T2YJjrrAKAo++stpW7iTcpBbr31gAjbgwszfnOHJ5/ahBm6Q8xxBRfng7B54153OWaZ8YzdXZW7qHpNDkmrnLrpJyLUwkcCc3iPPj6ZXRvt8dtnKxc2oRwpe0zovuwO28NjkxUzB+Eya1CmX7bMfb1gG3Ko6QGBRzXaQHHRT2oniAiLfZQppES4HNMtBebA/mctZHeDd22+Dwf9HleOWhz15TEAypIYiOTrlKPX0opT0a4T1eRnyQZwuYEJ3636R0Q1/+VIngdvSVQlZ4VgfuyJnS8Nl7i1XSn/yESK1WSyfQAFHhGVc8yKXNKjhbD5sLRy7gGUjTPZ6KfkgQB8RYypwz69I0ladct1KANPC+XjHvdDadQ17SQjlKuUaaE0og9xk1p6aNF4slB90vizL9CkBqy8iv8ixGLpTiXV3QJNqDiwjILUtwBsgbr108JL3F5afmfEzsgoH6g5gZYdlapn9m3I7CKZQXyRg4rfkbX7SDZqU1a5I3cbKmENScmkf3/6o3vk3vhmB01bW0dsgk09yVCXCSKce3aTGK7psitj9KgGyGiHMyO07fE9KallJ1ugc+4nDSIps7KN0dTzKsSXeePJXngt6Qi6vnY2yOkC/dHvesNqJdRucXDvZL/lH29uLxai9mdfBJ++kf4dHDiLv/GWcITc1ieRTtKiRgAo4cw6QFWxqxsZCxYCVta/yG0zzu8WK6EUUVXnOHt796vQR+fPbveAC9htHmj/sMUKOk0oSrql8aBnfKJNyzQWRy+Dh4r17fqU5lvPDQdLRybTNi9jb9/7EXsjrT74IkNXGNb+nNtxSOxKX7+p1VMRDj518o8orxp4UEHsIt1ze4w2ui6iv5xlkMKVi6kueY0Wx9u7mh2oyvr36eUNXsMgwSa/MY0ilfuV/trnjhmjcflIkFZvhe2C1cLC0OXRerXk4s2egu9DVt7XSF3n4ZLxYM5S6eSumt641S1GJjkhgjAtDFBxFu91qgdeM/iSSIk45Vu15RJMJVUaafPmrhlrABVAHfb6HQBYvgCPoM1zD3xUrBHcUyXLUy8DOz5TgO4+l0HY5B/aXcO8VcJBPdgMv91zPiNbss0L7QDm6W98xstiKW2KpCWrIzPgj6ckaevOxKMQnqQMJDysZ9GSG8yJRLlUAHaHqk3+AFxqP7qPe9EobOOWODliOgJ6AbQoSOH0AGotAV7YMa/Jrz4Tzt9rXDktcNGd0/8Plyzwle6iadChRp8SHNvgnhx4fHo2Y2hEr51oDvY2KHOFFLSbsV6AcXaSnyvNMdzjCm2DftXLCTB+bqpAGAn/BFZjgqMeRfrgdWj7FWINbMJ+5nV27npKYLdNJr8jR6hct3FoxysP0XQOaiIE44YNjTY36Ou9Fn06b7tD73TVjMonL/RBHDHQHMyRluIqkzG/nhZ6dc1tyqTr/p18p8uBgAUGC85SRyCylwV+uFHWM+kDLmwD4fA5mi9R0uJbpl50DfjPAF96p6cH06cgcWfpj0C3JL/Q+XO2p+TqM5Vmub5Ktu9uISG2dcHS8ZhjkBuHRUGG14QwzXbWzLMCsGEpgQUqZobgbt0JpXtBm+PixIq5+YGJ296k9ibnTmwe5SxCYL3BK4ECkNBO7RU96OMBb95QWXiWf7wAVr599+FUus0uhTUSNx40XAKRvBiDAUKGwW38Fzx2tiuYRNxHTTrNNIIAwHE7B1d6mVkauWh0ghuvrEUyDqbLuhmch5khrATs8Gy4AmJUP57gfL2PLPq0eABPis8pKhiLOPoNqH13JqZ2q0+7luWrvbPeNkx/yJM/X7Ne1jXU6jzPJaXke9TKGCbz6NI9MMFUGzalalbIaCq9c+Nib6cq6NIb5Irn/TzOo7lFJ6HOJzh21Ep/IhuxlFm6/I8RtvCYK1yiiGamNBlT2PmK5exZKIiyVtejfjAqS4kwynQxoO9vfDnkTxjGovoV1ASng1H29pOvOfSPiZAz3D9/Sk25JCqlVujfD/kCzbEdXO8fCcTKTTYsMkPP7ytsNroYMo5FQP3N47o5s5kd0g9rEpgRHcLp9XxgHNZm3sInhwHGiJYfe45U8n+DDQX7Ukyb/ptNAYUaik8gbPZmdDmFyKxeC2/+L8HG67rZ+jJIwJ1/rMEBPBfCBlirioDeoHujkLhYKtS+1AhXYTvaYSff+RvN/G1RXD2GYpEhdF5MoatQmOcNwTyPbAFeuZFY4FhaiMJes1OoYQ9nw4pfbWf249E3VWBtU9tNxbkE2NsgO6tdK6dJ187wlx56pQdXtGk6KIr0EW5++XxL739CJe972Z9qHZ2BeQSdgJVWNrhbtZDSzbN70aP4/hlgv9X8KuZUnnzlmgFMzneKzqGMhZ9Zf1F2hE5Nbn/+45nTM0gaspb0Txn6KkiAxNDUpidfBxJU9Ja3f6nQ4OZaA5yXLHbwHrKvp4kXhPWGvYuE/8jGjzaJd/LL+9hQS0w/79F9bodt9sUmB0PuHkNDpYINlPDtoDWWIAesfYOh1ZlSfjpGDi4YJIN4xcErTdAZNWS1LwmaRCex3GrVNCICbPqxTSyFVRDf/x+HdSzo+mu/vNWRigKEfOB8EAmBZujDBCliP6c2hwmo/WAy1qHkXewk+9iwxG7J3cQMMJi9ZnSPZiVnbY75TyNPMZtyNY74asrswNhaw1/rVQV7dlXL71wyM9dPBp+pzwQ7rddn5RRjIEYz3gRUIvgv9oAd6TBjiaRiVNkFV/+fstkf+zZ/CDJ9gFjluK6qUMNU4IBD+UKQks8sBg0ccy/f5qjVH7dpEcSDC3XapON0Wx9P4B8BM8Uutm3wuF0VJ5Rv3TT8zDcLo9VFAkyFE8ABFOt802iflLwvZwVMdOeVyfR8CF1y2YTIk5yG7bGgSbK4AbSr3U2tgpm9GJ3CUadUXQMm8f846mDMkuOG+SC+clLPJ+897ZOsbDFddrcw6JgkMATKAMbXBnup/jBl5G9fcfB3R5BAOnMj8Wz2CwdN+2FkKdcJypZWTXAbl6zFEeuK4HNt9vRpTvD+b++UskQ58OOLPK4GpFixofBCBmeTkirp+PGi30BnDNZ31TR6Q1wceTbblFm5Skq9MW5Il3uB4pvTdrGRw345yWdBJqVR0I4H1RE9kgEBY4tA7YAo9XoZwaqwyOmE6M9tGrWWfsH9tOFRmNWmbFeUKCw9KotkU4N0S5apNNZlTIk2Im9t/hhKd5E8rZzqbd9Z/VRM7/bOlJ3vHW5e5GjUx8hBNp5h41rlpOq+5wt+7MZtDrT9o66NqIJwexXWKUgauwW6IcXPWPT/D6c8eZlX4b+4sTau0af09cx+SpvUkh0sMlqrhmwZk1oU9eLdsMQ37PhzWc+Y8DDVRPWEL9CuwYFRGoLIpM8YVZtN1PaY1BqsRARo3FSnjTkraSVS/born5szJlm7w+uuou88Pee770BbrgjGTh4KHEGylKcYC+Iwnuwh4qJCrn643oI7UicGrMtDNn3m/pvC0w5nc9By3Fbyq8NTLH3r+JzuCP4LAd0bbw1kt3tUtv0QiY+HBaTUC2zlXmxSaOA0Eoad5gtf3CM/oonVEandILqePb+fXbhEsbYM/FslTrhPU8iaJ0Ya0i3jaLlXwDxZ79TBrwsbxhaBIqHrSMRKL8nKMjatppBJDhEO1jmO63/wcdqqi5mUkHXq+OpZEKpQcx6r1wwqO4dcN4yPHfLSx9D6l1icUutA7ZFQXPKsvZ+h9Jo+HAhncU5ZKQHBlqpCL0IT9Glb7giAP3FerdCmgsRm19Gz4DpcwxIHDlB4fRJyE9OC3oHpfUSBIzMXe+8gPUcipFeE/yU8MuvwTpwhx+jwC4T4t/XOtLJlHTuwt2dPpbYwyMd3PfpMPl9s8uC1IkWK1R7QcEcAznfCLMPzOGT8NcXsVI7UvjjlJd9cwR6Yq+NDIUzEdjrXrNgEqpCsluuzLMog3j6tN53p78gENYZtlRG+vGKLojGXPcV0ZOVloGFhW/IBIPARwuum3+idnC43ggZDAS1Y+iU6FHPKuy3E4KmiFTEbl8f0itvVDIMs4xez1Y4H9jgEkwoVVq5OJ2azGL8CRdzBOROMwoQPFZyIauNPeqNQ/LUCskfeeTN2tRuRvg8I8i0epMSUWIMvq8yYev0pMDbxmL9LOMY5JvVyxhlq6dFZ/VC+WJLHir9M4c+qZ80VKCCo4hEQS6CgI/AkF9GS94L9cwDtjxZhGQw7ypCZnCj5UgBHb1EEt7aftF43Xq3nM0CWgKJ6lYPAXVXp1vaGBMJvFNrzCY7BjzMqwlhD6DN7n1VjHOWXwSqTJu0iYnqH7r2MpEZp81c8auPgtJKh4MLK5OYGYZbR+JFFzv4qOQafTC8ISYEKgbJDgJMYyx+TRu+g4llrN7bU9qtL0+KEXqeGJcvVGI04ZplVezktbSXqUQo5HwzUV+RkuwR2S9kU2fOB+n8QU9v8K+Lq0RIbFO94RF9j2v05n9T5z1moqww6NyvnJp7AUYtkRzWqyNXZ+1pwjn1bvL4iyto53KXF6w2vyVVw7Zo1A/5iAiOeFChTo3+6aA89Y5t0PbNE95tU3wLQwh55kBpI5McO+Y2NqSo95YtMItFi19uArq65tl1e/VR4gml8EUCH9K0SwCY4kXnhJv6Q15RHKYH02BSh2MCBSSg4e20aMQQEa4ODrwPwSkqd4gYNtrPTUTuw+zO1hjV4DpuaFfyiysGjK97THyf02rgM/nZnRrVIzcCpssAzri3raPYJi5LlikW/AAYv1bggl+uUl4cjO+1ZJGaVkjbsbbTE2KlVJ8Y+qqyyVHqcfhMo7VDRVq4+PTciOltfK33IzFwwNvqxNWHkHrqfEYwE8Q+cP2ZuJSebSv2NW5pJFzbkbvUQA/JANSQj69S7GqaUStWM8rkIb5hiW7Mdqm+L8h46VuL4pMNPCJiUD/OETr5agsPwFpR+KhF15HMbgVV3c8XBbKP8h/tPFOBI97rkdOek9o3v4xOE8Lih2gKPAFz0CMJ4VaB4r8IOi6hrqrkAqImfv7U2th6wxdi/MV7zYBWNpueHNtCaxcttCGizvN6AS1P4Jbn1CHjqUj96AAbmjehZo0jdSHSQYnvVV6Yks2whYd5uckoCRY0JVQoN4SGlg+n6kCwbWWWeCnmYGGA3+1FGQovKGOV+dQ0NwM93jsvZUyoyom4aqiw4/pqZUmKE/46HljPkHUURxYDZFJyZN41d4mVf0TGhh6Zg58h01ydzCk05IWng2cg6ay9aMaa22LyYaRUB4yNpdyA4vQS4UhwNA3mm8lDzsBJ+Qb4GavIXtPKao52Vv+qJBuHWg6GLG52w4SKV/C15QpzhEFhRZY0/6y6bsUgXrghLEUm+PlWZDZmtBsq6StR4MkYsxGtkqMrP5VvDBXpcQB3ZJtRY84jGK2f84P/2AIDO5lmGKBhcr0rOTrKUgNgB9dE6Ut87d6J5P6q0rLKJ1i9yJTp78qRdkDBX/wTB1KT6G2/xhNVT3fwn8M3LSQKF2DyMuWGz3Xz2aRACd78S6MFGkgXpOx22goJySkYTP+cTOu8fbCaa7fle2rC99fFvBmzEa3zekdaId0VSG7kPTKU6WXO7yYrcztlTTCQU3vyKORGsrxHkTv/o+ySBX4vat4DlVneZ1JclrOR2TAKiDJ0rVchIRI7AnamNSllXPopyncBGPhVBhjdAMuM7Z9lRqSwoWGo3Sdj42myoWQASEgkUR3tjlv3XYwJM7qdUSyJ06tz6AKInK6MPzq8Yrq0q4pbpo6dGXCPCYK9AOBPdkzSdkPJYBAn99TV0ob2jjoH85yNa6N2cE5qlwadAEp4EfxJOHuy8u6ZbXB9PFb0fleY84vxI7DkRYQ9bkDLy4wiXtMFZWE5fYIfbiIFxgrq2ULqgdI29KsXKDxUKl/WEoxMjpk2ddVCM+Vw6Z8UnOpBPAN+Z6jssF3fi7e/FIom2ps1dP8PHjMJwgK5HKhmOc7qUFsQH+870IuByxoX0b+t5Hu1eKe7lg1OGnf0/dpWxX7MQeFBcqKDPq0RqD1BfJRzmluO11Ilvie1h08TTPsP6y5YJjQ6edmrln2KQ+OJptAo9PHbm3o8PiCY1/INRjZZbzvjprfVI8kUoxwM7ew7SFwPw5tQotgDB4nifKA0pRRzdQL4CBRrsvcHbkIYQEPIpGQl8BKUKp2VIH14pnaRcY5ReDFKh8UfyYmKfyBPBCQpBCgw0eyX/v2f//lXjVvbtoMvohSqsXl24F1X+riyCXbKjWw1v0lW0sX+0GsFJSM7BYPG9UCyTTjsTNIhLrTTCfF+cH/qARmxxY/OCeiFkBCLZbcUdHMMw/H56kNGWvXOANuFENxjsbvlm2JsIfdDdzI1W5VGlOUXQW4OeNrFhE9rF0FQF9kLylm7r4/PKW4WXEgtWa4PAmkZHSd4O0hatthIkJ3gMVo415YtVgOPV1JuZnJp4ab73pDLEXc/Cl8U4SjENP0avEScBUAqQ+vkkQk8HhlMfZ27Wf403yKmVkMOh42ImRLo1IEbM6BLg4OIdJm32f0gl23LRNDqdT2tFplt2PAIg8PVfTWE0JD/IZ42EeTUBOhvN0/nOUNnqZiZmAZjZ88pGYj3DtS4e/OfAsMHU7pYVBNkV3aSbfxv/b3XDRCwhMemOtOV/+HSMDAQHkgnWdJWCsyGerwbARV7FUKdgfuyR8s9V4AJGQyp0l5J6d1x9aV4+OuHPNpQ8uGA2x2W6aaTntZqKj4i+/ApDYKRh7QEL+zDGg/IOfOreAcXudAckg7aoh1eTVh39T1XI6kZfq1UfXpsmAk8QnmE/LX6jmnpIGUEwaDW7edj/ZaR+OvOFQwi10sEPl1S8PZdINXNkgSwJ3sj65exS4TFCMPZ14m+dag4n+VSiTfcgTgEWWy3ay7k12B0VOAwVrGS2UIhl2udImux+1kw7NOxWepOfRQ9gx99xOMiQDO/modZmIRwKqn7APXuFOxG+S9HmlJuxXdsS837IO3kvlIUMbik7eTkFNEk+439VahGXFFV7wHJEL0WV8mnCpAZOMImbr2P8CrbMfabKFqJF9v/0UgXVmMhtk5PiheuMf8uAOeW4LxmYd3rXWyE8oEz8R/W3xpCAEn+DEDOFHUn2Wnx1oyqby2OgrRtkULfanbxH5S4eLKddp1eEvwlrS0pWPLb+uMPeqGqSu7e9ZblXUEXVAhxR/3LgYooiT69B05PxYVKJ/mQaqWLtN9ucZue7oIgCZL0g9OyRW9QV8dBfat2Yd3ynA4vZxmFLBoGjKb8Dl5WAIX1NBmWPpcOijj1uRuvS1/4QAQ5eIi9mFlB2P+Y9YcZlXneJaC3xhWWM9akkfNtyneRxFt8embfW5ctaGRsVxNrQAC5AzX4ESulpxerrzznZw+9hkvkErGlGZwMdoKAsfVvsabHSjljt3zSLI+kMJSlhkFIZ5j06jAykCLqbBk/KIP1ogUzCzyBF7svDtrkOjg5LUIh7eeeXlwchjb83vqUVubXIFagC0pfMzdlLxpFDvJfSUv4TEOn+D5o8IfdiojsJGMxiSw7vS/UDBbToPSO7UkWOWBpgPjfkD14hpklzj11miJJ29utR0M/c0se+jYY6jOKdNXs0PrTIaTOnE7t+1zAB8JJ0YA/jOnLAeBXN+LqrNcQtqSEceA/P1fhfGvgbOWow7gp5sU+sQyJeIsJP3JokvaH9gsdOlY215WlbtHYGyEsgAhKWHt9rYy7pIIjJcjNkrKS6yZyAGGKXo1FEcTe9Vl7qn0pC3MVrXRqns4zvw2sZkQgREF8AZaKL4rU8k8sObeWby3vC9a4e0fiGesqqzHTvHWmxLT1Y+RlPXTJc2iML5fLQ8Z97PDLC2+lQGUHPBvkr5jySg/GEzZDZeDw+d95C4KDru+4Zx1WmgJxZ+5luuQBrBXvkURA/17Vdxxj53EDr78mu9OWy6cZfHp6UOZLBe/MhZFTGgVk9RTcdyFy7c1HdVf84zWpM+yVXfBIvqJf5cEEpCGtwam4C538yd8DDlDSNiFruOh/jwD3CuzJdjVjkNf0cMTGw5x4CNQclK8Ep4TxBDP4BinpXTRxt6dYru28bKofRD9+ET2OrS8DcJM69N+KAEybcmWQY1h49GlgKVqfzNvOjdYr+KVmzqRBh/PKmdQ1XPCxyq0YM0qnLmlH/ERNp4ZOzb5abOG3i0V0gJBVtXOzKU7l0iXaWGWzxCP5rzQc5eYjpicoAg5ScM8nHqqMf5sXQLXOtsHb32/PzDASE9+hrt3Xjo2+pQtRje1EyZRP6GUmS5pWRpFjAckTAlcKhUawWBrWLJnP0Fh0r3xRJwPwtIgSWWbbvRhaG+BXNyTK1uf5hoYyafJj5AuQbxBJ/TAidkTH2GCplle7oSMnRBNdivGXVJAyQDjS2Ifh78t7a1rBcb9haJTA9pmb7r2v1SZcaGZ6hxj1xOXmlDfE9+9qWL/LBpFCWoP59rIs5KT5eG0h0tDSMUsXJl9RKVg5POTECsOo55FPvRyS7fXE4Ig0WjyzfUYCKqVKydz11VM/3XRNWXvBYHNOHFasRRjR0PfsUfaocLwR6RApq/TwzYnr9zordbG93ZPfU5MQjO1v7v0UMLUsON5w2HD2/63nH7xnF7Pet/FW/L40dvy7lbNbHpQtPrelePz4kR4P/cgoXgbHVgsl1AFpJop4VwPZ8+63EOOT+0ypo2V8FkYvN1O0oTn2oOHp4lABr7q08/hX5emXJ6PJVaX/Hicf8dWuzEYnwXTf/HRJ88cWB01isjkQ9ImcPnAHRZR+dvQJe4pRJfJoO59o7nY35+FUQsQk+wbHrQ3fSIPt1f5KBxIOtbpEzBTUBUjDxmycOZ9gPH7vXMYTUjEZAWEfAUKn0YFTWTU6tlGTYGhc3akftY6cLULc54SfHqkBQiz0k+ufNl+x70oTGdqV+WvIzND4MfoszwJkeO8e/AFZ/41eJ5OiiCISyTdsDypO5jHzH27V8RWIBRcn2Ih5/LdayZrvbnsfsf2PFx8a/QnV7WW4om+x5gtoLfZ+63YZwJrJ95GjiuQTQofaOu4+AhVWtNsJDbTNjpnWxsJX3i2WYXY9w7PkobBIbQDTMbpUflgXCKAXKvgXHIZ6SwMOT9sDMAAQI/3BESQ2EkQX6KdG91W99NhRqkdTVdhMuD6q/91KKnmF+d/Cbz09wAQmO3Kr0WgMQEChDEJO2nTh5spePmKlPcT4ffyOx8G2h+XLybredhIt/DB+zX4zL5+ElnVQfzyFataZoCS5mMUKKwK/764jSkBp4pKNpw2sch4dAQ0gEPFTp5BmgW8mKbNhF1DRW0RfPE60d5E1uDTFtNHpMxiulam6TiTwQbwiW9rcNGEp4YacQiSJxAx/84YhprSs7dah1ds2gYmAgefAvuXo8Q+Yvn0pSimhOtxygNhN1E8J2G/4r/YV90uKVI7H+rpz7yBywmVImIEEj2wbvVVF/ADdqbyV59lB9QLOIUcXV7x5SklIheM5JA+Tl202ye0SD2ZR+Kq8+cG5h7tBwwARIBYYjbTdDPDXfsfMXqwIatkaY0kklTL1eUJDsJFVuRwjW7lfn1IxxZ1AS4VdbracNj8u1LnE3zmZT8S8TLQkdnVPtECmIscdJ7QPUUe3Ib0whIFaxQJI8dj0JvsO1OifxNoyY8Ci41j3+AuARGMoGU86Z42dh9YRJgzp7Oh+8NsMJ1Mpmn9xYM7zdqBQXLi/LtVES/ZBSQpOpmlwVm4z0ihkCi5DrpuV81kdolChIaOrc7zPqVn9obZVVu89t6Uih9P8o64XKqiVspsagLhg9kyY9YoEW0+hb7CMgYP3x99pzyb2IPzS3axQX3Gyuak1LPKN8Z7xqIAfwHoALrfqFTD9eBc8yqMBREuZ/jSAG5S+pB+6HlY9krLg1qug43Wx/LGZLKe5NSyf34VF1BIwPtpYw5vrZB+tN2G24pmzksA4rbw2mT1X4ohJ57Gfxrc6ztLOD/lkkw0ly6c4Tgx4YVga+WqmruwMYaObLl7W8pZf8IDSYnG5Im4UgAy+06dhamNEjJ5b/gXI5I3s+jRuxdIR6/yWLmWLR/z5dULFMe3D7/k07n6fh1xeY5QTxXiDMeKfvFMWC+Ee+dbMzKYu33IBq7BKCfBLKmvKFxCXhcBdP+8s9PZhlJDmN3p5PHc8jaO3MbtWs8nRwxxHDDHTouQcUdVJQnRIsUOG22eakSI5E8nvz9Zxq29xY3V6fEoB5yKSHsPCN3UuRdSesDDj2CX8pytjvwhkKHRCrlelNy3OdPZniq/dmtY3OypvJTNQWZxGG9OLLG63O5BfAUHiVoYQJbFuXoa6RCgCjfjSPZ51ErXIJetlBETVMJxHxM829JL6X5J4Gxy9lWq0aFDmUBrMJt3lxqYjKy+DjyfGPqJZ0QlCgdcUYl3U8CZy+JLc5bqwX0QQ4qWLuzkL6GzEjStnXfc2a88rn8cbbwLrhAqw/l/Ura3Jqr2RdfnFFF77FbfpM6MNP+g4dZv9NKpNIpPjb54okGoFAZHbWOP5MbkfyqFeAa7rk14lSSN69+Wwvx8NKONowNyBqewxno3zLviZ4w1Zh/dXwosLCgUmxVB/GdKriEIAYl554DjcW6rG5lcSzM1PcKScQJBq8nK967qbBfQnCIHsvjjD6n9p/r6PSe2oLCqLPIkWtpyU1wyEBFUp5xTLb0f88be6HSTRHxYkznPzNV0fx3WvxE9242itfV3zImnIXqMpSxDjigtBzke2iOYSRg02Jg7ZSVIDCoQV6de1O3g6vmMQj1Ui65hG+yaQ0AomEqbdsFiakU4VMFVDrPZgR4Fi2LJDqhucjbBq8nR5LJ5dXKfOjJt0M8ubZl7G2R8MCG1kUhEy/ZJEBsBTjzO/JvMdsiRg5a6h/6h/fKwHhuy3aEc0NVWhf25S9C0qrau7W+GS6Pvjyl5/I7qrOa5zTUZdo0g0/L7EUdH8XQDsgzJ19gjwMfFVHYa1p921aRxv6kmfCZjV37CqKdzl6Dm58CBZwkWDEPspaHoI8f1exUSlpvsEC2y4fsK+H9rpHCsnxH1IyiWnrr9fFIFSVjQEATrhg6Se8OQZHJVBklNVAPvEq+3Fh8vCxmm9ISUqiWq43NlnxtRKKoBE5glupUvSEwtHECP2Z0QoXTwp0LYqpJ3JxdyKlIASjopaLIHp+wZ3KP3MgtimxU9GZFF6v53DOUJQSyQ5wnOmZtq3CdxgMGBvud7fC9Rvq5wX6HYQgLap+TcDH6Y1D4GU86LxALIVz+X8tm+gD2MMAciK2j2XfoftkuoshyreQnsHXE/G6a4hhcOHLfbKOqyiCOij6cj9eQsp1QEj3QXyKmHa+IQ4h1xMWldpUj7oFyQl3B6fA84aermLl5jt3vMUf9u97+dFiWaXzLmKHeMydZJRPwASdAzel6vzpkjLG9xx+FpNrplLHAt+9R6c0E/ZerFPoKdZAiB5ftmwePGPYAqspcbc7aCbJVvxY/5HtBNrd8msLrmsl6ZcbVF7OVdi+Xosmg7W1wibriTXkQ21cYOhoZaZod2k/0kYdHuxbpFVLDFefX/GS/J3eIBV8T9gtlmYdvP/rNB4xZbVQiAEvr6Yb3KOph+iiCy/0io1Gr9U32gCoKuWm8ueqhd1qoe3lWLX4GyMrrgi+H+A/iAYRQZAawEmfwyUWufanBFnk1IORK8H1OwQdDnYZWYQ3LyhYtgoyFmFTXvZlB1IXbasq/AdODHrFRoHGXuzfGfJr22s2laGKYgsTkoMR4S1uEvZtSmJ5pyytJ4E4gT08NuiSoXXKpzsYjQ3akjVhL5eSDglClMP3pSmwAYiJn0kCkQs6PViNYlbYTsSPyRcla7Gb9fKPuHHnyVp9PNSoHIe8YBZzeJ6uVtLcBTrkGao446HaOieVbd7v5pdCXcBiJitdlBX+6zlJRgBbysG5Im4kccqEVoqWJFw3vl+AoQI3i6iwJEG5/k7XGS5ydgPS1Le8fxSzL8MOCOFcR+6OgGvhVhoYnFYBJHdODeOWt/ocfYJ76cPIcfH0pQhCrpk5BJb2NkGjcwvXx+ljCZJs9AQcxUBtNu+Wg5OE8xWP78oxrRi2+xZvoVSHKd1ZvxC+PdJLEf1b+6f+Ys4UvnQOmDfPpOyeeGs4D65f3YrSTbNFFIWeSJE65ipefae1UaCvbI+xf9htWKVr7xUSRmr9/egjlWaiSLQyRZ5AddlsVeopHCrVE02vGWcWB9VMBc28PxmhUf+tscx1KRM+0getKxzZA1hsRe/eAAvKKjIiWcVa3vOSVDlIQ59x7/4Xy1YplAfmPveYNkmsP4JEJAnoDkq81NLp1DGHGAtkCNKv9tX9l+2MazVhhW6upBoXQUMGGB9CbCmua9T3MbuCfSGABrNd+QZvkWqIxQJyNqhUvB3pwwbN9YOH8DIeabggF84TZwwiRP99+bgqkpcClLgPbzjylHt9L8Ng/XK6c5uCxkx1hIoho6qQjuTmrt/m8Y+G5A3FosOhpq4hrZmt+qU1KSHBjZbhzuAcH48Ju6ODG5ytcO3iffk/QeRl8UHf93zOho8Fj7MlxQA4Zool9y7+rYZPc5S9RNpmYW5D8E4lKgO2vDKslUI4caZoUKXL7rP5QV0onE2iP7Fy+YYGDl6/CrUbYqKgJQwF9QFkv0BMgczSsCbcvZiVENLBNFedVOOoNjPIcP5HaEOes1pClMvXBBu84jx14ahZxeTWuDgJW9ttydnU+KaTobRbCLLbXcZS/No8E8pBSmeu2QbfyaWl9jmrjdklyqhAeafrpIpcX8D8bOTneDKoL3q73yFdM1wER/pSmEBMrjC39Ep/FmesBMgz+XZQQUl3BGDvCjqylX3hcH43KxSd42+oCAeRUyVaRFbWZROs3qOK1eX1fmCmX8UmdgGUXEyhsKGgrWk/Aa6/N4NojvHR3kVVygnLxIB8/77ySSLzAGNmr3F58eavb5BfSNt0Tms0pvmAzSa8yJpj+8MFVqZ2qO3yIWBxR0oOLqpe9tWMjJ4DCXR9K9nD5t/+Cabjzfh8Umwl9M3F5Nwu33/Sks0Maw4NBArZIUAbj1P/zfhfRkuakylGdiCsUfsZi0IugglFqTpTu68DMeR4VwWlljFFScbOzjsXZXBHMqBwKEdJ0z+yKYl0IfDGAIIL4XPf3jqoCN6wuuuMaY01AAbbR+zFaza9xuXbordTTSKSjqC7kDVFdxVYtaHW5jSmoyimfeCliByk8ERBBy8Lz4sVVUuHuP2gTyBZY+PYRLUPijMIh09D8sfBDoJDZq9f2QKFHtvcuIcExgRl75LWop6fByEpZEo4XtcWeG9km39HYUmRDnfX/YWZshxdSxJGPsrF3U8t/+A4bFFo+a25UJUgpMr3w0jg+NafaAepsThk9i77yVBKfQHZ7ftvF+Fby+1iF2kC7pZdLWSe9/F+4JPDIAY68W5BwF4PGiT8lgFtqLNybTQxTASabQveLIOiC5h7uWWRwFwsG4EmQX4XEE9tfi6/ypQqS8YcSzHRX1takj85mXWLYfHrETFKfXrRppcKc65rz/vdU80IUUg6AoSN1hZiGJBQjXD6B+msaByqxui+TT+85uc65eOkt4ztpIZnpWw76SOkNJ5pR8c+YDyvWYMtF6vG8YrIFSo7D1qso9q1DOlCDJhnjNrnuCfvQAgqHTYGxgNBJlWUNX7jmOLE4OP/dp/Tn1whnlr1hMxJtpqGLJUytwvUe7H0IM3odm/l7a7QHe+aLUcrV+/igOCYCi1goEUQ58xIclpR1XZKmLIyBu7X6qRudeoH/8Olpn8DlsUGe71CfCm8NFOyiiy/2kPa/u9uPbiOxfwqDe3EQ1e/2Ysw/7b7ipPuzSKn/LWReO5ejUpQNKvH/x2mkRmrHUq7Wmsz9oxf8i/BajUeyMXMdm9fQFwGUseETFRaDUOuQ51KtFYtPusvV9HGg/prpdvNOMYty9WaOp1/b5pSoXfLqnHpZNvemHkr30zpogV/OSxzKHvXM1bNKCMATWVwpLiRQlh4OHFXoC/TcQbeQYnu5XdMoeQYAvX1YExg4sbzOnov//zDYnXB56gMrPt9G9pMwXyKe9QKedp4hr6sF4lY+jIyindANGuI0ac2PMx5r5k8cMIenou2o6O7QvGU2q9Bk0bKk3CAWHV7Q3HiwUNB7SP3IEqRcI2rlmNzQoRjU4MnLAkdLOwV6fLjYYRapil/iZSHa94kbM2lIlKAc7vptRg3RgMDnUAW+0C8ZFt/Igj4S6gjILv5v6gm/O2CGCTG5kZ1DzSHk8JLDqB1Few6rXywzse4r/sB9ATxMkaiuupto2f5RuOr0bGBKWnP9VYk5zRwJ/YbDeLlwjOtjDXF8yuAeJYseHqjvipV8eW4iJlmBCw0y3mNrOYKjjOHfyNeAId7EGeWD8zZqtjX/fv3tllVxFJTPn0WPdzcuuQ1UOX3qapVMGQCZrUvH/4ywV1pkuAD54GMRKp8ghxiglMpGAexh0+Letu4DvBhlOm+giWhBnXSQNp3n86ZEy1zIUW7/bYo4NZlZ+rtWux09D5fKvqjE1JLDu1jRLvrm99tmIBQT9ZrLH0HxC1+7a+cZQp0pL04dOcBqteqV/jUlS/mVMjzrK0LenjXleqHLHj1iIWrc6rx9LrP4goyYpwC1GoETGQsW8Gqlg9HqjhTp0Mv1YMMNDJHxsrSSTtxpt+PqP2po0sL8lKGOF4c65DxYtu/5KUSThxvoVU2m9mdsZ41fRdu7K1F1avb03SEEH3ghPKuTMeXOBBnJoMXYz6eI4RB8B92nUrieFe70HArZGAnkb28NFrBd01p6jD8THfozg+lCGKBCAYLwGf0uWEq9vRizoDNsjSC0gbvwXgNxKoxgJXdjW29/pypEF6ZwR5DHDg1fWvC/Stc3Jzhlhh5cuTN/8RAnThcnsyFY8EGF4tdLP7AlJTIdSGg4EprXb6LlvRQvZJTd9Qcm6DFLR9DOoeaMqGODXbKpsQVZv+1ie1LmNLqFscpnVAmsjOszeDNSuCrgmzHPIWR5nZuAOKFTFozQWnUD/EmBYNcOz6EJNwam+8dKApKpyYCgF3KcBFpUTMk1Jo/8qn2Jtt8/N8fEr0Pgu8fmD87/reekozicER3FnC0tEZGAI99cJf3x+MLCyzx7zPUq7T8pO3LdCau1vmO2tq77pvwT7lgV/Oy9mKtByxNQRkTEIu3HLmxeNlFoH/JGdsFy7Iu30OSrSKWjkZTHQBb+emiGCVsbBb0q0+QrvaZIC3qAju3532jvd18muQ6n8C0pxSrF/o3SRhAZko1f4M2AT6+oM6RFbu4FezelKC/WM+TT3QhgcQYrEzSIFTQ4o3rXqCFSc0K1VPpiqyzcMageX4TJG0/T8k2dTDvt877343niIqJTEFKVX5wF94fx2apAM5oaomc7V1c66plqHenz1yP+jS9edlzjApGOKBEBpzZE9/Ej3RE0quDx/PQH375mBITXXo0Yu+ngyRyU4FZUwWJ4QE2hdBmG7MdiAbRaCyIoIONq9kuXEf6ts7QqvcvnKm8Tyzx8kiI7gPXhuw3IPyNpR6vmuNSSg5kq09B9WOaklBcR34RWjW3Qcq3KcjHXUWOfgyjseeXbln09Y46Gfg9mK1Aix53Fk01l+nGwJ5DqBDEldGoA1uygpCOA1+zsy1ase66Y1KnPj67v6nBEnsp43LgsjO3qQ+6pDOE9wWmS6IdH+I399d27t+IoCtk8gUO3YAFKJ27baKvvLZEmYnr+aPNgCyADOKa0frfHKayDqdg03CjgC5crl+XyfavsckcktOd2r+9A0wMRGv5n1Vvt6uRLTDKR5gB7YfDhLjtdMsVrDUNlIxVQ6RjlzsldRe7J63ygRHmqr5WzLasNZi37PQ4I8UNDxihj+Rtg1Fr3bmYcJ5ieB4nS/1eLPPxVe2k2idKxgKwu0/hWbrxxGUPw7svBHpWU/f0MtaFlZ4AYzzpuHVyfgZ5SHoVkEw9U26aYoShZd6q7ild5ekcVkTspz74kKxGYx4YHCDsrpCpnxY78hOFM5l+cVQ9+Sxae/d7MvJXVYvNPmc2q8OeV5teLqbJsYTPDDmMZWqeEPw0gNwbC6Pywwvvkllxv8f4MtSobTXt9f+I8rPFQBX+tpcSq8QRkg2hIVgH+lPYiQd1S5Xdsgr5nEbxlZis3ZULbLL3ogHWyPdLTrRvsqOIRcO6tBd+TgZFF2GmrOcKMIgNv03CochwMFnncKDQdDixZwn2n2WM70lYXcV7yP0mFoYx8bbQsGtlZAKetLXzrTUL+u9JMGUk93L2TdVfKpVI2TjoeQqj+tLK1zN4UU5O81Vam1tNyQ3PVjIJoBVKAWR8RaqbgP7Q3o0yurfgmXeKIkKdWl42B9h3CumLbptPh1BGEYU6Yajklmk8X+yY5FuMnp1GSBDAna7PuBS9iNTXWUn7QxWIzRsn+Bi289xHeR1TOukjqzHw4Ya/CWAbdU70Q0qm+cAj/Te7N+EomrwooJ4QtpBZc59oJDMlsVy983/SWYhWTJx2cAI/U2x39FCHak5YtxSyOOeYN/3ESqHO1Ql+wS+zwDDOp7hjNjOyre46imU4oK+BfjFoDkOYe2iQU2qqv4aqKpa6vWBPjGoGYO4/u6NqxgE/vEGab8vRf0QoUfGlhrMGokTjxFEOlR45HKJTpKgOdZK0LHQ4EyP4kZmNNxEvWKrs4SmHC050cfgiucBKMCP+yejqrpvIkSjnNqMcKOpkMI9tDp+Cdgg8Rm7EgJVNr3LlhnvV/VpMO1g84X8CChNztkMbh/DHV86gFGVxrWuZrfaajoXMszTZeAdGb3c90FTpHoW7jRVL6PYVb/UzfAro6ijtb4V2J59MnMrKl4yT5ZYZBraPsofp3UvU8jkFtXwMQuKyowgZuw/Z29hwGWlyO99rfNXNStoO32i38yExMf1UGq8b6i5lZBYDK8H9v8D3savJUv/vEVI0WtlpIF4W7lJmwpAfhTTjWUPr6xuOobvle39AO9Jfw3IDRDdZ6/aFhgpg/c5aAhmhHLf806gAVKIPoxRIJO6FPzYm8vu+lapxsRDSpLvO5zAXhDWMMYXpp/pgDV+HcFyAobGeMYXRabWLVcJ8SR17TN/SEDD+rJbZQkFbNs6svExiCJDxiaUpTCuiJOnTxR65i6M76FHjR++7sJuJJNTuoVoFV9Kd+UDxRhb2r7e1PqUMkRDZeHxwZwqjO6BvJk7SsN6+kw8KoFXcva8y3cFBwvOkaSZob1+/YilXFP/TqgAbMCYPqYYurPW8c+UHJ12F3DhbJF1ZPF21BFlln6fp9C0oaIGBHA3Hx7tntu+fquVin8Ln7nPV2amNorx6J5lZg/e02V8A/1LkexaPU8WRVh9W+fJqeyGRS2q9vHyb/Cqo5cNzlpL8ITib4kQXsdU1Bh7OldNsOdASkSnpmJY8XTgYMH9yWU3r+V3nK4J3kjZ8YEIvenV0GSfZklWIorpt9B/0d13d2kGWW4UQCDZxkmEkdx9o4Z1Kr0tZA3etAbwj/I3DEN21Zj1BcoMJ2pODgjRbJbOIj3o27w+Ej9Az51Z03Y7ew1lKK3YJ47b/1hx/0425S6vLyxxbjJRGIV3vD/MXv6H0UzvvWyfhOU0BpjxGYeafSJYNLlLL0IVMJVSnSEmmyLEsICelupvx6dvGGigoIGWdjSbbI3hri779vpEqzQiEFw26xVhd2DxZOrfGljT8e5X56YAMRImEBbHMXN240HSTooGcyMuZ5CttrvAt5p3OkUvVPhoU0LNJO0TmjssdqYLDsinqG3sQAxMtxze9b6JYLpKDWeh6YqD74vMvGcK/8uzYYO2cIWFrztw0ReZ3w249ds0muhCv2d1uU95KipeO9Wcie3wA+4w071urZAuUGjtWaPklFijU3b0F7QlW3X371B+h6FTY76Ydcd880V6d36jIJGaDpfjvpZlKxTA6pXBfeCxmagC9a8VP2l17AEX5kteA21PTNHvlKGkf4NxdmyRA1tzOsNy6//wHseeJtjZNwR+2GIgQqLHdlF8we48FdHVPGGoD1uKmieVZRAHogV0gIlak+fUUwV90/+9HqCTinakEkD7oeGsvw68VkK4VKV+xtnxRcBGs43BqTaL9Scx/5GUhG/g4JArD6tiKfBGZmkyloxJTAdtmTk/9pGmIFt/dlIzx+63kJJOpWK+IuUFfGPPF5zWW3Zq92pKY9vYdRz2IRpmSDHW06FpId/aQTjazYJE2iXF0Lkdmv5drfcLd6capvmsgRhN1DmEvCGF05MX6SnM2RdzSRQNkFKKay6XGDkkUD6VJO4bBqOQp59REGzmO26Qv8CkWRP2+L+BCc64EPny8vkENQ37gPYPRPcAkv6gb/p65HVUE2PGgaIJnjoy1K1GvlCBzuLUUJtPvPVlpPPzekdm8Nr9XGb9hwYTWA7iiQhgBytq78szL97dsoimPgK0RnGbNJXbSsLNw1Fi+lV5DLWvwch6dBKc/ht4Sah71HkbPlDR2L1hpaT+7IXxGzayY05vIHFVjupHSIQL03j14w2flNefbmWnhR1lezbvy0ZUnjmmC0hAOn6Oj2fLcCxfm1VFMXzqvo9pNbAwNZGTeBUNBS7t6yrb5sSmqJzFJLiw/ITeMFst+UWGgERnil6AeJpf8rrqJbpvPrQrFtcycXW8BW/lkSxTNvhAjjRku1g1TZMrD2o5izbCX5TQx9uKw9g8+vXTejQXUS/OE5EGpxFteqYARl4T3v+Jdr/+Bmu8VP42yh+xD5o8E4OBm4FF37FWNfMhd6szBUSQvmJGLRLYSayI2Q/j3mmtsue7C2DJUQCb7SQriGTUFTcL4hkeVS3edvb+OmMKFBzyu/+vAX92rIW7Ld6K4hpS0tNKkI4HQ5FWk0d5Qmh23XWb20X65TUxscL0jhCVcrBQTfzGRam1BVOnjamALRjtr7GZ1BbR+1QihmToVseHtuyj+JDelRcQrdLtO3gfF+qnErIJ225eHAD4M79xIGXVV9FKcRuzrS4kUCzuFeHUbDtFQL9xcd+fBTOXBwDLTipvvbdBUPeSacLIQI7SDulT6LgtUbGzcYqK3E77Q4f1TLKka41FXepxluUzlTyz1Un7cAEiPknqxo9hQ4+1SFqdXOKirRqyyJOFy7GUwQpyOS3P6i83EeJiRmW9OTDp8+H6zFtjfZE/O79ix+OyzykS6IPvCmsaBEo7q5ZYyZki69pVKHr52zkoaYfWkljNKwnLLyCcUqLvefqLnJsO8bJjt+rRGjjId+C9Mqx14bKJ6Wrz7il9LuYSf+KkLDKfuOwNKQYZKjwk45EftITolhmZzIcRUkvkWTgTmwa1t8i/Xav9E9pW7bWXBJRIOj98akl6tR7zchxOeX2TRGLaDJ7ZNaMcl75Yi2uf4lvaRWHlEwKPvfTbHh/HZ3IOqq+7YI+0x9maEvH/fB8tujZ6RCw2gze4FbVhbybTG1jfSYKC0Vi7uY+dwGeV6TravNNf5te/QAxKdv1rhyXCZkv2BJokc6I6S4+1X9ppWdik3O5fo19zT0Tq5vOhlASJaXxW/VMl8sEGSmTMdl2otdVPQgJT1AMxfpl+oRAPb6dI8ubVhwTJWVPxTEng2JqdzUexc/o2x5u0ro4CaBdp962wgm9DIceSz7aTXQsWVvKJn1iEYlxB55f3xBtiXZT9ZeSTsUEirjd32nvNowgJExcDFuS32iQ+HJbEM7NmibzgD5+Hb03F/vEpjwL0Dt+tGWP4Cn3sC+GTcTyDMBMiFEbxyn2b2QCDK/2qw51SktXVB8OmUk53wGuFKztmP4oQy3Fbl/bvHXEnDWvVX3B8upOs5qkwpXlR5dZ5DsDm3L9EyH1F2pH8faPg0EeEztghvrkeY4hscUk2hzQlc1j0olL2KMNID3s0mBz7JRUz/LC5D9ohO3FLfFzZ+8qF9bK1yfsa4beN503Ot8elGGyzfn8j+Oa+G5w37Q7KdFtIdpkfjmdURhgaeiNUGHKkffuHZ+Lz+boYsddH+taNaaU6hUNURAc5yDpy8RjX1OCw7oHq71h7SWGX8DBKSomF6g71ddUyXinT+aVpBLzbqkkoqOdzXuhPV8EtHuLnGQFBRy71cojuzE72QfqIj+mDY+3noFsCHxZYcwJVVMDL/rEd09YG0pJVEIaHqHL6bv1KvUe1fBxdJmhEB3tG63vo4G+LrtJurEUIHea8s8GnCuW1wB4UKRgmloXxpWqPy/30gisT8Uo0vT5qv+DRmFhRZxeeOP4ZZdnph7RnNlYtAFJHYfhATFCiS+bKksXlRctqOnlqwQTSLqJv2HEObIOBwJJiDfmc2WhY1BtJij3e0p7lq2ARkoMY1Q/mEDJw+kJ0OmUl4zvaQvhrrRM/HYI+XsvOQ6FsgfqvrO0yieprQu0yiOvkvxvMMDtc3I7/bWGGKreY8D5F9k8uQDiaMN5/ruD3qc+lEfdo5mAxW3u8IrCYir036fGDa0LEO/TiBB+1UlGOqjvOwApZeGaW539d0TDDUjEF12EDm+oyONvshzsnmCxW7biFIatTEFuo+78VUV+uDZ5KAsVHi/slBMWtkKaqCUVvkBBH7GGxxVTa6ZhX95DcNTPc2O1CgwJ/Y+EtwmUm9IHD0vNt0s4wYxaKUdLhhu8VawB/P/Y1rOyyYChiaP70J1xCGx5UAg4eVqxLeDoxcdl1H4dNxTtRLFQEhmnFCpoKabCdcWSoX3VIHSPoy7gwNQjA2VFcgT5EofHgVmkbTrg/7eTBFE/TMnj0c8VqmCdB4GDc/7l4KSbvSbOETliBBXvilg4JnJ58k58EBsHjVwqG0VckdO73QZQWtLLKM6td1j0Sep6ekV9tG++F/N1rb5sEGTeMB3dbwJ5jhs02jLMXy13WJckmwO6roWkZUcvYOTWi3uYJXL1KuctzbuO1MjF+dOx+57XNcwYITfVR0OhSVftYecE6QAljvTI9vbQewnOlalbp0sc+Vlk5oCIE8ZoTybrgHfLcFcyCe9inx3Z6PSce2NhVsxk+s/Wjid7dAQzWBNmQ+WwuERm68crkZ10ZfOFzx9B2U3Qkymt/JTG2gD+HPM++9SIo4hKOCVXPxett3ioUQizJ352QEwzRYZjC4jx+3UHe8aArjZ281HYwr8SDylhoeaDvry8k+CK5wWqe4VxtQZnIToQZBIi3uEPpY1lg5X6aKhj19RZ02hkAwFAICg/rVhenHN/vQ7mFXplm5VmYbguIRRkIoxTKuy/wNQlAQg+VYNJsluXnoaJR9za3bI9GGe6wXg+8xdQL/Tjk6k7/GsXFZef5xQMCG3VYU57UNNT6OoeKqW9fLdF//PrtJXu5IwD9kmCF057NHEkh9IhUCE6O2rVD8oPd7O6wtr3WXi2BPsIeGeZaLPWo7rFvIAGWtlIYfwoAb3n7ZZYjJW/iTtE5IAgW/TNUogEWrVGJwuohH8EEaacpdZz1gT+MFNSue6SRaNrELIDQWN6sHAIfadg49HdH/EC++ykXLN5IrTJoWXrJlSR0SlwEIuxjXfOss/zFx7YtxqTojDw4OrHCgQi8fvFhLw/t7Zg6xZkLPvpCHRHwkD/ZdKlpsEaS5LuietdoWrgPySg+YU2hTW/LsrBuNmr1WMbQ9BgcbeQrQPFtmCezoJyYTlu6TYOxp/PvzZSvdZtUTnASOHANI0m754zZRlEuU8DzMkuk4Bxjx+1hBzYsubAF++SoC/Kr9BJBRYjMCcG3X2KLJmJsxy+QGBQfpWfkhwUXd0hTSA01nfUymvupSobjqsfE1ToJzT6gG55pn6N7xsynqagPUNkcFdK40nJIpLGDAwDGtEZ7BEfk4ZzlHJlEIcMOGPzU3aohdHiPMykevnv5SE1GViexfPmEB9yG2CVk7giZi0ZAK8Ha12UJ9tpgafkuE1/UZq2MdsIqScwkMWkQuV/hWw+qzqDTjMTgHFfX1lDuesV1v4G75Y2PIhuU+W63WgHINhgbtblekjA9JAkfaA/jj/SWWc3Oizp5vjYvEgla1rT350YyTh5AwMAT9xOTC1TpzafkEoQCdjBHcIieye2Rtmb2uHQP9S0umCEcpQAVKnh0PZyFpxO+V+RMDmpW9l9mJqL2VmJHXnItuSx5c/AP/rylQZ5O21bSEwnyx5flRasmsxsE/jf0xp9CGizba1XBQuTZx/2/e4/uxarljhwE64eNK63W6SVs9SAyFieNtaq2YW+5BLrHonQPMhe0llb3IF9crb/ixPL5O/z7bVnYPtwbshhl7pSLriz43wVjqaWkuOTQsA6nzc8iY4UMYqzViRilRL34OdvD2fVmrG086SigTNy55kEVZxaCVJH2TPXddtyjKjC2J4/CfAA83E03epYXaZrtp/1HoXYpGqW1lWfStDyXOtLdsKN5wCXi8DUVGlk3jiulRdNH4be8kdPnOcRFjPamK/EHEMELjSDT0WBCMfKowqguzlCft29PymPFNRxqYYm50v8OeEAK+5JmMkYY/RPhb4GC9HrTfRCWITc3jl+8W1fO03jZpVEu4Lbh+wV5gG0gFFbKP0Bfv+dfh0JOqzyyrmxZmtjMl/PHQj4fLx5Y0+MhS91Z7gCL+afcXCILuxRDPgdah/VUoxKiGXpc67LH5xKB7Ct7/3d5X1JNCNNVfl2Qoqdb+Ocj6Ysm8zG8EtkEii9UVqPIpZS8uWGLRwtPuThf3cNioGZO634r1vSj+ADC2Y15xErD7XCwLnQGYOc8OXgGcgZhOwcqA4mwlT6RCL7Hc59esIaYlOgY/PoCBPB2AgMbf0/bD9rb3Nl3e3sInQMhHiIMd13w1lyjwdcAQDIdpw8Uy34hWFi0LFy0d7Qb+U1V9WicgHUOXnENLAg0+8y51/UcoYHZ++hvHAvKZvC2UCn3M/644WK6j3uawhS5Cx21PYkD+zCwHaxFjQy3tRNy2YGfW2Lt6sJ/npMUkJziGoriCxBNR/Tr9V98hTJ71UgHhyv2FQLDe9IFU8QEDAFmLjXUKDMCvzLArWq4OanbduCJGJn9V/H+5c5zojar70Iav6Q1vzpwP2rEqo1Cjh/yeZIVEaiH9cqX0M7Dzxe2wcNh7hZtiIJni8Zd8hnDJFhmyElX2kx4CpJDlb50YqyqhPf+v+omUfSCKZ3p7ti29hp2oPcIescsH9ddJWIYnDiKKRz4sXRxbi8tkeeR5aD2y7AJ2u4AMjJZde/AWeYY4QsWcRb7gkBt6J/W65VdDSgXTZ0/2kxSGmi6h+Uc6SUWTWDCK3xt/kLxqcqGuErA2elnJzyGB6oQxvVcjmofVvrHRCsX+MT2f//NkA2/gXApecwbgwrzw2+Rs1CLD25ty+tXXQ2D6Bv7UtWMqHwKT/dMif3YJHDIOR9fRb06+zSG1ERywwS9CyDzM+NTqx9ce4JPfEOOHI8+pz6Fywng3b4bnKmGY087BO04iazz3JVrHYb2XnNL+11EIKFcTo+kM4o2RtVygpKMztWCYFmMFmowE8EcHUkbJY2uvLEo6aBj/XzDGm1APvwMsQew3SOEO9S9nQoGJ2VkBY1viFHJSerbm3NlaxiS3ibX57yj0+RryA1zQzYgHmpgeqUyBPQKEjdNNHqte6jAiQ8Lo73D7nZbmDDd+LtP2T1Jmz1ALCTj7YmF34g+5QRhZGFcCIc7pspzRd231ALlcYn2tlXH27MuRq4ctaur1XJ2VS/ZBUwjStUrb+75pynPSBGxhs2KD5Cyt4lAm1gQPlwitcTEDiG/xsrbln4JwJ4iLvQ5F+QgK7s50RcXGE1z8qNcKKTBl22yGcwHFcfGwlHm1ODuLizKS3S1BK9TKW/lvxqxbV6hQ0O5vba3Zz5yLnw4u8vUJebs3Y4Nf9prh4a3fBHecnLVnXju/3qOpoVFhvlZ/CiXdAQ52T98OQ5N7RBSuhogRNfogd7tTwHOnTbDNnwAXVWEQ9WXbGCnpO9uuYUFBWkNh29XScdMO8DCTrGeCplb72GslwGWWfrZefEE0fOYiAgUAAnMxR8UxCChvEniMVQpQJQ0jhQOPsUX8eN/kZ9MAR6CWMjng7KhFhPLoXSB7hNbGQ/ZJJUqBR9qI3fk9tatxEB6SKVM0mCrdKexvTW3+pLk+HYaHeR8Avyzps6h11voaVNsVt/SsOPVQTsNQF1qKxyR+BKH3+Kdv1h8apX+AHe9oUF9Rni4nPPF61i3GCOMdOqaJaGLG5KSLrIYUyd16HMFqSWJTbRGh40mhZw026ESHmqNIu4k5AdAcDwo4A59zZfyniQv6LBo541wgdfq/T/lT53BnJP4RFzf6a6x96Yz7me24kHWRvltHRHrl8MeX2nnMZ9qMSNsO7StoSgu+mDehNqHUnZQDjM0VgKzF3eF2dpRPB4LlFqt+LUEORoZeGGq3XkEwZdH2HF6y9ZV9TGAmoSZAEBPpXWF0vm7xP+GDDbz2NF0Fcm3vqsDpO17tn3V3Eh6yIDi2gvozGzzTqf/TsoVCV/Fvvh24pWN5k4W//cFjLZOV0wH1kNyXgt/r/iaEdb216GIp3CPGAmDJ9oCgXBkBXi4w2kLpjA3j0Te3Ukm04sbDnDZRtLe0w9KfReIu0/M4fAON4M9v85OOZyH3dg3q2PUIIsLCyjnjrWPFcBidl8e5P3PPQd/G60DW02GR/pUZeAFdgLN+f4vx9W5KAYA8RJcyIyPZ3nuoqUWMLMsiWfxEOO+b9z52bTobHwtkTqpyKxdeZkwatw2oW/9z/3c+/NN7zmr9hhGmxCAuxoiWZhi6pjs+5zkOWhZNNU05kzR3v4WLt+j+wfbx2U3y9pyE+QKQ6mONQBmQo4P4cL64Sf/UnWwoO0o1wMKCajgEFhwKFwHaDyZZIT9C09tb0nUftC0ALxZjIp1pd+5QOWIaNZrE0goMMfGFC19ZldnXWivlKD8fU2yNmvKDgf/Ub08/UKRL0zfj5rf1lfSHulOf8bNq2QCkAopaotEXv8iPSkpZ+aKtrUnMQg8AE9La1ZimcPz+QLbHVmtPP0fteAB4KgJHtpHoFlYcmNmOeR6BeTipCzUeVjWwMoTW8yGKwe8TNLO4TnkxOrE2ZYSYHL1p0gRqKea+JH4qmqIyLpGfSZfSh00YDNqiB2oQDiNoIecw3wVb1aygkvn5ay627aFZLIiKE/Yd2Tlu5VG52l4XhNDB2v10KzGHwz5MmBQWSHRhj5HyTWnqUN0TZMTk0UYPG6QG5aWPJI5G6+XG1VakoMJA7VuvoeW+MHiR+ShS52y4objg3/2ChWq8x71rROVokzm6T9k1x5zy8SEdVWK+UC2Q26yn8+5GJbjc7yJ9XoQfp66sHO5psJmOjf7Y5PPUj0ULguJjAY6H0ZcaHFnE0d+q8pdJgHGrfyT2y7t+ZiWB/XNm+/sZb5gXUctgTDjvR2ewMltiv6T3fjlVX9apUldC2LTTE7axGfm+zJ09/YqdmnXQLZSadVbga4sJVzJAumHivJvIr8QEqkOOCS5wcxgESnhjhB3PUzanF6pCe4JFByX/zWhBH+qEs3IxY7R6CXcNu21rq7DHihH65iL+DqELknnniHfsBhezoJ4zYUF93cJac/ZyLwSriZ3zkMTyw0iG3xbm4j2FEgavaEiY2gV8H3RQKofkLf4N3R1jipAd0yg2UP0rMmTJK95WT9/P6f1ahp/eR9sCp+aOmHKMIGBJoEM8thIuoVCUjBLNg78GlI3C9FHBrO/tfRJ4kz85cVhwvca36tZwG7Qx6XD9O1fi4YBNN1k2c+ASC7SJ1G4C/r5xk4qMty0xgh+7L4MPEfz4/P1+2guk3jAAYF9Q4NNRTQslAiUkuZtbulYrhrCOl0Yrb1OlLOJ5C3HaBvmliIGtrMAvXD1p2hWkxg1k=" title="Mekko Graphics Chart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6277560" y="2303652"/>
            <a:ext cx="2496016" cy="2158878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Verdana" panose="020B0604030504040204" pitchFamily="34" charset="0"/>
            </a:endParaRPr>
          </a:p>
        </p:txBody>
      </p:sp>
      <p:sp>
        <p:nvSpPr>
          <p:cNvPr id="51" name="CasellaDiTesto 50"/>
          <p:cNvSpPr txBox="1"/>
          <p:nvPr/>
        </p:nvSpPr>
        <p:spPr>
          <a:xfrm>
            <a:off x="8184700" y="2465773"/>
            <a:ext cx="442171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br>
              <a:rPr lang="it-IT" sz="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7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tep</a:t>
            </a:r>
            <a:endParaRPr lang="it-IT" sz="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2" name="Ovale 51"/>
          <p:cNvSpPr/>
          <p:nvPr/>
        </p:nvSpPr>
        <p:spPr>
          <a:xfrm>
            <a:off x="8261351" y="2464889"/>
            <a:ext cx="288000" cy="288000"/>
          </a:xfrm>
          <a:prstGeom prst="ellipse">
            <a:avLst/>
          </a:prstGeom>
          <a:noFill/>
          <a:ln>
            <a:solidFill>
              <a:srgbClr val="EA50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" name="CasellaDiTesto 52"/>
          <p:cNvSpPr txBox="1"/>
          <p:nvPr/>
        </p:nvSpPr>
        <p:spPr>
          <a:xfrm>
            <a:off x="6395697" y="4101723"/>
            <a:ext cx="2125083" cy="17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Fonte: Agenzia Europea dell’Ambiente</a:t>
            </a:r>
            <a:endParaRPr lang="it-IT" sz="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6535876" y="3922177"/>
            <a:ext cx="212891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7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CONSUMO ENERGETICO UE 28</a:t>
            </a:r>
            <a:endParaRPr lang="it-IT" sz="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5" name="Rettangolo 54"/>
          <p:cNvSpPr/>
          <p:nvPr/>
        </p:nvSpPr>
        <p:spPr>
          <a:xfrm>
            <a:off x="7029247" y="2411207"/>
            <a:ext cx="590335" cy="1289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it-IT" sz="11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-23 </a:t>
            </a:r>
            <a:r>
              <a:rPr lang="it-IT" sz="11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Mtep</a:t>
            </a:r>
            <a:endParaRPr lang="it-IT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6" name="Rettangolo 55"/>
          <p:cNvSpPr/>
          <p:nvPr/>
        </p:nvSpPr>
        <p:spPr>
          <a:xfrm>
            <a:off x="7245572" y="2641384"/>
            <a:ext cx="590335" cy="1289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it-IT" sz="11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-17 </a:t>
            </a:r>
            <a:r>
              <a:rPr lang="it-IT" sz="11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Mtep</a:t>
            </a:r>
            <a:endParaRPr lang="it-IT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9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1"/>
          <p:cNvSpPr txBox="1">
            <a:spLocks/>
          </p:cNvSpPr>
          <p:nvPr/>
        </p:nvSpPr>
        <p:spPr>
          <a:xfrm>
            <a:off x="119019" y="81908"/>
            <a:ext cx="6811327" cy="4587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it-IT" sz="2000" dirty="0" smtClean="0">
                <a:solidFill>
                  <a:srgbClr val="009FDA"/>
                </a:solidFill>
                <a:latin typeface="Verdana"/>
                <a:ea typeface="+mn-ea"/>
                <a:cs typeface="Verdana"/>
              </a:rPr>
              <a:t>FONTI ELETTRICHE RINNOVABILI</a:t>
            </a:r>
          </a:p>
          <a:p>
            <a:pPr algn="l" fontAlgn="base">
              <a:spcAft>
                <a:spcPct val="0"/>
              </a:spcAft>
            </a:pPr>
            <a:r>
              <a:rPr lang="it-IT" sz="1800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+mn-ea"/>
                <a:cs typeface="Verdana"/>
              </a:rPr>
              <a:t>A2A LEADER IN ITALIA</a:t>
            </a:r>
          </a:p>
          <a:p>
            <a:pPr algn="l" fontAlgn="base">
              <a:spcAft>
                <a:spcPct val="0"/>
              </a:spcAft>
            </a:pPr>
            <a:endParaRPr lang="it-IT" sz="2200" baseline="30000" dirty="0">
              <a:solidFill>
                <a:srgbClr val="009FDA"/>
              </a:solidFill>
              <a:latin typeface="Verdana"/>
              <a:ea typeface="+mn-ea"/>
              <a:cs typeface="Verdana"/>
            </a:endParaRPr>
          </a:p>
          <a:p>
            <a:pPr algn="l" fontAlgn="base">
              <a:spcAft>
                <a:spcPct val="0"/>
              </a:spcAft>
            </a:pPr>
            <a:endParaRPr lang="it-IT" sz="2200" baseline="30000" dirty="0">
              <a:solidFill>
                <a:srgbClr val="009FDA"/>
              </a:solidFill>
              <a:latin typeface="Verdana"/>
              <a:ea typeface="+mn-ea"/>
              <a:cs typeface="Verdana"/>
            </a:endParaRPr>
          </a:p>
        </p:txBody>
      </p:sp>
      <p:cxnSp>
        <p:nvCxnSpPr>
          <p:cNvPr id="58" name="Connettore 1 57"/>
          <p:cNvCxnSpPr/>
          <p:nvPr/>
        </p:nvCxnSpPr>
        <p:spPr>
          <a:xfrm>
            <a:off x="-161396" y="7596879"/>
            <a:ext cx="9245600" cy="254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/>
          <p:cNvSpPr txBox="1"/>
          <p:nvPr/>
        </p:nvSpPr>
        <p:spPr>
          <a:xfrm>
            <a:off x="3079489" y="1668239"/>
            <a:ext cx="4054282" cy="746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1000" b="1">
                <a:solidFill>
                  <a:srgbClr val="5B5B5B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lnSpc>
                <a:spcPts val="1700"/>
              </a:lnSpc>
            </a:pPr>
            <a:r>
              <a:rPr lang="it-IT" sz="1200" dirty="0" smtClean="0"/>
              <a:t>Produzione Italia </a:t>
            </a:r>
            <a:r>
              <a:rPr lang="it-IT" sz="1200" b="0" dirty="0" smtClean="0"/>
              <a:t>(*)</a:t>
            </a:r>
            <a:r>
              <a:rPr lang="it-IT" sz="1200" dirty="0" smtClean="0"/>
              <a:t>          295 </a:t>
            </a:r>
            <a:r>
              <a:rPr lang="it-IT" sz="1200" dirty="0" err="1" smtClean="0"/>
              <a:t>TWh</a:t>
            </a:r>
            <a:endParaRPr lang="it-IT" sz="1200" dirty="0"/>
          </a:p>
          <a:p>
            <a:pPr>
              <a:lnSpc>
                <a:spcPts val="1700"/>
              </a:lnSpc>
            </a:pPr>
            <a:r>
              <a:rPr lang="it-IT" sz="1200" dirty="0" smtClean="0"/>
              <a:t>Produzione FER Italia </a:t>
            </a:r>
            <a:r>
              <a:rPr lang="it-IT" sz="1200" b="0" dirty="0"/>
              <a:t>(*)</a:t>
            </a:r>
            <a:r>
              <a:rPr lang="it-IT" sz="1200" dirty="0"/>
              <a:t> </a:t>
            </a:r>
            <a:r>
              <a:rPr lang="it-IT" sz="1200" dirty="0" smtClean="0"/>
              <a:t>  105 </a:t>
            </a:r>
            <a:r>
              <a:rPr lang="it-IT" sz="1200" dirty="0" err="1" smtClean="0"/>
              <a:t>TWh</a:t>
            </a:r>
            <a:endParaRPr lang="it-IT" sz="1200" dirty="0"/>
          </a:p>
          <a:p>
            <a:pPr>
              <a:lnSpc>
                <a:spcPts val="1700"/>
              </a:lnSpc>
            </a:pPr>
            <a:r>
              <a:rPr lang="it-IT" sz="1200" dirty="0"/>
              <a:t>Produzione FER A2A </a:t>
            </a:r>
            <a:r>
              <a:rPr lang="it-IT" sz="1200" dirty="0" smtClean="0"/>
              <a:t>	             5,2 </a:t>
            </a:r>
            <a:r>
              <a:rPr lang="it-IT" sz="1200" dirty="0" err="1" smtClean="0"/>
              <a:t>TWh</a:t>
            </a:r>
            <a:endParaRPr lang="it-IT" sz="1200" dirty="0"/>
          </a:p>
        </p:txBody>
      </p:sp>
      <p:sp>
        <p:nvSpPr>
          <p:cNvPr id="60" name="CasellaDiTesto 59"/>
          <p:cNvSpPr txBox="1"/>
          <p:nvPr/>
        </p:nvSpPr>
        <p:spPr>
          <a:xfrm>
            <a:off x="3081023" y="3408217"/>
            <a:ext cx="3693048" cy="5283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1000" b="1">
                <a:solidFill>
                  <a:srgbClr val="5B5B5B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lnSpc>
                <a:spcPts val="1700"/>
              </a:lnSpc>
            </a:pPr>
            <a:r>
              <a:rPr lang="it-IT" sz="1200" dirty="0"/>
              <a:t>Produzione IDRO </a:t>
            </a:r>
            <a:r>
              <a:rPr lang="it-IT" sz="1200" dirty="0" smtClean="0"/>
              <a:t>Italia </a:t>
            </a:r>
            <a:r>
              <a:rPr lang="it-IT" sz="1200" b="0" dirty="0" smtClean="0"/>
              <a:t>(*)</a:t>
            </a:r>
            <a:r>
              <a:rPr lang="it-IT" sz="1200" dirty="0" smtClean="0"/>
              <a:t>   36,1 </a:t>
            </a:r>
            <a:r>
              <a:rPr lang="it-IT" sz="1200" dirty="0" err="1" smtClean="0"/>
              <a:t>TWh</a:t>
            </a:r>
            <a:endParaRPr lang="it-IT" sz="1200" dirty="0"/>
          </a:p>
          <a:p>
            <a:pPr>
              <a:lnSpc>
                <a:spcPts val="1700"/>
              </a:lnSpc>
            </a:pPr>
            <a:r>
              <a:rPr lang="it-IT" sz="1200" dirty="0"/>
              <a:t>Produzione IDRO A2A </a:t>
            </a:r>
            <a:r>
              <a:rPr lang="it-IT" sz="1200" dirty="0" smtClean="0"/>
              <a:t>           3,5 </a:t>
            </a:r>
            <a:r>
              <a:rPr lang="it-IT" sz="1200" dirty="0" err="1" smtClean="0"/>
              <a:t>TWh</a:t>
            </a:r>
            <a:endParaRPr lang="it-IT" sz="1200" dirty="0"/>
          </a:p>
        </p:txBody>
      </p:sp>
      <p:sp>
        <p:nvSpPr>
          <p:cNvPr id="61" name="CasellaDiTesto 60"/>
          <p:cNvSpPr txBox="1"/>
          <p:nvPr/>
        </p:nvSpPr>
        <p:spPr>
          <a:xfrm>
            <a:off x="3084680" y="2438257"/>
            <a:ext cx="3618975" cy="746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ts val="1500"/>
              </a:lnSpc>
              <a:defRPr sz="1100" b="1">
                <a:solidFill>
                  <a:srgbClr val="5B5B5B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lnSpc>
                <a:spcPts val="1700"/>
              </a:lnSpc>
            </a:pPr>
            <a:r>
              <a:rPr lang="it-IT" sz="1200" dirty="0"/>
              <a:t>Capacità FER Italia </a:t>
            </a:r>
            <a:r>
              <a:rPr lang="it-IT" sz="1200" dirty="0" smtClean="0"/>
              <a:t>               53    GW</a:t>
            </a:r>
            <a:endParaRPr lang="it-IT" sz="1200" dirty="0"/>
          </a:p>
          <a:p>
            <a:pPr>
              <a:lnSpc>
                <a:spcPts val="1700"/>
              </a:lnSpc>
            </a:pPr>
            <a:r>
              <a:rPr lang="it-IT" sz="1200" dirty="0"/>
              <a:t>Capacità FER A2A </a:t>
            </a:r>
            <a:r>
              <a:rPr lang="it-IT" sz="1200" dirty="0" smtClean="0"/>
              <a:t>                   2,4 </a:t>
            </a:r>
            <a:r>
              <a:rPr lang="it-IT" sz="1200" dirty="0"/>
              <a:t>GW</a:t>
            </a:r>
          </a:p>
          <a:p>
            <a:pPr>
              <a:lnSpc>
                <a:spcPts val="1700"/>
              </a:lnSpc>
            </a:pPr>
            <a:endParaRPr lang="it-IT" sz="1200" dirty="0"/>
          </a:p>
        </p:txBody>
      </p:sp>
      <p:sp>
        <p:nvSpPr>
          <p:cNvPr id="62" name="CasellaDiTesto 61"/>
          <p:cNvSpPr txBox="1"/>
          <p:nvPr/>
        </p:nvSpPr>
        <p:spPr>
          <a:xfrm>
            <a:off x="3078103" y="4011901"/>
            <a:ext cx="5361953" cy="5283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1000" b="1">
                <a:solidFill>
                  <a:srgbClr val="5B5B5B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lnSpc>
                <a:spcPts val="1700"/>
              </a:lnSpc>
            </a:pPr>
            <a:r>
              <a:rPr lang="it-IT" sz="1200" dirty="0"/>
              <a:t>Produzione BIOMASSA </a:t>
            </a:r>
            <a:r>
              <a:rPr lang="it-IT" sz="1200" dirty="0" smtClean="0"/>
              <a:t>E RIFIUTI Italia </a:t>
            </a:r>
            <a:r>
              <a:rPr lang="it-IT" sz="1200" b="0" dirty="0" smtClean="0"/>
              <a:t>(*)</a:t>
            </a:r>
            <a:r>
              <a:rPr lang="it-IT" sz="1200" dirty="0" smtClean="0"/>
              <a:t> 19,3 </a:t>
            </a:r>
            <a:r>
              <a:rPr lang="it-IT" sz="1200" dirty="0" err="1" smtClean="0"/>
              <a:t>TWh</a:t>
            </a:r>
            <a:endParaRPr lang="it-IT" sz="1200" dirty="0"/>
          </a:p>
          <a:p>
            <a:pPr>
              <a:lnSpc>
                <a:spcPts val="1700"/>
              </a:lnSpc>
            </a:pPr>
            <a:r>
              <a:rPr lang="it-IT" sz="1200" dirty="0"/>
              <a:t>Produzione BIOMASSA </a:t>
            </a:r>
            <a:r>
              <a:rPr lang="it-IT" sz="1200" dirty="0" smtClean="0"/>
              <a:t>e RIFIUTI A2A         1,8 </a:t>
            </a:r>
            <a:r>
              <a:rPr lang="it-IT" sz="1200" dirty="0" err="1" smtClean="0"/>
              <a:t>TWh</a:t>
            </a:r>
            <a:endParaRPr lang="it-IT" sz="1200" dirty="0"/>
          </a:p>
        </p:txBody>
      </p:sp>
      <p:sp>
        <p:nvSpPr>
          <p:cNvPr id="63" name="CasellaDiTesto 62"/>
          <p:cNvSpPr txBox="1"/>
          <p:nvPr/>
        </p:nvSpPr>
        <p:spPr>
          <a:xfrm>
            <a:off x="3080989" y="5108141"/>
            <a:ext cx="3553099" cy="746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1000" b="1">
                <a:solidFill>
                  <a:srgbClr val="5B5B5B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lnSpc>
                <a:spcPts val="1700"/>
              </a:lnSpc>
            </a:pPr>
            <a:r>
              <a:rPr lang="it-IT" sz="1200" dirty="0"/>
              <a:t>Capacità FV </a:t>
            </a:r>
            <a:r>
              <a:rPr lang="it-IT" sz="1200" dirty="0" smtClean="0"/>
              <a:t>Italia </a:t>
            </a:r>
            <a:r>
              <a:rPr lang="it-IT" sz="1200" b="0" dirty="0" smtClean="0"/>
              <a:t>(*)</a:t>
            </a:r>
            <a:r>
              <a:rPr lang="it-IT" sz="1200" dirty="0" smtClean="0"/>
              <a:t>               19,2 GW</a:t>
            </a:r>
          </a:p>
          <a:p>
            <a:pPr>
              <a:lnSpc>
                <a:spcPts val="1700"/>
              </a:lnSpc>
            </a:pPr>
            <a:r>
              <a:rPr lang="it-IT" sz="1200" dirty="0"/>
              <a:t>Capacità FV Italia </a:t>
            </a:r>
            <a:r>
              <a:rPr lang="it-IT" sz="1200" dirty="0" smtClean="0"/>
              <a:t>(&gt; 1 MW)      4,2 GW</a:t>
            </a:r>
          </a:p>
          <a:p>
            <a:pPr>
              <a:lnSpc>
                <a:spcPts val="1700"/>
              </a:lnSpc>
            </a:pPr>
            <a:r>
              <a:rPr lang="it-IT" sz="1200" dirty="0" smtClean="0"/>
              <a:t>Capacità </a:t>
            </a:r>
            <a:r>
              <a:rPr lang="it-IT" sz="1200" dirty="0"/>
              <a:t>FV A2A                        101 MW</a:t>
            </a:r>
          </a:p>
        </p:txBody>
      </p:sp>
      <p:sp>
        <p:nvSpPr>
          <p:cNvPr id="64" name="Shape 1722"/>
          <p:cNvSpPr/>
          <p:nvPr/>
        </p:nvSpPr>
        <p:spPr>
          <a:xfrm>
            <a:off x="2605151" y="3630483"/>
            <a:ext cx="310972" cy="339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004E6C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lang="it-IT" sz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5" name="Shape 1722"/>
          <p:cNvSpPr/>
          <p:nvPr/>
        </p:nvSpPr>
        <p:spPr>
          <a:xfrm>
            <a:off x="2601353" y="5235284"/>
            <a:ext cx="302463" cy="3420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AC1416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lang="it-IT" sz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6" name="Shape 1722"/>
          <p:cNvSpPr/>
          <p:nvPr/>
        </p:nvSpPr>
        <p:spPr>
          <a:xfrm>
            <a:off x="2601353" y="2130257"/>
            <a:ext cx="302463" cy="3420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92D05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lang="it-IT" sz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7" name="CasellaDiTesto 66"/>
          <p:cNvSpPr txBox="1"/>
          <p:nvPr/>
        </p:nvSpPr>
        <p:spPr>
          <a:xfrm>
            <a:off x="295905" y="1853073"/>
            <a:ext cx="2276252" cy="37471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1000" b="1">
                <a:solidFill>
                  <a:srgbClr val="5B5B5B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>
              <a:lnSpc>
                <a:spcPts val="1500"/>
              </a:lnSpc>
            </a:pPr>
            <a:r>
              <a:rPr lang="it-IT" sz="1200" dirty="0" smtClean="0"/>
              <a:t>A2A è uno dei principali operatori nella produzione di energia elettrica da fonte rinnovabile</a:t>
            </a:r>
          </a:p>
          <a:p>
            <a:pPr algn="l">
              <a:lnSpc>
                <a:spcPts val="1500"/>
              </a:lnSpc>
            </a:pPr>
            <a:endParaRPr lang="it-IT" sz="1200" dirty="0"/>
          </a:p>
          <a:p>
            <a:pPr algn="l">
              <a:lnSpc>
                <a:spcPts val="1500"/>
              </a:lnSpc>
            </a:pPr>
            <a:endParaRPr lang="it-IT" sz="1200" dirty="0" smtClean="0"/>
          </a:p>
          <a:p>
            <a:pPr algn="l">
              <a:lnSpc>
                <a:spcPts val="1500"/>
              </a:lnSpc>
            </a:pPr>
            <a:endParaRPr lang="it-IT" sz="1200" dirty="0" smtClean="0"/>
          </a:p>
          <a:p>
            <a:pPr algn="l">
              <a:lnSpc>
                <a:spcPts val="1500"/>
              </a:lnSpc>
            </a:pPr>
            <a:endParaRPr lang="it-IT" sz="1200" dirty="0" smtClean="0"/>
          </a:p>
          <a:p>
            <a:pPr algn="l">
              <a:lnSpc>
                <a:spcPts val="1500"/>
              </a:lnSpc>
            </a:pPr>
            <a:endParaRPr lang="it-IT" sz="1200" dirty="0"/>
          </a:p>
          <a:p>
            <a:pPr algn="l">
              <a:lnSpc>
                <a:spcPts val="1500"/>
              </a:lnSpc>
            </a:pPr>
            <a:r>
              <a:rPr lang="it-IT" sz="1200" dirty="0" smtClean="0"/>
              <a:t>Leader oggi e..</a:t>
            </a:r>
          </a:p>
          <a:p>
            <a:pPr algn="l">
              <a:lnSpc>
                <a:spcPts val="1500"/>
              </a:lnSpc>
            </a:pPr>
            <a:endParaRPr lang="it-IT" sz="1200" dirty="0"/>
          </a:p>
          <a:p>
            <a:pPr algn="l">
              <a:lnSpc>
                <a:spcPts val="1500"/>
              </a:lnSpc>
            </a:pPr>
            <a:endParaRPr lang="it-IT" sz="1200" dirty="0" smtClean="0"/>
          </a:p>
          <a:p>
            <a:pPr algn="l">
              <a:lnSpc>
                <a:spcPts val="1500"/>
              </a:lnSpc>
            </a:pPr>
            <a:endParaRPr lang="it-IT" sz="1200" dirty="0" smtClean="0"/>
          </a:p>
          <a:p>
            <a:pPr algn="l">
              <a:lnSpc>
                <a:spcPts val="1500"/>
              </a:lnSpc>
            </a:pPr>
            <a:endParaRPr lang="it-IT" sz="1200" dirty="0"/>
          </a:p>
          <a:p>
            <a:pPr algn="l">
              <a:lnSpc>
                <a:spcPts val="1500"/>
              </a:lnSpc>
            </a:pPr>
            <a:endParaRPr lang="it-IT" sz="1200" dirty="0" smtClean="0"/>
          </a:p>
          <a:p>
            <a:pPr algn="l">
              <a:lnSpc>
                <a:spcPts val="1500"/>
              </a:lnSpc>
            </a:pPr>
            <a:endParaRPr lang="it-IT" sz="1200" dirty="0"/>
          </a:p>
          <a:p>
            <a:pPr algn="l">
              <a:lnSpc>
                <a:spcPts val="1500"/>
              </a:lnSpc>
            </a:pPr>
            <a:r>
              <a:rPr lang="it-IT" sz="1200" dirty="0" smtClean="0"/>
              <a:t>.. in crescita nelle tecnologie del futuro</a:t>
            </a:r>
            <a:endParaRPr lang="it-IT" sz="1200" dirty="0"/>
          </a:p>
        </p:txBody>
      </p:sp>
      <p:pic>
        <p:nvPicPr>
          <p:cNvPr id="68" name="Immagine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306" y="3317247"/>
            <a:ext cx="773783" cy="462814"/>
          </a:xfrm>
          <a:prstGeom prst="rect">
            <a:avLst/>
          </a:prstGeom>
        </p:spPr>
      </p:pic>
      <p:cxnSp>
        <p:nvCxnSpPr>
          <p:cNvPr id="69" name="Connettore 1 68"/>
          <p:cNvCxnSpPr/>
          <p:nvPr/>
        </p:nvCxnSpPr>
        <p:spPr>
          <a:xfrm>
            <a:off x="661688" y="3137684"/>
            <a:ext cx="5761529" cy="2748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661688" y="4726332"/>
            <a:ext cx="5761529" cy="2748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CasellaDiTesto 71"/>
          <p:cNvSpPr txBox="1"/>
          <p:nvPr/>
        </p:nvSpPr>
        <p:spPr>
          <a:xfrm>
            <a:off x="88439" y="6515700"/>
            <a:ext cx="2512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it-IT" sz="1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(*) Fonte Terna/GSE – dati 2017</a:t>
            </a:r>
          </a:p>
        </p:txBody>
      </p:sp>
      <p:pic>
        <p:nvPicPr>
          <p:cNvPr id="74" name="Immagine 7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764" y="2710216"/>
            <a:ext cx="789874" cy="474399"/>
          </a:xfrm>
          <a:prstGeom prst="rect">
            <a:avLst/>
          </a:prstGeom>
        </p:spPr>
      </p:pic>
      <p:pic>
        <p:nvPicPr>
          <p:cNvPr id="75" name="Immagine 7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71" y="2857263"/>
            <a:ext cx="713248" cy="808927"/>
          </a:xfrm>
          <a:prstGeom prst="rect">
            <a:avLst/>
          </a:prstGeom>
        </p:spPr>
      </p:pic>
      <p:sp>
        <p:nvSpPr>
          <p:cNvPr id="3" name="Fumetto 3 2"/>
          <p:cNvSpPr/>
          <p:nvPr/>
        </p:nvSpPr>
        <p:spPr>
          <a:xfrm>
            <a:off x="6987523" y="1305232"/>
            <a:ext cx="1189915" cy="501042"/>
          </a:xfrm>
          <a:prstGeom prst="wedgeEllipseCallout">
            <a:avLst>
              <a:gd name="adj1" fmla="val -96501"/>
              <a:gd name="adj2" fmla="val 8617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7022973" y="1402606"/>
            <a:ext cx="1298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chemeClr val="bg1"/>
                </a:solidFill>
              </a:rPr>
              <a:t>P</a:t>
            </a:r>
            <a:r>
              <a:rPr lang="it-IT" sz="1200" b="1" baseline="-25000" dirty="0" smtClean="0">
                <a:solidFill>
                  <a:schemeClr val="bg1"/>
                </a:solidFill>
              </a:rPr>
              <a:t>FER</a:t>
            </a:r>
            <a:r>
              <a:rPr lang="it-IT" sz="1200" b="1" dirty="0" smtClean="0">
                <a:solidFill>
                  <a:schemeClr val="bg1"/>
                </a:solidFill>
              </a:rPr>
              <a:t>/P</a:t>
            </a:r>
            <a:r>
              <a:rPr lang="it-IT" sz="1200" b="1" baseline="-25000" dirty="0" smtClean="0">
                <a:solidFill>
                  <a:schemeClr val="bg1"/>
                </a:solidFill>
              </a:rPr>
              <a:t>TOT</a:t>
            </a:r>
            <a:r>
              <a:rPr lang="it-IT" sz="1200" b="1" dirty="0" smtClean="0">
                <a:solidFill>
                  <a:schemeClr val="bg1"/>
                </a:solidFill>
              </a:rPr>
              <a:t>= 35%</a:t>
            </a:r>
            <a:endParaRPr lang="it-IT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30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magin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95" y="1539143"/>
            <a:ext cx="9400847" cy="5313040"/>
          </a:xfrm>
          <a:prstGeom prst="rect">
            <a:avLst/>
          </a:prstGeom>
        </p:spPr>
      </p:pic>
      <p:sp>
        <p:nvSpPr>
          <p:cNvPr id="58" name="Rettangolo 57"/>
          <p:cNvSpPr/>
          <p:nvPr/>
        </p:nvSpPr>
        <p:spPr>
          <a:xfrm>
            <a:off x="5823028" y="1443380"/>
            <a:ext cx="3773762" cy="20288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62377" y="1197159"/>
            <a:ext cx="65633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27"/>
            <a:r>
              <a:rPr lang="it-IT" sz="1050" b="1" dirty="0" smtClean="0">
                <a:solidFill>
                  <a:srgbClr val="6F6F6F"/>
                </a:solidFill>
                <a:latin typeface="Verdana"/>
                <a:cs typeface="Verdana"/>
              </a:rPr>
              <a:t>Dal Bilancio di Sostenibilità al Bilancio integrato/Dichiarazione Non Finanziaria</a:t>
            </a:r>
            <a:endParaRPr lang="it-IT" sz="1050" b="1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5818103" y="1776365"/>
            <a:ext cx="3778687" cy="1695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100" b="1" dirty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60+ </a:t>
            </a:r>
            <a:r>
              <a:rPr lang="it-IT" sz="1100" b="1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obiettivi </a:t>
            </a:r>
            <a:r>
              <a:rPr lang="it-IT" sz="1100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sui </a:t>
            </a:r>
            <a:r>
              <a:rPr lang="it-IT" sz="1100" dirty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pilastri di </a:t>
            </a:r>
            <a:r>
              <a:rPr lang="it-IT" sz="1100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sostenibilità</a:t>
            </a:r>
            <a:endParaRPr lang="it-IT" sz="1100" dirty="0">
              <a:solidFill>
                <a:srgbClr val="6F6F6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5725" indent="-85725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linea con la </a:t>
            </a:r>
            <a:r>
              <a:rPr lang="it-IT" sz="1100" b="1" dirty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politica di sostenibilità al 2030</a:t>
            </a:r>
          </a:p>
          <a:p>
            <a:pPr marL="85725" indent="-85725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100" b="1" dirty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Integrazione </a:t>
            </a:r>
            <a:r>
              <a:rPr lang="it-IT" sz="1100" b="1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Piano </a:t>
            </a:r>
            <a:r>
              <a:rPr lang="it-IT" sz="1100" b="1" dirty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Sostenibilità </a:t>
            </a:r>
            <a:r>
              <a:rPr lang="it-IT" sz="1100" b="1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BP@2022</a:t>
            </a:r>
            <a:endParaRPr lang="it-IT" sz="1100" b="1" dirty="0">
              <a:solidFill>
                <a:srgbClr val="6F6F6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5725" indent="-85725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100" b="1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</a:t>
            </a:r>
            <a:r>
              <a:rPr lang="it-IT" sz="1100" b="1" dirty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</a:t>
            </a:r>
            <a:r>
              <a:rPr lang="it-IT" sz="1100" b="1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manager </a:t>
            </a:r>
            <a:r>
              <a:rPr lang="it-IT" sz="1100" dirty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</a:t>
            </a:r>
            <a:r>
              <a:rPr lang="it-IT" sz="1100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MBO di sostenibilità</a:t>
            </a:r>
          </a:p>
          <a:p>
            <a:pPr marL="85725" indent="-85725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100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Giudizio favorevole </a:t>
            </a:r>
            <a:r>
              <a:rPr lang="it-IT" sz="1100" b="1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Agenzie di Rating etico</a:t>
            </a:r>
          </a:p>
          <a:p>
            <a:pPr marL="85725" indent="-85725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100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Agosto 2018 prima </a:t>
            </a:r>
            <a:r>
              <a:rPr lang="it-IT" sz="1100" b="1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linea di credito sostenibile</a:t>
            </a:r>
            <a:r>
              <a:rPr lang="it-IT" sz="1100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 400 MIO € con bonus/</a:t>
            </a:r>
            <a:r>
              <a:rPr lang="it-IT" sz="1100" dirty="0" err="1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malus</a:t>
            </a:r>
            <a:r>
              <a:rPr lang="it-IT" sz="1100" dirty="0" smtClean="0">
                <a:solidFill>
                  <a:srgbClr val="6F6F6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legati a conseguimento KPI ambientali</a:t>
            </a:r>
            <a:endParaRPr lang="it-IT" sz="1100" b="1" dirty="0">
              <a:solidFill>
                <a:srgbClr val="6F6F6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5890157" y="1475032"/>
            <a:ext cx="3634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27"/>
            <a:r>
              <a:rPr lang="it-IT" sz="1200" b="1" dirty="0" smtClean="0">
                <a:solidFill>
                  <a:srgbClr val="009FDA"/>
                </a:solidFill>
                <a:latin typeface="Verdana"/>
                <a:cs typeface="Verdana"/>
              </a:rPr>
              <a:t>PIANO DI SOSTENIBILITA’ 2018-2022:</a:t>
            </a:r>
            <a:endParaRPr lang="it-IT" sz="12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62" name="Rettangolo 61"/>
          <p:cNvSpPr/>
          <p:nvPr/>
        </p:nvSpPr>
        <p:spPr>
          <a:xfrm>
            <a:off x="219245" y="3970195"/>
            <a:ext cx="9401408" cy="284219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64" name="Titolo 1"/>
          <p:cNvSpPr txBox="1">
            <a:spLocks/>
          </p:cNvSpPr>
          <p:nvPr/>
        </p:nvSpPr>
        <p:spPr>
          <a:xfrm>
            <a:off x="90257" y="72895"/>
            <a:ext cx="8440212" cy="4587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</a:pPr>
            <a:r>
              <a:rPr lang="it-IT" sz="2000" dirty="0">
                <a:solidFill>
                  <a:srgbClr val="009FDA"/>
                </a:solidFill>
                <a:latin typeface="Verdana"/>
                <a:cs typeface="Verdana"/>
              </a:rPr>
              <a:t>OVERVIEW DEL GRUPPO A2A</a:t>
            </a:r>
          </a:p>
          <a:p>
            <a:pPr algn="l" fontAlgn="base">
              <a:spcAft>
                <a:spcPct val="0"/>
              </a:spcAft>
            </a:pPr>
            <a:r>
              <a:rPr lang="it-IT" sz="1800" dirty="0" smtClean="0">
                <a:solidFill>
                  <a:prstClr val="white">
                    <a:lumMod val="50000"/>
                  </a:prstClr>
                </a:solidFill>
                <a:latin typeface="Verdana"/>
                <a:cs typeface="Verdana"/>
              </a:rPr>
              <a:t>SOSTENIBILITA’: DALLA RENDICONTAZIONE ALLA PIANIFICAZIONE</a:t>
            </a:r>
            <a:endParaRPr lang="it-IT" sz="1800" baseline="30000" dirty="0">
              <a:solidFill>
                <a:prstClr val="white">
                  <a:lumMod val="50000"/>
                </a:prst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0631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asellaDiTesto 50"/>
          <p:cNvSpPr txBox="1"/>
          <p:nvPr/>
        </p:nvSpPr>
        <p:spPr>
          <a:xfrm>
            <a:off x="160028" y="154255"/>
            <a:ext cx="6664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009FDA"/>
                </a:solidFill>
                <a:latin typeface="Verdana"/>
                <a:cs typeface="Verdana"/>
              </a:rPr>
              <a:t>AGENDA</a:t>
            </a:r>
            <a:endParaRPr lang="it-IT" sz="20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2"/>
          <a:srcRect b="2300"/>
          <a:stretch/>
        </p:blipFill>
        <p:spPr>
          <a:xfrm>
            <a:off x="52441" y="3436494"/>
            <a:ext cx="6065074" cy="3414249"/>
          </a:xfrm>
          <a:prstGeom prst="rect">
            <a:avLst/>
          </a:prstGeom>
        </p:spPr>
      </p:pic>
      <p:sp>
        <p:nvSpPr>
          <p:cNvPr id="23" name="L-Shape 56"/>
          <p:cNvSpPr/>
          <p:nvPr/>
        </p:nvSpPr>
        <p:spPr>
          <a:xfrm rot="5400000">
            <a:off x="6304807" y="1892774"/>
            <a:ext cx="735800" cy="153794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9FDA"/>
          </a:solidFill>
          <a:ln>
            <a:solidFill>
              <a:srgbClr val="009FDA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Rectangle 58"/>
          <p:cNvSpPr/>
          <p:nvPr/>
        </p:nvSpPr>
        <p:spPr>
          <a:xfrm>
            <a:off x="5996652" y="2819473"/>
            <a:ext cx="177744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rgbClr val="009FDA"/>
                </a:solidFill>
                <a:latin typeface="Verdana"/>
                <a:ea typeface="Roboto" panose="02000000000000000000" pitchFamily="2" charset="0"/>
                <a:cs typeface="Verdana"/>
              </a:rPr>
              <a:t>Il Sistema Italia e il Piano Integrato Energia Clima</a:t>
            </a:r>
            <a:endParaRPr lang="it-IT" sz="1200" dirty="0">
              <a:solidFill>
                <a:srgbClr val="009FDA"/>
              </a:solidFill>
              <a:latin typeface="Verdana"/>
              <a:ea typeface="Roboto" panose="02000000000000000000" pitchFamily="2" charset="0"/>
              <a:cs typeface="Verdana"/>
            </a:endParaRPr>
          </a:p>
          <a:p>
            <a:pPr algn="ctr">
              <a:lnSpc>
                <a:spcPct val="120000"/>
              </a:lnSpc>
            </a:pPr>
            <a:endParaRPr lang="it-IT" sz="1200" dirty="0">
              <a:solidFill>
                <a:schemeClr val="bg1">
                  <a:lumMod val="50000"/>
                </a:schemeClr>
              </a:solidFill>
              <a:latin typeface="Verdana"/>
              <a:ea typeface="Roboto" panose="02000000000000000000" pitchFamily="2" charset="0"/>
              <a:cs typeface="Verdana"/>
            </a:endParaRPr>
          </a:p>
        </p:txBody>
      </p:sp>
      <p:sp>
        <p:nvSpPr>
          <p:cNvPr id="25" name="文本框 68"/>
          <p:cNvSpPr txBox="1"/>
          <p:nvPr/>
        </p:nvSpPr>
        <p:spPr>
          <a:xfrm>
            <a:off x="6435497" y="2430913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6F6F6F"/>
                </a:solidFill>
                <a:latin typeface="Verdana"/>
                <a:ea typeface="Microsoft YaHei UI" panose="020B0503020204020204" pitchFamily="34" charset="-122"/>
                <a:cs typeface="Verdana"/>
              </a:defRPr>
            </a:lvl1pPr>
          </a:lstStyle>
          <a:p>
            <a:r>
              <a:rPr lang="it-IT" altLang="zh-CN" dirty="0">
                <a:solidFill>
                  <a:srgbClr val="009FDA"/>
                </a:solidFill>
              </a:rPr>
              <a:t>02</a:t>
            </a:r>
          </a:p>
        </p:txBody>
      </p:sp>
      <p:sp>
        <p:nvSpPr>
          <p:cNvPr id="26" name="L-Shape 56"/>
          <p:cNvSpPr/>
          <p:nvPr/>
        </p:nvSpPr>
        <p:spPr>
          <a:xfrm rot="5400000">
            <a:off x="8349802" y="2918432"/>
            <a:ext cx="735800" cy="153794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6F6F6F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Rectangle 58"/>
          <p:cNvSpPr/>
          <p:nvPr/>
        </p:nvSpPr>
        <p:spPr>
          <a:xfrm>
            <a:off x="8030736" y="3848904"/>
            <a:ext cx="1412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Roboto" panose="02000000000000000000" pitchFamily="2" charset="0"/>
                <a:cs typeface="Verdana"/>
              </a:rPr>
              <a:t>Fattori-chiave per A2A</a:t>
            </a:r>
            <a:endParaRPr lang="it-IT" sz="1200" dirty="0">
              <a:solidFill>
                <a:schemeClr val="bg1">
                  <a:lumMod val="50000"/>
                </a:schemeClr>
              </a:solidFill>
              <a:latin typeface="Verdana"/>
              <a:ea typeface="Roboto" panose="02000000000000000000" pitchFamily="2" charset="0"/>
              <a:cs typeface="Verdana"/>
            </a:endParaRPr>
          </a:p>
        </p:txBody>
      </p:sp>
      <p:sp>
        <p:nvSpPr>
          <p:cNvPr id="28" name="文本框 68"/>
          <p:cNvSpPr txBox="1"/>
          <p:nvPr/>
        </p:nvSpPr>
        <p:spPr>
          <a:xfrm>
            <a:off x="8469581" y="3460344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zh-CN" sz="2400" b="1" dirty="0" smtClean="0">
                <a:solidFill>
                  <a:srgbClr val="6F6F6F"/>
                </a:solidFill>
                <a:latin typeface="Verdana"/>
                <a:ea typeface="Microsoft YaHei UI" panose="020B0503020204020204" pitchFamily="34" charset="-122"/>
                <a:cs typeface="Verdana"/>
              </a:rPr>
              <a:t>03</a:t>
            </a:r>
            <a:endParaRPr lang="it-IT" altLang="zh-CN" sz="2400" b="1" dirty="0">
              <a:solidFill>
                <a:srgbClr val="6F6F6F"/>
              </a:solidFill>
              <a:latin typeface="Verdana"/>
              <a:ea typeface="Microsoft YaHei UI" panose="020B0503020204020204" pitchFamily="34" charset="-122"/>
              <a:cs typeface="Verdana"/>
            </a:endParaRPr>
          </a:p>
        </p:txBody>
      </p:sp>
      <p:sp>
        <p:nvSpPr>
          <p:cNvPr id="29" name="L-Shape 56"/>
          <p:cNvSpPr/>
          <p:nvPr/>
        </p:nvSpPr>
        <p:spPr>
          <a:xfrm rot="5400000">
            <a:off x="4448233" y="1007924"/>
            <a:ext cx="735800" cy="1537942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Rectangle 58"/>
          <p:cNvSpPr/>
          <p:nvPr/>
        </p:nvSpPr>
        <p:spPr>
          <a:xfrm>
            <a:off x="4129167" y="1938396"/>
            <a:ext cx="14559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Roboto" panose="02000000000000000000" pitchFamily="2" charset="0"/>
                <a:cs typeface="Verdana"/>
              </a:rPr>
              <a:t>Gruppo A2A</a:t>
            </a:r>
          </a:p>
          <a:p>
            <a:pPr algn="ctr"/>
            <a:r>
              <a:rPr lang="it-IT" sz="1000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Roboto" panose="02000000000000000000" pitchFamily="2" charset="0"/>
                <a:cs typeface="Verdana"/>
              </a:rPr>
              <a:t>Risultati e strategie</a:t>
            </a:r>
            <a:endParaRPr lang="it-IT" sz="1000" dirty="0">
              <a:solidFill>
                <a:schemeClr val="bg1">
                  <a:lumMod val="50000"/>
                </a:schemeClr>
              </a:solidFill>
              <a:latin typeface="Verdana"/>
              <a:ea typeface="Roboto" panose="02000000000000000000" pitchFamily="2" charset="0"/>
              <a:cs typeface="Verdana"/>
            </a:endParaRPr>
          </a:p>
        </p:txBody>
      </p:sp>
      <p:sp>
        <p:nvSpPr>
          <p:cNvPr id="31" name="文本框 68"/>
          <p:cNvSpPr txBox="1"/>
          <p:nvPr/>
        </p:nvSpPr>
        <p:spPr>
          <a:xfrm>
            <a:off x="4568012" y="1549836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zh-CN" sz="2400" b="1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Microsoft YaHei UI" panose="020B0503020204020204" pitchFamily="34" charset="-122"/>
                <a:cs typeface="Verdana"/>
              </a:rPr>
              <a:t>01</a:t>
            </a:r>
            <a:endParaRPr lang="it-IT" altLang="zh-CN" sz="2400" b="1" dirty="0">
              <a:solidFill>
                <a:schemeClr val="bg1">
                  <a:lumMod val="50000"/>
                </a:schemeClr>
              </a:solidFill>
              <a:latin typeface="Verdana"/>
              <a:ea typeface="Microsoft YaHei UI" panose="020B0503020204020204" pitchFamily="34" charset="-122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18256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asellaDiTesto 56"/>
          <p:cNvSpPr txBox="1"/>
          <p:nvPr/>
        </p:nvSpPr>
        <p:spPr>
          <a:xfrm>
            <a:off x="222877" y="134174"/>
            <a:ext cx="6899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009FDA"/>
                </a:solidFill>
                <a:latin typeface="Verdana"/>
                <a:cs typeface="Verdana"/>
              </a:rPr>
              <a:t>I NUMERI DI SISTEMA: DAL 2005 AL 2030</a:t>
            </a:r>
            <a:endParaRPr lang="it-IT" sz="20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222876" y="443277"/>
            <a:ext cx="827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6F6F6F"/>
                </a:solidFill>
                <a:latin typeface="Verdana"/>
                <a:cs typeface="Verdana"/>
              </a:rPr>
              <a:t>DECARBONIZZAZIONE: EFFICIENZA E RINNOVABILI</a:t>
            </a:r>
            <a:endParaRPr lang="it-IT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946152" y="1295116"/>
            <a:ext cx="3000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1100" b="1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it-IT" u="sng" dirty="0" smtClean="0"/>
              <a:t>OBIETTIVI e TARGET</a:t>
            </a:r>
            <a:r>
              <a:rPr lang="it-IT" dirty="0" smtClean="0"/>
              <a:t>:</a:t>
            </a:r>
          </a:p>
          <a:p>
            <a:r>
              <a:rPr lang="it-IT" dirty="0" smtClean="0"/>
              <a:t>Crescita della penetrazione delle </a:t>
            </a:r>
            <a:r>
              <a:rPr lang="it-IT" dirty="0"/>
              <a:t>rinnovabili rispetto al </a:t>
            </a:r>
            <a:r>
              <a:rPr lang="it-IT" dirty="0" smtClean="0"/>
              <a:t>consumo energetico del Paese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5109110" y="1596246"/>
            <a:ext cx="4423167" cy="474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</a:t>
            </a: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100" b="1" i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Green Package EU </a:t>
            </a: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i target al 2020 </a:t>
            </a: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hanno costituito un importante stimolo per la transizione energetica del nostro Paese. </a:t>
            </a:r>
            <a:r>
              <a:rPr lang="it-IT" sz="1100" b="1" dirty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L’Italia ha </a:t>
            </a:r>
            <a:r>
              <a:rPr lang="it-IT" sz="1100" b="1" dirty="0" smtClean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già compiuto </a:t>
            </a:r>
            <a:r>
              <a:rPr lang="it-IT" sz="1100" b="1" dirty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grande sforzo per la penetrazione delle </a:t>
            </a:r>
            <a:r>
              <a:rPr lang="it-IT" sz="1100" b="1" dirty="0" smtClean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rinnovabili ma deve fare di più e meglio: </a:t>
            </a: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consumo di energia rinnovabile è più che raddoppiato, anche grazie alle </a:t>
            </a: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forti politiche di sostegno </a:t>
            </a: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seppure con </a:t>
            </a: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luci ed ombre sui costi sostenuti e ancora da sostenere.</a:t>
            </a:r>
          </a:p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</a:t>
            </a:r>
            <a:r>
              <a:rPr lang="it-IT" sz="1100" b="1" i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Piano Energia e Clima </a:t>
            </a: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definisce </a:t>
            </a: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nuovi sfidanti obiettivi al 2030 ma </a:t>
            </a:r>
            <a:r>
              <a:rPr lang="it-IT" sz="1100" b="1" dirty="0" err="1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decarbonizzazione</a:t>
            </a:r>
            <a:r>
              <a:rPr lang="it-IT" sz="1100" b="1" dirty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rinnovabili </a:t>
            </a: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devono essere viste insieme a </a:t>
            </a:r>
            <a:r>
              <a:rPr lang="it-IT" sz="1100" b="1" dirty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competitività e sicurezza/adeguatezza</a:t>
            </a: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Fondamentale</a:t>
            </a: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100" b="1" dirty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il raccordo </a:t>
            </a:r>
            <a:r>
              <a:rPr lang="it-IT" sz="1100" b="1" dirty="0" smtClean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il «Pacchetto economia circolare»: </a:t>
            </a:r>
            <a:r>
              <a:rPr lang="it-IT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utilizzo materie prime seconde riduce CO2 e fossili.</a:t>
            </a:r>
          </a:p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Target: 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 condivide e si auspica una </a:t>
            </a:r>
            <a:r>
              <a:rPr lang="it-IT" sz="1100" b="1" dirty="0" smtClean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valutazione ‘ponderata’ dei target</a:t>
            </a: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Attenzione a</a:t>
            </a: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non perdere di vista gli sforzi già fatti e gli obiettivi già acquisiti </a:t>
            </a:r>
            <a:r>
              <a:rPr lang="it-IT" sz="1100" i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(ruolo determinante di idroelettrico e biomassa).</a:t>
            </a:r>
          </a:p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Piano di una tal portata necessita di un </a:t>
            </a:r>
            <a:r>
              <a:rPr lang="it-IT" sz="1100" b="1" dirty="0" err="1" smtClean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framework</a:t>
            </a:r>
            <a:r>
              <a:rPr lang="it-IT" sz="1100" b="1" dirty="0" smtClean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stabile delle regole.</a:t>
            </a:r>
            <a:endParaRPr lang="it-IT" sz="1100" b="1" dirty="0">
              <a:solidFill>
                <a:srgbClr val="009FD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2154968" y="4146694"/>
            <a:ext cx="540524" cy="87273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2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>
              <a:solidFill>
                <a:prstClr val="white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155007" y="2351123"/>
            <a:ext cx="4588443" cy="4237455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7" name="Connettore 1 26"/>
          <p:cNvCxnSpPr/>
          <p:nvPr/>
        </p:nvCxnSpPr>
        <p:spPr>
          <a:xfrm flipH="1">
            <a:off x="476266" y="5030665"/>
            <a:ext cx="38672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tangolo 27"/>
          <p:cNvSpPr/>
          <p:nvPr/>
        </p:nvSpPr>
        <p:spPr>
          <a:xfrm>
            <a:off x="686901" y="4620986"/>
            <a:ext cx="483195" cy="38809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>
              <a:solidFill>
                <a:prstClr val="white"/>
              </a:solidFill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1704982" y="4281221"/>
            <a:ext cx="548555" cy="73768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>
              <a:solidFill>
                <a:prstClr val="white"/>
              </a:solidFill>
            </a:endParaRPr>
          </a:p>
        </p:txBody>
      </p:sp>
      <p:sp>
        <p:nvSpPr>
          <p:cNvPr id="30" name="Text Box 1059"/>
          <p:cNvSpPr txBox="1">
            <a:spLocks noChangeArrowheads="1"/>
          </p:cNvSpPr>
          <p:nvPr/>
        </p:nvSpPr>
        <p:spPr bwMode="auto">
          <a:xfrm>
            <a:off x="650539" y="4368309"/>
            <a:ext cx="6623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prstClr val="black"/>
                </a:solidFill>
              </a:rPr>
              <a:t>7,5%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31" name="Text Box 1059"/>
          <p:cNvSpPr txBox="1">
            <a:spLocks noChangeArrowheads="1"/>
          </p:cNvSpPr>
          <p:nvPr/>
        </p:nvSpPr>
        <p:spPr bwMode="auto">
          <a:xfrm>
            <a:off x="1674939" y="3990527"/>
            <a:ext cx="6623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prstClr val="black"/>
                </a:solidFill>
              </a:rPr>
              <a:t>17%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32" name="Text Box 1059"/>
          <p:cNvSpPr txBox="1">
            <a:spLocks noChangeArrowheads="1"/>
          </p:cNvSpPr>
          <p:nvPr/>
        </p:nvSpPr>
        <p:spPr bwMode="auto">
          <a:xfrm>
            <a:off x="3558270" y="3175592"/>
            <a:ext cx="6623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prstClr val="black"/>
                </a:solidFill>
              </a:rPr>
              <a:t>32%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33" name="Text Box 1059"/>
          <p:cNvSpPr txBox="1">
            <a:spLocks noChangeArrowheads="1"/>
          </p:cNvSpPr>
          <p:nvPr/>
        </p:nvSpPr>
        <p:spPr bwMode="auto">
          <a:xfrm>
            <a:off x="681876" y="5030665"/>
            <a:ext cx="6623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800" b="1"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it-IT" sz="1100" dirty="0">
                <a:solidFill>
                  <a:prstClr val="black"/>
                </a:solidFill>
              </a:rPr>
              <a:t>2005</a:t>
            </a:r>
          </a:p>
        </p:txBody>
      </p:sp>
      <p:sp>
        <p:nvSpPr>
          <p:cNvPr id="34" name="Text Box 1059"/>
          <p:cNvSpPr txBox="1">
            <a:spLocks noChangeArrowheads="1"/>
          </p:cNvSpPr>
          <p:nvPr/>
        </p:nvSpPr>
        <p:spPr bwMode="auto">
          <a:xfrm>
            <a:off x="1824293" y="5023067"/>
            <a:ext cx="74735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800" b="1"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it-IT" sz="1100" smtClean="0">
                <a:solidFill>
                  <a:prstClr val="black"/>
                </a:solidFill>
              </a:rPr>
              <a:t>2020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39" name="Text Box 1059"/>
          <p:cNvSpPr txBox="1">
            <a:spLocks noChangeArrowheads="1"/>
          </p:cNvSpPr>
          <p:nvPr/>
        </p:nvSpPr>
        <p:spPr bwMode="auto">
          <a:xfrm>
            <a:off x="3308981" y="5032435"/>
            <a:ext cx="6623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800" b="1"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it-IT" sz="1100" smtClean="0">
                <a:solidFill>
                  <a:prstClr val="black"/>
                </a:solidFill>
              </a:rPr>
              <a:t>2030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40" name="Fumetto 2 39"/>
          <p:cNvSpPr/>
          <p:nvPr/>
        </p:nvSpPr>
        <p:spPr>
          <a:xfrm>
            <a:off x="1551144" y="5364286"/>
            <a:ext cx="1293648" cy="464894"/>
          </a:xfrm>
          <a:prstGeom prst="wedgeRoundRectCallout">
            <a:avLst>
              <a:gd name="adj1" fmla="val 24779"/>
              <a:gd name="adj2" fmla="val -79186"/>
              <a:gd name="adj3" fmla="val 16667"/>
            </a:avLst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smtClean="0">
                <a:solidFill>
                  <a:srgbClr val="000000"/>
                </a:solidFill>
              </a:rPr>
              <a:t>Obiettivi al 2020</a:t>
            </a:r>
          </a:p>
          <a:p>
            <a:pPr algn="ctr"/>
            <a:r>
              <a:rPr lang="it-IT" sz="1100" b="1" smtClean="0">
                <a:solidFill>
                  <a:srgbClr val="000000"/>
                </a:solidFill>
              </a:rPr>
              <a:t>Green Package</a:t>
            </a:r>
            <a:endParaRPr lang="it-IT" sz="1100" b="1" dirty="0">
              <a:solidFill>
                <a:srgbClr val="000000"/>
              </a:solidFill>
            </a:endParaRPr>
          </a:p>
        </p:txBody>
      </p:sp>
      <p:sp>
        <p:nvSpPr>
          <p:cNvPr id="41" name="Fumetto 2 40"/>
          <p:cNvSpPr/>
          <p:nvPr/>
        </p:nvSpPr>
        <p:spPr>
          <a:xfrm>
            <a:off x="1770704" y="2590779"/>
            <a:ext cx="1601880" cy="461364"/>
          </a:xfrm>
          <a:prstGeom prst="wedgeRoundRectCallout">
            <a:avLst>
              <a:gd name="adj1" fmla="val 39964"/>
              <a:gd name="adj2" fmla="val 109536"/>
              <a:gd name="adj3" fmla="val 16667"/>
            </a:avLst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solidFill>
                  <a:srgbClr val="FF0000"/>
                </a:solidFill>
              </a:rPr>
              <a:t>ITALIA</a:t>
            </a:r>
          </a:p>
          <a:p>
            <a:pPr algn="ctr"/>
            <a:r>
              <a:rPr lang="it-IT" sz="1100" b="1" dirty="0" smtClean="0">
                <a:solidFill>
                  <a:srgbClr val="FF0000"/>
                </a:solidFill>
              </a:rPr>
              <a:t>Piano Integrato </a:t>
            </a:r>
            <a:br>
              <a:rPr lang="it-IT" sz="1100" b="1" dirty="0" smtClean="0">
                <a:solidFill>
                  <a:srgbClr val="FF0000"/>
                </a:solidFill>
              </a:rPr>
            </a:br>
            <a:r>
              <a:rPr lang="it-IT" sz="1100" b="1" dirty="0" smtClean="0">
                <a:solidFill>
                  <a:srgbClr val="FF0000"/>
                </a:solidFill>
              </a:rPr>
              <a:t>Energia e Clima</a:t>
            </a:r>
          </a:p>
        </p:txBody>
      </p:sp>
      <p:sp>
        <p:nvSpPr>
          <p:cNvPr id="48" name="Triangolo isoscele 47"/>
          <p:cNvSpPr/>
          <p:nvPr/>
        </p:nvSpPr>
        <p:spPr>
          <a:xfrm rot="5400000">
            <a:off x="4027633" y="3885430"/>
            <a:ext cx="1822067" cy="210193"/>
          </a:xfrm>
          <a:prstGeom prst="triangle">
            <a:avLst/>
          </a:prstGeom>
          <a:solidFill>
            <a:srgbClr val="009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Rettangolo 49"/>
          <p:cNvSpPr/>
          <p:nvPr/>
        </p:nvSpPr>
        <p:spPr>
          <a:xfrm>
            <a:off x="3524081" y="3492152"/>
            <a:ext cx="540524" cy="152767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2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>
              <a:solidFill>
                <a:prstClr val="white"/>
              </a:solidFill>
            </a:endParaRPr>
          </a:p>
        </p:txBody>
      </p:sp>
      <p:sp>
        <p:nvSpPr>
          <p:cNvPr id="51" name="Rettangolo 50"/>
          <p:cNvSpPr/>
          <p:nvPr/>
        </p:nvSpPr>
        <p:spPr>
          <a:xfrm>
            <a:off x="3086498" y="3651460"/>
            <a:ext cx="548555" cy="136133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>
              <a:solidFill>
                <a:prstClr val="white"/>
              </a:solidFill>
            </a:endParaRPr>
          </a:p>
        </p:txBody>
      </p:sp>
      <p:sp>
        <p:nvSpPr>
          <p:cNvPr id="52" name="Text Box 1059"/>
          <p:cNvSpPr txBox="1">
            <a:spLocks noChangeArrowheads="1"/>
          </p:cNvSpPr>
          <p:nvPr/>
        </p:nvSpPr>
        <p:spPr bwMode="auto">
          <a:xfrm>
            <a:off x="2997022" y="3382251"/>
            <a:ext cx="6623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smtClean="0">
                <a:solidFill>
                  <a:prstClr val="black"/>
                </a:solidFill>
              </a:rPr>
              <a:t>30%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53" name="Fumetto 2 52"/>
          <p:cNvSpPr/>
          <p:nvPr/>
        </p:nvSpPr>
        <p:spPr>
          <a:xfrm>
            <a:off x="3516692" y="2590779"/>
            <a:ext cx="1095825" cy="501764"/>
          </a:xfrm>
          <a:prstGeom prst="wedgeRoundRectCallout">
            <a:avLst>
              <a:gd name="adj1" fmla="val -21885"/>
              <a:gd name="adj2" fmla="val 70582"/>
              <a:gd name="adj3" fmla="val 16667"/>
            </a:avLst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solidFill>
                  <a:srgbClr val="FF0000"/>
                </a:solidFill>
              </a:rPr>
              <a:t>Obiettivo EU</a:t>
            </a:r>
          </a:p>
          <a:p>
            <a:pPr algn="ctr"/>
            <a:r>
              <a:rPr lang="it-IT" sz="1050" b="1" i="1" dirty="0" err="1" smtClean="0">
                <a:solidFill>
                  <a:srgbClr val="FF0000"/>
                </a:solidFill>
              </a:rPr>
              <a:t>Clean</a:t>
            </a:r>
            <a:r>
              <a:rPr lang="it-IT" sz="1050" b="1" i="1" dirty="0" smtClean="0">
                <a:solidFill>
                  <a:srgbClr val="FF0000"/>
                </a:solidFill>
              </a:rPr>
              <a:t> Energy Package</a:t>
            </a:r>
          </a:p>
        </p:txBody>
      </p:sp>
      <p:sp>
        <p:nvSpPr>
          <p:cNvPr id="54" name="Text Box 1059"/>
          <p:cNvSpPr txBox="1">
            <a:spLocks noChangeArrowheads="1"/>
          </p:cNvSpPr>
          <p:nvPr/>
        </p:nvSpPr>
        <p:spPr bwMode="auto">
          <a:xfrm>
            <a:off x="2218470" y="3867208"/>
            <a:ext cx="6623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prstClr val="black"/>
                </a:solidFill>
              </a:rPr>
              <a:t>20%</a:t>
            </a:r>
            <a:endParaRPr lang="it-IT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6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155007" y="1681843"/>
            <a:ext cx="5313480" cy="4906736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CasellaDiTesto 56"/>
          <p:cNvSpPr txBox="1"/>
          <p:nvPr/>
        </p:nvSpPr>
        <p:spPr>
          <a:xfrm>
            <a:off x="150306" y="76116"/>
            <a:ext cx="6899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009FDA"/>
                </a:solidFill>
                <a:latin typeface="Verdana"/>
                <a:cs typeface="Verdana"/>
              </a:rPr>
              <a:t>I NUMERI DI SISTEMA: DAL 2005 AL 2030</a:t>
            </a:r>
            <a:endParaRPr lang="it-IT" sz="20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153977" y="370705"/>
            <a:ext cx="827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6F6F6F"/>
                </a:solidFill>
                <a:latin typeface="Verdana"/>
                <a:cs typeface="Verdana"/>
              </a:rPr>
              <a:t>DECARBONIZZAZIONE: EFFICIENZA E RINNOVABILI</a:t>
            </a:r>
            <a:endParaRPr lang="it-IT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101" name="Text Box 1059"/>
          <p:cNvSpPr txBox="1">
            <a:spLocks noChangeArrowheads="1"/>
          </p:cNvSpPr>
          <p:nvPr/>
        </p:nvSpPr>
        <p:spPr bwMode="auto">
          <a:xfrm>
            <a:off x="155006" y="6124176"/>
            <a:ext cx="16977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900" dirty="0" smtClean="0">
                <a:solidFill>
                  <a:prstClr val="black"/>
                </a:solidFill>
              </a:rPr>
              <a:t>* </a:t>
            </a:r>
            <a:r>
              <a:rPr lang="it-IT" sz="900" dirty="0" err="1" smtClean="0">
                <a:solidFill>
                  <a:prstClr val="black"/>
                </a:solidFill>
              </a:rPr>
              <a:t>forecast</a:t>
            </a:r>
            <a:endParaRPr lang="it-IT" sz="900" dirty="0" smtClean="0">
              <a:solidFill>
                <a:prstClr val="black"/>
              </a:solidFill>
            </a:endParaRPr>
          </a:p>
          <a:p>
            <a:pPr eaLnBrk="1" hangingPunct="1"/>
            <a:r>
              <a:rPr lang="it-IT" sz="900" dirty="0" smtClean="0">
                <a:solidFill>
                  <a:srgbClr val="FF0000"/>
                </a:solidFill>
              </a:rPr>
              <a:t>* target PNIEC</a:t>
            </a:r>
            <a:endParaRPr lang="it-IT" sz="900" dirty="0">
              <a:solidFill>
                <a:prstClr val="black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5712224" y="1634710"/>
            <a:ext cx="3883567" cy="490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Necessità 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 una </a:t>
            </a: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Cabina di regia energetica </a:t>
            </a: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complessiva che monitori i target e, in parallelo, l’implementazione delle politiche e misure di supporto.</a:t>
            </a:r>
            <a:endParaRPr lang="it-IT" sz="1100" b="1" dirty="0">
              <a:solidFill>
                <a:srgbClr val="4747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</a:t>
            </a: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processo di </a:t>
            </a: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trasformazione e sostituzione delle fonti tradizionali </a:t>
            </a: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fonti rinnovabili continua 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 </a:t>
            </a: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 essere indirizzato in un’ottica di integrazione sul mercato e sostenibilità 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economica (nel termico c’è ancora molto spazio).</a:t>
            </a:r>
            <a:endParaRPr lang="it-IT" sz="1100" dirty="0">
              <a:solidFill>
                <a:srgbClr val="4747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Grande spinta nel settore elettrico ma attenzione ad </a:t>
            </a: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accompagnare </a:t>
            </a: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politiche </a:t>
            </a:r>
            <a:r>
              <a:rPr lang="it-IT" sz="1100" b="1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 sicurezza e adeguatezza del </a:t>
            </a: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sistema</a:t>
            </a: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(non solo piccoli impianti).</a:t>
            </a:r>
            <a:endParaRPr lang="it-IT" sz="1100" dirty="0">
              <a:solidFill>
                <a:srgbClr val="4747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Molti sforzi da fare 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ancora sul </a:t>
            </a: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settore termico 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su efficienza energetica con </a:t>
            </a:r>
            <a:r>
              <a:rPr lang="it-IT" sz="1100" b="1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focus sulle aree urbane.</a:t>
            </a:r>
            <a:endParaRPr lang="it-IT" sz="1100" b="1" dirty="0">
              <a:solidFill>
                <a:srgbClr val="4747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dirty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Attenzione allo scenario di crescita dei consumi complessivo 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soprattutto di quelli elettrici (stima al 2030 di 340,6 </a:t>
            </a:r>
            <a:r>
              <a:rPr lang="it-IT" sz="1100" dirty="0" err="1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TWh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lordi vs 331,8 </a:t>
            </a:r>
            <a:r>
              <a:rPr lang="it-IT" sz="1100" dirty="0" err="1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TWh</a:t>
            </a:r>
            <a:r>
              <a:rPr lang="it-IT" sz="1100" dirty="0" smtClean="0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lordi 2017).</a:t>
            </a:r>
          </a:p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b="1" dirty="0" smtClean="0">
                <a:solidFill>
                  <a:srgbClr val="009FD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Partire dagli operatori che, presenti su territori, possano supportare lo sviluppo del Paese in chiave sostenibile.</a:t>
            </a:r>
            <a:endParaRPr lang="it-IT" sz="1100" b="1" dirty="0">
              <a:solidFill>
                <a:srgbClr val="009FD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Oval 1038"/>
          <p:cNvSpPr>
            <a:spLocks noChangeArrowheads="1"/>
          </p:cNvSpPr>
          <p:nvPr/>
        </p:nvSpPr>
        <p:spPr bwMode="auto">
          <a:xfrm>
            <a:off x="2483951" y="2053865"/>
            <a:ext cx="2143083" cy="2040006"/>
          </a:xfrm>
          <a:prstGeom prst="ellipse">
            <a:avLst/>
          </a:prstGeom>
          <a:solidFill>
            <a:srgbClr val="F2F2F2">
              <a:alpha val="50196"/>
            </a:srgbClr>
          </a:solidFill>
          <a:ln w="6350">
            <a:solidFill>
              <a:srgbClr val="009FDA"/>
            </a:solidFill>
            <a:prstDash val="lgDash"/>
            <a:round/>
            <a:headEnd/>
            <a:tailEnd/>
          </a:ln>
          <a:extLst/>
        </p:spPr>
        <p:txBody>
          <a:bodyPr wrap="none" anchor="ctr"/>
          <a:lstStyle/>
          <a:p>
            <a:pPr algn="ctr"/>
            <a:endParaRPr lang="it-IT" sz="900" b="1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Oval 1038"/>
          <p:cNvSpPr>
            <a:spLocks noChangeArrowheads="1"/>
          </p:cNvSpPr>
          <p:nvPr/>
        </p:nvSpPr>
        <p:spPr bwMode="auto">
          <a:xfrm>
            <a:off x="699567" y="2037603"/>
            <a:ext cx="2143083" cy="2040006"/>
          </a:xfrm>
          <a:prstGeom prst="ellipse">
            <a:avLst/>
          </a:prstGeom>
          <a:solidFill>
            <a:srgbClr val="F2F2F2">
              <a:alpha val="50196"/>
            </a:srgbClr>
          </a:solidFill>
          <a:ln w="6350">
            <a:solidFill>
              <a:srgbClr val="009900"/>
            </a:solidFill>
            <a:prstDash val="lgDash"/>
            <a:round/>
            <a:headEnd/>
            <a:tailEnd/>
          </a:ln>
          <a:extLst/>
        </p:spPr>
        <p:txBody>
          <a:bodyPr wrap="none" anchor="ctr"/>
          <a:lstStyle/>
          <a:p>
            <a:pPr algn="ctr"/>
            <a:endParaRPr lang="it-IT" sz="900" b="1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9" name="Oval 1038"/>
          <p:cNvSpPr>
            <a:spLocks noChangeArrowheads="1"/>
          </p:cNvSpPr>
          <p:nvPr/>
        </p:nvSpPr>
        <p:spPr bwMode="auto">
          <a:xfrm>
            <a:off x="3101876" y="3218230"/>
            <a:ext cx="910325" cy="875641"/>
          </a:xfrm>
          <a:prstGeom prst="ellipse">
            <a:avLst/>
          </a:prstGeom>
          <a:solidFill>
            <a:srgbClr val="01AEF0"/>
          </a:solidFill>
          <a:ln w="19050">
            <a:solidFill>
              <a:srgbClr val="0000FF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/>
            <a:endParaRPr lang="it-IT" sz="900" b="1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Oval 1038"/>
          <p:cNvSpPr>
            <a:spLocks noChangeArrowheads="1"/>
          </p:cNvSpPr>
          <p:nvPr/>
        </p:nvSpPr>
        <p:spPr bwMode="auto">
          <a:xfrm>
            <a:off x="1034856" y="2716523"/>
            <a:ext cx="1472504" cy="1361086"/>
          </a:xfrm>
          <a:prstGeom prst="ellipse">
            <a:avLst/>
          </a:prstGeom>
          <a:solidFill>
            <a:srgbClr val="00FF00"/>
          </a:solidFill>
          <a:ln w="19050">
            <a:solidFill>
              <a:srgbClr val="0099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/>
            <a:endParaRPr lang="it-IT" sz="900" b="1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1" name="Line 1061"/>
          <p:cNvSpPr>
            <a:spLocks noChangeShapeType="1"/>
          </p:cNvSpPr>
          <p:nvPr/>
        </p:nvSpPr>
        <p:spPr bwMode="auto">
          <a:xfrm flipV="1">
            <a:off x="2522689" y="5905177"/>
            <a:ext cx="2263195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2" name="Oval 1038"/>
          <p:cNvSpPr>
            <a:spLocks noChangeArrowheads="1"/>
          </p:cNvSpPr>
          <p:nvPr/>
        </p:nvSpPr>
        <p:spPr bwMode="auto">
          <a:xfrm>
            <a:off x="3309742" y="3576956"/>
            <a:ext cx="507668" cy="526608"/>
          </a:xfrm>
          <a:prstGeom prst="ellipse">
            <a:avLst/>
          </a:prstGeom>
          <a:solidFill>
            <a:srgbClr val="72D6FE"/>
          </a:solidFill>
          <a:ln w="6350">
            <a:solidFill>
              <a:srgbClr val="0000FF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/>
            <a:endParaRPr lang="it-IT" sz="800" b="1">
              <a:solidFill>
                <a:prstClr val="black"/>
              </a:solidFill>
            </a:endParaRPr>
          </a:p>
        </p:txBody>
      </p:sp>
      <p:sp>
        <p:nvSpPr>
          <p:cNvPr id="53" name="Oval 1031"/>
          <p:cNvSpPr>
            <a:spLocks noChangeArrowheads="1"/>
          </p:cNvSpPr>
          <p:nvPr/>
        </p:nvSpPr>
        <p:spPr bwMode="auto">
          <a:xfrm>
            <a:off x="1591834" y="4099659"/>
            <a:ext cx="1908682" cy="1812839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74716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800" b="1" dirty="0">
              <a:solidFill>
                <a:prstClr val="black"/>
              </a:solidFill>
              <a:latin typeface="Verdana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54" name="Line 1045"/>
          <p:cNvSpPr>
            <a:spLocks noChangeShapeType="1"/>
          </p:cNvSpPr>
          <p:nvPr/>
        </p:nvSpPr>
        <p:spPr bwMode="auto">
          <a:xfrm>
            <a:off x="914848" y="4093872"/>
            <a:ext cx="387103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62" name="Oval 1031"/>
          <p:cNvSpPr>
            <a:spLocks noChangeArrowheads="1"/>
          </p:cNvSpPr>
          <p:nvPr/>
        </p:nvSpPr>
        <p:spPr bwMode="auto">
          <a:xfrm>
            <a:off x="1702527" y="4099660"/>
            <a:ext cx="1660957" cy="156352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rgbClr val="474716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800" b="1" dirty="0" smtClean="0">
              <a:solidFill>
                <a:prstClr val="black"/>
              </a:solidFill>
              <a:latin typeface="Verdana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63" name="Oval 1030"/>
          <p:cNvSpPr>
            <a:spLocks noChangeArrowheads="1"/>
          </p:cNvSpPr>
          <p:nvPr/>
        </p:nvSpPr>
        <p:spPr bwMode="auto">
          <a:xfrm>
            <a:off x="3413813" y="3813682"/>
            <a:ext cx="294830" cy="280189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99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t-IT" sz="1100" b="1" dirty="0" err="1" smtClean="0">
                <a:solidFill>
                  <a:prstClr val="black"/>
                </a:solidFill>
              </a:rPr>
              <a:t>Rinnvabili</a:t>
            </a:r>
            <a:endParaRPr lang="it-IT" sz="1100" b="1" dirty="0">
              <a:solidFill>
                <a:prstClr val="black"/>
              </a:solidFill>
            </a:endParaRPr>
          </a:p>
          <a:p>
            <a:pPr algn="ctr"/>
            <a:r>
              <a:rPr lang="it-IT" sz="1100" b="1" dirty="0">
                <a:solidFill>
                  <a:prstClr val="black"/>
                </a:solidFill>
              </a:rPr>
              <a:t>Termiche</a:t>
            </a:r>
          </a:p>
        </p:txBody>
      </p:sp>
      <p:sp>
        <p:nvSpPr>
          <p:cNvPr id="64" name="Oval 1031"/>
          <p:cNvSpPr>
            <a:spLocks noChangeArrowheads="1"/>
          </p:cNvSpPr>
          <p:nvPr/>
        </p:nvSpPr>
        <p:spPr bwMode="auto">
          <a:xfrm>
            <a:off x="1946264" y="4099659"/>
            <a:ext cx="1229264" cy="1211505"/>
          </a:xfrm>
          <a:prstGeom prst="ellipse">
            <a:avLst/>
          </a:prstGeom>
          <a:solidFill>
            <a:srgbClr val="6F6F6F"/>
          </a:solidFill>
          <a:ln w="19050">
            <a:solidFill>
              <a:srgbClr val="474716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800" b="1" dirty="0">
                <a:solidFill>
                  <a:prstClr val="black"/>
                </a:solidFill>
                <a:latin typeface="Verdana" pitchFamily="34" charset="0"/>
                <a:ea typeface="ヒラギノ角ゴ Pro W3"/>
                <a:cs typeface="ヒラギノ角ゴ Pro W3"/>
              </a:rPr>
              <a:t>Consumi </a:t>
            </a:r>
            <a:br>
              <a:rPr lang="it-IT" sz="800" b="1" dirty="0">
                <a:solidFill>
                  <a:prstClr val="black"/>
                </a:solidFill>
                <a:latin typeface="Verdana" pitchFamily="34" charset="0"/>
                <a:ea typeface="ヒラギノ角ゴ Pro W3"/>
                <a:cs typeface="ヒラギノ角ゴ Pro W3"/>
              </a:rPr>
            </a:br>
            <a:r>
              <a:rPr lang="it-IT" sz="800" b="1" dirty="0">
                <a:solidFill>
                  <a:prstClr val="black"/>
                </a:solidFill>
                <a:latin typeface="Verdana" pitchFamily="34" charset="0"/>
                <a:ea typeface="ヒラギノ角ゴ Pro W3"/>
                <a:cs typeface="ヒラギノ角ゴ Pro W3"/>
              </a:rPr>
              <a:t>energetici</a:t>
            </a:r>
          </a:p>
        </p:txBody>
      </p:sp>
      <p:sp>
        <p:nvSpPr>
          <p:cNvPr id="65" name="Text Box 1049"/>
          <p:cNvSpPr txBox="1">
            <a:spLocks noChangeArrowheads="1"/>
          </p:cNvSpPr>
          <p:nvPr/>
        </p:nvSpPr>
        <p:spPr bwMode="auto">
          <a:xfrm>
            <a:off x="1442271" y="2912739"/>
            <a:ext cx="1066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800" dirty="0" smtClean="0">
                <a:solidFill>
                  <a:prstClr val="black"/>
                </a:solidFill>
              </a:rPr>
              <a:t>34/35%</a:t>
            </a:r>
            <a:endParaRPr lang="it-IT" sz="800" dirty="0">
              <a:solidFill>
                <a:prstClr val="black"/>
              </a:solidFill>
            </a:endParaRPr>
          </a:p>
        </p:txBody>
      </p:sp>
      <p:sp>
        <p:nvSpPr>
          <p:cNvPr id="107" name="Text Box 1059"/>
          <p:cNvSpPr txBox="1">
            <a:spLocks noChangeArrowheads="1"/>
          </p:cNvSpPr>
          <p:nvPr/>
        </p:nvSpPr>
        <p:spPr bwMode="auto">
          <a:xfrm>
            <a:off x="249786" y="2668849"/>
            <a:ext cx="6007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srgbClr val="FF0000"/>
                </a:solidFill>
              </a:rPr>
              <a:t>2030</a:t>
            </a:r>
            <a:endParaRPr lang="it-IT" sz="1100" dirty="0">
              <a:solidFill>
                <a:srgbClr val="FF0000"/>
              </a:solidFill>
            </a:endParaRPr>
          </a:p>
        </p:txBody>
      </p:sp>
      <p:sp>
        <p:nvSpPr>
          <p:cNvPr id="108" name="Line 1061"/>
          <p:cNvSpPr>
            <a:spLocks noChangeShapeType="1"/>
          </p:cNvSpPr>
          <p:nvPr/>
        </p:nvSpPr>
        <p:spPr bwMode="auto">
          <a:xfrm flipV="1">
            <a:off x="352195" y="2717445"/>
            <a:ext cx="1515572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115" name="Text Box 1059"/>
          <p:cNvSpPr txBox="1">
            <a:spLocks noChangeArrowheads="1"/>
          </p:cNvSpPr>
          <p:nvPr/>
        </p:nvSpPr>
        <p:spPr bwMode="auto">
          <a:xfrm>
            <a:off x="4328177" y="5682483"/>
            <a:ext cx="72549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/>
              <a:t>2005</a:t>
            </a:r>
            <a:endParaRPr lang="it-IT" sz="1100" dirty="0"/>
          </a:p>
        </p:txBody>
      </p:sp>
      <p:sp>
        <p:nvSpPr>
          <p:cNvPr id="117" name="Text Box 1059"/>
          <p:cNvSpPr txBox="1">
            <a:spLocks noChangeArrowheads="1"/>
          </p:cNvSpPr>
          <p:nvPr/>
        </p:nvSpPr>
        <p:spPr bwMode="auto">
          <a:xfrm>
            <a:off x="4321966" y="5455472"/>
            <a:ext cx="77940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/>
              <a:t>2020*</a:t>
            </a:r>
            <a:endParaRPr lang="it-IT" sz="1100" dirty="0"/>
          </a:p>
        </p:txBody>
      </p:sp>
      <p:sp>
        <p:nvSpPr>
          <p:cNvPr id="118" name="Line 1061"/>
          <p:cNvSpPr>
            <a:spLocks noChangeShapeType="1"/>
          </p:cNvSpPr>
          <p:nvPr/>
        </p:nvSpPr>
        <p:spPr bwMode="auto">
          <a:xfrm>
            <a:off x="2538208" y="5655331"/>
            <a:ext cx="2286167" cy="3411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9" name="Text Box 1059"/>
          <p:cNvSpPr txBox="1">
            <a:spLocks noChangeArrowheads="1"/>
          </p:cNvSpPr>
          <p:nvPr/>
        </p:nvSpPr>
        <p:spPr bwMode="auto">
          <a:xfrm>
            <a:off x="4315801" y="5117460"/>
            <a:ext cx="66238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srgbClr val="FF0000"/>
                </a:solidFill>
              </a:rPr>
              <a:t>2030</a:t>
            </a:r>
            <a:endParaRPr lang="it-IT" sz="1100" dirty="0">
              <a:solidFill>
                <a:srgbClr val="FF0000"/>
              </a:solidFill>
            </a:endParaRPr>
          </a:p>
        </p:txBody>
      </p:sp>
      <p:sp>
        <p:nvSpPr>
          <p:cNvPr id="120" name="Line 1061"/>
          <p:cNvSpPr>
            <a:spLocks noChangeShapeType="1"/>
          </p:cNvSpPr>
          <p:nvPr/>
        </p:nvSpPr>
        <p:spPr bwMode="auto">
          <a:xfrm flipV="1">
            <a:off x="2507360" y="5311164"/>
            <a:ext cx="233665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21" name="Text Box 1049"/>
          <p:cNvSpPr txBox="1">
            <a:spLocks noChangeArrowheads="1"/>
          </p:cNvSpPr>
          <p:nvPr/>
        </p:nvSpPr>
        <p:spPr bwMode="auto">
          <a:xfrm>
            <a:off x="2260404" y="5925111"/>
            <a:ext cx="1066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800" dirty="0" smtClean="0"/>
              <a:t>141 </a:t>
            </a:r>
            <a:r>
              <a:rPr lang="it-IT" sz="800" dirty="0" err="1" smtClean="0"/>
              <a:t>Mtep</a:t>
            </a:r>
            <a:endParaRPr lang="it-IT" sz="800" dirty="0"/>
          </a:p>
        </p:txBody>
      </p:sp>
      <p:sp>
        <p:nvSpPr>
          <p:cNvPr id="122" name="Text Box 1049"/>
          <p:cNvSpPr txBox="1">
            <a:spLocks noChangeArrowheads="1"/>
          </p:cNvSpPr>
          <p:nvPr/>
        </p:nvSpPr>
        <p:spPr bwMode="auto">
          <a:xfrm>
            <a:off x="2251499" y="5630665"/>
            <a:ext cx="1066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800" dirty="0" smtClean="0"/>
              <a:t>121 </a:t>
            </a:r>
            <a:r>
              <a:rPr lang="it-IT" sz="800" dirty="0" err="1" smtClean="0"/>
              <a:t>Mtep</a:t>
            </a:r>
            <a:endParaRPr lang="it-IT" sz="800" dirty="0"/>
          </a:p>
        </p:txBody>
      </p:sp>
      <p:sp>
        <p:nvSpPr>
          <p:cNvPr id="123" name="Text Box 1049"/>
          <p:cNvSpPr txBox="1">
            <a:spLocks noChangeArrowheads="1"/>
          </p:cNvSpPr>
          <p:nvPr/>
        </p:nvSpPr>
        <p:spPr bwMode="auto">
          <a:xfrm>
            <a:off x="2278347" y="5282121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1000" dirty="0" smtClean="0">
                <a:solidFill>
                  <a:srgbClr val="FF0000"/>
                </a:solidFill>
              </a:rPr>
              <a:t>111 </a:t>
            </a:r>
            <a:r>
              <a:rPr lang="it-IT" sz="1000" dirty="0" err="1" smtClean="0">
                <a:solidFill>
                  <a:srgbClr val="FF0000"/>
                </a:solidFill>
              </a:rPr>
              <a:t>Mtep</a:t>
            </a:r>
            <a:endParaRPr lang="it-IT" sz="1000" dirty="0">
              <a:solidFill>
                <a:srgbClr val="FF0000"/>
              </a:solidFill>
            </a:endParaRPr>
          </a:p>
        </p:txBody>
      </p:sp>
      <p:sp>
        <p:nvSpPr>
          <p:cNvPr id="125" name="Text Box 1049"/>
          <p:cNvSpPr txBox="1">
            <a:spLocks noChangeArrowheads="1"/>
          </p:cNvSpPr>
          <p:nvPr/>
        </p:nvSpPr>
        <p:spPr bwMode="auto">
          <a:xfrm>
            <a:off x="1552680" y="2487574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1000" dirty="0" smtClean="0">
                <a:solidFill>
                  <a:srgbClr val="FF0000"/>
                </a:solidFill>
              </a:rPr>
              <a:t>55,4%</a:t>
            </a:r>
            <a:endParaRPr lang="it-IT" sz="1000" dirty="0">
              <a:solidFill>
                <a:srgbClr val="FF0000"/>
              </a:solidFill>
            </a:endParaRPr>
          </a:p>
        </p:txBody>
      </p:sp>
      <p:sp>
        <p:nvSpPr>
          <p:cNvPr id="126" name="Oval 1038"/>
          <p:cNvSpPr>
            <a:spLocks noChangeArrowheads="1"/>
          </p:cNvSpPr>
          <p:nvPr/>
        </p:nvSpPr>
        <p:spPr bwMode="auto">
          <a:xfrm>
            <a:off x="1226204" y="3097491"/>
            <a:ext cx="1089808" cy="980118"/>
          </a:xfrm>
          <a:prstGeom prst="ellipse">
            <a:avLst/>
          </a:prstGeom>
          <a:solidFill>
            <a:srgbClr val="9DF5AA"/>
          </a:solidFill>
          <a:ln w="3175">
            <a:solidFill>
              <a:srgbClr val="009900"/>
            </a:solidFill>
            <a:prstDash val="solid"/>
            <a:round/>
            <a:headEnd/>
            <a:tailEnd/>
          </a:ln>
          <a:extLst/>
        </p:spPr>
        <p:txBody>
          <a:bodyPr wrap="none" anchor="ctr"/>
          <a:lstStyle/>
          <a:p>
            <a:pPr algn="ctr"/>
            <a:endParaRPr lang="it-IT" sz="1100" b="1">
              <a:solidFill>
                <a:prstClr val="black"/>
              </a:solidFill>
            </a:endParaRPr>
          </a:p>
        </p:txBody>
      </p:sp>
      <p:sp>
        <p:nvSpPr>
          <p:cNvPr id="127" name="Oval 1038"/>
          <p:cNvSpPr>
            <a:spLocks noChangeArrowheads="1"/>
          </p:cNvSpPr>
          <p:nvPr/>
        </p:nvSpPr>
        <p:spPr bwMode="auto">
          <a:xfrm>
            <a:off x="1440007" y="3462644"/>
            <a:ext cx="662203" cy="614965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99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t-IT" sz="1100" b="1" dirty="0">
                <a:solidFill>
                  <a:prstClr val="black"/>
                </a:solidFill>
              </a:rPr>
              <a:t>Rinnovabili</a:t>
            </a:r>
          </a:p>
          <a:p>
            <a:pPr algn="ctr"/>
            <a:r>
              <a:rPr lang="it-IT" sz="1100" b="1" dirty="0">
                <a:solidFill>
                  <a:prstClr val="black"/>
                </a:solidFill>
              </a:rPr>
              <a:t>Elettriche</a:t>
            </a:r>
          </a:p>
        </p:txBody>
      </p:sp>
      <p:sp>
        <p:nvSpPr>
          <p:cNvPr id="128" name="Text Box 1049"/>
          <p:cNvSpPr txBox="1">
            <a:spLocks noChangeArrowheads="1"/>
          </p:cNvSpPr>
          <p:nvPr/>
        </p:nvSpPr>
        <p:spPr bwMode="auto">
          <a:xfrm>
            <a:off x="1494096" y="3312978"/>
            <a:ext cx="1066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800" dirty="0" smtClean="0">
                <a:solidFill>
                  <a:prstClr val="black"/>
                </a:solidFill>
              </a:rPr>
              <a:t>16,3%</a:t>
            </a:r>
            <a:endParaRPr lang="it-IT" sz="800" dirty="0">
              <a:solidFill>
                <a:prstClr val="black"/>
              </a:solidFill>
            </a:endParaRPr>
          </a:p>
        </p:txBody>
      </p:sp>
      <p:sp>
        <p:nvSpPr>
          <p:cNvPr id="59" name="Text Box 1059"/>
          <p:cNvSpPr txBox="1">
            <a:spLocks noChangeArrowheads="1"/>
          </p:cNvSpPr>
          <p:nvPr/>
        </p:nvSpPr>
        <p:spPr bwMode="auto">
          <a:xfrm>
            <a:off x="259376" y="3429691"/>
            <a:ext cx="65797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prstClr val="black"/>
                </a:solidFill>
              </a:rPr>
              <a:t>2005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60" name="Line 1061"/>
          <p:cNvSpPr>
            <a:spLocks noChangeShapeType="1"/>
          </p:cNvSpPr>
          <p:nvPr/>
        </p:nvSpPr>
        <p:spPr bwMode="auto">
          <a:xfrm flipV="1">
            <a:off x="362641" y="3468099"/>
            <a:ext cx="1501690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55" name="Text Box 1059"/>
          <p:cNvSpPr txBox="1">
            <a:spLocks noChangeArrowheads="1"/>
          </p:cNvSpPr>
          <p:nvPr/>
        </p:nvSpPr>
        <p:spPr bwMode="auto">
          <a:xfrm>
            <a:off x="257345" y="3051765"/>
            <a:ext cx="7123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prstClr val="black"/>
                </a:solidFill>
              </a:rPr>
              <a:t>2020*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56" name="Line 1061"/>
          <p:cNvSpPr>
            <a:spLocks noChangeShapeType="1"/>
          </p:cNvSpPr>
          <p:nvPr/>
        </p:nvSpPr>
        <p:spPr bwMode="auto">
          <a:xfrm flipV="1">
            <a:off x="362641" y="3100360"/>
            <a:ext cx="1512685" cy="8049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129" name="Text Box 1049"/>
          <p:cNvSpPr txBox="1">
            <a:spLocks noChangeArrowheads="1"/>
          </p:cNvSpPr>
          <p:nvPr/>
        </p:nvSpPr>
        <p:spPr bwMode="auto">
          <a:xfrm>
            <a:off x="1532886" y="1840304"/>
            <a:ext cx="1066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800" dirty="0" smtClean="0">
                <a:solidFill>
                  <a:prstClr val="black"/>
                </a:solidFill>
              </a:rPr>
              <a:t>100%</a:t>
            </a:r>
            <a:endParaRPr lang="it-IT" sz="800" dirty="0">
              <a:solidFill>
                <a:prstClr val="black"/>
              </a:solidFill>
            </a:endParaRPr>
          </a:p>
        </p:txBody>
      </p:sp>
      <p:sp>
        <p:nvSpPr>
          <p:cNvPr id="130" name="Text Box 1049"/>
          <p:cNvSpPr txBox="1">
            <a:spLocks noChangeArrowheads="1"/>
          </p:cNvSpPr>
          <p:nvPr/>
        </p:nvSpPr>
        <p:spPr bwMode="auto">
          <a:xfrm>
            <a:off x="3287573" y="1857940"/>
            <a:ext cx="1066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800" dirty="0" smtClean="0">
                <a:solidFill>
                  <a:prstClr val="black"/>
                </a:solidFill>
              </a:rPr>
              <a:t>100%</a:t>
            </a:r>
            <a:endParaRPr lang="it-IT" sz="800" dirty="0">
              <a:solidFill>
                <a:prstClr val="black"/>
              </a:solidFill>
            </a:endParaRPr>
          </a:p>
        </p:txBody>
      </p:sp>
      <p:sp>
        <p:nvSpPr>
          <p:cNvPr id="105" name="Text Box 1049"/>
          <p:cNvSpPr txBox="1">
            <a:spLocks noChangeArrowheads="1"/>
          </p:cNvSpPr>
          <p:nvPr/>
        </p:nvSpPr>
        <p:spPr bwMode="auto">
          <a:xfrm>
            <a:off x="3363747" y="3652141"/>
            <a:ext cx="63508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800" dirty="0" smtClean="0">
                <a:solidFill>
                  <a:prstClr val="black"/>
                </a:solidFill>
              </a:rPr>
              <a:t>8,2%</a:t>
            </a:r>
            <a:endParaRPr lang="it-IT" sz="800" dirty="0">
              <a:solidFill>
                <a:prstClr val="black"/>
              </a:solidFill>
            </a:endParaRPr>
          </a:p>
        </p:txBody>
      </p:sp>
      <p:sp>
        <p:nvSpPr>
          <p:cNvPr id="106" name="Text Box 1049"/>
          <p:cNvSpPr txBox="1">
            <a:spLocks noChangeArrowheads="1"/>
          </p:cNvSpPr>
          <p:nvPr/>
        </p:nvSpPr>
        <p:spPr bwMode="auto">
          <a:xfrm>
            <a:off x="3327204" y="3366315"/>
            <a:ext cx="63508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800" dirty="0" smtClean="0">
                <a:solidFill>
                  <a:prstClr val="black"/>
                </a:solidFill>
              </a:rPr>
              <a:t>19,2%</a:t>
            </a:r>
            <a:endParaRPr lang="it-IT" sz="800" dirty="0">
              <a:solidFill>
                <a:prstClr val="black"/>
              </a:solidFill>
            </a:endParaRPr>
          </a:p>
        </p:txBody>
      </p:sp>
      <p:sp>
        <p:nvSpPr>
          <p:cNvPr id="109" name="Text Box 1059"/>
          <p:cNvSpPr txBox="1">
            <a:spLocks noChangeArrowheads="1"/>
          </p:cNvSpPr>
          <p:nvPr/>
        </p:nvSpPr>
        <p:spPr bwMode="auto">
          <a:xfrm>
            <a:off x="4544734" y="3340951"/>
            <a:ext cx="81950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prstClr val="black"/>
                </a:solidFill>
              </a:rPr>
              <a:t>2020*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110" name="Line 1061"/>
          <p:cNvSpPr>
            <a:spLocks noChangeShapeType="1"/>
          </p:cNvSpPr>
          <p:nvPr/>
        </p:nvSpPr>
        <p:spPr bwMode="auto">
          <a:xfrm flipV="1">
            <a:off x="3600175" y="3558304"/>
            <a:ext cx="1360029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111" name="Text Box 1059"/>
          <p:cNvSpPr txBox="1">
            <a:spLocks noChangeArrowheads="1"/>
          </p:cNvSpPr>
          <p:nvPr/>
        </p:nvSpPr>
        <p:spPr bwMode="auto">
          <a:xfrm>
            <a:off x="4544734" y="3615362"/>
            <a:ext cx="72549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prstClr val="black"/>
                </a:solidFill>
              </a:rPr>
              <a:t>2005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112" name="Line 1061"/>
          <p:cNvSpPr>
            <a:spLocks noChangeShapeType="1"/>
          </p:cNvSpPr>
          <p:nvPr/>
        </p:nvSpPr>
        <p:spPr bwMode="auto">
          <a:xfrm flipV="1">
            <a:off x="3389269" y="3825469"/>
            <a:ext cx="1583777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113" name="Text Box 1059"/>
          <p:cNvSpPr txBox="1">
            <a:spLocks noChangeArrowheads="1"/>
          </p:cNvSpPr>
          <p:nvPr/>
        </p:nvSpPr>
        <p:spPr bwMode="auto">
          <a:xfrm>
            <a:off x="4544734" y="2977492"/>
            <a:ext cx="66238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it-IT" sz="1100" dirty="0" smtClean="0">
                <a:solidFill>
                  <a:srgbClr val="FF0000"/>
                </a:solidFill>
              </a:rPr>
              <a:t>2030</a:t>
            </a:r>
            <a:endParaRPr lang="it-IT" sz="1100" dirty="0">
              <a:solidFill>
                <a:srgbClr val="FF0000"/>
              </a:solidFill>
            </a:endParaRPr>
          </a:p>
        </p:txBody>
      </p:sp>
      <p:sp>
        <p:nvSpPr>
          <p:cNvPr id="114" name="Line 1061"/>
          <p:cNvSpPr>
            <a:spLocks noChangeShapeType="1"/>
          </p:cNvSpPr>
          <p:nvPr/>
        </p:nvSpPr>
        <p:spPr bwMode="auto">
          <a:xfrm flipV="1">
            <a:off x="3535147" y="3205616"/>
            <a:ext cx="1518377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124" name="Text Box 1049"/>
          <p:cNvSpPr txBox="1">
            <a:spLocks noChangeArrowheads="1"/>
          </p:cNvSpPr>
          <p:nvPr/>
        </p:nvSpPr>
        <p:spPr bwMode="auto">
          <a:xfrm>
            <a:off x="3261377" y="2987355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Verdana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1000" dirty="0" smtClean="0">
                <a:solidFill>
                  <a:srgbClr val="FF0000"/>
                </a:solidFill>
              </a:rPr>
              <a:t>33,1%</a:t>
            </a:r>
            <a:endParaRPr lang="it-IT" sz="1000" dirty="0">
              <a:solidFill>
                <a:srgbClr val="FF0000"/>
              </a:solidFill>
            </a:endParaRPr>
          </a:p>
        </p:txBody>
      </p:sp>
      <p:sp>
        <p:nvSpPr>
          <p:cNvPr id="131" name="CasellaDiTesto 130"/>
          <p:cNvSpPr txBox="1"/>
          <p:nvPr/>
        </p:nvSpPr>
        <p:spPr>
          <a:xfrm>
            <a:off x="1109981" y="1343831"/>
            <a:ext cx="3000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1100" b="1">
                <a:solidFill>
                  <a:srgbClr val="4747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it-IT" u="sng" dirty="0" smtClean="0"/>
              <a:t>OBIETTIVI e TARGET di settore</a:t>
            </a:r>
            <a:endParaRPr lang="it-IT" dirty="0"/>
          </a:p>
        </p:txBody>
      </p:sp>
      <p:sp>
        <p:nvSpPr>
          <p:cNvPr id="8" name="Callout 6 7"/>
          <p:cNvSpPr/>
          <p:nvPr/>
        </p:nvSpPr>
        <p:spPr>
          <a:xfrm>
            <a:off x="1940382" y="2337463"/>
            <a:ext cx="632663" cy="115428"/>
          </a:xfrm>
          <a:prstGeom prst="accentCallout2">
            <a:avLst>
              <a:gd name="adj1" fmla="val 32896"/>
              <a:gd name="adj2" fmla="val 87161"/>
              <a:gd name="adj3" fmla="val 96554"/>
              <a:gd name="adj4" fmla="val 108508"/>
              <a:gd name="adj5" fmla="val 105428"/>
              <a:gd name="adj6" fmla="val 13141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solidFill>
                  <a:schemeClr val="bg1">
                    <a:lumMod val="65000"/>
                  </a:schemeClr>
                </a:solidFill>
              </a:rPr>
              <a:t>Fossile</a:t>
            </a:r>
            <a:endParaRPr lang="it-IT" sz="11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2" name="Callout 6 131"/>
          <p:cNvSpPr/>
          <p:nvPr/>
        </p:nvSpPr>
        <p:spPr>
          <a:xfrm>
            <a:off x="7933" y="3808412"/>
            <a:ext cx="1002925" cy="187643"/>
          </a:xfrm>
          <a:prstGeom prst="accentCallout2">
            <a:avLst>
              <a:gd name="adj1" fmla="val 32896"/>
              <a:gd name="adj2" fmla="val 87161"/>
              <a:gd name="adj3" fmla="val 96554"/>
              <a:gd name="adj4" fmla="val 108508"/>
              <a:gd name="adj5" fmla="val -177385"/>
              <a:gd name="adj6" fmla="val 133045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solidFill>
                  <a:srgbClr val="00B050"/>
                </a:solidFill>
              </a:rPr>
              <a:t>Rinnovabile</a:t>
            </a:r>
            <a:endParaRPr lang="it-IT" sz="1100" b="1" dirty="0">
              <a:solidFill>
                <a:srgbClr val="00B05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22067" y="1692936"/>
            <a:ext cx="13083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/>
              <a:t>SETTORE ELETTRICO</a:t>
            </a:r>
            <a:endParaRPr lang="it-IT" sz="1050" b="1" dirty="0"/>
          </a:p>
        </p:txBody>
      </p:sp>
      <p:sp>
        <p:nvSpPr>
          <p:cNvPr id="133" name="CasellaDiTesto 132"/>
          <p:cNvSpPr txBox="1"/>
          <p:nvPr/>
        </p:nvSpPr>
        <p:spPr>
          <a:xfrm>
            <a:off x="4282311" y="1683510"/>
            <a:ext cx="12346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/>
              <a:t>SETTORE TERMICO</a:t>
            </a:r>
            <a:endParaRPr lang="it-IT" sz="1050" b="1" dirty="0"/>
          </a:p>
        </p:txBody>
      </p:sp>
      <p:sp>
        <p:nvSpPr>
          <p:cNvPr id="134" name="CasellaDiTesto 133"/>
          <p:cNvSpPr txBox="1"/>
          <p:nvPr/>
        </p:nvSpPr>
        <p:spPr>
          <a:xfrm>
            <a:off x="1730755" y="6374864"/>
            <a:ext cx="11705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="1" dirty="0" smtClean="0"/>
              <a:t>CONSUMI TOTALI</a:t>
            </a:r>
            <a:endParaRPr lang="it-IT" sz="1050" b="1" dirty="0"/>
          </a:p>
        </p:txBody>
      </p:sp>
      <p:sp>
        <p:nvSpPr>
          <p:cNvPr id="135" name="Triangolo isoscele 134"/>
          <p:cNvSpPr/>
          <p:nvPr/>
        </p:nvSpPr>
        <p:spPr>
          <a:xfrm rot="5400000">
            <a:off x="4598417" y="3853393"/>
            <a:ext cx="1822067" cy="210193"/>
          </a:xfrm>
          <a:prstGeom prst="triangle">
            <a:avLst/>
          </a:prstGeom>
          <a:solidFill>
            <a:srgbClr val="009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426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asellaDiTesto 50"/>
          <p:cNvSpPr txBox="1"/>
          <p:nvPr/>
        </p:nvSpPr>
        <p:spPr>
          <a:xfrm>
            <a:off x="160028" y="154255"/>
            <a:ext cx="6664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009FDA"/>
                </a:solidFill>
                <a:latin typeface="Verdana"/>
                <a:cs typeface="Verdana"/>
              </a:rPr>
              <a:t>AGENDA</a:t>
            </a:r>
            <a:endParaRPr lang="it-IT" sz="20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2"/>
          <a:srcRect b="2300"/>
          <a:stretch/>
        </p:blipFill>
        <p:spPr>
          <a:xfrm>
            <a:off x="52441" y="3436494"/>
            <a:ext cx="6065074" cy="3414249"/>
          </a:xfrm>
          <a:prstGeom prst="rect">
            <a:avLst/>
          </a:prstGeom>
        </p:spPr>
      </p:pic>
      <p:sp>
        <p:nvSpPr>
          <p:cNvPr id="32" name="L-Shape 56"/>
          <p:cNvSpPr/>
          <p:nvPr/>
        </p:nvSpPr>
        <p:spPr>
          <a:xfrm rot="5400000">
            <a:off x="6388289" y="1830944"/>
            <a:ext cx="735800" cy="153794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6F6F6F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3" name="Rectangle 58"/>
          <p:cNvSpPr/>
          <p:nvPr/>
        </p:nvSpPr>
        <p:spPr>
          <a:xfrm>
            <a:off x="6069223" y="2761416"/>
            <a:ext cx="177744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Roboto" panose="02000000000000000000" pitchFamily="2" charset="0"/>
                <a:cs typeface="Verdana"/>
              </a:rPr>
              <a:t>Il Sistema Italia e il Piano Energia Clima</a:t>
            </a:r>
            <a:endParaRPr lang="it-IT" sz="1200" dirty="0">
              <a:solidFill>
                <a:schemeClr val="bg1">
                  <a:lumMod val="50000"/>
                </a:schemeClr>
              </a:solidFill>
              <a:latin typeface="Verdana"/>
              <a:ea typeface="Roboto" panose="02000000000000000000" pitchFamily="2" charset="0"/>
              <a:cs typeface="Verdana"/>
            </a:endParaRPr>
          </a:p>
          <a:p>
            <a:pPr algn="ctr">
              <a:lnSpc>
                <a:spcPct val="120000"/>
              </a:lnSpc>
            </a:pPr>
            <a:endParaRPr lang="it-IT" sz="1200" dirty="0">
              <a:solidFill>
                <a:schemeClr val="bg1">
                  <a:lumMod val="50000"/>
                </a:schemeClr>
              </a:solidFill>
              <a:latin typeface="Verdana"/>
              <a:ea typeface="Roboto" panose="02000000000000000000" pitchFamily="2" charset="0"/>
              <a:cs typeface="Verdana"/>
            </a:endParaRPr>
          </a:p>
        </p:txBody>
      </p:sp>
      <p:sp>
        <p:nvSpPr>
          <p:cNvPr id="34" name="文本框 68"/>
          <p:cNvSpPr txBox="1"/>
          <p:nvPr/>
        </p:nvSpPr>
        <p:spPr>
          <a:xfrm>
            <a:off x="6508068" y="2372856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6F6F6F"/>
                </a:solidFill>
                <a:latin typeface="Verdana"/>
                <a:ea typeface="Microsoft YaHei UI" panose="020B0503020204020204" pitchFamily="34" charset="-122"/>
                <a:cs typeface="Verdana"/>
              </a:defRPr>
            </a:lvl1pPr>
          </a:lstStyle>
          <a:p>
            <a:r>
              <a:rPr lang="it-IT" altLang="zh-CN" dirty="0"/>
              <a:t>02</a:t>
            </a:r>
          </a:p>
        </p:txBody>
      </p:sp>
      <p:sp>
        <p:nvSpPr>
          <p:cNvPr id="35" name="L-Shape 56"/>
          <p:cNvSpPr/>
          <p:nvPr/>
        </p:nvSpPr>
        <p:spPr>
          <a:xfrm rot="5400000">
            <a:off x="8393344" y="2778040"/>
            <a:ext cx="735800" cy="153794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9FDA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6" name="Rectangle 58"/>
          <p:cNvSpPr/>
          <p:nvPr/>
        </p:nvSpPr>
        <p:spPr>
          <a:xfrm>
            <a:off x="8074278" y="3708512"/>
            <a:ext cx="1412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rgbClr val="009FDA"/>
                </a:solidFill>
                <a:latin typeface="Verdana"/>
                <a:ea typeface="Roboto" panose="02000000000000000000" pitchFamily="2" charset="0"/>
                <a:cs typeface="Verdana"/>
              </a:rPr>
              <a:t>Fattori-chiave per A2A</a:t>
            </a:r>
            <a:endParaRPr lang="it-IT" sz="1200" dirty="0">
              <a:solidFill>
                <a:srgbClr val="009FDA"/>
              </a:solidFill>
              <a:latin typeface="Verdana"/>
              <a:ea typeface="Roboto" panose="02000000000000000000" pitchFamily="2" charset="0"/>
              <a:cs typeface="Verdana"/>
            </a:endParaRPr>
          </a:p>
        </p:txBody>
      </p:sp>
      <p:sp>
        <p:nvSpPr>
          <p:cNvPr id="37" name="文本框 68"/>
          <p:cNvSpPr txBox="1"/>
          <p:nvPr/>
        </p:nvSpPr>
        <p:spPr>
          <a:xfrm>
            <a:off x="8513123" y="3319952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zh-CN" sz="2400" b="1" dirty="0" smtClean="0">
                <a:solidFill>
                  <a:srgbClr val="009FDA"/>
                </a:solidFill>
                <a:latin typeface="Verdana"/>
                <a:ea typeface="Microsoft YaHei UI" panose="020B0503020204020204" pitchFamily="34" charset="-122"/>
                <a:cs typeface="Verdana"/>
              </a:rPr>
              <a:t>03</a:t>
            </a:r>
            <a:endParaRPr lang="it-IT" altLang="zh-CN" sz="2400" b="1" dirty="0">
              <a:solidFill>
                <a:srgbClr val="009FDA"/>
              </a:solidFill>
              <a:latin typeface="Verdana"/>
              <a:ea typeface="Microsoft YaHei UI" panose="020B0503020204020204" pitchFamily="34" charset="-122"/>
              <a:cs typeface="Verdana"/>
            </a:endParaRPr>
          </a:p>
        </p:txBody>
      </p:sp>
      <p:sp>
        <p:nvSpPr>
          <p:cNvPr id="38" name="L-Shape 56"/>
          <p:cNvSpPr/>
          <p:nvPr/>
        </p:nvSpPr>
        <p:spPr>
          <a:xfrm rot="5400000">
            <a:off x="4520804" y="949867"/>
            <a:ext cx="735800" cy="1537942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9" name="Rectangle 58"/>
          <p:cNvSpPr/>
          <p:nvPr/>
        </p:nvSpPr>
        <p:spPr>
          <a:xfrm>
            <a:off x="4201738" y="1880339"/>
            <a:ext cx="14559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Roboto" panose="02000000000000000000" pitchFamily="2" charset="0"/>
                <a:cs typeface="Verdana"/>
              </a:rPr>
              <a:t>Gruppo A2A</a:t>
            </a:r>
          </a:p>
          <a:p>
            <a:pPr algn="ctr"/>
            <a:r>
              <a:rPr lang="it-IT" sz="1000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Roboto" panose="02000000000000000000" pitchFamily="2" charset="0"/>
                <a:cs typeface="Verdana"/>
              </a:rPr>
              <a:t>Risultati e strategie</a:t>
            </a:r>
            <a:endParaRPr lang="it-IT" sz="1000" dirty="0">
              <a:solidFill>
                <a:schemeClr val="bg1">
                  <a:lumMod val="50000"/>
                </a:schemeClr>
              </a:solidFill>
              <a:latin typeface="Verdana"/>
              <a:ea typeface="Roboto" panose="02000000000000000000" pitchFamily="2" charset="0"/>
              <a:cs typeface="Verdana"/>
            </a:endParaRPr>
          </a:p>
        </p:txBody>
      </p:sp>
      <p:sp>
        <p:nvSpPr>
          <p:cNvPr id="40" name="文本框 68"/>
          <p:cNvSpPr txBox="1"/>
          <p:nvPr/>
        </p:nvSpPr>
        <p:spPr>
          <a:xfrm>
            <a:off x="4640583" y="1491779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zh-CN" sz="2400" b="1" dirty="0" smtClean="0">
                <a:solidFill>
                  <a:schemeClr val="bg1">
                    <a:lumMod val="50000"/>
                  </a:schemeClr>
                </a:solidFill>
                <a:latin typeface="Verdana"/>
                <a:ea typeface="Microsoft YaHei UI" panose="020B0503020204020204" pitchFamily="34" charset="-122"/>
                <a:cs typeface="Verdana"/>
              </a:rPr>
              <a:t>01</a:t>
            </a:r>
            <a:endParaRPr lang="it-IT" altLang="zh-CN" sz="2400" b="1" dirty="0">
              <a:solidFill>
                <a:schemeClr val="bg1">
                  <a:lumMod val="50000"/>
                </a:schemeClr>
              </a:solidFill>
              <a:latin typeface="Verdana"/>
              <a:ea typeface="Microsoft YaHei UI" panose="020B0503020204020204" pitchFamily="34" charset="-122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8441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703854" y="1574748"/>
            <a:ext cx="45336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SISTEMA ELETTRICO 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LOW </a:t>
            </a:r>
            <a:r>
              <a:rPr lang="it-IT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CARBON</a:t>
            </a:r>
          </a:p>
          <a:p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Rinnovabili e gas per un sistema green e sicuro </a:t>
            </a:r>
            <a:endParaRPr lang="it-IT" sz="1400" i="1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659899" y="5795431"/>
            <a:ext cx="73853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TRASPORTI ED ECONOMIA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CIRCOLARE</a:t>
            </a:r>
          </a:p>
          <a:p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Sfruttare risorse locali, in particolare quelle di scarto, per la mobilità sostenibile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35792" y="105146"/>
            <a:ext cx="7948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009FDA"/>
                </a:solidFill>
                <a:latin typeface="Verdana"/>
                <a:cs typeface="Verdana"/>
              </a:rPr>
              <a:t>I FATTORI CHIAVE DEL PNIEC PER A2A</a:t>
            </a:r>
            <a:endParaRPr lang="it-IT" sz="2000" dirty="0">
              <a:solidFill>
                <a:srgbClr val="FF0000"/>
              </a:solidFill>
              <a:latin typeface="Verdana"/>
              <a:cs typeface="Verdana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35791" y="443277"/>
            <a:ext cx="827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smtClean="0">
                <a:solidFill>
                  <a:srgbClr val="6F6F6F"/>
                </a:solidFill>
                <a:latin typeface="Verdana"/>
                <a:cs typeface="Verdana"/>
              </a:rPr>
              <a:t>DECARBONIZZAZIONE E AMBIENTE, MERCATO E CONSUMATORE</a:t>
            </a:r>
            <a:endParaRPr lang="it-IT" sz="1800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99" y="2159523"/>
            <a:ext cx="4507138" cy="3238102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950562" y="2676527"/>
            <a:ext cx="5548544" cy="8002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AREE URBANE ED EFFICIENZA ENERGETICA</a:t>
            </a:r>
          </a:p>
          <a:p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Riduzione emissioni CO2 coniugata con qualità dell’aria e economia circolare, anche grazie alle tecnologie TLC</a:t>
            </a:r>
          </a:p>
        </p:txBody>
      </p:sp>
      <p:sp>
        <p:nvSpPr>
          <p:cNvPr id="4" name="Rettangolo 3"/>
          <p:cNvSpPr/>
          <p:nvPr/>
        </p:nvSpPr>
        <p:spPr>
          <a:xfrm>
            <a:off x="3950562" y="4047321"/>
            <a:ext cx="4953000" cy="86177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COMPLETAMENTO DEL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MERCATO INTERNO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Regole per un mercato solido con operatori affidabili    </a:t>
            </a:r>
          </a:p>
        </p:txBody>
      </p:sp>
    </p:spTree>
    <p:extLst>
      <p:ext uri="{BB962C8B-B14F-4D97-AF65-F5344CB8AC3E}">
        <p14:creationId xmlns:p14="http://schemas.microsoft.com/office/powerpoint/2010/main" val="338831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l="8579" t="11184" b="19543"/>
          <a:stretch/>
        </p:blipFill>
        <p:spPr>
          <a:xfrm>
            <a:off x="653244" y="2720524"/>
            <a:ext cx="2101648" cy="1034144"/>
          </a:xfrm>
          <a:prstGeom prst="rect">
            <a:avLst/>
          </a:prstGeom>
          <a:effectLst/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/>
          <a:srcRect t="27051"/>
          <a:stretch/>
        </p:blipFill>
        <p:spPr>
          <a:xfrm>
            <a:off x="275207" y="3832161"/>
            <a:ext cx="1962818" cy="1174416"/>
          </a:xfrm>
          <a:prstGeom prst="rect">
            <a:avLst/>
          </a:prstGeom>
        </p:spPr>
      </p:pic>
      <p:sp>
        <p:nvSpPr>
          <p:cNvPr id="57" name="CasellaDiTesto 56"/>
          <p:cNvSpPr txBox="1"/>
          <p:nvPr/>
        </p:nvSpPr>
        <p:spPr>
          <a:xfrm>
            <a:off x="152554" y="72100"/>
            <a:ext cx="73845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>
                <a:solidFill>
                  <a:srgbClr val="009FDA"/>
                </a:solidFill>
                <a:latin typeface="Verdana"/>
                <a:cs typeface="Verdana"/>
              </a:rPr>
              <a:t>FATTORI CHIAVE (1)</a:t>
            </a:r>
            <a:endParaRPr lang="it-IT" sz="2200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152553" y="410231"/>
            <a:ext cx="799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smtClean="0">
                <a:solidFill>
                  <a:srgbClr val="6F6F6F"/>
                </a:solidFill>
                <a:latin typeface="Verdana"/>
                <a:cs typeface="Verdana"/>
              </a:rPr>
              <a:t>SISTEMA ELETTRICO </a:t>
            </a:r>
            <a:r>
              <a:rPr lang="it-IT" sz="1800" i="1" dirty="0" smtClean="0">
                <a:solidFill>
                  <a:srgbClr val="6F6F6F"/>
                </a:solidFill>
                <a:latin typeface="Verdana"/>
                <a:cs typeface="Verdana"/>
              </a:rPr>
              <a:t>LOW CARBON</a:t>
            </a:r>
            <a:endParaRPr lang="it-IT" sz="1800" i="1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18" name="矩形 18"/>
          <p:cNvSpPr/>
          <p:nvPr/>
        </p:nvSpPr>
        <p:spPr>
          <a:xfrm>
            <a:off x="7059147" y="1949196"/>
            <a:ext cx="2446812" cy="93871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Energia rinnovabile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al centro delle strategie di crescita del Gruppo A2A: </a:t>
            </a: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+170 MW nuovi impianti FER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sia M&amp;A che </a:t>
            </a:r>
            <a:r>
              <a:rPr lang="it-IT" altLang="zh-CN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greenfield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 @BP 2018-2022</a:t>
            </a:r>
          </a:p>
        </p:txBody>
      </p:sp>
      <p:sp>
        <p:nvSpPr>
          <p:cNvPr id="19" name="矩形 18"/>
          <p:cNvSpPr/>
          <p:nvPr/>
        </p:nvSpPr>
        <p:spPr>
          <a:xfrm>
            <a:off x="6340245" y="3186239"/>
            <a:ext cx="3292264" cy="93871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A2A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 è uno dei principali produttori di </a:t>
            </a: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energia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idroelettrica con oltre 2 GW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di potenza installata (su 23 GW nazionali) e può contribuire allo sfruttamento del potenziale da </a:t>
            </a:r>
            <a:r>
              <a:rPr lang="it-IT" altLang="zh-CN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repowering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/</a:t>
            </a:r>
            <a:r>
              <a:rPr lang="it-IT" altLang="zh-CN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revamping</a:t>
            </a:r>
            <a:endParaRPr lang="it-IT" altLang="zh-CN" sz="1100" i="1" dirty="0" smtClean="0">
              <a:solidFill>
                <a:srgbClr val="FF0000"/>
              </a:solidFill>
              <a:latin typeface="Verdana"/>
              <a:cs typeface="Verdana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407759" y="1286210"/>
            <a:ext cx="3717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err="1" smtClean="0">
                <a:solidFill>
                  <a:srgbClr val="009FDA"/>
                </a:solidFill>
                <a:latin typeface="Verdana"/>
                <a:cs typeface="Verdana"/>
              </a:rPr>
              <a:t>Principles</a:t>
            </a:r>
            <a:endParaRPr lang="it-IT" sz="1400" b="1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7556031" y="1286210"/>
            <a:ext cx="201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9FDA"/>
                </a:solidFill>
                <a:latin typeface="Verdana"/>
                <a:cs typeface="Verdana"/>
              </a:rPr>
              <a:t>A2A protagonista</a:t>
            </a:r>
            <a:endParaRPr lang="it-IT" sz="1400" b="1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26" name="矩形 18"/>
          <p:cNvSpPr/>
          <p:nvPr/>
        </p:nvSpPr>
        <p:spPr>
          <a:xfrm>
            <a:off x="5291761" y="5524721"/>
            <a:ext cx="4049946" cy="76944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i="1" dirty="0" smtClean="0">
                <a:latin typeface="Verdana"/>
                <a:cs typeface="Verdana"/>
              </a:rPr>
              <a:t>Dopo approvazione UE a febbraio 2018 è urgente l’avvio del </a:t>
            </a:r>
            <a:r>
              <a:rPr lang="it-IT" altLang="zh-CN" sz="1100" b="1" i="1" dirty="0" err="1" smtClean="0">
                <a:latin typeface="Verdana"/>
                <a:cs typeface="Verdana"/>
              </a:rPr>
              <a:t>capacity</a:t>
            </a:r>
            <a:r>
              <a:rPr lang="it-IT" altLang="zh-CN" sz="1100" b="1" i="1" dirty="0" smtClean="0">
                <a:latin typeface="Verdana"/>
                <a:cs typeface="Verdana"/>
              </a:rPr>
              <a:t> market </a:t>
            </a:r>
            <a:r>
              <a:rPr lang="it-IT" altLang="zh-CN" sz="1100" i="1" dirty="0" smtClean="0">
                <a:latin typeface="Verdana"/>
                <a:cs typeface="Verdana"/>
              </a:rPr>
              <a:t>(sia fase «transitoria» che a «regime») con il disegno del meccanismo necessario per dare segnali di prezzo di lungo periodo</a:t>
            </a:r>
            <a:endParaRPr lang="it-IT" altLang="zh-CN" sz="1100" b="1" i="1" dirty="0" smtClean="0">
              <a:latin typeface="Verdana"/>
              <a:cs typeface="Verdana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/>
          <a:srcRect t="13412" b="11929"/>
          <a:stretch/>
        </p:blipFill>
        <p:spPr>
          <a:xfrm>
            <a:off x="1125959" y="1593987"/>
            <a:ext cx="1960484" cy="1063709"/>
          </a:xfrm>
          <a:prstGeom prst="rect">
            <a:avLst/>
          </a:prstGeom>
        </p:spPr>
      </p:pic>
      <p:sp>
        <p:nvSpPr>
          <p:cNvPr id="20" name="Rettangolo 19"/>
          <p:cNvSpPr/>
          <p:nvPr/>
        </p:nvSpPr>
        <p:spPr>
          <a:xfrm>
            <a:off x="5732907" y="4345077"/>
            <a:ext cx="358258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A2A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leader CCGT </a:t>
            </a:r>
            <a:r>
              <a:rPr lang="it-IT" altLang="zh-CN" sz="1100" b="1" i="1" dirty="0" err="1" smtClean="0">
                <a:solidFill>
                  <a:srgbClr val="474747"/>
                </a:solidFill>
                <a:latin typeface="Verdana"/>
                <a:cs typeface="Verdana"/>
              </a:rPr>
              <a:t>low-emission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 (5 GW)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che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garantiscono al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Paese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la necessaria flessibilità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.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Previsti </a:t>
            </a: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importanti investimenti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di ottimizzazione</a:t>
            </a: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della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capacità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(150 MIO €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@BP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2018-2022)</a:t>
            </a:r>
            <a:endParaRPr lang="it-IT" altLang="zh-CN" sz="1100" i="1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10" name="Rettangolo 9"/>
          <p:cNvSpPr/>
          <p:nvPr/>
        </p:nvSpPr>
        <p:spPr>
          <a:xfrm rot="1817136">
            <a:off x="1666677" y="1562460"/>
            <a:ext cx="1310882" cy="45447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Parallelogramma 2"/>
          <p:cNvSpPr/>
          <p:nvPr/>
        </p:nvSpPr>
        <p:spPr>
          <a:xfrm>
            <a:off x="232061" y="1650872"/>
            <a:ext cx="7081950" cy="4747847"/>
          </a:xfrm>
          <a:prstGeom prst="parallelogram">
            <a:avLst>
              <a:gd name="adj" fmla="val 59315"/>
            </a:avLst>
          </a:prstGeom>
          <a:gradFill flip="none" rotWithShape="1">
            <a:gsLst>
              <a:gs pos="0">
                <a:srgbClr val="009FDA">
                  <a:tint val="44500"/>
                  <a:satMod val="1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dirty="0"/>
          </a:p>
        </p:txBody>
      </p:sp>
      <p:sp>
        <p:nvSpPr>
          <p:cNvPr id="9" name="矩形 18"/>
          <p:cNvSpPr/>
          <p:nvPr/>
        </p:nvSpPr>
        <p:spPr>
          <a:xfrm>
            <a:off x="3153655" y="1831063"/>
            <a:ext cx="3496527" cy="95410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u="sng" dirty="0" smtClean="0">
                <a:solidFill>
                  <a:srgbClr val="00B0F0"/>
                </a:solidFill>
                <a:latin typeface="Verdana"/>
                <a:cs typeface="Verdana"/>
              </a:rPr>
              <a:t>Sostegno</a:t>
            </a:r>
            <a:r>
              <a:rPr lang="it-IT" altLang="zh-CN" sz="1200" dirty="0" smtClean="0">
                <a:solidFill>
                  <a:srgbClr val="00B0F0"/>
                </a:solidFill>
                <a:latin typeface="Verdana"/>
                <a:cs typeface="Verdana"/>
              </a:rPr>
              <a:t>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all’energia rinnovabile con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schemi economicamente sostenibili e non distorsivi. </a:t>
            </a:r>
            <a:r>
              <a:rPr lang="it-IT" altLang="zh-CN" sz="1100" dirty="0">
                <a:solidFill>
                  <a:srgbClr val="474747"/>
                </a:solidFill>
                <a:latin typeface="Verdana"/>
                <a:cs typeface="Verdana"/>
              </a:rPr>
              <a:t>Avviare PPA ma anche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nuovi </a:t>
            </a:r>
            <a:r>
              <a:rPr lang="it-IT" altLang="zh-CN" sz="1100" dirty="0">
                <a:solidFill>
                  <a:srgbClr val="474747"/>
                </a:solidFill>
                <a:latin typeface="Verdana"/>
                <a:cs typeface="Verdana"/>
              </a:rPr>
              <a:t>DM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FER per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tutte le fonti inclusa la biomassa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in ottica di economia circolare</a:t>
            </a:r>
          </a:p>
        </p:txBody>
      </p:sp>
      <p:sp>
        <p:nvSpPr>
          <p:cNvPr id="13" name="矩形 18"/>
          <p:cNvSpPr/>
          <p:nvPr/>
        </p:nvSpPr>
        <p:spPr>
          <a:xfrm>
            <a:off x="770739" y="5277635"/>
            <a:ext cx="3931888" cy="78483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u="sng" dirty="0" smtClean="0">
                <a:solidFill>
                  <a:srgbClr val="009FDA"/>
                </a:solidFill>
                <a:latin typeface="Verdana"/>
                <a:cs typeface="Verdana"/>
              </a:rPr>
              <a:t>Generazione a gas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manterrà un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ruolo chiave per adeguatezza e sicurezza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, anche alla luce del </a:t>
            </a:r>
            <a:r>
              <a:rPr lang="it-IT" altLang="zh-CN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phase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-out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 del </a:t>
            </a:r>
            <a:r>
              <a:rPr lang="it-IT" altLang="zh-CN" sz="1100" dirty="0" smtClean="0">
                <a:latin typeface="Verdana"/>
                <a:cs typeface="Verdana"/>
              </a:rPr>
              <a:t>carbone (+ 3 GW nuova capacità gas nel periodo 2020-2025 anche </a:t>
            </a:r>
            <a:r>
              <a:rPr lang="it-IT" altLang="zh-CN" sz="1100" i="1" dirty="0" err="1" smtClean="0">
                <a:latin typeface="Verdana"/>
                <a:cs typeface="Verdana"/>
              </a:rPr>
              <a:t>peaker</a:t>
            </a:r>
            <a:r>
              <a:rPr lang="it-IT" altLang="zh-CN" sz="1100" dirty="0" smtClean="0">
                <a:latin typeface="Verdana"/>
                <a:cs typeface="Verdana"/>
              </a:rPr>
              <a:t>)</a:t>
            </a:r>
          </a:p>
        </p:txBody>
      </p:sp>
      <p:sp>
        <p:nvSpPr>
          <p:cNvPr id="22" name="矩形 18"/>
          <p:cNvSpPr/>
          <p:nvPr/>
        </p:nvSpPr>
        <p:spPr>
          <a:xfrm>
            <a:off x="2015395" y="3323166"/>
            <a:ext cx="3515281" cy="147732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u="sng" dirty="0" smtClean="0">
                <a:solidFill>
                  <a:srgbClr val="009FDA"/>
                </a:solidFill>
                <a:latin typeface="Verdana"/>
                <a:cs typeface="Verdana"/>
              </a:rPr>
              <a:t>Regole certe su concessioni idroelettriche</a:t>
            </a:r>
            <a:r>
              <a:rPr lang="it-IT" altLang="zh-CN" sz="1200" b="1" dirty="0" smtClean="0">
                <a:solidFill>
                  <a:srgbClr val="009FDA"/>
                </a:solidFill>
                <a:latin typeface="Verdana"/>
                <a:cs typeface="Verdana"/>
              </a:rPr>
              <a:t>: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contemperare concorrenza,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diritti attuali concessionari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e tutela ambiente/territorio. Avvio gare con criteri e requisiti omogenei in tutte le Regioni prevedendo canoni sostenibili nell’ambito di un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meccanismo che non penalizzi rispetto alla UE</a:t>
            </a:r>
          </a:p>
        </p:txBody>
      </p:sp>
    </p:spTree>
    <p:extLst>
      <p:ext uri="{BB962C8B-B14F-4D97-AF65-F5344CB8AC3E}">
        <p14:creationId xmlns:p14="http://schemas.microsoft.com/office/powerpoint/2010/main" val="54611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64" y="1676318"/>
            <a:ext cx="2383743" cy="140829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64" y="3297946"/>
            <a:ext cx="3097709" cy="112800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/>
          <a:srcRect l="5687" t="19238" r="56363" b="35495"/>
          <a:stretch/>
        </p:blipFill>
        <p:spPr>
          <a:xfrm>
            <a:off x="277495" y="4575844"/>
            <a:ext cx="1124392" cy="717745"/>
          </a:xfrm>
          <a:prstGeom prst="rect">
            <a:avLst/>
          </a:prstGeom>
        </p:spPr>
      </p:pic>
      <p:sp>
        <p:nvSpPr>
          <p:cNvPr id="111" name="Parallelogramma 110"/>
          <p:cNvSpPr/>
          <p:nvPr/>
        </p:nvSpPr>
        <p:spPr>
          <a:xfrm>
            <a:off x="277495" y="1675620"/>
            <a:ext cx="7081950" cy="4747847"/>
          </a:xfrm>
          <a:prstGeom prst="parallelogram">
            <a:avLst>
              <a:gd name="adj" fmla="val 59315"/>
            </a:avLst>
          </a:prstGeom>
          <a:gradFill flip="none" rotWithShape="1">
            <a:gsLst>
              <a:gs pos="0">
                <a:srgbClr val="009FDA">
                  <a:tint val="44500"/>
                  <a:satMod val="1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CasellaDiTesto 56"/>
          <p:cNvSpPr txBox="1"/>
          <p:nvPr/>
        </p:nvSpPr>
        <p:spPr>
          <a:xfrm>
            <a:off x="58528" y="62370"/>
            <a:ext cx="77668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rgbClr val="009FDA"/>
                </a:solidFill>
                <a:latin typeface="Verdana"/>
                <a:cs typeface="Verdana"/>
              </a:rPr>
              <a:t>FATTORI CHIAVE </a:t>
            </a:r>
            <a:r>
              <a:rPr lang="it-IT" sz="2200" dirty="0" smtClean="0">
                <a:solidFill>
                  <a:srgbClr val="009FDA"/>
                </a:solidFill>
                <a:latin typeface="Verdana"/>
                <a:cs typeface="Verdana"/>
              </a:rPr>
              <a:t>(2)</a:t>
            </a:r>
            <a:endParaRPr lang="it-IT" sz="2200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67934" y="400501"/>
            <a:ext cx="799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6F6F6F"/>
                </a:solidFill>
                <a:latin typeface="Verdana"/>
                <a:cs typeface="Verdana"/>
              </a:rPr>
              <a:t>AREE URBANE ED EFFICIENZA ENERGETICA</a:t>
            </a:r>
            <a:endParaRPr lang="it-IT" sz="1800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10" name="矩形 18"/>
          <p:cNvSpPr/>
          <p:nvPr/>
        </p:nvSpPr>
        <p:spPr>
          <a:xfrm>
            <a:off x="3056268" y="1915048"/>
            <a:ext cx="3361008" cy="95410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u="sng" dirty="0" smtClean="0">
                <a:solidFill>
                  <a:srgbClr val="00B0F0"/>
                </a:solidFill>
                <a:latin typeface="Verdana"/>
                <a:cs typeface="Verdana"/>
              </a:rPr>
              <a:t>Certificati Bianchi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: </a:t>
            </a:r>
            <a:r>
              <a:rPr lang="it-IT" altLang="zh-CN" sz="1100" dirty="0" smtClean="0">
                <a:latin typeface="Verdana"/>
                <a:cs typeface="Verdana"/>
              </a:rPr>
              <a:t>conferma fino al 2030 e recupero della fiducia verso il meccanismo, consentendo la </a:t>
            </a:r>
            <a:r>
              <a:rPr lang="it-IT" altLang="zh-CN" sz="1100" b="1" dirty="0" smtClean="0">
                <a:latin typeface="Verdana"/>
                <a:cs typeface="Verdana"/>
              </a:rPr>
              <a:t>realizzazione di progetti di efficienza </a:t>
            </a:r>
            <a:r>
              <a:rPr lang="it-IT" altLang="zh-CN" sz="1100" dirty="0" smtClean="0">
                <a:latin typeface="Verdana"/>
                <a:cs typeface="Verdana"/>
              </a:rPr>
              <a:t>e </a:t>
            </a:r>
            <a:r>
              <a:rPr lang="it-IT" altLang="zh-CN" sz="1100" b="1" dirty="0" smtClean="0">
                <a:latin typeface="Verdana"/>
                <a:cs typeface="Verdana"/>
              </a:rPr>
              <a:t>mettendo in sicurezza i distributori obbligati </a:t>
            </a:r>
            <a:endParaRPr lang="it-IT" altLang="zh-CN" sz="1100" b="1" i="1" dirty="0">
              <a:latin typeface="Verdana"/>
              <a:cs typeface="Verdana"/>
            </a:endParaRPr>
          </a:p>
        </p:txBody>
      </p:sp>
      <p:sp>
        <p:nvSpPr>
          <p:cNvPr id="11" name="矩形 18"/>
          <p:cNvSpPr/>
          <p:nvPr/>
        </p:nvSpPr>
        <p:spPr>
          <a:xfrm>
            <a:off x="2159319" y="3322549"/>
            <a:ext cx="3711676" cy="95410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dirty="0" smtClean="0">
                <a:solidFill>
                  <a:srgbClr val="009FDA"/>
                </a:solidFill>
                <a:latin typeface="Verdana"/>
                <a:cs typeface="Verdana"/>
              </a:rPr>
              <a:t>Nelle città </a:t>
            </a:r>
            <a:r>
              <a:rPr lang="it-IT" altLang="zh-CN" sz="1100" dirty="0" smtClean="0">
                <a:latin typeface="Verdana"/>
                <a:cs typeface="Verdana"/>
              </a:rPr>
              <a:t>gli </a:t>
            </a:r>
            <a:r>
              <a:rPr lang="it-IT" altLang="zh-CN" sz="1200" b="1" u="sng" dirty="0" smtClean="0">
                <a:latin typeface="Verdana"/>
                <a:cs typeface="Verdana"/>
              </a:rPr>
              <a:t>obiettivi ambientali </a:t>
            </a:r>
            <a:r>
              <a:rPr lang="it-IT" altLang="zh-CN" sz="1100" dirty="0" smtClean="0">
                <a:latin typeface="Verdana"/>
                <a:cs typeface="Verdana"/>
              </a:rPr>
              <a:t>– qualità dell’aria </a:t>
            </a:r>
            <a:r>
              <a:rPr lang="it-IT" altLang="zh-CN" sz="1100" i="1" dirty="0" smtClean="0">
                <a:latin typeface="Verdana"/>
                <a:cs typeface="Verdana"/>
              </a:rPr>
              <a:t>in primis</a:t>
            </a:r>
            <a:r>
              <a:rPr lang="it-IT" altLang="zh-CN" sz="1100" dirty="0" smtClean="0">
                <a:latin typeface="Verdana"/>
                <a:cs typeface="Verdana"/>
              </a:rPr>
              <a:t> – devono affiancare la decarbonizzazione: le politiche perseguibili possono produrre importanti sinergie intersettoriali a beneficio dei cittadini</a:t>
            </a:r>
            <a:endParaRPr lang="it-IT" altLang="zh-CN" sz="1100" i="1" dirty="0">
              <a:latin typeface="Verdana"/>
              <a:cs typeface="Verdana"/>
            </a:endParaRPr>
          </a:p>
        </p:txBody>
      </p:sp>
      <p:sp>
        <p:nvSpPr>
          <p:cNvPr id="18" name="矩形 18"/>
          <p:cNvSpPr/>
          <p:nvPr/>
        </p:nvSpPr>
        <p:spPr>
          <a:xfrm>
            <a:off x="6997755" y="2113604"/>
            <a:ext cx="2341332" cy="76944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A2A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 è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leader nell’efficienza energetica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in Italia e copre  il 5% degli obblighi nel meccanismo TEE</a:t>
            </a:r>
            <a:endParaRPr lang="it-IT" altLang="zh-CN" sz="1100" i="1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919093" y="4275402"/>
            <a:ext cx="3400859" cy="93871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A2A è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capofila in Italia nel TLR: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 più di 2 </a:t>
            </a:r>
            <a:r>
              <a:rPr lang="it-IT" altLang="zh-CN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TWh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/anno forniti (10,5 </a:t>
            </a:r>
            <a:r>
              <a:rPr lang="it-IT" altLang="zh-CN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TWh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 in Italia), di cui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70%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«efficiente», a circa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400.000 abitazioni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equivalenti, con elevato risparmio di CO</a:t>
            </a:r>
            <a:r>
              <a:rPr lang="it-IT" altLang="zh-CN" sz="1100" i="1" baseline="-25000" dirty="0" smtClean="0">
                <a:solidFill>
                  <a:srgbClr val="474747"/>
                </a:solidFill>
                <a:latin typeface="Verdana"/>
                <a:cs typeface="Verdana"/>
              </a:rPr>
              <a:t>2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 e emissioni evitate di </a:t>
            </a:r>
            <a:r>
              <a:rPr lang="it-IT" altLang="zh-CN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NO</a:t>
            </a:r>
            <a:r>
              <a:rPr lang="it-IT" altLang="zh-CN" sz="1100" i="1" baseline="-25000" dirty="0" err="1" smtClean="0">
                <a:solidFill>
                  <a:srgbClr val="474747"/>
                </a:solidFill>
                <a:latin typeface="Verdana"/>
                <a:cs typeface="Verdana"/>
              </a:rPr>
              <a:t>x</a:t>
            </a:r>
            <a:endParaRPr lang="it-IT" altLang="zh-CN" sz="1100" i="1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20" name="矩形 18"/>
          <p:cNvSpPr/>
          <p:nvPr/>
        </p:nvSpPr>
        <p:spPr>
          <a:xfrm>
            <a:off x="5218561" y="5438194"/>
            <a:ext cx="3896410" cy="76944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A2A persegue una strategia di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sviluppo del TLR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 e ha importanti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progetti per recuperare calore da centrali esistenti e siti industriali.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Non esiste più alcun meccanismo di sostegno del TLR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 </a:t>
            </a:r>
            <a:endParaRPr lang="it-IT" altLang="zh-CN" sz="1100" i="1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113" name="矩形 18"/>
          <p:cNvSpPr/>
          <p:nvPr/>
        </p:nvSpPr>
        <p:spPr>
          <a:xfrm>
            <a:off x="1461048" y="4630414"/>
            <a:ext cx="3339552" cy="1631216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u="sng" dirty="0" smtClean="0">
                <a:solidFill>
                  <a:srgbClr val="00B0F0"/>
                </a:solidFill>
                <a:latin typeface="Verdana"/>
                <a:cs typeface="Verdana"/>
              </a:rPr>
              <a:t>Sviluppo del teleriscaldamento</a:t>
            </a:r>
            <a:r>
              <a:rPr lang="it-IT" altLang="zh-CN" sz="1200" b="1" dirty="0">
                <a:solidFill>
                  <a:srgbClr val="00B0F0"/>
                </a:solidFill>
                <a:latin typeface="Verdana"/>
                <a:cs typeface="Verdana"/>
              </a:rPr>
              <a:t> </a:t>
            </a:r>
            <a:r>
              <a:rPr lang="it-IT" altLang="zh-CN" sz="1100" dirty="0" smtClean="0">
                <a:latin typeface="Verdana"/>
                <a:cs typeface="Verdana"/>
              </a:rPr>
              <a:t>coerente con l’effettivo potenziale (cfr. aggiornamento Rapporto GSE), che consenta </a:t>
            </a:r>
            <a:r>
              <a:rPr lang="it-IT" altLang="zh-CN" sz="1100" dirty="0">
                <a:latin typeface="Verdana"/>
                <a:cs typeface="Verdana"/>
              </a:rPr>
              <a:t>di raggiungere obiettivi di </a:t>
            </a:r>
            <a:r>
              <a:rPr lang="it-IT" altLang="zh-CN" sz="1100" b="1" dirty="0">
                <a:latin typeface="Verdana"/>
                <a:cs typeface="Verdana"/>
              </a:rPr>
              <a:t>efficienza</a:t>
            </a:r>
            <a:r>
              <a:rPr lang="it-IT" altLang="zh-CN" sz="1100" dirty="0">
                <a:latin typeface="Verdana"/>
                <a:cs typeface="Verdana"/>
              </a:rPr>
              <a:t>, </a:t>
            </a:r>
            <a:r>
              <a:rPr lang="it-IT" altLang="zh-CN" sz="1100" b="1" dirty="0" smtClean="0">
                <a:latin typeface="Verdana"/>
                <a:cs typeface="Verdana"/>
              </a:rPr>
              <a:t>benefici ambientali</a:t>
            </a:r>
            <a:r>
              <a:rPr lang="it-IT" altLang="zh-CN" sz="1100" dirty="0" smtClean="0">
                <a:latin typeface="Verdana"/>
                <a:cs typeface="Verdana"/>
              </a:rPr>
              <a:t> </a:t>
            </a:r>
            <a:r>
              <a:rPr lang="it-IT" altLang="zh-CN" sz="1100" dirty="0">
                <a:latin typeface="Verdana"/>
                <a:cs typeface="Verdana"/>
              </a:rPr>
              <a:t>e di </a:t>
            </a:r>
            <a:r>
              <a:rPr lang="it-IT" altLang="zh-CN" sz="1100" b="1" dirty="0">
                <a:latin typeface="Verdana"/>
                <a:cs typeface="Verdana"/>
              </a:rPr>
              <a:t>rinnovabilità</a:t>
            </a:r>
            <a:r>
              <a:rPr lang="it-IT" altLang="zh-CN" sz="1100" dirty="0">
                <a:latin typeface="Verdana"/>
                <a:cs typeface="Verdana"/>
              </a:rPr>
              <a:t> dando seguito con urgenza </a:t>
            </a:r>
            <a:r>
              <a:rPr lang="it-IT" altLang="zh-CN" sz="1100" dirty="0" smtClean="0">
                <a:latin typeface="Verdana"/>
                <a:cs typeface="Verdana"/>
              </a:rPr>
              <a:t>al DM citato dal PNIEC e previsto </a:t>
            </a:r>
            <a:r>
              <a:rPr lang="it-IT" altLang="zh-CN" sz="1100" dirty="0">
                <a:latin typeface="Verdana"/>
                <a:cs typeface="Verdana"/>
              </a:rPr>
              <a:t>dalla </a:t>
            </a:r>
            <a:r>
              <a:rPr lang="it-IT" altLang="zh-CN" sz="1100" dirty="0" smtClean="0">
                <a:latin typeface="Verdana"/>
                <a:cs typeface="Verdana"/>
              </a:rPr>
              <a:t>Legge 172/2017. Anche in ambito </a:t>
            </a:r>
            <a:r>
              <a:rPr lang="it-IT" altLang="zh-CN" sz="1100" b="1" dirty="0" smtClean="0">
                <a:latin typeface="Verdana"/>
                <a:cs typeface="Verdana"/>
              </a:rPr>
              <a:t>economia circolare.</a:t>
            </a:r>
            <a:endParaRPr lang="it-IT" altLang="zh-CN" sz="1100" b="1" i="1" dirty="0">
              <a:latin typeface="Verdana"/>
              <a:cs typeface="Verdana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319311" y="1307895"/>
            <a:ext cx="1464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 err="1" smtClean="0">
                <a:solidFill>
                  <a:srgbClr val="009FDA"/>
                </a:solidFill>
                <a:latin typeface="Verdana"/>
                <a:cs typeface="Verdana"/>
              </a:rPr>
              <a:t>Principles</a:t>
            </a:r>
            <a:endParaRPr lang="it-IT" sz="1400" b="1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7511956" y="1307894"/>
            <a:ext cx="201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9FDA"/>
                </a:solidFill>
                <a:latin typeface="Verdana"/>
                <a:cs typeface="Verdana"/>
              </a:rPr>
              <a:t>A2A protagonista</a:t>
            </a:r>
            <a:endParaRPr lang="it-IT" sz="1400" b="1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534520" y="3036123"/>
            <a:ext cx="28335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A2A – in quanto rappresenta uno dei principali soggetti obbligati -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 chiede l’urgente revisione del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DM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10.05.2018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che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accolla parte del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costo del meccanismo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TEE sui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DSO</a:t>
            </a:r>
          </a:p>
        </p:txBody>
      </p:sp>
    </p:spTree>
    <p:extLst>
      <p:ext uri="{BB962C8B-B14F-4D97-AF65-F5344CB8AC3E}">
        <p14:creationId xmlns:p14="http://schemas.microsoft.com/office/powerpoint/2010/main" val="251349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75" y="1660992"/>
            <a:ext cx="2536156" cy="1646063"/>
          </a:xfrm>
          <a:prstGeom prst="rect">
            <a:avLst/>
          </a:prstGeom>
        </p:spPr>
      </p:pic>
      <p:sp>
        <p:nvSpPr>
          <p:cNvPr id="27" name="Parallelogramma 26"/>
          <p:cNvSpPr/>
          <p:nvPr/>
        </p:nvSpPr>
        <p:spPr>
          <a:xfrm>
            <a:off x="277495" y="1675620"/>
            <a:ext cx="7081950" cy="4747847"/>
          </a:xfrm>
          <a:prstGeom prst="parallelogram">
            <a:avLst>
              <a:gd name="adj" fmla="val 59315"/>
            </a:avLst>
          </a:prstGeom>
          <a:gradFill flip="none" rotWithShape="1">
            <a:gsLst>
              <a:gs pos="0">
                <a:srgbClr val="009FDA">
                  <a:tint val="44500"/>
                  <a:satMod val="1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47784" y="104372"/>
            <a:ext cx="79971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rgbClr val="009FDA"/>
                </a:solidFill>
                <a:latin typeface="Verdana"/>
                <a:cs typeface="Verdana"/>
              </a:rPr>
              <a:t>FATTORI CHIAVE </a:t>
            </a:r>
            <a:r>
              <a:rPr lang="it-IT" sz="2200" dirty="0" smtClean="0">
                <a:solidFill>
                  <a:srgbClr val="009FDA"/>
                </a:solidFill>
                <a:latin typeface="Verdana"/>
                <a:cs typeface="Verdana"/>
              </a:rPr>
              <a:t>(3)</a:t>
            </a:r>
            <a:endParaRPr lang="it-IT" sz="2200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47784" y="442503"/>
            <a:ext cx="799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6F6F6F"/>
                </a:solidFill>
                <a:latin typeface="Verdana"/>
                <a:cs typeface="Verdana"/>
              </a:rPr>
              <a:t>COMPLETAMENTO DEL MERCATO INTERNO</a:t>
            </a:r>
            <a:endParaRPr lang="it-IT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9" name="矩形 18"/>
          <p:cNvSpPr/>
          <p:nvPr/>
        </p:nvSpPr>
        <p:spPr>
          <a:xfrm>
            <a:off x="3033676" y="1862093"/>
            <a:ext cx="3490496" cy="112338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dirty="0" smtClean="0">
                <a:solidFill>
                  <a:srgbClr val="009FDA"/>
                </a:solidFill>
                <a:latin typeface="Verdana"/>
                <a:cs typeface="Verdana"/>
              </a:rPr>
              <a:t>1° luglio 2020</a:t>
            </a:r>
            <a:r>
              <a:rPr lang="it-IT" altLang="zh-CN" sz="1200" dirty="0" smtClean="0">
                <a:solidFill>
                  <a:srgbClr val="474747"/>
                </a:solidFill>
                <a:latin typeface="Verdana"/>
                <a:cs typeface="Verdana"/>
              </a:rPr>
              <a:t>: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rimozione dei regimi di tutela di prezzo MA nel rispetto della scelta consapevole dei clienti e con una pluralità di fornitori affidabili. Tanti strumenti sono stati introdotti da ARERA, ora spazio alla vera competizione</a:t>
            </a:r>
            <a:endParaRPr lang="it-IT" altLang="zh-CN" sz="1100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11" name="矩形 18"/>
          <p:cNvSpPr/>
          <p:nvPr/>
        </p:nvSpPr>
        <p:spPr>
          <a:xfrm>
            <a:off x="2123034" y="3159629"/>
            <a:ext cx="3882019" cy="83099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dirty="0" smtClean="0">
                <a:solidFill>
                  <a:srgbClr val="009FDA"/>
                </a:solidFill>
                <a:latin typeface="Verdana"/>
                <a:cs typeface="Verdana"/>
              </a:rPr>
              <a:t>Requisiti di solidità economico-finanziaria più stringenti per i venditori: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urgente istituzione elenco venditori di cui alla Legge Concorrenza 2017</a:t>
            </a:r>
            <a:endParaRPr lang="it-IT" altLang="zh-CN" sz="1100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12" name="矩形 18"/>
          <p:cNvSpPr/>
          <p:nvPr/>
        </p:nvSpPr>
        <p:spPr>
          <a:xfrm>
            <a:off x="1540669" y="4186543"/>
            <a:ext cx="3909254" cy="95410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i="1" dirty="0" err="1" smtClean="0">
                <a:solidFill>
                  <a:srgbClr val="009FDA"/>
                </a:solidFill>
                <a:latin typeface="Verdana"/>
                <a:cs typeface="Verdana"/>
              </a:rPr>
              <a:t>Unbundling</a:t>
            </a:r>
            <a:r>
              <a:rPr lang="it-IT" altLang="zh-CN" sz="1200" b="1" i="1" dirty="0" smtClean="0">
                <a:solidFill>
                  <a:srgbClr val="009FDA"/>
                </a:solidFill>
                <a:latin typeface="Verdana"/>
                <a:cs typeface="Verdana"/>
              </a:rPr>
              <a:t> </a:t>
            </a:r>
            <a:r>
              <a:rPr lang="it-IT" altLang="zh-CN" sz="1200" b="1" dirty="0">
                <a:solidFill>
                  <a:srgbClr val="009FDA"/>
                </a:solidFill>
                <a:latin typeface="Verdana"/>
                <a:cs typeface="Verdana"/>
              </a:rPr>
              <a:t>e </a:t>
            </a:r>
            <a:r>
              <a:rPr lang="it-IT" altLang="zh-CN" sz="1200" b="1" i="1" dirty="0" err="1" smtClean="0">
                <a:solidFill>
                  <a:srgbClr val="009FDA"/>
                </a:solidFill>
                <a:latin typeface="Verdana"/>
                <a:cs typeface="Verdana"/>
              </a:rPr>
              <a:t>debranding</a:t>
            </a:r>
            <a:r>
              <a:rPr lang="it-IT" altLang="zh-CN" sz="1200" dirty="0" smtClean="0">
                <a:solidFill>
                  <a:srgbClr val="009FDA"/>
                </a:solidFill>
                <a:latin typeface="Verdana"/>
                <a:cs typeface="Verdana"/>
              </a:rPr>
              <a:t> </a:t>
            </a:r>
            <a:r>
              <a:rPr lang="it-IT" altLang="zh-CN" sz="1100" dirty="0" smtClean="0">
                <a:latin typeface="Verdana"/>
                <a:cs typeface="Verdana"/>
              </a:rPr>
              <a:t>per gli operatori verticalmente integrati: </a:t>
            </a:r>
            <a:r>
              <a:rPr lang="it-IT" altLang="zh-CN" sz="1100" dirty="0">
                <a:latin typeface="Verdana"/>
                <a:cs typeface="Verdana"/>
              </a:rPr>
              <a:t>l</a:t>
            </a:r>
            <a:r>
              <a:rPr lang="it-IT" altLang="zh-CN" sz="1100" dirty="0" smtClean="0">
                <a:latin typeface="Verdana"/>
                <a:cs typeface="Verdana"/>
              </a:rPr>
              <a:t>a regolazione di ARERA ha raggiunto uno stadio di pieno avanzamento. Antitrust verifica ex post il funzionamento del mercato</a:t>
            </a:r>
            <a:endParaRPr lang="it-IT" altLang="zh-CN" sz="1100" dirty="0">
              <a:latin typeface="Verdana"/>
              <a:cs typeface="Verdana"/>
            </a:endParaRPr>
          </a:p>
        </p:txBody>
      </p:sp>
      <p:sp>
        <p:nvSpPr>
          <p:cNvPr id="13" name="矩形 18"/>
          <p:cNvSpPr/>
          <p:nvPr/>
        </p:nvSpPr>
        <p:spPr>
          <a:xfrm>
            <a:off x="664813" y="5576180"/>
            <a:ext cx="4095992" cy="61555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dirty="0" smtClean="0">
                <a:solidFill>
                  <a:srgbClr val="009FDA"/>
                </a:solidFill>
                <a:latin typeface="Verdana"/>
                <a:cs typeface="Verdana"/>
              </a:rPr>
              <a:t>Misure di </a:t>
            </a:r>
            <a:r>
              <a:rPr lang="it-IT" altLang="zh-CN" sz="1200" b="1" dirty="0" err="1" smtClean="0">
                <a:solidFill>
                  <a:srgbClr val="009FDA"/>
                </a:solidFill>
                <a:latin typeface="Verdana"/>
                <a:cs typeface="Verdana"/>
              </a:rPr>
              <a:t>capacitazione</a:t>
            </a:r>
            <a:r>
              <a:rPr lang="it-IT" altLang="zh-CN" sz="1200" b="1" dirty="0" smtClean="0">
                <a:solidFill>
                  <a:srgbClr val="009FDA"/>
                </a:solidFill>
                <a:latin typeface="Verdana"/>
                <a:cs typeface="Verdana"/>
              </a:rPr>
              <a:t>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dei clienti non devono penalizzare la diffusione di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offerte diversificate e con servizi a valore aggiunto   </a:t>
            </a:r>
            <a:endParaRPr lang="it-IT" altLang="zh-CN" sz="1100" b="1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17" name="矩形 18"/>
          <p:cNvSpPr/>
          <p:nvPr/>
        </p:nvSpPr>
        <p:spPr>
          <a:xfrm>
            <a:off x="5809207" y="4707524"/>
            <a:ext cx="3956229" cy="43088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A2A ha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attuato la regolazione sul brand </a:t>
            </a:r>
            <a:r>
              <a:rPr lang="it-IT" altLang="zh-CN" sz="1100" b="1" i="1" dirty="0" err="1" smtClean="0">
                <a:solidFill>
                  <a:srgbClr val="474747"/>
                </a:solidFill>
                <a:latin typeface="Verdana"/>
                <a:cs typeface="Verdana"/>
              </a:rPr>
              <a:t>unbundling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 costituendo </a:t>
            </a:r>
            <a:r>
              <a:rPr lang="it-IT" altLang="zh-CN" sz="1100" b="1" i="1" dirty="0" err="1" smtClean="0">
                <a:solidFill>
                  <a:srgbClr val="474747"/>
                </a:solidFill>
                <a:latin typeface="Verdana"/>
                <a:cs typeface="Verdana"/>
              </a:rPr>
              <a:t>Unareti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 </a:t>
            </a:r>
            <a:r>
              <a:rPr lang="it-IT" altLang="zh-CN" sz="1100" b="1" i="1" dirty="0" err="1" smtClean="0">
                <a:solidFill>
                  <a:srgbClr val="474747"/>
                </a:solidFill>
                <a:latin typeface="Verdana"/>
                <a:cs typeface="Verdana"/>
              </a:rPr>
              <a:t>SpA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(aprile 2016)</a:t>
            </a:r>
            <a:endParaRPr lang="it-IT" altLang="zh-CN" sz="1100" i="1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18" name="矩形 18"/>
          <p:cNvSpPr/>
          <p:nvPr/>
        </p:nvSpPr>
        <p:spPr>
          <a:xfrm>
            <a:off x="5351068" y="5394939"/>
            <a:ext cx="4414367" cy="93871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Da gennaio 2017 A2A Energia ha dato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pieno adempimento alle norme sulla </a:t>
            </a: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separazione di canali informativi, spazi fisici e personale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per clienti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tutelati e liberi.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Il recente procedimento Antitrust si è chiuso senza impegni e senza sanzioni per la società.</a:t>
            </a:r>
            <a:endParaRPr lang="it-IT" altLang="zh-CN" sz="1100" b="1" i="1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7556176" y="1307895"/>
            <a:ext cx="201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9FDA"/>
                </a:solidFill>
                <a:latin typeface="Verdana"/>
                <a:cs typeface="Verdana"/>
              </a:rPr>
              <a:t>A2A protagonista</a:t>
            </a:r>
            <a:endParaRPr lang="it-IT" sz="1400" b="1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22" name="矩形 18"/>
          <p:cNvSpPr/>
          <p:nvPr/>
        </p:nvSpPr>
        <p:spPr>
          <a:xfrm>
            <a:off x="6104932" y="3975550"/>
            <a:ext cx="3595348" cy="60016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Negli ultimi anni A2A Energia è risultata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prima per soddisfazione dei clienti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nel Monitor Energia </a:t>
            </a:r>
            <a:r>
              <a:rPr lang="it-IT" altLang="zh-CN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Cerved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  </a:t>
            </a:r>
            <a:endParaRPr lang="it-IT" altLang="zh-CN" sz="1100" i="1" dirty="0">
              <a:solidFill>
                <a:srgbClr val="FF0000"/>
              </a:solidFill>
              <a:latin typeface="Verdana"/>
              <a:cs typeface="Verdana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319311" y="1307895"/>
            <a:ext cx="1464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 err="1" smtClean="0">
                <a:solidFill>
                  <a:srgbClr val="009FDA"/>
                </a:solidFill>
                <a:latin typeface="Verdana"/>
                <a:cs typeface="Verdana"/>
              </a:rPr>
              <a:t>Principles</a:t>
            </a:r>
            <a:endParaRPr lang="it-IT" sz="1400" b="1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6988629" y="1909224"/>
            <a:ext cx="264522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7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100" b="1" i="1" dirty="0">
                <a:solidFill>
                  <a:srgbClr val="474747"/>
                </a:solidFill>
                <a:latin typeface="Verdana"/>
                <a:cs typeface="Verdana"/>
              </a:rPr>
              <a:t>Nel 2017 </a:t>
            </a:r>
            <a:r>
              <a:rPr lang="it-IT" sz="1100" i="1" dirty="0">
                <a:solidFill>
                  <a:srgbClr val="474747"/>
                </a:solidFill>
                <a:latin typeface="Verdana"/>
                <a:cs typeface="Verdana"/>
              </a:rPr>
              <a:t>i clienti A2A </a:t>
            </a:r>
            <a:r>
              <a:rPr lang="it-IT" sz="1100" i="1" dirty="0" smtClean="0">
                <a:solidFill>
                  <a:srgbClr val="474747"/>
                </a:solidFill>
                <a:latin typeface="Verdana"/>
                <a:cs typeface="Verdana"/>
              </a:rPr>
              <a:t>serviti </a:t>
            </a:r>
            <a:r>
              <a:rPr lang="it-IT" sz="1100" i="1" dirty="0">
                <a:solidFill>
                  <a:srgbClr val="474747"/>
                </a:solidFill>
                <a:latin typeface="Verdana"/>
                <a:cs typeface="Verdana"/>
              </a:rPr>
              <a:t>sul mercato libero </a:t>
            </a:r>
            <a:r>
              <a:rPr lang="it-IT" sz="1100" i="1" dirty="0" smtClean="0">
                <a:solidFill>
                  <a:srgbClr val="474747"/>
                </a:solidFill>
                <a:latin typeface="Verdana"/>
                <a:cs typeface="Verdana"/>
              </a:rPr>
              <a:t>elettrico e del gas sono </a:t>
            </a:r>
            <a:r>
              <a:rPr lang="it-IT" sz="1100" i="1" dirty="0">
                <a:solidFill>
                  <a:srgbClr val="474747"/>
                </a:solidFill>
                <a:latin typeface="Verdana"/>
                <a:cs typeface="Verdana"/>
              </a:rPr>
              <a:t>stati </a:t>
            </a:r>
            <a:r>
              <a:rPr lang="it-IT" sz="1100" b="1" i="1" dirty="0">
                <a:solidFill>
                  <a:srgbClr val="474747"/>
                </a:solidFill>
                <a:latin typeface="Verdana"/>
                <a:cs typeface="Verdana"/>
              </a:rPr>
              <a:t>quasi 830.000 </a:t>
            </a:r>
            <a:r>
              <a:rPr lang="it-IT" sz="1100" i="1" dirty="0">
                <a:solidFill>
                  <a:srgbClr val="474747"/>
                </a:solidFill>
                <a:latin typeface="Verdana"/>
                <a:cs typeface="Verdana"/>
              </a:rPr>
              <a:t>equamente ripartiti tra i due vettori energetici.</a:t>
            </a:r>
          </a:p>
        </p:txBody>
      </p:sp>
      <p:sp>
        <p:nvSpPr>
          <p:cNvPr id="4" name="Rettangolo 3"/>
          <p:cNvSpPr/>
          <p:nvPr/>
        </p:nvSpPr>
        <p:spPr>
          <a:xfrm>
            <a:off x="6319252" y="3027026"/>
            <a:ext cx="355210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7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100" i="1" dirty="0">
                <a:solidFill>
                  <a:srgbClr val="474747"/>
                </a:solidFill>
                <a:latin typeface="Verdana"/>
                <a:cs typeface="Verdana"/>
              </a:rPr>
              <a:t>Nel </a:t>
            </a:r>
            <a:r>
              <a:rPr lang="it-IT" sz="1100" b="1" i="1" dirty="0">
                <a:solidFill>
                  <a:srgbClr val="474747"/>
                </a:solidFill>
                <a:latin typeface="Verdana"/>
                <a:cs typeface="Verdana"/>
              </a:rPr>
              <a:t>periodo 2011-2017 </a:t>
            </a:r>
            <a:r>
              <a:rPr lang="it-IT" sz="1100" i="1" dirty="0">
                <a:solidFill>
                  <a:srgbClr val="474747"/>
                </a:solidFill>
                <a:latin typeface="Verdana"/>
                <a:cs typeface="Verdana"/>
              </a:rPr>
              <a:t>i clienti energia elettrica serviti sul mercato libero sono quadruplicati mentre quelli del gas naturale sono incrementati di oltre 6 volte.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49" y="3975550"/>
            <a:ext cx="1476267" cy="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5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9" y="3811714"/>
            <a:ext cx="1827441" cy="138172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l="44912" t="23161" r="18338" b="21762"/>
          <a:stretch/>
        </p:blipFill>
        <p:spPr>
          <a:xfrm>
            <a:off x="349978" y="1680757"/>
            <a:ext cx="2528816" cy="2028214"/>
          </a:xfrm>
          <a:prstGeom prst="rect">
            <a:avLst/>
          </a:prstGeom>
        </p:spPr>
      </p:pic>
      <p:sp>
        <p:nvSpPr>
          <p:cNvPr id="22" name="Parallelogramma 21"/>
          <p:cNvSpPr/>
          <p:nvPr/>
        </p:nvSpPr>
        <p:spPr>
          <a:xfrm>
            <a:off x="277495" y="1675620"/>
            <a:ext cx="7081950" cy="4747847"/>
          </a:xfrm>
          <a:prstGeom prst="parallelogram">
            <a:avLst>
              <a:gd name="adj" fmla="val 59315"/>
            </a:avLst>
          </a:prstGeom>
          <a:gradFill flip="none" rotWithShape="1">
            <a:gsLst>
              <a:gs pos="0">
                <a:srgbClr val="009FDA">
                  <a:tint val="44500"/>
                  <a:satMod val="1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CasellaDiTesto 56"/>
          <p:cNvSpPr txBox="1"/>
          <p:nvPr/>
        </p:nvSpPr>
        <p:spPr>
          <a:xfrm>
            <a:off x="108308" y="33889"/>
            <a:ext cx="79971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rgbClr val="009FDA"/>
                </a:solidFill>
                <a:latin typeface="Verdana"/>
                <a:cs typeface="Verdana"/>
              </a:rPr>
              <a:t>FATTORI </a:t>
            </a:r>
            <a:r>
              <a:rPr lang="it-IT" sz="2200" dirty="0" smtClean="0">
                <a:solidFill>
                  <a:srgbClr val="009FDA"/>
                </a:solidFill>
                <a:latin typeface="Verdana"/>
                <a:cs typeface="Verdana"/>
              </a:rPr>
              <a:t>CHIAVE (4)</a:t>
            </a:r>
            <a:endParaRPr lang="it-IT" sz="2200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108308" y="357506"/>
            <a:ext cx="799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6F6F6F"/>
                </a:solidFill>
                <a:latin typeface="Verdana"/>
                <a:cs typeface="Verdana"/>
              </a:rPr>
              <a:t>TRASPORTI, ECONOMIA CIRCOLARE E SMART CITY</a:t>
            </a:r>
            <a:endParaRPr lang="it-IT" sz="1800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69" name="矩形 18"/>
          <p:cNvSpPr/>
          <p:nvPr/>
        </p:nvSpPr>
        <p:spPr>
          <a:xfrm>
            <a:off x="3130438" y="1764603"/>
            <a:ext cx="3494643" cy="112338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dirty="0" smtClean="0">
                <a:solidFill>
                  <a:srgbClr val="00B0F0"/>
                </a:solidFill>
                <a:latin typeface="Verdana"/>
                <a:cs typeface="Verdana"/>
              </a:rPr>
              <a:t>FORSU e </a:t>
            </a:r>
            <a:r>
              <a:rPr lang="it-IT" altLang="zh-CN" sz="1200" b="1" dirty="0" err="1" smtClean="0">
                <a:solidFill>
                  <a:srgbClr val="00B0F0"/>
                </a:solidFill>
                <a:latin typeface="Verdana"/>
                <a:cs typeface="Verdana"/>
              </a:rPr>
              <a:t>Biometano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: non </a:t>
            </a:r>
            <a:r>
              <a:rPr lang="it-IT" altLang="zh-CN" sz="1100" dirty="0">
                <a:solidFill>
                  <a:srgbClr val="474747"/>
                </a:solidFill>
                <a:latin typeface="Verdana"/>
                <a:cs typeface="Verdana"/>
              </a:rPr>
              <a:t>solo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mobilità elettrica ma necessario perseguire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politiche efficaci di sostegno al </a:t>
            </a:r>
            <a:r>
              <a:rPr lang="it-IT" altLang="zh-CN" sz="1100" b="1" dirty="0" err="1" smtClean="0">
                <a:solidFill>
                  <a:srgbClr val="474747"/>
                </a:solidFill>
                <a:latin typeface="Verdana"/>
                <a:cs typeface="Verdana"/>
              </a:rPr>
              <a:t>biometano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per dar seguito alla raccolta della FORSU.</a:t>
            </a:r>
          </a:p>
          <a:p>
            <a:pPr marL="179388"/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Urgente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necessità di chiarimenti su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temi autorizzativi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 e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End of Waste</a:t>
            </a:r>
            <a:endParaRPr lang="it-IT" altLang="zh-CN" sz="1100" b="1" i="1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8" name="矩形 18"/>
          <p:cNvSpPr/>
          <p:nvPr/>
        </p:nvSpPr>
        <p:spPr>
          <a:xfrm>
            <a:off x="5514484" y="5227073"/>
            <a:ext cx="3689922" cy="43088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Nel BP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2018-2022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 </a:t>
            </a: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1 MLD€ </a:t>
            </a:r>
            <a:r>
              <a:rPr lang="it-IT" altLang="zh-CN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investimenti </a:t>
            </a: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nelle reti elettriche e del gas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su 2,750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MLD</a:t>
            </a:r>
            <a:endParaRPr lang="it-IT" altLang="zh-CN" sz="1100" i="1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9" name="矩形 18"/>
          <p:cNvSpPr/>
          <p:nvPr/>
        </p:nvSpPr>
        <p:spPr>
          <a:xfrm>
            <a:off x="1391750" y="4559407"/>
            <a:ext cx="3644907" cy="95410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dirty="0" smtClean="0">
                <a:solidFill>
                  <a:srgbClr val="00B0F0"/>
                </a:solidFill>
                <a:latin typeface="Verdana"/>
                <a:cs typeface="Verdana"/>
              </a:rPr>
              <a:t>Economia Circolare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: disegnare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politiche di sostegno efficaci per chiudere il ciclo della materia.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 Coordinare le nuove attribuzioni di regolazione e controllo di ARERA sul settore dei rifiuti con il mercato laddove già funziona</a:t>
            </a:r>
            <a:endParaRPr lang="it-IT" altLang="zh-CN" sz="1100" b="1" dirty="0" smtClean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10" name="矩形 18"/>
          <p:cNvSpPr/>
          <p:nvPr/>
        </p:nvSpPr>
        <p:spPr>
          <a:xfrm>
            <a:off x="2388512" y="3148912"/>
            <a:ext cx="3636732" cy="129266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dirty="0" err="1" smtClean="0">
                <a:solidFill>
                  <a:srgbClr val="00B0F0"/>
                </a:solidFill>
                <a:latin typeface="Verdana"/>
                <a:cs typeface="Verdana"/>
              </a:rPr>
              <a:t>Electric</a:t>
            </a:r>
            <a:r>
              <a:rPr lang="it-IT" altLang="zh-CN" sz="1200" b="1" dirty="0" smtClean="0">
                <a:solidFill>
                  <a:srgbClr val="00B0F0"/>
                </a:solidFill>
                <a:latin typeface="Verdana"/>
                <a:cs typeface="Verdana"/>
              </a:rPr>
              <a:t> </a:t>
            </a:r>
            <a:r>
              <a:rPr lang="it-IT" altLang="zh-CN" sz="1200" b="1" dirty="0" err="1" smtClean="0">
                <a:solidFill>
                  <a:srgbClr val="00B0F0"/>
                </a:solidFill>
                <a:latin typeface="Verdana"/>
                <a:cs typeface="Verdana"/>
              </a:rPr>
              <a:t>Vehicles</a:t>
            </a:r>
            <a:r>
              <a:rPr lang="it-IT" altLang="zh-CN" sz="1200" b="1" dirty="0" smtClean="0">
                <a:solidFill>
                  <a:srgbClr val="00B0F0"/>
                </a:solidFill>
                <a:latin typeface="Verdana"/>
                <a:cs typeface="Verdana"/>
              </a:rPr>
              <a:t>: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sviluppo </a:t>
            </a:r>
            <a:r>
              <a:rPr lang="it-IT" altLang="zh-CN" sz="1100" b="1" dirty="0">
                <a:solidFill>
                  <a:srgbClr val="474747"/>
                </a:solidFill>
                <a:latin typeface="Verdana"/>
                <a:cs typeface="Verdana"/>
              </a:rPr>
              <a:t>razionale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delle infrastrutture di ricarica per le autovetture elettriche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capillare, interoperabile e aperto alla concorrenza. </a:t>
            </a:r>
            <a:b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</a:b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Opportuna definizione di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tariffe ad hoc per la ricarica pubblica 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e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valorizzare il ruolo dei DSO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.</a:t>
            </a:r>
            <a:endParaRPr lang="it-IT" altLang="zh-CN" sz="1100" strike="sngStrike" dirty="0" smtClean="0">
              <a:solidFill>
                <a:srgbClr val="FF0000"/>
              </a:solidFill>
              <a:latin typeface="Verdana"/>
              <a:cs typeface="Verdana"/>
            </a:endParaRPr>
          </a:p>
        </p:txBody>
      </p:sp>
      <p:sp>
        <p:nvSpPr>
          <p:cNvPr id="15" name="矩形 18"/>
          <p:cNvSpPr/>
          <p:nvPr/>
        </p:nvSpPr>
        <p:spPr>
          <a:xfrm>
            <a:off x="7026730" y="2123266"/>
            <a:ext cx="2622773" cy="127727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Importanti progetti</a:t>
            </a:r>
            <a:r>
              <a:rPr lang="it-IT" sz="1100" i="1" dirty="0" smtClean="0">
                <a:solidFill>
                  <a:srgbClr val="474747"/>
                </a:solidFill>
                <a:latin typeface="Verdana"/>
                <a:cs typeface="Verdana"/>
              </a:rPr>
              <a:t> di realizzazione di impianti per la digestione anaerobica della FORSU e la </a:t>
            </a:r>
            <a:r>
              <a:rPr lang="it-IT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produzione di </a:t>
            </a:r>
            <a:r>
              <a:rPr lang="it-IT" sz="1100" b="1" i="1" dirty="0" err="1" smtClean="0">
                <a:solidFill>
                  <a:srgbClr val="474747"/>
                </a:solidFill>
                <a:latin typeface="Verdana"/>
                <a:cs typeface="Verdana"/>
              </a:rPr>
              <a:t>biometano</a:t>
            </a:r>
            <a:r>
              <a:rPr lang="it-IT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 </a:t>
            </a:r>
            <a:r>
              <a:rPr lang="it-IT" sz="1100" i="1" dirty="0" smtClean="0">
                <a:solidFill>
                  <a:srgbClr val="474747"/>
                </a:solidFill>
                <a:latin typeface="Verdana"/>
                <a:cs typeface="Verdana"/>
              </a:rPr>
              <a:t>porteranno A2A ad immettere sul mercato </a:t>
            </a:r>
            <a:r>
              <a:rPr lang="it-IT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20 Mm</a:t>
            </a:r>
            <a:r>
              <a:rPr lang="it-IT" sz="1100" b="1" i="1" baseline="30000" dirty="0" smtClean="0">
                <a:solidFill>
                  <a:srgbClr val="474747"/>
                </a:solidFill>
                <a:latin typeface="Verdana"/>
                <a:cs typeface="Verdana"/>
              </a:rPr>
              <a:t>3</a:t>
            </a:r>
            <a:r>
              <a:rPr lang="it-IT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/anno </a:t>
            </a:r>
            <a:r>
              <a:rPr lang="it-IT" sz="1100" i="1" dirty="0" smtClean="0">
                <a:solidFill>
                  <a:srgbClr val="474747"/>
                </a:solidFill>
                <a:latin typeface="Verdana"/>
                <a:cs typeface="Verdana"/>
              </a:rPr>
              <a:t>al 2021</a:t>
            </a:r>
          </a:p>
        </p:txBody>
      </p:sp>
      <p:sp>
        <p:nvSpPr>
          <p:cNvPr id="16" name="矩形 18"/>
          <p:cNvSpPr/>
          <p:nvPr/>
        </p:nvSpPr>
        <p:spPr>
          <a:xfrm>
            <a:off x="6413944" y="3710685"/>
            <a:ext cx="3185826" cy="1107996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sz="1100" i="1" dirty="0" smtClean="0">
                <a:solidFill>
                  <a:srgbClr val="474747"/>
                </a:solidFill>
                <a:latin typeface="Verdana"/>
                <a:cs typeface="Verdana"/>
              </a:rPr>
              <a:t>A2A pianifica l’</a:t>
            </a:r>
            <a:r>
              <a:rPr lang="it-IT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installazione di infrastruttura di ricarica veloce </a:t>
            </a:r>
            <a:r>
              <a:rPr lang="it-IT" sz="1100" i="1" dirty="0" smtClean="0">
                <a:solidFill>
                  <a:srgbClr val="474747"/>
                </a:solidFill>
                <a:latin typeface="Verdana"/>
                <a:cs typeface="Verdana"/>
              </a:rPr>
              <a:t>che consenta di erogare </a:t>
            </a:r>
            <a:r>
              <a:rPr lang="it-IT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3,5 </a:t>
            </a:r>
            <a:r>
              <a:rPr lang="it-IT" sz="1100" b="1" i="1" dirty="0" err="1" smtClean="0">
                <a:solidFill>
                  <a:srgbClr val="474747"/>
                </a:solidFill>
                <a:latin typeface="Verdana"/>
                <a:cs typeface="Verdana"/>
              </a:rPr>
              <a:t>GWh</a:t>
            </a:r>
            <a:r>
              <a:rPr lang="it-IT" sz="1100" b="1" i="1" dirty="0" smtClean="0">
                <a:solidFill>
                  <a:srgbClr val="474747"/>
                </a:solidFill>
                <a:latin typeface="Verdana"/>
                <a:cs typeface="Verdana"/>
              </a:rPr>
              <a:t> di energia elettrica nel 2021</a:t>
            </a:r>
            <a:r>
              <a:rPr lang="it-IT" sz="1100" i="1" dirty="0" smtClean="0">
                <a:solidFill>
                  <a:srgbClr val="474747"/>
                </a:solidFill>
                <a:latin typeface="Verdana"/>
                <a:cs typeface="Verdana"/>
              </a:rPr>
              <a:t> (contro 0,8 </a:t>
            </a:r>
            <a:r>
              <a:rPr lang="it-IT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GWh</a:t>
            </a:r>
            <a:r>
              <a:rPr lang="it-IT" sz="1100" i="1" dirty="0" smtClean="0">
                <a:solidFill>
                  <a:srgbClr val="474747"/>
                </a:solidFill>
                <a:latin typeface="Verdana"/>
                <a:cs typeface="Verdana"/>
              </a:rPr>
              <a:t> nel 2016) e di rendere la Lombardia la regione maggiormente </a:t>
            </a:r>
            <a:r>
              <a:rPr lang="it-IT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infrastrutturata</a:t>
            </a:r>
            <a:endParaRPr lang="it-IT" sz="1100" i="1" dirty="0" smtClean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159182" y="1286210"/>
            <a:ext cx="3717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err="1" smtClean="0">
                <a:solidFill>
                  <a:srgbClr val="009FDA"/>
                </a:solidFill>
                <a:latin typeface="Verdana"/>
                <a:cs typeface="Verdana"/>
              </a:rPr>
              <a:t>Principles</a:t>
            </a:r>
            <a:endParaRPr lang="it-IT" sz="1400" b="1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7641066" y="1286210"/>
            <a:ext cx="201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9FDA"/>
                </a:solidFill>
                <a:latin typeface="Verdana"/>
                <a:cs typeface="Verdana"/>
              </a:rPr>
              <a:t>A2A protagonista</a:t>
            </a:r>
            <a:endParaRPr lang="it-IT" sz="1400" b="1" i="1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18" name="矩形 18"/>
          <p:cNvSpPr/>
          <p:nvPr/>
        </p:nvSpPr>
        <p:spPr>
          <a:xfrm>
            <a:off x="506186" y="5736097"/>
            <a:ext cx="3890116" cy="61555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200" b="1" dirty="0" smtClean="0">
                <a:solidFill>
                  <a:srgbClr val="009FDA"/>
                </a:solidFill>
                <a:latin typeface="Verdana"/>
                <a:cs typeface="Verdana"/>
              </a:rPr>
              <a:t>Evoluzione </a:t>
            </a:r>
            <a:r>
              <a:rPr lang="it-IT" altLang="zh-CN" sz="1200" b="1" i="1" dirty="0" err="1" smtClean="0">
                <a:solidFill>
                  <a:srgbClr val="009FDA"/>
                </a:solidFill>
                <a:latin typeface="Verdana"/>
                <a:cs typeface="Verdana"/>
              </a:rPr>
              <a:t>smart</a:t>
            </a:r>
            <a:r>
              <a:rPr lang="it-IT" altLang="zh-CN" sz="1200" b="1" dirty="0" smtClean="0">
                <a:solidFill>
                  <a:srgbClr val="009FDA"/>
                </a:solidFill>
                <a:latin typeface="Verdana"/>
                <a:cs typeface="Verdana"/>
              </a:rPr>
              <a:t> delle reti di distribuzione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: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incentivi output </a:t>
            </a:r>
            <a:r>
              <a:rPr lang="it-IT" altLang="zh-CN" sz="1100" b="1" dirty="0" err="1" smtClean="0">
                <a:solidFill>
                  <a:srgbClr val="474747"/>
                </a:solidFill>
                <a:latin typeface="Verdana"/>
                <a:cs typeface="Verdana"/>
              </a:rPr>
              <a:t>based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 che ne favoriscano lo sviluppo in tempi congrui</a:t>
            </a:r>
            <a:r>
              <a:rPr lang="it-IT" altLang="zh-CN" sz="1100" dirty="0" smtClean="0">
                <a:solidFill>
                  <a:srgbClr val="474747"/>
                </a:solidFill>
                <a:latin typeface="Verdana"/>
                <a:cs typeface="Verdana"/>
              </a:rPr>
              <a:t>, </a:t>
            </a:r>
            <a:r>
              <a:rPr lang="it-IT" altLang="zh-CN" sz="1100" b="1" dirty="0" smtClean="0">
                <a:solidFill>
                  <a:srgbClr val="474747"/>
                </a:solidFill>
                <a:latin typeface="Verdana"/>
                <a:cs typeface="Verdana"/>
              </a:rPr>
              <a:t>a valere sulle tariffe</a:t>
            </a:r>
            <a:endParaRPr lang="it-IT" altLang="zh-CN" sz="1100" dirty="0">
              <a:solidFill>
                <a:srgbClr val="474747"/>
              </a:solidFill>
              <a:latin typeface="Verdana"/>
              <a:cs typeface="Verdan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53429" y="5823303"/>
            <a:ext cx="4050977" cy="60016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07450" indent="-171450">
              <a:buFont typeface="Arial" panose="020B0604020202020204" pitchFamily="34" charset="0"/>
              <a:buChar char="•"/>
            </a:pP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A2A punta a raggiungere </a:t>
            </a: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entro il 2020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il target del </a:t>
            </a:r>
            <a:r>
              <a:rPr lang="it-IT" altLang="zh-CN" sz="1100" b="1" i="1" dirty="0">
                <a:solidFill>
                  <a:srgbClr val="474747"/>
                </a:solidFill>
                <a:latin typeface="Verdana"/>
                <a:cs typeface="Verdana"/>
              </a:rPr>
              <a:t>100% di utenti gas con contatori intelligenti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 e avviare nel 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2020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il </a:t>
            </a:r>
            <a:r>
              <a:rPr lang="it-IT" altLang="zh-CN" sz="1100" i="1" dirty="0" err="1" smtClean="0">
                <a:solidFill>
                  <a:srgbClr val="474747"/>
                </a:solidFill>
                <a:latin typeface="Verdana"/>
                <a:cs typeface="Verdana"/>
              </a:rPr>
              <a:t>roll</a:t>
            </a:r>
            <a:r>
              <a:rPr lang="it-IT" altLang="zh-CN" sz="1100" i="1" dirty="0" smtClean="0">
                <a:solidFill>
                  <a:srgbClr val="474747"/>
                </a:solidFill>
                <a:latin typeface="Verdana"/>
                <a:cs typeface="Verdana"/>
              </a:rPr>
              <a:t>-out </a:t>
            </a:r>
            <a:r>
              <a:rPr lang="it-IT" altLang="zh-CN" sz="1100" i="1" dirty="0">
                <a:solidFill>
                  <a:srgbClr val="474747"/>
                </a:solidFill>
                <a:latin typeface="Verdana"/>
                <a:cs typeface="Verdana"/>
              </a:rPr>
              <a:t>dei contatori elettrici 2G</a:t>
            </a:r>
          </a:p>
        </p:txBody>
      </p:sp>
    </p:spTree>
    <p:extLst>
      <p:ext uri="{BB962C8B-B14F-4D97-AF65-F5344CB8AC3E}">
        <p14:creationId xmlns:p14="http://schemas.microsoft.com/office/powerpoint/2010/main" val="1358965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asellaDiTesto 56"/>
          <p:cNvSpPr txBox="1"/>
          <p:nvPr/>
        </p:nvSpPr>
        <p:spPr>
          <a:xfrm>
            <a:off x="338989" y="301086"/>
            <a:ext cx="6899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009FDA"/>
                </a:solidFill>
                <a:latin typeface="Verdana"/>
                <a:cs typeface="Verdana"/>
              </a:rPr>
              <a:t>A2A E IL PNIEC</a:t>
            </a:r>
            <a:endParaRPr lang="it-IT" sz="2000" dirty="0">
              <a:solidFill>
                <a:srgbClr val="009FDA"/>
              </a:solidFill>
              <a:latin typeface="Verdana"/>
              <a:cs typeface="Verdana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59198" y="1389552"/>
            <a:ext cx="948175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A2A PRONTA A FORNIRE UN CONTRIBUTO PER LA TRANSIZIONE</a:t>
            </a:r>
          </a:p>
          <a:p>
            <a:pPr algn="ctr"/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in 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quanto </a:t>
            </a:r>
            <a:r>
              <a:rPr lang="it-IT" sz="1400" i="1" dirty="0" err="1" smtClean="0">
                <a:solidFill>
                  <a:srgbClr val="6F6F6F"/>
                </a:solidFill>
                <a:latin typeface="Verdana"/>
                <a:cs typeface="Verdana"/>
              </a:rPr>
              <a:t>multiutility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 </a:t>
            </a:r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di consolidata esperienza e presenza in 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tutti </a:t>
            </a:r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i settori 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/>
            </a:r>
            <a:b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</a:b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identificati </a:t>
            </a:r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come cruciali e strategici 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dal Piano</a:t>
            </a:r>
            <a:endParaRPr lang="it-IT" sz="1400" i="1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-1" y="4131601"/>
            <a:ext cx="98854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AUSPICHIAMO OBIETTIVI CHIARI E CONDIVISI,</a:t>
            </a:r>
          </a:p>
          <a:p>
            <a:pPr algn="ctr"/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ATTUATI CON STRUMENTI DI POLICY EFFICACI …..</a:t>
            </a:r>
          </a:p>
          <a:p>
            <a:pPr algn="ctr"/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i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l </a:t>
            </a:r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settore energetico 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ha </a:t>
            </a:r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bisogno di certezze 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strategiche e </a:t>
            </a:r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regolatorie di lungo periodo </a:t>
            </a:r>
            <a:endParaRPr lang="it-IT" sz="1400" i="1" dirty="0" smtClean="0">
              <a:solidFill>
                <a:srgbClr val="6F6F6F"/>
              </a:solidFill>
              <a:latin typeface="Verdana"/>
              <a:cs typeface="Verdana"/>
            </a:endParaRPr>
          </a:p>
          <a:p>
            <a:pPr algn="ctr"/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senza </a:t>
            </a:r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ripensamenti o 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modifiche retroattive, senza ostacoli amministrativi e autorizzativi</a:t>
            </a:r>
          </a:p>
        </p:txBody>
      </p:sp>
      <p:sp>
        <p:nvSpPr>
          <p:cNvPr id="2" name="Rettangolo 1"/>
          <p:cNvSpPr/>
          <p:nvPr/>
        </p:nvSpPr>
        <p:spPr>
          <a:xfrm>
            <a:off x="90698" y="2423100"/>
            <a:ext cx="98473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AL CENTRO IL CITTADINO E A2A HA FORTI </a:t>
            </a:r>
            <a:r>
              <a:rPr lang="it-IT" dirty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LEGAMI </a:t>
            </a:r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SUL TERRITORIO</a:t>
            </a:r>
            <a:endParaRPr lang="it-IT" dirty="0">
              <a:solidFill>
                <a:prstClr val="black">
                  <a:lumMod val="75000"/>
                  <a:lumOff val="25000"/>
                </a:prstClr>
              </a:solidFill>
              <a:latin typeface="Verdana"/>
              <a:cs typeface="Verdana"/>
            </a:endParaRPr>
          </a:p>
          <a:p>
            <a:pPr algn="ctr"/>
            <a:r>
              <a:rPr lang="it-IT" sz="1400" dirty="0" smtClean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da più di un secolo impegnata nei valori della sostenibilità ambientale e del rapporto con i cittadini</a:t>
            </a:r>
            <a:endParaRPr lang="it-IT" sz="1400" i="1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7499" y="5475234"/>
            <a:ext cx="98473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…. PER INVESTIRE </a:t>
            </a:r>
            <a:r>
              <a:rPr lang="it-IT" dirty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SULLE PRIORITA’ STRATEGICHE DEL PAESE,</a:t>
            </a:r>
          </a:p>
          <a:p>
            <a:pPr algn="ctr"/>
            <a:r>
              <a:rPr lang="it-IT" dirty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IN UN’OTTICA DI CRESCITA DEL </a:t>
            </a:r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VALORE </a:t>
            </a:r>
            <a:r>
              <a:rPr lang="it-IT" dirty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CONDIVISO</a:t>
            </a:r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 </a:t>
            </a:r>
          </a:p>
          <a:p>
            <a:pPr algn="ctr"/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il Piano </a:t>
            </a:r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è un’occasione per far convergere 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la strategia nazionale </a:t>
            </a:r>
            <a:r>
              <a:rPr lang="it-IT" sz="1400" i="1" dirty="0">
                <a:solidFill>
                  <a:srgbClr val="6F6F6F"/>
                </a:solidFill>
                <a:latin typeface="Verdana"/>
                <a:cs typeface="Verdana"/>
              </a:rPr>
              <a:t>con l’operatività </a:t>
            </a:r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dell’Azienda</a:t>
            </a:r>
          </a:p>
          <a:p>
            <a:pPr algn="ctr"/>
            <a:r>
              <a:rPr lang="it-IT" sz="1400" i="1" dirty="0" smtClean="0">
                <a:solidFill>
                  <a:srgbClr val="6F6F6F"/>
                </a:solidFill>
                <a:latin typeface="Verdana"/>
                <a:cs typeface="Verdana"/>
              </a:rPr>
              <a:t>nel comune obiettivo di un Paese più efficiente e sostenibile</a:t>
            </a:r>
            <a:endParaRPr lang="it-IT" sz="1400" i="1" dirty="0">
              <a:solidFill>
                <a:srgbClr val="6F6F6F"/>
              </a:solidFill>
              <a:latin typeface="Verdana"/>
              <a:cs typeface="Verdana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90699" y="3280851"/>
            <a:ext cx="98473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Verdana"/>
              </a:rPr>
              <a:t>AUTOPRODUZIONE E GENERAZIONE DISTRIBUITA MA ANCHE IMPIANTI</a:t>
            </a:r>
            <a:endParaRPr lang="it-IT" dirty="0">
              <a:solidFill>
                <a:prstClr val="black">
                  <a:lumMod val="75000"/>
                  <a:lumOff val="25000"/>
                </a:prstClr>
              </a:solidFill>
              <a:latin typeface="Verdana"/>
              <a:cs typeface="Verdana"/>
            </a:endParaRPr>
          </a:p>
          <a:p>
            <a:pPr algn="ctr"/>
            <a:r>
              <a:rPr lang="it-IT" sz="1400" i="1" dirty="0" smtClean="0">
                <a:solidFill>
                  <a:prstClr val="black"/>
                </a:solidFill>
                <a:latin typeface="Verdana"/>
                <a:cs typeface="Verdana"/>
              </a:rPr>
              <a:t> che vanno manutenuti per la sicurezza degli approvvigionamenti e la gestione della rete</a:t>
            </a:r>
            <a:endParaRPr lang="it-IT" sz="1400" i="1" dirty="0">
              <a:solidFill>
                <a:prstClr val="black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1553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K7C85JRr22L_sTw0N3A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XaNv5MOTLr3zs9jTduarTU8kA0m4Njb71okcQuHNg8nHOIUsN5xS9QJKspTgj0VDSGjidWGExshUoOPqNHe0jUoGyRKOKKwXFccIdOahafnE+VH1LAV/u+J/EBU16WVaSYzXFr5QXR4yyJ8dd23YjLCNE5aIXNPC2EJFI/5ra8csXPSEeVrI5zzBkI/aEEycFyU4o0gBPdtsMyPVZUj/m/gOSVT1Ka7ztwswdJoYtOQTlimnczgIr/4gBSue4Pyt17vGISU0pjd+MupOEaTebBCG54GSoIF3tqEwZSRaD64mQhs/52CYlMqRH+3x/RFuOhmkD2o3XZeQQTcGBbM0z5m6eeunPmEwbgcEuJ0zUv798M20nkDT9hb2/NhprnOgyCAxNJ3ZmPVVsmxw0GGF5a4PcG2uqZFZ4K+jxbAEHg6QyOJdaGxKzwL9Pd3kRCC3RGBDwqe7OAvPpqLHvf+9r1O/tygJAp8xd7EgtsAY5qu7jNmUKbeYkvTZpfdHAzpFerf+tpZlGcy/oyO2z3DXW6syWcpvHmiy3JaoeTk0HVsw32f8JPH9IYzfDVGgphubEPlBLTsJmsVXxXPZMm8BeeSdUuy8RKx7xwrUhyQZdMUe3zjwO5d7ifRO/1yyKpqBODu2v4a5brcCl6V+LjXln0Mb7c0ZjIAWV339Q/jLQkO9/iipcM9kr7aBtW2+yk6WM3ZBvzWnkY29c3+kpP2VDNSmncgSFFXozad6mBgQ9BrMcfocTmbDxua6CTlTuePiLhaeHCIKb6snzar5/B181x4qXA2erRjfraQ2MLpUYg4iOYkGvLy6GYh6sU6GelZgGhRYoPVIVXKFPuH6k/rcmFtP49M5FExAu+82X3doN8cP9A3HnmEcowQRKi8YOP4dpPsgGcDGQRO9X8AKPifjl53jueiwI5Oya4F3Ph16tXTlWB52CfXQZuMiej6OWDnMHg4mBgMvWURcMXFglnfVK93lnm0cMdblLxBsaouwR5XHucww+pxchHkzTBrLsT4kTXE0V31v1CjHW3bVGzeZT3l741LyyoPj4FgN1leppyczR9+8tMWUMj+Pf7JqiIO4NrqPjCVoNQVJWjGaCyEbGP1YpqnOPDBX3vvzAb1H4/XK/Wf3Zqo1/le0+KRG4+oKxHPVoYUkdUHNvg+81oezflOOHv2coM1kMP05/lbkz4t+VV+2LLjMzJMMK++lqkUfa7iAFOZIfwkPGrcLwbgVEt45Let8zQhSERGxqaKYHSKdmzVzyjXwxqrYFymEFkAf7cEBX4YosH3ct/i0J809y/ZwDZkrfy6TQvuHOl/Rjf1hrvvNSs5tAgy+jLGF76URNP0MDlbMS1hyELWsldoQCDysgj2pyCh9pbMOtnDRHX2zhsJon7L77thqyzdmAVN+qgRYSsLplcGn7G2Y6xRc/CtwDpp7FRL7cIe7m5FFaePWE8kSKFSXxPIc8Imh+a9ibxCG3ajKOfWljY5Efe+zAHWa/h03RjM6Q9wPyhBG7OfXTNAyWzeDq5vlLuZxT/AZPZ92EKIS422kggLNxzO/IpSlBQOyWAsHM40mXyszMB896EnkN/ZyVJ4QWu4o/dCpm11sgbEguh6mPDnsUogXcbTLE98nZN6LzOWAR3S6whvlStkj4e0RxYbuhOCCv3G17oiCkCl9O7IVMhue+qVFej4S0IaWAF836FiSKEC/S93GMST6HpxqkAZvCgSDbTmdog+xi0foJ70vcIgHJSMifnLQdJ1feOWjJxlO8sClGfYPla6IvTWKaF6zoV2PU7Eu+LjjAtuStfJoSJI8qZMbbYw3sASfn5L9hQ+bXn+foElIq2QKKQiEBJAVsqT3uRGrRt21oXg/Y4Kp2DldnUFUw/rs2767G29UtImW8qff8ZjETjlzyfGWT1nZBzEOKelv6aN/0CEoHXX5/K5rJTProDoLLAQpPJ5RQPT2fFRpZwzykYQQ2aOb5oBJkk7gEnUYJIzT+V/6XJWY7LfnPu4KH/jo6oFuLz0uyuB7Cuaz5QIC1MBzexE7FTgnCj5Zkyf7ahXpyZ17rAHQEpHCDBs3uNpVXVtKI4Fxm/w8iWHh5YR681raHE+5rKzc5Al/UNn9B/VfVzULFlJbAEFzZ2hak24XERE8yQx73yRyvcwPcRYnu1+WP/9Bisq96//p7VLefWFk3VRXMx3jqCE3nr4tcZSHYYMs40Nf25xbLhrnz49rYUCQrt/Ry96PfBissOA3e3BNQYTUfVb9H+Igarp8WBr6WE04O/xq/uf60dCnYYjTfZW20+gs7vrhVmdi5PGDR7YG5x9p6+pFu4sA3wMRtvZrhXc7ATJp58QL9eUF0C6AqRPQx2Tt58NWorsqJoPWsVvJI02IX4wlHO4RlDVbH+hWcH0tmCv8ntj3aHTCDJ0ZrncB5k31y3+epE/bW2SqMgZG+B3HMeEZ8c8t/+CxktXjjzP2w52E61IStDuSPl1qW9R3GAMBphohw2nhcIeOAhEXK4KAPsbmALLne5yPTvkVD+wxFb2EeuMCLOsNN5xck4/MTd1IqweJeFzFzbTarSkmerex2Z/50jlf6gJseYfGV7FBe/Ag/SSeF4vp41ItWEAtRAfIeKpbrfYxtwkAaQ58PtnAzmTbUNc3MQwkf6jO96a7NATAtNmp8LKxxAFOgnQ6lJVlOD1LRBLNV8AwLwehvRqhslqDHZVUwGsTnxx4mmfXhUKaNKv+iu6gMYamZlzjvz43TXNVnp1yVTqwSm2mJJmVXul7V6bagDXTZijTdSXr2M9NCtdCaakXAjcGcdJQn0j7xKtJVhdb30JRmryfyisIvLXMHDxUQTsid9J5sNy8NX1YJVhp7CG8+GEIQizTEEDTigFI84v01ISnaI2dt03ZexZpGG2NzS11jDyJ3emmMHEPapeEHGdIerbnskonNBMap1Dqd+AxYE5Ouk9Ze2VKsciFaxQlNQKwvon2PtEHGxfa2vzYzGpSgHxV6nAhb1TkzygVXLBqhRP1wnli/NWmVbFdjDZ+fzloqv89YTgOeAULSjw7UVnVoWXeaQNGjTN2SAPbctV0GJcmK9u8G4Q5LIPdKZzjifHVZU2bqlbOTcSBECzN9llM4mWjTZ5DlQ3yq1W1d64C0opVWwYt5fj33PO/eGlf6qiYDzQxl0RDLmcaFn7bIx8tfYuo0X4SCFDWyKRLrM4RMO2AYjFgJ4cgwzj6qgeVoQ/xfNfzV2Hj5sXXlUXi65Im3+zikUYEDfljxBXlCPBJW94xasscD/TdouFHB89MRAEqWH0OJtE8OApVa5AuUeFP9sLSsvnUDPtA034b7X80YsllbXYHXJQE6VSS2ic2XNv09+KQ9ipjVOLC3k2Tao+GtymWTCqmwNm9QHZ+Mr3Koh2UOGQB2+CYpRPN9OwMdfGu+51R3c5XLAKSX82CvGVjLMtyOi1pPE1qABJu2Z5x3kGTWojo3sA+XP1TN45mqKbwqLIExl5XwkgYxizcSlMjWeMnZ2A091hisTRKZrzhoLeCow6Lu3TZd2AzLC59mqRqqlJm4JiEKFIbqRbIHkk3vQm6nfb9ZirT+6OHU8S0Hb8LB8SXCZqqkNbSKzGKcvPJvkPzI9eoxtUU5agPfccU7Xp6YPBmjsnrJjH9xjpIYhl+YYwMvbKZCFfJNCiQiNoHgDwKl+q5U4hXo3J4poLau2pmycPIW9mq/Xb9wmQPrqqDYiQIrPr+bOYl9dL1ZJwgd6VSsI67Wz1lImP7211PM7Awkge7OfCL+14hLhc3M1ZgBd7nzvUivUXqserQ9d2QrldEwAEITLsaOQEO2hW9b9HFSNtTYf7h49mI+mDh6mw0JoEfCOoyptzoaNvypEmfQj3h77g6bTQRX3Qp2+m/n0HPpWZ9Ya4ZlAPZNnUsjTvwcvtlgkgeX1sctPJEUdJd1oEVNphiTyPuAP0vsSaqDl25XV6IZzh7WlW10LXbNZFGcV10BgS7iw4LqdgArhn/6Go6YdGCH7RTmmhUpyVVmsRrxzYyPHJQES0ElMXAYQnbe2B8GC++RSwlHvvXPQNZn6HcZq5HCWdrUg5cWe3QFH9tYCeDRvyux6ywH162rXscdmSU3NboibmqlMfSmVpu3lAjuWfMUyu/PTsBkkIt92oTUwJ3wna1Lh677+UMwADtjq8gjGu4Fk9FxGCNolwsi8b6h3o4Heb8PEHoGx/TYJsnFPssR9wMTPkR+JYj2q0GP7bNSbM7BXPBT9lGK/umorb1zosps5hICRfyXyajm3SAuuuIAAw4lVK5K8gCP+6S7gQwyw9DCRnQzgUtSlLXO11n4PdX+teEqBy+s4BhjuAW8dr5sXk30WatO9Vx0cSmAItbxf1M2rp8c6XJ2QVYARxJjySMn76/v+59OwuhEtDTED/63xyZyqqBxrxRX4zjTPYFPNmGQMLJpwDZ9syR30O1aDsUBCB/WTbz0LZTUddRd6gGvcdy80W0dmkU9mxZhWcj4gp44RrqT+Ic0F8mqtOH5eIzNXKXA2nJN6RU85l5/sjcX8dbIFk6j2f/iXX6x/m9/3N/o1Iv6SljNOsPd9JlDrk6XksGuy+Mg7zF2PS3Wl8LgDFFBsInAAxwiWFPI6sKL2wcpMN+XBzgtL/r3Lar1kPe7ocOzKJCAAvnhcd+np6h4x4lFJJMPlGZzV/IHbse27gKJ0EtZEsivnvbzqECWi78ijplKIlJqDvvQZDsT7+SxBkeyJspp5cuJS4sbs7PeQOLsP/VdIAkuoicJ4b4EbeIpWqgWGAAGR84M64WY7vGgqgu3aUPRR5YBVC76u4ko9UngDWyOOSbPcRX2smfPPANrSzRAvygYJEguMdE/liYwoHZwBlSYmaj14a1NVNyGXOb0saaeEOIBSb7ypG1NfI5OGhjM68j2dW5Cl2wzf1vCsWXziSNVoH7UPfLbs2WcGflpsJjMkkVKq645lcrBfTgeYIYa/M0T/eWQfGEE/YDUaXzFounN3EK9zUSFB9HGtW53FtsrqtU3pIeulxinnONOhtryYAklco48o7Hef5FiDSaZQzlA6THxZmY32FerfIv7akT+hzEGetWzyWMtVLWhgmdcmIU1lhasn0vmSwRbYrJP9qvSlfLGHGSNZjfsez8Nr2YbfDyDLAYE/YPPtH2eZi68zEm7JJcHao5O5VcykMryXWSF1tpTTZy/QLmb569vh1dSk6CztsH9Ir/F1cxIcUOSvrI6+ZQ9183GOt4swnzx0od09tc0WaUQKeGV0Usmokop5tiXcVJEHqmDnWmab4bXIcVKRbT2FQrob+uwmpRXnGNMHy/egMtS+CTgmV9GwnRa6jJBezyDZGIxmaGbl4rMPxgV0ZLOMBo4qJx33qdhLpD0faumDYlgLcNSWEGfE2rElOE40k2ZkRRxPMwzraUBM75zMUB8GdX7cyYKg0Ml4/R5CcKK80MvsIJ2fS2Dx8dcAxflBRs86CLVJqyeVvxxV4fjq9KlSbRX3YxGBGcEkR/Ezwd54GbAOqnaohkHfHTzSJF5LgG6oKHp4oUdhkdYg3A8/TQWIoOBKSNbB6StKWIn3lWWX6M2fxdwZYdf1C79+WxuAEtpSlvh6zBmtl2wIvV0bHbyZGgJQYLcrSQkgX/X/zHPrVQAgN61UxJ4+2q5TWzqQ+X1Gto8RzyLmDeVIjtZaZWKIkpsSy3h8TamZiju/tmjuAbbVTsBITHGRnIBYa03KOEdu/j3YgcLaPulSmrraSwlcfu0pndwYZcBqUyd7N/8Qcj84WWqKqZzchPb4Tu6kK9xcIRUSNPhzqEp5/JhmLCIiqjI93Lhc+TG8x0biPWs+TzryboOKOpawzJKrWRgoNIaFbu5//oQmR2B1ebDByuipDqiri6AGs9nVx6Cllykn2X/hYDsvFULeB6j/XCR+hb11kAcNgwsPYehynBCQu2o9vS9/h7FGGvwDUQbjAQ3oaAi+pG7voRDWBctb6rt4Hrla1QWlsUpOc+oJQhxOilLdp0qHQgKM/tyFHJoHLAdYWwUg7mz7PaGklFZEhRtYqMuFcuenjLFt8IDzJ/XDw5Moa4L+lAYLjnqCc/ye7UOl1Zwifi/jgdm9QUk0R5ANHmi8PUiM9G6a+KewEK/lBdXai6fkY+w0nOnLpJkbmlYT2wA/rsOQU8X9XpW1Q8VjwkTHyOxJNtCLVwl8Sko58AvqSUFgZ2NKYb5rTOTonK7beHNdrz+ivrc/4XcPcK1PCzqPwzNYJCks/ZRG7pbRAG4/ahJ3y28jLbW9CR5AmG9nu9G5vPVI4ACtOpR6Upwloiz/hJZ9IkO0TQps9qHfN71CpBaMBAH0rG7EKQJpFI+Esn6/gECoUA30Zq/Tu0PD/B7XoJACMHO5cZr4vDe4IfTBIHMkEemNWy4sgGq5ODtEGoz8+/m5WKtyZmAzO24IVI0URZxJLUW0jtVOkjfQwPSuL85felcOJjwDyM7FlUtywYDoDqbn9Pbpt0AnqpyWfJ+85gaynnWdu57lCQBz3APWVLp/51KEsimTbXIPldF+7v5LNagDkoAiwsX1ptplP15tbHtSGYi2Vg7N5TmgH/suaAgIB5DPJoRGmSSgANFP21CRGj1A2ayJbdB8PATNRaW/zGHHsLjobFg7GkvwZgVSaZ7Ro8rhnky71e6PQ92sAXBlRm9LaZacg76y81yegdNuI+so8XfbVVfCvV+tYd0u1Px1Ywf/sLoMxINcZhsaR57XGWtd3CmhwduecVS/NJs2iq6y9tOs9BURsdgQptnLsC/c0KfzPAbzuAM+uLamUIdfTsh/kB1wZi41Su0qulpMW0XJuyv4ptgBY888fGXx1AFG+n+Do11fBtACdHJGWhrDNsrw5Ub/x4RH9D8nuSeaTXBEhdsxu6sX8115AES2SoJKp4CG8NTu1GKNJW7G2W7Eq2LMU4TnrS7B/I78sQSDnjj99AUWovvORR/fZRYmMngnRig9cjGb5lJemTk4LEWNFoJ+0KtqoXyQeAOkEtJmb6/xcGCWY4lnpOQfMoUUlxt5TS5gzIghCPRKvr9RLVuOjJh78gv+0UDqfl9V7FWSMBJBmr+eXd7/ZFQOVxRXKRQesrPQJEpb4Rxs90rRMvPHX+gLUvWNYM2HsErum/orInMsCeI+y4fYAfQX8EVze77u55KIzq0URA/ai60k0Np/XQY7RLk7AaSEp/jeqpGNwGIo43lp1d7FXDRtbOfHvKEPX1DRxE5k5Cd5EKmxwuxNPWDFaRKlvKgs5Nn42/4GQMJR3F+e23E17xQQP0hTVNKP0iicewZrH/W2z4hX2rqWaWZuo3aZ7a4qBwDglPja/1Lv8vLIw2EavLOMgqhJQiD1s0p9m6jBdQ9LVtq7U+Hl0DeNImmULNF/QCHqmhnMeUd9NZ1Mn4qg1LzEsmT8b7Yz6Uaq2MuwxbozbfYSo11RJ85Yds/mOyTFqL2OVLvp+Qstp9lNVfzwoDDVa2ikjaOm9qh2hUtLdjFbKkjH1IDp4I+tU9IMzBr6HyPvBNVVXpubq+XdVaetofj0V85ou3EAo+bxJxaNokXOPFo7+BQmON/vH4r4EX/5Twl2sL87xqIC+hvtwgChYAOvUjFTohj5Gomsb+iqGEHbp5MrF0kBpV2YBgp1LJFCWzaCApYC1+zY6/Ya/MFzvdNnpjcy7xZXJBWcR0Q1Pmu6NNEfngJQHEMogj6+RQosr5m+j5ap36HaYxCF7KF0nkGlawHYWl1S641ZH+FSls4AjRMzCOYA7/+ubAYEdW6pA0C49Oz8SLGflSAGFQMgFp0OjnqTD6Gmc7fKuPo0T/aGUSUVozEt72gwxSWpOeQpdwdbpnAtoIBgHSpSRquogOLZC4LMvn/szvf9rStsPKZKcABXpFV6lX6Fg26hV+A+5X2/jHHiQ6Wozok5BmjH0Tk3osgVjrBkmZgW4SwaNoeN75fiKKIzaPF+BfVhd7/kqfXB8wgVFVG5vLDB55tQ5r3Xrx7tkyl1+32Lh+VD2s2XE3k5n8ssHqzTOnsWLLay/yXY7Ca5P2fXiqehBsYPXjtU8uEaAoJnHvUTDiimZgZl0YjR1uNaxbfHk+NQo6sZLaFCusBhBVIx70GBotEnFxtH0O89bxol0fG+uFBYxnLAuGTXOiUvFDhsxqFwVVQ9UknZAxkvM61RhTxJbiSg01HGAAimFa5GYYZgEAyTDr6OpwTTEhRsgaizJDbamGV4tF7silIV9qblV9ajnYOne/Cl54hgO+sOKhOsg5SnywStNbMn1mW0dWPNFPIrJCbScFpyPacpwDSfxpNyXfWqPqucNMdbyI53I+W38163baAO2XU55Q1oK10S8CxLvZYUGETE2iA6iV92osGRhZP5l2iSp0c2Hf52nYvPOu+NDQ+RHoW8FdX3AnumacEpD53GgLENL7FFCE7Ffe2SPphbqfpnE8+PF9wRCJHAwIPvwryr0TJv0us0Dka7YyO4sUl6Sz0qm2Iv5vQs4hpLs+M/aLSXWaaFJgmk1An8RgBfyZbVtQr9DM8eTFoQ6s6t5SwOlXqMGsVChgmDATepvKNP/XazAxrJBU4mP8XuoEzTgzVN+JPnsStwjCuVA8Ucd7EPkk28jDD6PSTDfdJYcYNaLMkwVi2FWjPzZvsyuAgbvtjVF1iJ/r+rrTVrrWpzw5fMSTMQps8yqFZZP2SebLbevHO2F8+ZhtoMiJj9rq5KPdhRUSJanYalhX5RxABUgRiJ0PnKzPc1Ec/4AgOpqQlJ/G1BzXM4I9TyCVenv0a/a5BZyq5sZW16tLPUzgxh5JT1dKR7PU6XD6ZVvRDAdmJeHj1/6+d8F6xrwZe2so2mBqfOyebnqMG3r+DfrdHNqbzEcMYzjIU7ZRxCiw78PB00hf0ZWpwgNhj9kWQ375wXaa83LlnXbjCD1fBLuv1NWh652qH8/plB33iNBfRTG+GjCnQQY9ps0wqCanDdi8fl4dsPgqagHZSHhTvBKToJwzWuvJmux4YnjFRF3OoPVMwkZ/QkN2lZMuVxl/cF+Hn/8+iiGrpcIikFtEclXmzBiG0gOgBZgQqV2FR2Ajohko/sFRJchyRg+Uj4v0qhHS0C7/Zo349ic/vj6kMXtvgxk0jy6XCmxvbntvMm2WUIckUhrmsEZ+QWLkOWGPt2V8tjcnk8A2pkxZ1ujTtu6uwH6rcUDi4g8JyWAEjWLvRFqKmUzAbpIu9Ny4Z2TfOrxp/A69Ml3BIu+qrMnwtTUnvI6eJ7fojpYaIriG3hPXZv11Bo+oX1O34z3a4ZKR8xxQ2Hx8aSKhw8FOke6POL/nxuYWSjPINocniZZCyitg+aNEdNrcrLRt8+ZC5nJidmle0TtPE9B5k0fITRU0ZLnnxV1ajbcUer1yZzbvRWwoNEiW76CegY4X8xNKSCK+A+9aM2lwTC0tMkxOiMISi5JvCA5U8eR82iHxCR3ILgq8VYIM2jxZNZ75e+1MySMFpRlK+knH+y9SOBnFRh8DvNgK2QN3iqmZssfb7kvTmZ9G8aksB8hfDS1oIumThAZklPUSHS6WVjuwrqwmAtbZVo9Q6o+3FqVD6U6s4kf7rKQF0oT/TIxhUZDFkl7Tq7M//It642B+1uTAaKugREP6glB44oDeGs7SI00GRs4FOGFyq7aKjPCe4J0T3kTURog1lkTMER/h1YXkgNkU6zrA42bd8qjqogB/ttuSSj1wffdzBt4XgF6edmxGSKZXxMzDRQXxwC6Q1VHPXrLfDSYqwyQQIjcOwD4jQU92I9/p+ct2pP5kVxpiYfeQiBk3MqJOatT9d3vGpnc/MYDuwuyjFaexKT4MuyjW5VswxbGglLJ7SzoqhBpfDt647GFij5U4l6DL8b9QV9QKCTdISWaq2FBmOBdczzL/RMCmLUP+VOOcVdnJ1OeRfnm07GpUQjAyWafW1QnI9kAmN1gTPtJBvqfqvyQWHfpJo9bL5wS90hkz9Yvg8g/QVkIfT5JRjO8pyHSiUUhTqBcJbtDDoWiC91oM9TNs7gDjpOcYU+RTbrVnXVtpJabywq+qgWeKPYS/x0F3lFYRb4cIcAl2K/xRG+pKCXBfmj0CHXbPWuVnAJMROM9enKw54HZGQZ6OzrHrV8h7Su+zsMBO270pKQyrJoCNRTcQKMboOqF5gUn3Z8bSjJw43xrNI2O+8Y4DyGcFyqTEigvlZvBXiV/+UnTsWaDddYUi5aRZ3nG3uXRZTQo+E26CxT5EZpAb2PiVnvp69TFoCLpO6iL9vweXQJ+KQSJxUSJXf6YVCKqFivOHg9rTiT8z/tnmAecQie3fzMRwbaCeYP4daa0FoWAhdGcHOikmc0t7b+JjvRX6XDFmIDm6709koihgySYRVjG/UxPMhJQG7G1B00fmJxvQt2yfE4Kvul3xnw6bviENXMkNhLdJnJg8L1+Hx9KcLIGJ94hcgiEgxoRKCX/tMBr8XjMILXW5N2GqVUg06qwpeOUjMU26nqdjn9RVLCpu1zEbfq203+G90GVl6QIFEOrx5UOSxPAdwyUVW3HVPqHGPq/5TbhEhgRXB1RLdNFRNt3168qGgmxxbKrJBupXeEmLBBc/PU8jBpRUYUFdVD/v6eElSfTbo53qJ05KnqPv0w7eUHJgfOsoxC43BCS4FKliNEu25GdJO2Ik8uJfHCP+vL5m4a10IScIN06LZ7+ma6x/3JmG/pTiXAMEGJjldJ1T+Q0JN748Dnuggrd+saYEASvFtHtDyMO27m1i0RCs28UJ5A7GKslf1xDQwUyl8IoXOp7bVsSfCHGAwDlswK1F5CS3QrSo3RhCRIUmQfZMOBjDLDxvM/+ynMNbpMJLc8dxnWFg7emubOvyy0Do5Lo/n1/2pxYO3B+O90xX51qHTNGLGiRKc88BjtXLBR/ehxy4sXPt+qyT7tlwMSwS0txkIFWGbYwfrT1r21lN6J9RvvJBrBhA76Ivck3v1+SB3EUpcvyO9dhNrqW+1/RVYKdI0ZOlyU1dzvFnkU4vZYWT3bO9Jpr7Csd5oI5hf+B/Rf9o5QFZMQyV5eDcmrSEWRyT1JQoQtsm9rk7Fqn5G9AsOFYs4uPIS4FGXo/O1ikgvNHxtwtB14wgNeK7LZcObd3W4mtmJE1gWTGPXgcPiZy2X0TYcbDdcEZZnNaKUlhRzLCXDt1NsYMkzAUbxLrwTp99RqESMCKiCP1K0Frp1WnVZAoLhToBLmQyxyTjmaBvhpeiKbOPKVlPj9OLWUCIsikTYXOd4dDLQKik/k+d2TQSdm0F+I4Gv7KjLpLYH71e8omv/+bo9Ls3xrL7YRnpJ2sThO9uechEFnN8fLAFQOScJ/EvGBoBe26LXwd5Bt011uJpC6NfriJwXV5/51Yah8yqPRDHHXb4VLrzHlvTbmtRS3v48XfrpkwUBXjYQFcpR+o69Y9qNKpL1H9jJEQYmvldftP7BOVKXChshTft00kcTyKco4t0XFJmYNogr01NsA+yOwd2ybKCMYsDSAq41LpdhQQMUPb4cDp8oKJblr43Qh5GAghnbk6Kxfym2Ur92ljZY7f7Z7AXP28cDn59GdxayfD5sQjGH7nwbG0GUE2iJB3LDTo1ALvdbu8zhqN7BV1aD3JX8/IhO//nIrC9RbxF++5iBB70MJcZbxJoVfdKbHroHt8Zx33YInSSvisKDDRSVPuF4PWsF5925jsNqarwvKVQSdYCCYSipR71JaAY9b7i80NG6Qizz72f/3ABXaH+SrXLAABCqJSMaNQV6FBXaiVrRqxFPgW6nWjmTAH1MIPz/pkKjs+g03/rRtQabeSAof+SIA7zG+0BNgri7YpZZ2Ijbg5f/bcrZPEP3IvzIBO3iSAqDvqyfEFr3tTgP3DHptb2qjtb6rd1FYEe8jGQ62wMiq3O1TJR0L7Ym+OtlLKVH/MsLqB2sFi8ELZf07GK9paqNmYTDtpRGRU7ZdUVcw2ru7AtFVfoHiknC+jmdyM4KLBbw6JkiJd9mip3SK0qsCkKz+Mzl5OXArlzUGYugHiKap8Beezv47uy6mKRaqORVW7IILeCZGN1+K2tr9xkhOJuh5p/haEhh8yW5iDpZQno5nzW5Ng6FAwrSjQOD/nKWzB3QzWPFWDKRX8QOG+g93eld4BOjSkHn5sP/lCEIQ+uk9qMPmIXCwmpTu6qG2a/S4aL732paXgZi01r1aWbV688p/9/KlJc9O25YIVoDroGYaqVr5K4oPgCl9wc01eWbaw6Pn9WA38My83X8HhDMRotXymhewFjcp0k/JBWlfD+KrRxue835L2fWUB0cTyMPKbxhrmPiMOYICDL5cB+4yGqju/wreSPnBF40xE4gqSkA1cOIsxBXj25iRVw1/0d+04kzl+ay5DbFYmaR9FCTqK4tkurkZuO9ytjN5CJF5JM30CwgQzrz/3t0BwjSBQ6wFBl1o55Oe2AcBFT10XirTi8kN2piPeH6un0tu91XkzaboerrM1oPe9RzAc8MbpcO/UA/btrfMmW1TWx3cxFATo/i35TJaiXbnPs0ncA+UKMftVnaniRDF0uiQ9WCkj/R+yA5qu4ffXcE1BymTM5H61hUvldu+II7YqkE6c4pKCdDu1agHSbJ/tm5gTMpUmZzbOah9VbejrlWB/VIYs4UwjgjvvjzktfpR5alkjOzk+2gHf5Nj6KZS3k0OHLY4xiXuRCd7Y3gej43UwIfSP/F9bcCvn/CgswuHQCc1DMWjjdsNLBgxySyAUV30Y7t98aCixzSx1aNYa+ZzpUCFn5tAELzhZMlZb5rIKkVMVGzkxYXnp/SgR9fllVJJuuiJn/M8PNaEv0tuvcbVsWHvwBabOKX4b9bStoFv8IVjG8CjS/37G+aH9NM+ETgs7qgC7WHoqvIS9eoAiypQ9en2BXA//s8ceUXhJ0wQ+t5jxJyHFk6jwpcIOvftqnge2Fgf1IP4w2CP+kvC0woR/m7Z3wd+8ELMzqXjz+d2OHX0WV03xg1p58y5HOTc2N1y3y6fLQPocL90Bw3T/CVZx+wSItRxOkC2QfEockL5/PhvUrVTw8WIJwT7IFYIhYkeBdu1V8OB6fk1KnJjuUHuFlkJpcjI7hfDVtYLIE38Rg6dyjWe7vUZZNiPbRWSC/Muu5lT5egvxZyQdGARL2UHzGehTGkVTyGxeRefenshqjYTvcMqbUHqZUiUtHGBoMI+7rdJ0U1at5uMARCBypluRY2MpvevwGfCQvmk+RFwC7wNuwAzxsc5Ki12BkEzuelkQTm92eeimSuL6pJQ+PE5hg7u59Y3F+LPnc+4sPyDAomw16Uu8/CY0zIJrlOo0/WNa8GK6zBStaJv0nFpwIh6XhPJ4MQ2JKdSOknNWupQ4CIPZlN0Y0DIPmmDLmZ+KnkQEkP/FOTZkXBnUvKBFrPZdsk22e7hi5wf4IC38GO6aNpWQ9hLc8rQpXIYsCZOjJPLJkSBx1EVxDR94+1YQHQ+pr7qRklWuivkPgBXyDmd0ic+kbCP//xJotyaugTQpzjklRlnayhMCRsWDw+x45Pysw3pbBGgEUIC5tmXi8mg/Tb/9GHWqEtb9XPryoEFaLnNQdRDaLautdN49rEqNSZUcnzwKyZS95m7Tr8Ggs28oF3Dr2xurLpaZQKZUVaRfbsDoEUMb55vLL2qco3+22BliHwiwcCWnzDEJhAWUMJqETr1tC4oulDnOLDWLrflDtuAP5eCOkbeh8nX3/niZGrNlnn6WzpgmiYwAHYjDfkxNzrC7LWg78T1L9t2dNQnHXyd4RgBFqEXS56G3+Q/Sn+hAnqKdinccF4GLP6G6+/xd3Asd5JXnvaLI0Yau3EmBC13UoxiDmipE5CbRRJgawwmCqrPtoEMzQYVRpLgkemumJ6LmJzelLYJyDm0Ef95ejs8OSOyfbh0UHvjvtbT9oaUAEPLQQ92bB45Fur2Qmnm95hV8/witN3rEdfe1XH6y+qyQEgPQw3Wn6cO+AEZArJ37xnnGCA7Xr8fJmuRp8Lh5De11U3NrZha4vfsN7ESVMcRLWiYS5DEA3Kh1wKKLBdqfs9Bv9t7W8zklir/Od/aD/U/ATppVyjpDuMkRA/Eq0VQdAwmCY0PlbN8pZTIyW9GoDn0bH+Y4xLUtU8TouESTu0CCSIubmEgggEvGu7nloYFXH8tMkb3kQn9UKmK4Fi3lgeA308qKt0or//i+w3pzyJLqPKwKWrKg69ldk4E5vP4oi/JkIiy+rRPRqsA3Lea1vpTVs8MnMrYrcSBDkkvDOEApGiT72mY430l8cYIuuas8gEDTYmI8cqLSTQlJyMQxXxBYdNhIwYvxLEXkwdEZDmAjVcOuGF1SCvW7uLdDvOfnWOcAFjO1Al7AYGBzbgYUnjsY6+I1syCBqlIVhCXsTxOyTaW6c8KO9eAEZ9D1+lPHkhYYqVV5M+kd2R5J3O6oRD6LmrkmTl/06dXX21bgj+lB7w3JTsHckS9xsYLZsu0ykiu5HVRJvRfheOvvtls+e3iusDwYEtS3vXhOmMifcGsR6+jLtYlxET7BVKJ/aC+8aMgmbpG/vQ8EGIR+bDfXu5CyTxBqfp7EhPRgdjf7+EJRJyo36aoptOZ+GIkPaTyRrD9IcsvfdaPTKFxAOZpORcBqr0y/EIcveFraDZBrex2s4C6mkoxpXk+3cDYc4c7RvN6HiRhzj1pUhadBHRQb4Di5QemqUIlgh/egMq/8tyj4/o3WvnRH17+pIsOTV6QjfzjaFzVhmxL4e2UqUzQeGxV9fzJrdkN/d8VohYw3tsrlidN65Ln7zyS4OvTwJDwIxePSrbvy0lcTATWsAHEXOCd1s7FMggR3ieDEI3RJTYPxqqflj5SoTxwYRkdCr6qPXXt0TDSp3ySOdDfg4/WQT8OCWH+tW3zwnZeC4QfD/mL6CcAwbWjSd3rf+MVTU9Peo0BF74lvlBVxIWw4xube1QSg6QeQi/PbqGK9K3tMR0+a1coA1PsQnNmJwfYgmS6n4WeOSoRa5UgsKW8igVXMkx6qVcsr7HQbPq/tXF7KnVzmGqDtNB2W69mkyRnjXfPFqAoc5Tk6/STtfsi+h7qj/18naRNqOGNtvFLo7mkJcSZkLJMPbYzCDgaPf9V4NPRU8Jgls3NiVuAHcpbh6RKAip1kmiVX0ggn6l0HFZXMqn5xsUI9Y+vxHDfZ6y6NT448yFjaNzpfpEkfOA/+Nmwe7SvTfyvgRNa4oqpj4GtidaK0ZfZTGHVKKOKkR1PLXSVenmAf2+JyLLL48dbpPEsa2YAodQ5xpXhNXJ9vWJrnBOj+va3kbj651xygiwEkEnxjRCeTAg3ThUP8NHAic93Hz60bak+iWgvIZWkBL/WB8dqWhls9Ez2EZT7bAw73TLjlg3DdTjvc7ic1KpZTWBmQyot9F8oTqZgHRCwEmPMOyffgCUfOUA5GvSHTXyJ7eXXMO57fPeDC4kQ9iUWGmudXELZJd+L4H9UWJoQMGFycQ/6alyBv4U94WsiJA72mKYg2G6xcUvQ2tZ3OPZzusH5S0gxO80kJm0UC6sPJWvX6aV7rNZuOWUCnRK+sHKKqIALKxaj2x+48fjjCStqhac27grIXXODmpyIz7jHRjzMGEVx/kDbSR5RTALozfGemUzurHergqaTC6zOGpmKar1fbrl7zJMKQFneQAggdngD0gcrxKzPeqC9lbPpGO7NHDp3x7LDFp28XFgQYESX3uujZHtisCRNo93QVHKvjYmG8iRP+YYIGjSbiymivRsviIk3B2uAjT/+3j1D22sg8Nf5YPcUjdTQgXIO37FoknlD9/fSfSLhC9TSg8MxITU9IHGfvlgm5urx3elSaskZETLoDlpRuMflp/dFvXysdw+PsM4S8LkYnucYLNBGQUN7ttCl0HNIjH4UX+i1Fu1W4FQBhXuWeQ9CLxEEz4jC+UnYrpuSz80aGmV+G+a92J16O6fTT2+gxsTOHV4W8SPv5s0DpXfnCr4el/LJVHV9aytIvXF1A1AABjnOeK79fa5QBryWnvN0elPh+xdmWWwcct81TfqrcDKHegur+D5hC1KR7HVeW94wIvmxeS67ARGikdPZpu9/dBQ4rF4b+utJ+eW/HjSTqBuzZUsX5w671vUYi2IfD3qHoV+7H6ELjkxFDkxtI5ISZHGPLtvla+VGXkrIR8C5bNF+VQZFt3qDlS8rSec6QOIR+HVE0lqjWkYOiC+D5f+jNksu4R4IJKZ8qpyHchvCdXBcLMp49tEEYN3I5p0jobhgxkQv7ONS2ELkbB2ZH5VffjvCFQMEl081IjvGiynr8zPEPJWZxy2tfL+wSXXlT9anH/UNfE+2lJ+OBbHCQwy/lFOYoKEuEQL9e8sHmXe5wbXo5myv9e9GPi27/stSGw7Q2EtJZS6mrODVlRyW9bUVOsSGiDarM3yebsLwEvpebQo6YezYAHeqFDrwv086X8+wxBAc1+a8fSKDppWqoSwRPFYqOhFq7O+61HKHzvr2mDeC/l58tK89juTgmjGXAJ1dSZHAP6TAAj8zHhzTbx9AdBTXkhKP/Y6U/A+doGV0GRzHd7WjVq/RsEppTEKAiTcwod0Yni4xpOM6BitmS2kfak7kO78klgd6SFVeYnxXfq6YVbPU8NsX4ebXgRkxoUvC6uGi+me0oQSK0shHA+AGn82eA5Gf0gATb11UJOGOlqmdb0aQEilZU7/2PlH4oEz1wP1Mf7CPOVsMJ6x80S+AEbMxRyu6XUS65cm5DnSXIlgLb4l2ygLkxtHWCFcnDo2JJciIJLKVegKB+AmFLaDHKhMxoY4+stgnsXpFnIsHXo0OlfvCoiJwml4eHUxP59BYvy3PbpmHkGkdaR09psEFQKUjwj0qrwuqprmj9Ve2ISeCmg7fWit8hbYoXyGX/iT406LJQ6ERHBLWfsRRr/+DiKdESiGdF5DoHaas0QTml6PzdWEEtgWYnnku0K3gC6EufXA/HTGydhnsLhx4ZWPUiDSYMvh7FqlJeSR9HJhMtZI070f2st3Qq+8mj1wJIKDUwlNORT4zQmKyFST8hhIWt+nr/lRU/aP8vXBW1FNhgsrouxCjx5arkS2PmNu/fLb1AlXkpoeRFWlpwJxYr/qH/OMNQ1EOTXo/JOZYV368UvxlyG1eqe7Wj8g9i9lcSpLgi1fQ3JWfMfe/TkVBBHKIHXLVEzARQo4DfK+YHsVrqiYkhY4BFvxEjjZPSUbvkT5cUKG2ck/M2yBPfOYiiKC6iZw0PB5J660Pa3EMUsKT0sK6ydvRwPe+ABdjk6YGsOr2jL7499ieI1nKsSskOoYWAdtz8ZeacNKw0IUMeT8UXdrdpBsJWk9WKXDjWJchjsytyo+ibg2WmnUyggl1HWAcq1pGiFxqa5x0NHt4GSQjOfH1pcI5jUArISZJpak8umT7g/LLj37kJwwBg9e6iC3kFQ6FpwMtwfniaf+06C3qnx/klw9HtpNItU213i36S8XHPc36YAPg8FDu2IaWZUHAh1cEuSzFsrbPf10szxNnMZVzu7WSIfQrUyq/GQwjZHYmwnK9/5I+XWqW4p1Hib5BZx9w314ixbu2Ztg3qN2ymzywPr9O9dln1jItAIfNW5Cz9TTA2G6MkFLNry/5/xNbBEmPFR7ox8Kn7eL621Iw89GA11dKV8ZVFbnLd1GnOS6ZWVzuKqZn4fI/2/5XvhHKXzvi1ZAxNEitw2yxDROzcAFXo/YcMeUTzvcMbKJcDF5MdPe1a4f+V9mhhtt2vuaCJ+2WORWxuhEdrSIjtouoDPMoJHchbV3X+pMPspcTqrraEqqsRDOMAW7YmWOtHdYDcKuXa7OHA+wgUEOtg4Tv/EdGQOTlHMEFDXCk46L33taX+w4xYQJWqYHHsmooO1XQOXpXPOBjrN/eHSZ3Jo1NoePkAU/qPSGygFV5QOowBwLDxl9QnynXugMHYW7e4J6WrTD7dBCrzHQWIPUiAmzwAgWaebdo6ijRbZM4rvUW/OJplmVqM0sxrbYgh3SMoXtduJsNW3KweQOCxXmGiZsBeEZQhBaG/5UPTu098jB8OC9/N2slV5mG30uEUk3cqSjz0NghK09WGPRea52odn/pKVZY9zaALMAWZ3NpIuZWmU6s/qp7sqbEyMCwFAWzo8hL3lvd3R7/rnQonWKcIK4tktXA7rrBh+1kjPJfZnZmj815pSz7ANuEl4gAdDin62mSbnmxzbdrNwQ2cH4LknpW2v6qNFMCzj3a7c1eSqggPdNItYYHNJItl0ubYabfrm7oyovAqUCOOxbbzMbjpjeqpcU7iThijV0sETh6DZmZZiZ62g7HYBCyEpJ8O7OAieGQHSlzB8WOQnHfXse47s+tR5UlwFomTS/BOx8hrzsL7YClwevWNVUsfHadJEF5WGwH0EHxHqlCPYc3BAdJGssVsWrxTBcU15YXx2TNCAPPfvoDgTSqZzIAZ9Yix4yXygiewUdSJ0mSUTR//MOs9tBh17qeuOK7MgLI1AnsBHDTlOy+4x0BMp5wohTBoJkfvNYgiyrPcKBoqGsGnYJXayqvwnd0uuAhwD2v0rdDCHF6iNaROyFr7Omn4410JBMenIEghdmPSs0+d12ttCU7zSv6pP0bjZvhyIKhyQ8jCu2Dm4fxqjIIyqx3tYbYmR8NB+qhirpQah78kGUyn6iPgpEiepulx3WnkWG+YaXd5v3uaXPzTEZqIx8pJjn0DGV8WHhaRAhhaxfnFDyNHfePzEkIWhbzMu6U4lqvVK/MeY6WAESKO6QBZDS9NgO/eN7fS7TUDkiODXiFV9dzlA9qbEIwKyVhnSU/FLOPLrHDCQrdzHXGuAEAG1GolObZpc5gQcKSXV+ZRFjvXCAaBMLDapajEdaFGBCRhglz55aKHhevsYju5R7ERpref50/QiqRc6es6ExKuc8SE7kJZPzqttNrRK7c++eB6I5U3HTwHLRX/4GU0mc/yPcCLMJ18es4ZIrnL07PEviYAW3SG2aaBCXQTbhAr5GNWVBrfhSUws9a37ffIiixa8iaSyMUA03diQ42oi21mIYo62mK5PB0Q15G5R3VkHDu70KXI3Mi6xIhSnT8nWAOmqH3CBoo1iNp2bC1qoGONIuCX4Fhj7yE7qiFRUzzgYP/C7U39j9lHCl8hACuqdGfcvdzJJdyHXZL28ntxuor1BoS+DWH6RM/r7/nnQtgUL4VWEfnjeo74FvAPlunue6zldXyPqCoPT5R++GD2r/LSp7fcE9oqrmGDGOUJD02TcBG0ZcpXsQXdQ43GHisZDibjbU1jt//yi5IFNVDnP7MYFS4v7SuZ3eqqn8BfAKKbx4t0dnDorvc0iz1n4FEI2cWMafOJ6lKnCnDg0KZabikfQ6OpzaYFtfsEB9itIEB6y3drSawU9WDBaQGJT7SjHzMugXMKvAsrfkL7vT9DYYgl2Uy6p39OdUuV/aG5/BJYHi6rN0Xgyo7snDTHTS1fvLUW8YF8UxYbZcbP0WEH6R2QXHuYDNm+MQsIuWGX2OAdGx4wzVKQRR7twaZ2LbkFsxIHeQ0aK6TCxfBXSuhA9eV9epSdJmm8EDKszJriV3WEo6Or13oX/kCZabs0KGTce9Qijts1kDjsH1yiVEs7HRGjZuxXkMJIwfZBa7k82lXXg5mYqYtaQP1J5KPCQc7cjon3EYFRasa8acVYPdBCGYc705LU1cHgbEcgZJXrvy9ib9S1L/4D9OPDKsdWxDnNJVT5jlVzbMjcxktoQA+lEf65QTIMBxBnsWGGu2+6tri7E33LkWDVnEzVtqAr6dVcvuKl2VrT9i/kE73EPzpIZh/X9czn2Xq/DqX9L7LDIG+Wl9pHrdXLPB9vTyiH9XJMCEUHv7Y/px0nPSYL82micxWHu8Y9Mh/Fh29BtowYi8bnbxdS/tPSKYK+GKakTjeF3rxKjJVIV31x1ki36dtugYUTwecXYbSdFjfbKICfDyjiKem/qO0UapImSh81dVxoM1ZgihkfklyUmirnQeuGHGh6rjcwFnIyrrR47sZaTDi9GFhPl8wcAc4DT2vaWaqOOPErL1gqi6DAAVCRpYixL00YJWioYby19vD0231PRRZCo5toId/W+O0H1HyKkuaFE6vA6Zf82VccKRzpbH1RP3+213lmijqWQmqlMcw1Bv2oJ82deKZwbTQ79kdj4PzWZT3DlNWwh9tYhaQMYK2HE+U0B1NVZCMp/6RK5dRAWh16X34Ss3Jt2X6y9rO7e475yjdZL3J+8FAweurjBwNKMZJbFV5KylkoNfVr5x0EKlOzwi8otNWPoibMS6HBJ9urs6+MV4Pn4E457+S0o5OIQqQpXG7+TxXbLRiqTjI2/HkNbNwDqHrZKHKvPKF6MW/cluh8nTCmsxzpOJltgu5nlhVAzUvKnf8FAi78ezh4cfH0al2CZmV2NNVZXiovKj4QT7Twqs+rr2ShQmBff6YoI/wUmQW7MPB/jf4BMOnvhw1yMkVEriMewryOga368n8aa6ASMrdqklwS1mVFSb0v2skGrd6kIuzv8tvFl5BblpW6n5zfVxsMAlTLF8SWQMyLqufva6pQNr3S6JWStb8lfDhH9vM9rNq61Lhq/O7G/1IiyQLiO9UEmfGD4ek7ETOB1HN9mxoN+LT/Gos7ElZxyd9UrPfOIpb2MxGXd2U9KFiQhw2kTCdbcij0VCgnJsQ5DHt9oZShYILyy80oBihSD4/M11rFgOsDvHh5AGzi9oKkvC/PqJniU1K3s5/69S+lhgDIgWDJ8OExG4mQRyh7Q=="/>
  <p:tag name="MEKKOXMLTAGS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XaIDw8QZnT3KVLgIkmA4yG66JwEypn5lzF5ucBb12zbJgKWe5k2lobW5xMIAmT50aNKO3ahiyUhgA5eirEoXo0GsiwGpDhe60zSoNh/5wo7OQQ1eKMilvWtMxFPqv1cjsqKxT8Ad4dBOEeDKWO6fy/L2O10Vb37Imfks798+CJyl7dPjDutUz8ldPdlkA44LGTUMvNFrxdjaKUjyc31lPSw86+6NwAOOElXBotVJe3VzbuqqUzR8ExlANJfagWIjKSKlKb2TjDEncdy/wUNccVezmPRROTY6VmnPXwlJxsrgR8/Iwed8y2RPBE3leyVP+VKl1Th4/+PjWtNtvWNhqBN7OLHLGTWBAjUcCr+luG9YT6W6Fu1qsTjCzVB+gMS2zhQTlGLgcGbY4+yyGseezAQ/HdK72WhNcwpFineNcU7425ZKffzh5ZBIz3D1LgKf3jg3QlJ0P77w0mih+zgiALPZnAOLjZBnEt008cd9WvIOXnB8TqZeAUgjaoIQuGr+9/4E0AVq2oi9fX1kWmSpozH0ZXMMtfB8RuUVnp4gYPNr5wHKqrrw1rpRAkRUD6lfcnWOIvCwLbQhyTvHn8LGewb/AH0B8EjZ3lXdTsFkP5VqpN6ZlvdfED86cbHYQPbRKUlswGg9bIX6a+NUh4KdzTj0mPuwe8unlAjBd36OfoN8wxJ+gn6aXJEez8ERd//yX5KKLq6fGKzwRnF384wQyFENcyWvnaoixAf8nTZHhSSZx+hIDBDi/ZQ//Qd545oiiX8M5NCqwPTFkke2AnazWHFp3LexQFqAFt2SS6cJrdS9NZyruK/ZSA5criNBhtWcNYLsrOxc3MUh0gELmEPfUSmMH1w5WTghXPdA8pISBCviPaefusR73Q/KlBz7cstvFqttqE221xxpjyt8g5BhVD2tTw9tBel8/Bgn7bwQEDDEJ+jjlcAayhN8tzEvmJCG+YF7z0kvENMJmwvHXa979X6MeowdrO2CHsp+heMO/4PWL+BE2RnqoxonY5MdUTrpkgSUgskxa92tfccXGwv1tr9/BUyqOZ+3y5Fdo8bJ3/IW90I+KpEk5MWLmYsd1mn9MvyYduGYeykS0UeUwai7p2CIldS4STqkqXbRJpkaixpPlFyx6R3Haw6KnzA8N3ULb/1ZtDk0BuBxIsUlMySpezaDqYQtk8rRe4v220DVbnywBE0k6888hCuv8JN5iQnyKq4j/ENjKad7XEkak07+jtKL5nvDiUOYVmuk5uTVLeNDQk2x2OT9P2MxbOY4MegNIl6x3ahX1ADa5bhlGCqaVKpEicOXCkCgo6hvVUfaAdCVUG0EHuX/peNkns0SFbHPtg6ZonNB218Sg89sPzSEo4xLvKQyGfEQCBnVZ8trp74+Llo2a5kAOAgkTA0AppdUMV0QPeL22FpIF4J7RqscHgokS+2mG/9aGNIWhndSk7ZXLU7VtfctROetSJoGFEKcoa/OBvofKDk4WameJhGcpoqxz/63jtcr2RlBlx6lVqPE6OWhS9gS3q4JShSAfXSIg0fNOMa1mR2l7f5aEmOrvAHOVU+1s2BexnsVVLL8TldPiwv//MFSrjBFpG0qMVj9X4kjuE0yJbiKMRevcuBj/poti6WTMGGr04FEwmzpZxanrDFKSe3gmelPB6UCnYtLmOgrReaquU7u5rKCVHHyC0u9y7nrnJlH/BwVgZwgbH+0czOHRDMwB03tw/QFekrVqntoQ3ve5sEqlDdi3nQ/dmfrsGch5x776X3XFFZSH9AecI0yYV4gI6tVnBMsmekNBGww+8Xatjw2gUjaX6XbZ5szDlcTTZ//n/chOoPfB6KojFbhYQUgDT2MO+AmjgnM07z6HO4c8PO//hbK71n4lU/Hcy4AQjtMiQC1GlAX9mwR4GntEKS/G/8dSd5fBBc4M+8kwNfUsrg6sVPV/uaxBEoDhWubBVhX9I341Yc6ntQMfA7CCXkRH74RknSEVbd8QFwlVTFKbB/dPyG4yzxWk6KPLGTYrMmrCu2oTt5IwGLPW/87F6bLuTvbQv+bM3lO6rpo/dv/M1tE89SLpOQ5fYF1wsPmJU+5GGbeDqZevQZeoe4KWbM6OYKmLXZO3K1zBCLEKE3EURoWsWd4Bet8EAahDBqHi7HJN2XEz2A9vuYwu+OlWmuwwZTNd93EOQu9SncdMCObdcyNI72/kovmo07ax+ozLPuPwddue8+I6OpaAetq23alp64ltsH2p0Un6QHvXasIRjBfo1yIDnnrkPO4DmFEU7eqJPaDZXKCNUKWAJXy8bfMPs12OWxjFnpTnrguJmu71B0ak3dkqs2LgjPH43Hq7uDR0k+MRNxecsNoTKORgeiRTCGnui/gFuRqRDPXdAYlcWy/WPus0l6nNgSz98QhcjfrJtmKQ671TYfz0Seb10q5qGhI60vgE/B8oBPtR1iAtT6biBU4u75cUDsAFE6n4nxjYLfyi+TvJCLrn7O2NgEFWkV11vd6WltCBWrvd7Z2F27l2cPIKDsjc8p10mGzApOASvR2vGahLxcd4ss0H5EWnDeEShzXEvlB8uEzkihviR92OsOQ4Z6V8Zbke7SkPpX87bgrI6uS83yEIFOe0NBTdw9BhkoiEdxjdhP6/KwAdeNTu6RCuyo+MQI621UUtTpuhhN3gMP5eLA8H7BmNydjAVqIFq4Ktou032R7I6/rtKpEudJIzTSQv2nkM/z3rf2YIIhLvGn5RVyj04GYAQnbSz9uO1glGyHyWtpL85+2QtmTM9xMgpKJ3bxb9r7af90GNsJ7a6CLBNIwW1vCSOElBDMZPNiz1Rkbv4DWfigPmkJQJP9qQRnxcUf6JwfgPOo0amJ+QVAU3xotTIfAJASTFOrkK4dWY5ub0Rzi7m0i7EIVg/CsbTWSkh8I04ibKkfMAk8ZqaJ0XHH9U8xwNZjQifn/l58GK8e2WxrCQ3OGf7VVJhPxzmD66VGGR1qjS7K9NUPVZjVrjcH04krPoWCe7MW7nya+wCQ82U2sxe7wJ7R9nGoPVGZvy4ZVNLBnMrEC21jc1R9KX059vDLZCTjAvMtSNgDSM7yujMVN56oUurJ4GTZOLFnqTXUxFz7XfY53QKSO3QuhYxS0vtiDYMOyMz0qNzTUSQdAFyERCQwO8ypZRAnA+T6mDilbiZIWyY9uciv/YPD77PzsSQxZhxpHjSUX6N4Zg3r5EhEQkaJmuxzHCgXRXL5UCLNFzu+t4Lojoti162Lk2c6mlcJUXtg8bJcwLs0VpcEmpCDD520wUBT6qnuDCzCCQ8xKyn7g4VE8Q96tGkpnVet/UFe8Liz2wJrUfpheTUdK6Wq1UrVnZv97ty2bj8H5WAe0UHE+EhMMy8YWqfOVkFQoBTIB4+Oe3/TdZ85naBwJhdLBKfW4PRvGmPFcbDBPyaN+1sAHBZUzrrbt9S7SGoVMzplZvB57+QJ/jUujLoSwg94qj6TVeFDyOKxaidN88+tLukZj0sTb7gnHdDbCG9DLD5A0sEktWnWqhGKsYc0ZmPQ1GNhBBWEBsWoary/2W+jp3CdaaGO57PBa+QHhIPqO0gpUKxjtySzZy8XVURJqe6OfxpoafL3JAmh/ImWkRIiLo9Z6CK3FfW8WQ+RCVO1bUlzLHhjKiLXFAitHAGp1BXDNGAifWyhCXlpeiK5NSDtiOXm/aTH1zNJptwDK6R7wZTcAoq+AJtRkHREpxwh6cKEnG6cZkpnXw94kUh05rC0SdqEQPR8z9ECPtPAkcK+acN8fw4qX3HD65xlxukD8dKrk4asq1tkpGthUKM8fum8MpnEfSPHHMOmmQ+ytQ4mRI19BYXWxV6p00M8LVM/KYGkDjRbwFPODkZSrbTNZ8DuTFHxJQ5/C4rx+Eof0bygXfy64UMA9YwvbJdXkO6gaBRnxX5ixSk9AYYUfZT6sQVzsD7uMUcu1aOoflwRe4DycsvY2MCLSyHhkOOA6H1+xh8mTm8osOatUWYtCzqX2k+l5AW9kpWwbhtY7Cf5cW3nc0DKKPUf+6NVajEB7OqiTJIvNXAwkyNOeMlT5S19XLXDszkxoRSHTkbuH2f8jXHBQjWP3Qa8fy1L6QoCa7xS6ZRMNnXcuhqgdE1O52pSY2cbo0o5ydt2xHTmNO7Q3Zz19asr8Wz/hi6cDgxO1cVQINUx8ZcnhqFHnkTZk6c9Z20tHXEZ6zmLaYvS5sX0FkPMJ4uYC/COd8d6RB2ngKbkG4cbt9s6UB9Hv0qMKOlKRmk804CrX49NG6d+rONEFiO8xtRSKfXyU++C0fPaNztYKFu4V7N9echuKBupcUHMtX74vlbqBhx9Y5XZdoZ1W8pN+X2g5R/iYTvVyyBije5kNApb+1Kh6m+MGohPqXo2w8KPv6/klBUZgMdmP8eUoX4CHpYgAdjUMoDWFcqI/HB4VRYjzHTGaCEaHpBzqnfyJBXMbMRs4Z0V8tnsL6r7tCEeBjdW5ylUN6vhunUP2/j/1RyFgVx0Sjcr056v4X89vChDG56bq8tOJ4uJBGrePGNpXkDxkmwb3hK+/k460qjnb+HhG4A/d5jJfP6AdKYwd7wewqBI0xtkjUlbFJ3Mb9Twp1lzYm+5AIkjfcP5ZubXF2N/GPzYPDVIxLgr4pyjW+aSNjJJj+abjgnh4WyeE8MuIGagVuGxyOgRFtxPHN9gbAnSmbBzWVwLtH/E0CQJosNqLr59v2Ua0X9hIGuGO3Bu8bKhay8atRudRSNRPcYNFnkwlK7Cw1wBLCz0cU7p1DvfrUyJhHNlyQo5y+fIqJLVdYR2NY+EsrA0lZ0DuPKY99yckMfMlLU18m2wvrHlFQXCEQx9C+x8KIxIPY6MaD4AxgzsgRmkNRivdGQfFGvb2ZlDj0CsUtDqCk5tz7JoXGLLAMq1tbsYUfdqI0aozKmNHOeqNI+W2yXY8PwCRypxieDs9iylgYG3sn12eSaFL1dRj694TVGQhs8dlK4ca0vTCSe6+6hFlKha6FvOIBTgUUT0v097tBogwipY3y3uDgT4PhUbKBCsFtDxmNKeAoHFL9dmSuEc8QL1lFXfRd4znDq7BreaaKycmI1M5mBKjRS1sTpJH2dHK4jwZqzZS4WlVZBB3HLy1X/t7O9tpSREz6GAPu1dx+/9fw7vhEMUzisOd8V8isZyB+lqEO5mp1KBtN7o10Rn7KQhKMidO4S2jMc3lKJIaWEAsh5XNsMHZJjKKJoNvkY+vshMTB1MYhb/YQZETtmIZmqIRKLaT4DVg8HurTLeZc1giEaAFwjYjRw4tjIKtux4zgw4eZOtQa3lGMQejsRztXnCMorNXNFOJBQIYf+CRLRHrdoRpd5EjDAXGoteT+bSL/yuS2r5OWVTf6ziAaDvyKaJFrqo3pZHGHoHh3gjGQrr+irjoNQYpGsvvnZcOsRbCJWK1jU9zjXFOYFwX9sLatCBiGTgrqetc04FPF/1hXKZZqV2yxhUZvOL7t7Z305zOVI7fk8bR35gTFQeQlSNdm/VXs+vL5YtpF9kguCFZXTK8L17uk929ifuRx+V6laj/ThCeiFPRTR3Pq0sqb9MpCKPgDoJtivr+O9dEqrOtRm8mD7jZ7LN7kDPweXTfoKeQ91UY79JKBXbCpcujzuYpGPug+7zF3KeE4xmpAVNrYP2Uu3+jloT1CZIuwTK8jRAihwOTtnCogGCFphcLbev9sfdAIQiYWzEPUyLJxSTURBCAHf9nJwTMvXQx6iG6cTpyxoKQ5qTPqZqU2djEqNgnSwIo7YqZpdZ+maCtPXb/vbFQ1cjU7tzF5sfL5PEZsgSIYPkOt43/dBSQUPCrbQMO3nGe0gdNddKJL5fxGf6VjXsTptHEmzuvdQFN0glWz1urF6rZWSUG8SIpzDqWUlqzQw52O1uKef8mQmXt/4FhqYrnnOUA56Ij39Q6qqX9yHbRpWO6D2O5H8ZZmiYb0m9Tl6NdQ3bzLULB2F7wgX80Dn89QjIIp2S3hqdnYOskT4+WZXhzvB00WM8oNk5uFDS4I2e5n/rvKUIy2VhEJ+ItlqS+/Sf193sgx/zS4eITrL8GyA8dytL7a+38yDzsU2JDMjXYR2iXaxo+uVi7FPrcxdQYG5GlBgfRE1TMkN+1Q6obeIXHWGu/BNVWaFkY1ZM9dRCwj0voll1jmRxLKN3D890SwxYhb3/XgVUu6nX20yFzjtErqfIdyNtNVK/JHwU7fhECAyOzYfliy2J+cDwTISkVGau3yKMaicqjhJao/zsG8KkroiHDoXqIWdEB4Rdo0n/39tX/3mfxQFpXMtu4GBaeZUf61RW9glLgAiYExHwFRbIJSFZL9i9VuyskW0tw9PLwEP5x59G5KY+n/jT0TjNGCg8u05YfDs794+cvyLYnWNS9gDJ37ThItEwsSTc3EjmCijEcDCVu75zUbZTZ7+3Dhxl8pru3ARCw9FJHTi3oQspM5G+cn27ErC3fyLhAyubeFPM7xifziArIYo1YI6yYo+uFeU5cy/9WSfZnZBUTgbcAQCeqT3dgPqhaa/jq3LtFTgeJfTkSGLUsjDds/KlSjOIdPM7tnneWh2UaqhsWW5aV1PKV/VOooMg11rzdtEJk1xpuZ6xpQtxhGXK/IxKdWrWn1QJQFWZ3OUjeKNocUsfSb7/1Y54mDdVtPbeWgh65gP8Jxex0trxUfNpQDu+dIbHDQHolwEfvNvHx+7RqP7GaSwzWqS0Db6f+KhzxN1FlBLSuAk8efpwXLupcsYuPMm/uvK1+3u/4vZWvyfq/gSwBQHB3m7gN7JKT3OwYQkD8QNFeXD5QXAURUt8MlXDOgsTK6YT3AgrI9YXFvNfTWRF4G3eZ3cEMp0nR7JBA1fzBL5w4Ska2gNp4mfmzccAAl2/tjNvcEcmk5tWacD9ueBcE15vpFWqsqC/oYjfdK199wIDqebkGb+HPQZ3Zn8c0Qs1Ed1z5FveKjDRBj0skfIeegGBr5sF2wzWuz31gpBlFZSLOZfNf1uGVpyEnzd6WUtA1pxcP+WCAiMUpNq9yNzXHT7oNIuxk8X8bbqym3zjGq5dC2/03K789WWjMqaGrwtuLpTc8e76ABNlZHeGfgrIDBT7LChDxaqTAwh+tg0QRdLLHK8MABNs4gCwBx+tpPev76eNO+6Ea3LieK5D2E11DV9fhYUVVyI0Kk8laQ2wzO/GrmHR84w6HQlozXRjnQf9SEJNLnQw+a3u6R68HNknQJTkYW/2iUs9C1JunqnGpgXa04VxkFAsgYbn3N8Ei4Cq+rypIEos5LFlY8gbXsPzZnC7VS0tKc8Xg83fAdDJSOEgXIwNKe0XZcbmrEobY+yqSPBgG1zNzqsCHXSCxboV7AXiueFo0n8O8mTJhANUzO99givDXUPQY7SqEQeGMq3T9ZIe6ENeCiGsXt7lhxXHqib7xDH95uzQfn+w2nGnSihE2nn3SFLax86YvlAuXBfZpFoMbIzm+N3MoygUumsGmAcKJfjgwKFf7kDi8ZsSzDGi47DUCw8ZpqyrEM3r2pVFrwVGgfCYoeKpT1746hV9qdgXGNusdH1hwfDwWnNkVdnjWsc4oRnZ5v4ukqbkZPVdQD/oAw2UmcIh3oq2VLZkF4/rJeQMlb3q2KyadqFu2JPxz9EVpkVbd+jlGI+AqCQvrhMUSoOrtvyxmMuEwrp+tY0I7xY9BDRJZ+9FgOt9j1cwmefpekHh46qyeWlE8UnDb0RgNMCRMdj/eIfl2fn2U7JsX7XR+hkR17PS5gg87MLVuITuArh/piC2lIEPNKnWdn8DEFFcYpfJrr4wE4BSKzL6Z5b2CQww31kfTct7rLGdArs+zyOfYZt2Xc2ZEcuIVW8HHEMeYe2KqvlHO5GSTsbU3qEPz7P/esf61YcAEjXecX6AE+lWYEMZB8JwulpUebSWVUJuHTLge2fXW0KkK1kbLB1zeU/3//R7faNDwFk+jelfaCMDu1BEgF8QPQ8BOe2UgJchteyXu/Otfkoz7jrU/0jJLnFRKa/txKOB64liKd+eJ1cAvIZcOz1MqrVq66vB+l4X/26ko8MXDYgUuw491qcD5uV1TqzMd6uKDvH4qmYpQgnLiqmXnmZegYcT7AT6CollOe3draVYXqes0Vlft1+4duo5CwKt8cxOXFXhQcPnxVZnoEmVSEFEde0B5eDB1SUpbRvWBBpW8EOdXnEvCXXL9S4ZhgaRJ5c94eS2kpN/4zf9zSXnYMefhx8Vq9yhUcHunEXUw7/376xAxmUrkOlks4D/20n2cdXAiFQG7SeJK6nGdLAUB7WbyHKNp/cqSf1+PTHJ1svX9UqW4zf5+HolXSHNs6BNbFyJNGU3wswRw2Nu43z+lsgztQgI3k6tDcxhpUsCVXM9D4EdLDCq1pKiUoBBH+7Cvk6KWByJA1KlVzX7VEmjj96Dq+Jxz48uEoWtPZiz8bsqP3KUEsBnKBLEKx+wwaF3XYjMgeN48PcvxcZ+TmcLVNJ6L5LmowuEFoDxe5j4+4VHC7Hm32BwTNuzy7ADH/0jg36vGaKe6ui0lcNupYxzGVVC0n/IVIe7M2g4dAeHaybe4j8gJF1YsENiAngwKecr4g+W0/mQk64lTxJXHS8D0hdK5+id6FU6j/LomDK1nav/z5WdouyOvfie2mvbGwMwGjYoFSbv9sfGT47kwgBhWcGGodKDKfpHzPFCf7wtfWbq5tGro79OVp/xqMI3aozyfCb4EtD00rZgGjR3eukKWzkef2HOH8ePxH7quwISkmCye9Ussf3Gif527Js7d/1D5eUz3O2Vtn5Tt5efecG3aSuadEGUwswmKknE5033Ov2uS0kJe3SFZed8+dbMPwTQgCeQ6n8U6HGcdgrlnvH81F1fcmKLOfJO3iBHQsaW9jUyFTs5g3Sup76erkgGlR7SKGq+wUYCk+BPDvWrThGPB/5nmi0sJevsRGqdvhaU9ZljmS+TvyBqMYx2L2lZ7zaXKDobWaEcnRhBX5CE9Irse6IhcPLPsKcGQIR+MgSKn12JxVwKhm//6AzgOMWJWRuZUSnLmxMwURsvK2JTGzHCm1ph7fZxWWS5oOTCy5UjTEn2YVdXU7uuLTAoAlEZpH735FyJglKq0UiGGfrXNFnUVRnvkUbFwd58EYVdg7uys3S2IJkp+JcakYhNtbRDdGmGFyX+OklFIfK78asqR07XUcLA1ZbyeU+LsH4f8mGGGxU4ITt2zmUpqNIWU2eSMZOi3lFn8a+HRQaJa8inibTzPJERHGH9xhQNodlo1U/k2hBLOTFdtfP8TnlIQ9wZUGUsdBsX2ys0FBnCaVVnaYRDPu4zsNcV8FSyOTHtt1BkeZMYkmlVKe9qWQANIDUL/SXrQPSuBD3kyZjSL8ZRpJ+SYoUzNtkEHl0k14BHCkF058ne4IrmE7ZUjqoZbgE89o9nMPH0uLt0dTSwD75DOkVRWwzLADf49Bm5tRxfPOkz2dkBvfZ5y1GF476YPVKUGsKxYmuXcVawcDLZGjYdzWQ3GXFF+H8vF9xBBCOL6IYXIcA5bua1d1B2WtuYbZOZtq5ebhnrV1wCv2R2HQcP1ts7/4yLHwESTmk7O8QHfhSSp+0fK8wFb/Of/c8iMbtlpUf7+CkpGMvkmDR8k285QQ502w67pfv7acvB6EWfAde65XeP8QqaPklNJDsqByq1BDf7CN/ClW9wJYmiyVn6Kie69c0g1UX/VEUGqThi9Qk1QtuRysCSZ3qjvJvBhHfdRA7sYaBFDCKZIm1Ljt9ylDf7LLkbebQQgoa0tejHdBkNHl2RYtwGLGImqJTuWzOH5uXGcihN10/1y/u5eOyER6ylFpiN1jIp7FPHf/sckg/fy0vPCOgpYtg1YpJ6tJU9jdbvNAhSlrnVqqSYhTXZuV0AswKyKSscw4xIxfVpNubfWhoLhk0VHu8uoB3Y6OrlALNMEUQecDGbny+WL4SyFBuZZ5uTm3VctxGSq+RymUT3dsXx3Eb+F0aGJVF+0RZVvxwfSZ6g7IT5bm7ccJBD1XB48A0in3v2XqHFByksKDumPPzI4hDDHVilGeQTG5FL79TrfNDhPcu1qMw9oOKVJWCKm09YwSiLakLGcmUT19KUW6WphcBsP+7oEPiCbxPFrIrseQYps1k6QII1+B0mp1mjMZQOl5U/y/7Zdc/8yNqEqjJJOfjeHPNSSATXspqkzUgUxWhP/UH7eZMJoFSy8Jc01eH+joFnSiMl9dZGlJ3kIWk2co8RIc35AE8Gq/7s7Zqrt3jw1uVG4wbyj6Eu3PnlwFYG7Omqjm5xuXdQW6PDAtoeH/bQAgdeplvQRWfAzH6s6u76xT82q0tgrFVA74wpMu26SoenJmHA8NWUS54zRFap/HCJhoWHUvQ1c9xIBcFnlKdVHiuNRMyJDoGpJkySe55vqKZbJSO904I8GV60gyv3S33TgrT/dyT+o12EOBaozjk11GC/DEpzBoVyWtHlLj2KURzRelP+tfGAUB3BAUihJPtIjpVWDtjCK/sxMHwqlHknjzotCKUF+vyWbbJ7PRVp1pAEKYrHKxRkYq9git07Fh1UQcgj+r/jCKCZXGMshTtqmUtPAMajVK3RvLIHkJPfLQ8Xt44ahqbFosUfgaMDe2Vp/H9vhGQJ14JaZY+CedcG6RMv07zSs59J5S1MJrAndzgo+lvInddHRp2ypbTRLgUur4IS4QalGNosmVj/2pYxSjCfhONutHYsBTWK7hYxvA5l2UDNGuum8JFUt5LtpA433/+vOJHBuvXx/X7FPt5HM6aA5PcRAXQxUGdTSDADvI+qq1Ahz7BxStIvWftT4OCg0J0elZB/rn6ZRLuZciBEDHSZucA80Lls/GFXCo1UhtlN8a3VO9LbsMnHto5uC1wWcFv96wc/lnKmLEvpMp3ZHISBxl4T8MKu6W73tLb5qslQpyUygt/t1Y3Ub3g22p2TAKAUWLk4bu+nvfv6qj3yspTVDPKnIIzEURjiZsBjkoww77ja2PpN06rpy1qV1hGY+UA9LjSbTFXoZHsR8eFjGDkEChZzPaOmP7XaQlTGzvQ0RouRDNVWuN8pWTFuUNvvmpb76EGRsnzp73TsL4fx8wL8fqvG2WJxwDaZaJfupDjea+E4Vus7Bg5Xbjokpf8B+QCN3K8YP4Q3pkW/G4W5aHC5AukIXoyRBwtPnoseaIuiLOz4sMZtj+waaFBAOTZA+kUlFuBpdIRRDSNJQZWPyzZy85ydPWl7wCqd+48R6i6juyBeLAx08jPgMpLEXct5S026WOpOmbHL871FBpYus6/0wYfKtQ0lWgrIv/qWDRnbCAmU4p5QBtM/rVrm30lkVT1ez+WCEPPjhkE/5KUw7vPsoTqfCTlo3GBgFAl+PiTLYO0YId8hyqmUFLqpOQpHb/JoCtPHn9CF8i5c9Xfa+MkQObi9dE0Wru/tp12cKvtfiqSIF8N2xscMhAUiNMymirITTfS5i69pdh7ydiB33lxs0Wl8gaEwp2GKrtKtbyVDF90n4C5XWoWb3tqzFezDgXMLfGRKeLR4LN+3gAi2ROcmR3M7i1seGn+Aqy/IPIOPfz0Piexe8O7PnHoxYIXJ0KwfvhQWXGXON7EwYeiXEubVEYn7fB8SpVECXEng9anrFK/T/yoCmtATqLbSUZETO6EId3LlSdfFEW7SF60N5BmqRvnPzmbq1apYgrafOziXZbJtrzIxRaG8UTH2X7tYL6o7PqvpuaLFOFAsu1lkiNXU/7Dr6t6jD97e5fiytwOIUHOdWs57YZwv3RhpwXTKqJ45ddUWH2uM18VZr84oUcZAEyWx3a4q0VUkO9ailhDXVFaTEiPow7EUcvhy46nezYzfyEBiTwbmwb+CKnDCOzWJgAVj5bvOWfhMeIyTUTW8xxjbMrqDU/7X1NkJtqK93r/eYrY2IPbAMunhDgUavhK+Mld9Pc7aoRzH02lfzGR1ZNz98vdjvPPKn0x11oCFt7nKOqXz0uq2ZKwRgF3NBJCnZ3cva5D6LbNXLc7EcrF9BvN8J7mUL4GXPtsI12QqMd6mz3FomRxeg4LhLBfbE45idZoIfmZ68+mAUkHhz63yWU7baRVzKCV4XChZlKOs+ZSxhEjCyB5EYEq+vW2MQCjzQo1wg+5YPjDQXUKroSTNHQY7ZFqmwE8QYenYb2Om2JOv3nQ7n6yQ2Ie7AzXJlYssBmr8tnJaD4Ad9uAKF7zhEnGRHSq3QWBiGjWM90PEMIrqX3yYPWO9veDmsrWr2PQQxieYhNr8pH388FkM3HO6DYn4B2PegTdwrw5nY2tkccXqULcl5ZAuMU2SibC0QWjJB88tw+NKBNg+lJ5n16ULubi7jdY2a+a9kGzrRKsOtZlwASzdtDw5UMYdlg5ASgGz1u2BeQo/KC4dMg1kQ7BbTDPke1RUmh6YrFu644GXveJSZXsApxQxkYA377AQq7KZTJR6Ti5zSa0tRlREbvSVzJAcFouNQceeTQjW3rZ4mWN8h7qpcCxgbPzxxFNLAalqpaUJLX3EbHkiexmw+8D3kZ8/JiZx2yyA7utq0qmVyuDrLTgagRYofEamaJXOxfYCkd/3v3ZDxDxpx8wSSc5FWBFxe1FRnw3e/tYSWk2DpxQsE3vT7iRKXzG5jvaiSRGETwxLv0F5F93ua5rgKaMWy88g8CIywQ5WNA4W3IomkpYMnzo//+Qr9SpfzQHRdB+6zuJlWPSv8xnTaRCmY9ZhfLZU595ELlyhM5p8tQRmx+0//zCj26F82qUN17yGgN3a/1g4YyEXyCk4JbDAFiZuI5Bt0dQcvjXl5Bm5VoadSpQnzM9KIjk9CFL948hVDBRtBFbEdhVbwVJ8FjYNd99QhXsgn9zN65kJkO2wGFB3+dCqCw7GjdzN6o/tbYs+VBSyyRW0PFfNLrp0F4h3xzmjBVEYq3t+ebSZJ9TjLMFUE9aKM32PhTCeHU1VRDscq6GCZ4CDJEi0whig9JFsRjkDmtl9r+VKKaSehXme0BR2aRLM1rdwLlO6yqSlGSoKFPIeDrp/hJ1UmyKOIGl0vsklPmLCCIWZq/iGMbmG5Z9SzmiGpydNpoXv6+JRPT3DNoFN1KL1R4QAfLLPfb0u8nuR0vO7O3pF+Xp4otIN0onj3WMzClQ5MHlnHYto64bML32jJtmCkZiRNum6FhT6pcxpYTs5wvuzOS7jA7JzSJGLnxpq6HzYLW6F1Fw6nAJzNfaU/5LTUgN6GxAc7/mWapUTSh7T2GmUnZYtE7pq0lPh0EP8HIUhi21jDyxiQh1N6ee69VAxo6s5oS+eECcAdCccQADZ2O4Qdgfw3DTUyabDBnTwgxxMfR2pm5osbbn0IRDUCaTYO2JFpWGDBh+J7CYlLx+fl0o9lSywH6FCavPJJDyY38CjmS2yoUNdaYO+bVOZHUiFq19+3jYuuHJGY64H7BwIt84voy15si/YZKw4TyX8+QMyjnZREKqfDDce8gLlOaMfBcrKi3y5d4po042FavFNHpeeV2flVscicnOsiSU91Qkr++f4V6UzIEgJlII86MVK2z4fU7CuwuusYFlx0UHXCCr8w5lwpDOwuUhJUFBjKBzz4X45lxVXfuAzD9yOUiMpD3/Om3w2jl3dPRpGwImkHTh1Clz14TzjmKFIsDeWyZmlTWMdsRu2vo4lTT30DlYuy1cxN2mbLb150OO7ljQXgxDVTFGFt6KMm0W5zbRowLa+K/FFmNGg5RSFmaF9RIvIqLeWVHRYxI2Em7mBF6nZpWfIfKlutsKSRstdK+ZVRieI1OGiCdiLhKBw1G/bu1B8FngYZCqzdl8/n4rPZPR2z0YOrIlHWU3R/8RrNxadtr/4aJiiVXxYrxA1tzPrywAN3hN8+1gE+hQ+ONjY9j8BHeIzaVeSNroO8eTiuAh2vl3juVpbKorsf0AS7hc4/BEdlVnF8piCb57KUi6ToFQNtN9KIdylis8J0YB736p9SlF+Teue2eMAtOJUyRrtbrq+YyTPSf5KRBKEp9/VIFRZoKf98V3zY2qVdo7IXuxzNepm+J8cmD9pj4TJ8EXX33EwfHzSAJUUF9JG1iMdWWLk3otC10cp6/rf5PRSY8ozVuWS7s9FvlHPNIEHzn0cFXhWC4Xf9a/QUdJGlMVLUcF2B+AC9dwa1FXKu3XZuvDSnRDpMdGVjtGD2ld+uovM/gzErRX1zPYfINXEQx7/1emiS+lXxV/b86rlDvZOy4DFpKxym0QN0P5B/KebQkPKs519W0GnqBSXUA/UHn5KeWushkCxkeG2eU49rn1+9u5z/FrtgXaOSzuARB8mEPTBxgKE4DWZJNAOKsg3SP7wK+Aq0l8OfkdJoaZxvPtaYVEeTi5ry11TE8mzArrBqdggtWf3kqI6FSlCwTJePwq61gtcx94A9bJQttDRhM/12f7YOOb4Tb69i/n2bZ5CsmCwD6X3OMtu+8hm8/7viFnR+3U9ostWbyvuu/2Hq5tGcPogudPGgQZhOIaWh4i3VgfwpHZpUJ2simkQMc6/GvXrwMboEUsTBzBUamqmg285G8FFLFiJrUSILko7j0WfuS7HHaD3viTrwZ81rlvDcxo6BgBtQFVcrmapdMHqBxkw21bfvlme+asGUSuh4obC6ZNRBw7lnUxp2V8orAiZ6F7HfamXGhTUQtRTDVirywjGm7Tjsltc4sQYXcVsEqsTDO4s/CnWoSsaNAp6TXUuShznN5rpmpQAz3EEDhtIpgo4kP6qBGtPHRKgG81RtWpw1gTag3Jo/o2PITFP70fUXhUc7Sl1bc3v+6SNLmjxKjSdmBKJ5L8Gf19vg2FOpCjwRtgtiV4Z3hnpkB7ntVkPH/vsXdva+3qTCtO+4SyNtvW9rJBtPRnljWY5eyzljDnPTPvanJXwldbndYI78lDHsrXkvk6/B1aXDNvWFBfYKO9/jW650VtR84eCIwEWFPaSoVX64SFXf5ijcctLmEPffFlaHusSimmWt2N+BqfpKvv6Hf6do1Zad5CUl2zJENl8TWU1ntNKdWuESbgDPClqB2rLwOc1b8/Mt7S0YrEQcrLVqmUnHu53IZojbEn9Kpg9xb94tLUiXNy7QR+/IF5xcBDQCJkDGcaeh3N8hRhbpiXg1TKyYdfhrNBFITFlE8G27kceROHXtJS9wTBjzmEn1/oM3JPdR5SDEH7L4JJgsOLYIxfRgSFg1Ic8t8wF08H7Y8MpFA0xJldw+lkMwiQ2hTkM9KMxWe1kjkn8YIeH7t1O+RhAQEtovnMOLun/KHJa4vWujnm0keHAiQlJCO7Os/K8f4PpYrcT3GJAx8tUTtkxQDghFRDbYSoLpvuAJ8I1Z9J7/F/Gi1alhkhYIJhfOPq9CoY0yLKIABBFV8meE2NHA+yj2NpCBxMRufl+RZJ0OJ9rfUd+AJSA6/p5pSm0VF2M+8oL7257gPH2kW6RZ+lAmKKVLM+0hr/oO/FpJ2mBLpfBffvqtTZyFPKBfkq2YLTm8jY4Lx8T5cI5AgDPMlGJ/WCQ+2AEW/Ey0MtqZe7JuSWFTri25IfU4Q/UAO7gypaAV+iOvjXnOirFfaNpbNursfmVEgAg4AkmsnU3z8Upr1KN9JUWF1TQGZRdByGBALAOpMcdkq8QZis3GmC4n4hEEWej1wAjt1p17XYqw1Aq4aI1XwTNsfM0CP4DYCH7eU7R6X2gq9A3p8XqC7ygbR7FUlT/QQdg/l8aW3/CRMb2c5xQrdYCX3g7ENB8dLRi5e4RPEZtrGzMvKjXAX6aEBOwDeytA0mDQ4LCUNZHTp4Qd88PV1QbISWp2WgoW7Iq09qyEbqUWpyS146JBA3CU1KTQxRPePSlM4rg35a7C8Vv9WtrjCfbxcMhJZ5qaMX5B6xPvpFv5xzVN7PfA5SYIpPt4N8gGtNIUHgqMF4PmOOWMe1qWS5L4gOub4CqVCvcSmqJ4wProDSt9dVKoqPEVpwKlYljpa7f5hvOzP0ZbQEz4RELlYKvsSX85s0rcYUORAPFntZ6I1s9NUhK6bcbs4ooomzBcABNUcbsCS/sB+0KpZom1YZEoRnQoxckPdJvo873GeN3KkUDQSdo523H5R9b6EbdrzYgxmjyKdg38/k8Muk2y2x/+99wjiUMEYOgKkT/RDHVqEGBS0OAgPmsbkTxzm+f7YXFbEuRyo5wpuvg4OKEv3wv7mfljEgK3IiPZY4K83G4usXtQz1PLvy81nagcD7PAL8fRO+EPkdpw6lyQQQfX7WT134QagxBW1Vipy7I1skC2W+cXGeWyR0L/PEM3UZJufmSbtfgXi7mBqGBK0erP47BH9Ily/NYL3yyIv6w1q+AyY4WkVxnpHiezeYhzGuvsZqsd6rE2zUV8cMuhsgUrhZUyV9R19vM1Oj3pgC9lXY+t4ouHDfwcE9zDDVHWTsI8wOhT14p0sNETDsXCwiE6OFqS4Rk2BU68yg9i6TCCrvZacnaLX0SYaOaIvv7PVYzPvBkARU/dcLASXPkkAM0A6JK1Z6lL8FWjJ2EUHVGa9Bkd46vxeBArlP2Q3zy3UdUjp7CHqwA2f5Tz6Y20PQDlo+q7w38m15j7aIDjljMoL0aaABhIkXzUZ/mPKzIm4yigYk0aypbyDISxpgZKMvdVdBP51BxhHfqKP+oRGRwqsAgkVLB4hpxbcvK3O60RYDLGnQhws6qLdIZUqL2WWfk9v/IBOBOJdtViGF2NRtdrn2fOYxyCXXsHMV3b0uO5nAo3zqYyaszmuCCCk7cB3HG6zmgnUSKHI2QAh8jN0fcBjeoJXrVWUPCmTe/g500+fLiwkUzd4GCaJdIcKguwrDQdvMtkKublumaDNrYTFjeeiXn+bBHd6myr0oMT9Cc6XmTGj3MVflbfb6ABMJzcq9Fo0B/ktyj7tdGzkfkBM8MW+wdFLOb/pd71XHDfbENYiMhB9OTsTqQaIEU/KiSYdsp4T+KWqyZGoiIosTP6s+zG5cy8gpYD4ES9n6+qPNYIj1uTEx/q7tqwVlP/2/LfBr99if05GyxDIycv5baWHwByukNTI3vrKKGw6JpkqBWDZeVPU1AHMdWxGv3uodJWYLxhCnTSEwnxlMS2cFR8pi2mm+fieZZtI54PTVS89XgHhYF8RkgIcWb+DD36yov7riF+em9falrE5CYnycDkIfr+e9Y+MDUoKl1TLxGwnrlOCm2DZLYiTls8uA6IVqRoKNnAkaQsk7kD24wlOjpjW9zlE6F2g1WcMvMTAc8U1o9noZblmuQF/VEAchO33qKsL0TGS2m3VUO58DpS0lBQqZBEH3BwjPz1oY60JnTp2FkRjBBFKEMm2l9uFtQZ8jzt9DDo52dFcXX7KzoBmXay2nNZ9K77WsubFpdN6Hr/k0C4aUl/49GTVgByVxtINeDCI6kNbX1Ibbcqb5I/f6TNuMrAyUr1h7rbqlSuIfCs3k+QM29FvjaoXxA75cuV+4Jf4q8jYomfDfm0neusfv256OG8bVxtW9yE5QaHGEcCXcm6q7ilFopM9IFlBRPABi+H1uj3AQuIjYVpmMxtCKgFlfzbDw+x90FTGCf2Tmz+0P4cSnA74Csm7SCkKJLnpvJTuArd9ppFhMXaXrG984QIODydENIe8jbY3/a/uEGy6O7Re44k9Zsp9CBDuqOHC6XddBDfZDxmvRyGeRhyq2yOzuAHGunRN/L0ggsOfuQUE/lanJomv5dArJwRsF0PxaM0XHuFuyaMriYnFvV+lQIYVmg9KjUImVFy9/aL6JScBci5Acb38jGvEgeDdrNbb5SaC2j6iNtXyRQdh+AABPUaU+rhmEbu1BmwoxZqGWKRSTy4PRgJYBBrRhLedmNmrBhT6cj3upXqR9vd8FiXVOeCSiDa2pdUGJ37wdEm7ySGFl+mNLzI2hnHXLr29vyMyaHmktYBxGqYkzxyGxVul1SGQ6PvyPW0/UN6TwrvBw1X67X5iMt4whAJU7hAg0hLVxsdWN7q9XXDWCZCjqTAw7wuyHVjVSmVmbm51DqEj/dXIkF5Ppmrg2nNMl5DNuzr96ff19q8ws2gDY1pDZPzMCLJJbBpwe/JZ+izhsCiTkctsJTDHorWpqtMciPuwWciz4k9bWR5h9H1N/1EOTUoTfb8Ov3rNDVQeN9p+ZBiPDCAdKE2P4Kj5KTAXS0k5Q+9i/ySbwmWeMzbDn7i8js9J1E+TraepWuWq48/IR1YCKHUtzL/S7Qy+0qTtHqmbuyCROk44YvMFBONOf8eF1teeNoUUKoaqEZFzzZp66IK3Kl1V3FGhO7GNaOj0uRDNx56NpOtE7KoV+8yub28Gwnz0xySmZ4G2oOpFSJNw9aJfqvxUvNBzt7wzZmG34qHTISNRV+TDMwsw51rC15Z56vqyPnqi3pBYe/ZHGLujsNHcHpzqszBEZVspoW7o4Zt6p3VFJ0kevtep/USVVNVFtTFb2B8pQoQWin8+PobIIPTZp+g4PjoxhlVb+IO+ivVbjtA9St7t4sd9UmAU1mWiEDyTW4+YpbRrIHyp+Q25IZADSa/zOkV7KAlLcJVmOHuePreiFiwnHnMvT4ApGcfSycfueFCTl1kILY0N3p46cZMIGAFB7D/VvZq4N++Yy2VqSW3eK6Y0XA9f7t0VfgtsBPpRO7YRQVPBMHmfxQtVG9ReiivdwQkTR6hQvqyZDpzs7TN6TOY5ZTBKmoHSeOmqoIMB6gDDZrDh/ljg2gxtY8mGaC/v3B3IwmsVI9R/nQvRJcTYiGzkhTG4ZqbHOlB5fFCwXeq5yieccG5yFlP2kQ7JsUwDlq5eIZrwI5e1qg1W4FdpugW3XlaODq887/o5KCK6nr9bCxSNuuTxtqnq5cIukcXYVx0WMmOBnCRkEYKONzmB9T3v3uWk+qiDzqaCK4tXzC1SnGVTiKk0Q+hkyRqeH8y/nR2I/dFeMWmdIegjv+B+x94PGXaziiNFacpgkoYpSoPRxN5QnWsTKjdMwtNa4doqHKuTCNZp6Rzo1KalW6NE5ChHRB2DaiU8IkUT/emJYVqCGVQV1NpiYVv0Kve2z4kEqw1bIzXHV11llfVb8GpfYzR8dVUA4mI05b+w6bl70JvIYQdYaSFGuQIHF9Wn1IXUsjI3UL6Q+c8fMHEjX4/ebUS0hhMNIYU9XIYudoxenRy47u/DwaMVduCk9cK51bMrmb7VYEE10E/uDPLLw80FjgVlfoWoefpREDMfctKhoKze3j2TwibVlAKIrVW1jIvcnYal0PC5EyXN0wv3x0eckXXCoWbkdrclFCr2vy17lWiXus2mmzbcCDt8/5v4W8ZLnulMErifvh02M6BOqt/TQpP6kfawdodecX7skDtfIGr7xAZUpBgZd00Rm5ZpOSCal7qKbF0P/vKBKmkH9PE3Le6qbkCvE61+9HwHyvSB+2g7mTWUQZ7EWCVY8og6pt+SU6SbQHpB+1buF5WcLt/DOb4uSCcIgXqNvqsYfuqSIlcWYRQoYQIzfKEfEndBRQCnw/bt0V0ZgV+aweMqL5LLi67oLL3cir54N53EAHrcTzKbvJUuJx49G50EF7xnstb/6xgY1zMEyjD/+vwsVRnmZPMFTcBixalSNpgZULM+zED04Dyi3IT+OSO58SFrZKosJgul6RKvuGk7I3wHrSARVch7xj/C5yG84H4eszaM5s8rP9uSvAgZWAv1o19mzDX0vfaxoVW6AUgRYHox5R/eOWmh+kH5Vmdx1bbLstSyWheRGZ9AK0lEKKChAh4tU7jku2waiB/zLN3tmERkdmrO5c49dfv7BeUyTX29QDdh7oWKOIKeLWqE2RG21tYZkIx5qKPjRuoPJczN1Nx3+Ey1Cgpuy+AAG/SMSuVkQhiKk98tK+PBJZN6WqAhSP7NzNYIw9UuKZ/BcgJCu4GwjxgF8Rjye4Ajv7qQCJz1ZEkoabXmE23NXtVCNpUw7E+Skuyi3d4eel1dY0v1rI76R5P1ReVDsRMViK7g5tWNbwNcQY1Ib/5Sfv+OT7VtlUQQ+Vg7ENwVlqmpa0MRcMBpe+aYQcLHkh2xFl5zSMYOBCpFVzOnYHo7kVJvhsgQNUsR8PxO+BNiJxes/LG6Cft8jN9LzQtLRJmNU76mIT2HSC4lME94JydJUuTnEtwzsrOLHe7XaEKODta7diBEQa9iFvKOST3OkWwa58id77raNsq29M++wWkhgpTal+PVIU0j9Wg0/uP+D3OY6uY2uyYXq52FlY9e2OXDGIB5yHqYoORPhwVrHcCterIBLAdK2YztnBrorCRsj8dnW+/7QnECwJDxhz+cIQuGWzag7rBYMdiEwq503N8aJBMnW/ZWVicWH/aGhIm2L880b1TiHRQzSH2Hc3AJkklqsa9bTdGWargoBPCTBddvjnjGQfpWaALkd2SIs7npGwRpImBT7xY0zLGkhNx9bVcADuMHpkZ84Pc09T4oW26fT1pT/WfgD9mDVxn1OKojnAeVRPakXeu/m1CL3kcozkY8kWO4S3ByQIzi+i0VzbL/ZOs3aEn/72rAHM/uO0OjvUd0hu6TPVuycb+0MLEFRplZHlREO064BzLI6ogFbtrbl9qXqMmVug79IxYHgUsN+cEJypmeG5KwGH/LFe8yaxZIZhQDAgM7UJ1Ybx1YAB/RH8hcYyE2FQucKg4tE1SF635PUK5yRt92WGir2MsAATlws49dwFgf9QCiasSuJtaZkRiIxAXoYzzIsY2aCGGL5pfW3gsU/8j7v54rTXQMpRVpu97eKItwe3F2mQW1Phf05yttrLRBhr84/OtLi8LH/u/vW3SJpTr0hq+PlwtUAcn/+9DZnqW4s7FKbxLw0/mLc6/JDQjXjgv7mTUGKMRFRv+umYZ1/sSFp9HXMq34b2ffetYgxOWTpCajdumJ46V4VuqDAgNIyddGF8JJ0pAdegVS/f+4TUXDpzgFa6E4m06raoAXxd2ZahsVFWvqqc8aTnnNG6cinNSu9JLe3PhzPtDHw9o3g6RNoVaKZvg10vmpcvkEXFBKQT+BqZZig+vnqbUNVx/Tv9TAA6OlX9A2rcBsaZbZL3TqQdGYPOkAPxRsxZe5Yis3BE3TjN1OGJdV7/9FyC7T6m3emZsSeCrG6LBVST+etDshen0sBvPFvS6j0xUHjB9i/reX+8ycEDU2JVPnjtRuihmdONjtZnmKvJEIUd0C/V92jPvwCkdg6+nlMMaab3RIBqseyfsw+d8QytCTj2TlF+tQH9ofv3dTSttMrVenCVroHq+P8vQ7l3Ul0zguj7yEowWbYXBWkRQvKKZ1FkOxq1OoxFnX1nPEuIXOj/1vtzA5zZuR+ecKPzdAX7QheUAE8MYg83w0aSHBq+tlsEmkii5dZ1kiX2FqWAtPDiAAtBcgMLRnujY23CfMuo7MBBhvx+siu5F/xLZaTFqm2NjcGtyh7tXkNaSI2oA6weegW/DibhE2fPysL8Enh4CNtlirkwmgznltEkMu/DDlmU6zsA9MQMCsul3weOU1mueSfvPhMT/42+qq5CiVUeWAsgujj6HHIZDrZKJB2p5d8hH+Tu8ob/dl3AxcJ71XI4dwDMMXVKWjhnB+xqPtLdtCrKMpw92oaX6moYPxttc78J/VjuFrgJk8WOf6WrWXcwMd9S9h8/E+a06uOc4BRrVlGKio4Oo6U2qs+DyukpsBE0W4JT/6M1/bFDo1/IepCTxQEfxRye8n/ylkeTyWvoJdWemux/NGRYVac+97VdwwQeclhjFMVZe7bli3uneYLu36BiNtogm9BpZZSREgndLhFvnBJGMaBZQGMEGjb0BDVXrzQVrcbrRfQa1BEr7MY6NRXU+ag4TgBoI4R57NnFVB8T1ghjJruiLgZb9mj7u7SaK4FWvlBOghp+gfGRPpcuwt1DKbN+Rsa6jpNgvSOUM2UbY+1nqvgqg1sztwEyMfyNPXMqeOuu4E3xxaAqvfeN8NQPCZj9F0hNBQsLborVOjj0EilAjMyZHhps8WPV3a9gi5juHq2Mn1GW7dnB19jXy0zIHMlL63ZZezdNtpq2QIUkMxSrXX8MOdKnSMvo4LFGXLgvsMNV1eQvBvX8qJhFuWWiDq+Il2J4qFY9Ar4SBjUbvqsj2SNAomeGW3yx8wnR+R/U9RTzyxcYMa14tQYrQ54wGnAQTm3cYtN8GqjSKx3rKlwSgXBstPWjJLQy4fz+ZFABKy4a+R116Drw1vlzbg5kCDwsFzExPUQEojqjuTA8MCSnkzt9Tvo/beCuR20KegVHU0behz6qWzlIZKQIY/Hw4X3YhyuHHbohAf8yL3jMQv5qvYkNZj0djwTiGUoDFEaeVDR++laJvH/hc8zOq12Z3KF7+UuhjCQGgLfKDiFSBVnhpPUdIVSnpAYudJ8lxsDW777y5yo4Y4ps8+wFRpuUnqdBbbDx3Z2o3q2B9RiyMnAggv4cSreUrQyUNzrkymofLcNTCChNWdgr2FNfpMwEwamHIev8svkm4BZ0ipQ3UqKVHnZH8CqqL0rN4UApTtYv/fm8oJUbsaNlx+X95hhRarpvUAQWhiP3R/JFC4159kasKanY4moV+ZQMHlVNi89xG2Lpl380OQIxR9t9aucrXQXidIpywAm7m8mLYCfSxgrbIk6ENEoTjkjENW3vAXiTyc1v+tuOZuYK5ckVNW4pge67Qb4K51icLurdpvQAhKy5PkQTO6nWgbIVqMglkibkq+C1bKLobeMV53nLGiux7rX2R0KyjK9YNkd1kmwAEvp53YPfgHDzqWiNQW2zUx93a1NnJEu+bj/iAoBKpMfBmgVH27FXvhFqM8m5+/FSHsPe7+fpBuar7umh8oARqQA/o0L3OSnnB0H+pMMzxgYN115kw6+gKl3UEefUDrCDpQ1IBdixz7OGFbh1JE3OTUj8R6eb13oyyRx8rDbqRlJlcOqVQGVnGK/a4xxq6T43Pzlxb9Tf0kHoXxz+MG8L/cbik5poizPxTuDriAfCEYKCXH3ydGA9fbLCwsUTt6egtzOyo6dNFTWVCxiCnUK9VTVhS3ZODxdgldVkzCBN7SnbALJ7kExnva1ZNjyHAI0E5ydbyPdkbpsQ7DBPTZbj+UgssHbxt+qb5p9bCXJsyReiMfw1Ue8nsTM1gOywnUeBBrw8LVAbAmnGHXQGY45jblww+Kbao40+O2kyA503W/Nhg6kt0zfPb/e7iHV6iCRqBTz1mvmWgIjiX9kstkq0WER7yDNzKZMaxyJHbIURlHpan/A7rJc+VuSmTDZOiy2oWXz2mHfieYIdtfa4uc2U2r+m4vRQFlyl3tjZ6nvZf9YoUsoo71+Tex3pSX1aqUkmZMIg8Pi6CgnvuRb1mp5Elq3nko506XGFe+RAY3JGNaejARqDHh+jvoLr4Aa+IviSudHRx1EILePpSgFa/KhER5+lFOwq1izKzZcaDazgShpQySOo0Bjpg3VJUsK9xrE1RL206lUs3YcRqyxpSTzReVsTT+r6zzs+KKP3/OhwJ8EEI+Iz4B+nyu3wrGPBAoZz4PzRFLbtiYIQGzFyXFhLng3tykmiK8lmWNacG723cjxiu4GQUmCpWmXELuhs5X7QaAOafxdxiES9HRHFGQX7fL5b7/C8wjpn3LRs7ZIRoMjD5zgHwcecZI1yE2yO8zcwmjU3TVLG/zcEEfxUCI+G0Nwa2IbkwcpSyvblkm5GUjzZifyFfId8yccbL0+YlDfKAlVzkVSNVV736Jk7IP8L9090V7+iXyCpSqZ4XDov95qVz9z5bHzn1ynTA4cI3FqlqQs6fXu44RL5Y6LJ8eeo8EGpCE+zCOIKzDBfOsc1lBoMc/ERVG83Yr7kzL5zTaU02h0lCoXQ2wxNX8DR9gMVtgk1cMlstGaagTfwqDz0IKZWE0k5TNLAQzAqDTIYjBtzVLKEF3NE3HdU7l6wNRb8JRgEDn1BLMt//Yb+Jmqub3WvlCxK6CC/+X5g6LuNfmVB6hpBwgZ7jh4k+cqzGwbjvZqOTkmk/agB+PRwhRwdl/bj6tvwkz2o01c6QZpsFNt7iwfbkl3ecJHEWhKKWAkiRCzbCe2iiQr8sYzMX+ZMpHLwC234X2OkgI9o9fdeqTIki7oLTCegpiJU+Foezk3Au37WRfZipG27kXh4A1cB+CYMVZQfbvLx7NVS6p59P0MTC1PSuIBL2wgILT/+A5Sc3cTI92MIFfq0NV5+SARGfDz/UhK5FvWLHfbAKgSb/bdtoMP32IV4JLVYIE4PWbtW0y4AxUohEhyUmKkqbNNvxvTz1HvK/+OyqcXUbr+7/gBe3/TtQZ6uHWT1/MAnVAXnSwYeXc9616qGmCbqffRR3bdzUbOM+/BrbwvG8b/+lDx1Adxo37z/pbUp672vCwGSfoCZEHfHeok3FUAhNthtbtRRZMACFG7WSn0sD+chpMiC42wAYaLhDw8Rq8o4/W/t4Rb2xK40Er6xo8520jU5ab+H0kWfgyA0bD27k3QC1TZGFgE7gmuFPCR/W4sEX2EpbVGBmvpx5Tyww/tyPTdDS1JbFNjSvo42oA6LkVwQqmLyug/zCTE7W//1MQl74GNm2WVLF1jNQONJQRGaUrYzt2hJngmHbjsMmfUeGSbXldRVdPF5l3mf7SoRbqqsRga9nCND7u21LsodVVGuNt9YB+ySCBTUpw8hFaoGtaLke+GUN8KDgAKESe4hI1RTaCcyoilJKu42UfOdxy0TOsnYfdvBXO4bYdjA/aa6c9Bcg5KJ0PvRbeYh794cab1d9cdwjsikxScxd7TSpEGkg4gtfZCEctjmUkGRH9i+azTGpn/RAeJlrXRNoeKi+zkSs9SKsada9pmtObRFb46J8VOjYgV/uiSIhYrjeojrsxdvDRJMFRNHEzTZSZnYXLPOZytc9L0P0hSRwz2PgcaloSQKj5O+0EbCXoFBdUdUdQcijWMjyZGwgh3/SUvWYA4nKk8XOgU4lyKPxOU/4FpgAxcOQXuIqdu/F3M71lDoW/hYchxqAeGdsvWXDygDO40F9o6hXP7h99NyxvwSUpDshWbLp+Yrh6mKIPwtPN//Oy3QGL0t1bZwsrNQQHSw4D8aAUHdzXIsR4pK1q4NGbb5aXv+fVHv4BLMtHT2bUoffaK8ifpMkTv/otCe325enevfryHX9pH6epwkMco/m0ul3Hc5DwDs1kGsixkufi9hebn1WUeslXYpKWhaFgesXxyPemMErF+XDnjyD9OqSLMmRbXJlfZb2vX4fs76yfSHpyctVg/hOR2MZE20rNPNwPiMNcSnGQqkGjANQPVEZIF+VmTwWYTK1KTO99fcGWoMf3G8w5uxZB/kSsLNr9QivfjDCYQj/PY7//aP06V56jwJEkJsAZb+9qOeoxsLVGBolUOeTmOeG33QgUgtlyk2/LYcSuutXjGqBtLImMBlsNnnYFBTAeuIGJiNzVmx2QldaYj7vQ2r18vhcsFX4l7Y8HytOjA4GPOkDRFWhgzTKzagd5jNFj8NsRJaj9EpFwUIsJ36cMMB0wHrgkPUbECITng6CrgfTucPOtNW+v5JPHitzgqTif3yi9CKnUn1mi8ZFaY79EFAOQG0YZx1oTwwUS0WnBQlHl2woSD5V2QKYqlCESw8JfKWLsXfk4/nxsYpQ/Kb0Px41wsrcv4/mQ6rTO1NBRXffFiu9q6aZz8BSoyZWvBygEr2BU9UeH5537+3bMc7dgHGgGrwdzfsSQWEZ+nprhU70xJKd0sH7EaoNeM34Kw1TM2mRhpiTzPLk+uqJhD0mGyywhr89iieoDoiZF81kI/RArMQZQbUPa0kaLtKYIDlLsDCzNH/qpCI+sY2v36tUNza69nmDaJAh9Aonl3nGAgl69A6D1HuOwkwDeMvbxegD5wLCbkASjLDOpcb14T2B+d5Cf08o861TuPksxsMW1phGz3k6vdh8zh6zIBIfSJLQL1xEEdDplZRJaIAMJanQduWJ7Sdt2nNsr5Y/owrPIP0JZF8rIXXvoGk58A2cSVN0ADbG2psc/uM4Vf08KK0IDnUx4mwp3THL6TJYMVdUtPP2DihjsSrKMBD4I+WWJGNcAoVcrCnLcc2BTZXgrElSBA7Hsoilr5Ci49nSmEjErhyF9+BgPHhut+r3tNMgSnyktgh9aCDlVtngzFJKQaL0CMKvponKHeYwWW3MyDK2Fb0OQIMSaYU+Nvu37IGsKXxS3dh+fga0J0YHJC8WLYJ79hZrPZHXDPY2XbSulARx6P5l6gK62yb3+4zqtvdW97XcxbCAYWJCoVskxyn7swTjlG5czdHCQgOfmKFeJ7mKp8cpvo+KGzGSTSCavnRUMn4xQbZUoJqsDHiJ2R1lBHDSlHzovXC8P3iWeIy9gM8MBr7BwxYt5xdx6Qp6uHuRpw9tAKu73ytIL8CW3/NRRhqDAbIl+kAYczOpeBd37ERhym4/vOGNwP7o4oACerexybilMPamksrDT3oh8hDiMfAp8OfcK3+hq3OcuRiPN0+n6y49xeo4kfVSuqH7mxiK7TGudB3Q6+Mx5Mo3LkEpTHeH86jER76Wd1rJjmqigiL5P60Ho79Y99ZiTSLIE4OWmke2zPT41qNTedZMZ1D5l9GIGj3cRdv5Y5NKj2a1oEI5NR3krlHlNTnpjPCW/HR8nbRvnJ3nJWdQqaL/N28WKjOBMImuqGsukrXKt1763OVLMwYpM0ODeitW+NN0/fj81pDnV4RJnnYI6aEjngUhcmum04WewvvQUQ67b0vRBRSEk0iJPtRojqXgSXe9gDQo0TaWDtGEEpfAG24ChWNGR1n5BbS/tc/PTV9U/JVA+z2S5Qlqsiz+MxkmPs4X0M54v6L4Sb1725R/pYg+fAi9k642d8jydk0rXUT5MCLIhWk+zrcb+kole3BKeESBV20GBOIzadWK6RYXXqbGyTglIYOEgR9dbYDLpCU6628B1NmGNlVLDJP58R8/EaCHBGbCXlfX+9kXeVW4754FXQfcUgol0AMjxUgdWs4/HvJ+jVf24Vk2s4kqZQBYUu47AP9D54n1fhzpLsIdgIGstIwWsXukdW/LWaOe/K4hjN11yN+jXwVTqF39oRFTe+KLWIl5fz9xzJpdoT0SP+OqZyyLLmRY+Ya/kLwGx4gkk1cxPAiEY7itIJ+cIOAydNLjHoed/YPHatV/8w42jH6C1rQMcx8/PIQwYOa9alA/zM4Ao7R0LOtbDcgI8+6w+du22yXAkBMDAyQ/FDdvlAwELuJrXRW1oa58CcAmMRk/AHP8WgIl6oFzYGafsEaI++atTh4chLK43Z1XQrY4tefYn9UtvMZXmnoe+nucWzyvlQW45vSyGYY121GvaoG86x9OEBWimVpSsr/GZu8hFQhD2UloJ46klN6WVGwHKptLlbsyt3/OsUZ3b5nqQQSdgauaUsQIpX16VgDbLLpFpJ/Jd2c46uEWwx/IhN1pqXQ5UviUho/d7hNF7pHPkuilGk1H3aNL5/lJ1RofWGkiJlI7MLLXDJzSYeWqCHQ2Uy7QgzwBduahi/wKyx/XWTs6Dfl7RLALX58TqhbizziaGpjiwwGRoyqfvTFG/Z3KY8rtVqK0IVR+keoZo5/RYdNWLPO4T2UMcMR5eNmeR/Dti0m8poHqEVFueDqjkMTMepKUx40L/jIcVsjxZ7FupdoeWuZCRMFKH4RqUj30fbytrnrRm0lEFI+qbauIgHn5F4lQ3KHf6eUzbwwh4IFDwQWP48girJuKZbFLjOA3f7th1AzduCSJcvJ2E5XzHkcYl5XjxCCUcQkzUKiBoZY2MMTawc/F5HZTUBerKDSfNQ9lbj8Ot1p5/MFL1dyazRhO7KxAs4MxMCsSceb7aq5SGUrfgu0F4Tf0Y/pfHX/XNTGp2rOOAIe+gKtRx9XnyojAab2KG1x87pKwZrnNRCsW8q/gK5k6VxkacLw9AQXW87lK/V5FJAMKMN8Tr/ugnQ/bYwEpQmryaS3P5R8CXsNKPC8H9sg7B42c7Tx/C0+a6W5xfu6Tboqb5lx9p8ltVPnSXc3zpUsPbCpH27TnLPZ9FPEkbTiq+6i58OdNwBSNo3RTW4Q9qAcYf6who/4Ns4rQ2ZqUPhGoEOpPAemU9L6mdZDYRjSenVgRcBmaUN/icj4voWLPCrJoML+j8z7wiyYn7wEFLTKVNeoA5QGuSXXD9MOmnfMeJQgZO2dD5gSGX/yiv6gQ0Dl8cqYs6FAAiECh+HteZNrRXftqg7s7hiBdlVeaQyAwWa7JsDwmNM5S3J20mqjAUQ1cBuhulxASS4qnn2QDRZZaVUGJ+i+WlRi5ZPYz2DVzyQVnI3sZQYVWPvZmtmRv4JLzs+qwLvH78dTFTvOjUmfg3t4AgX2poFDzz/yiSNGYynXVLPq0A3qMAstqzN/4Hd0E5+NmTgztZvd0hQRbRN3fqRf4zJlIlGW6Po8G7e0isHEYeJFDwvXFllZNcbCXT9juMJs1cEgpYurprEy/SBWnZ8uX0g4GqYdxz9BDrgxv05lrObnh6MZvIr3v1rqpZd97BWNhOXvKEucY8Y/gDEfnT7y1J7F0CLSTca5yoVzieDYn92JyS6RqSfQtJYwiqSRx2DytxSMvNMzDGwgb0pGrGc09c8t1Wv9FvqfHnXBcwhsk2t2oKqxZMOvby6pUrDGDwrnbh94hMRaHYs90NJ8924af6yoLlV9mPpBuDEd8VaT94y9PGJCGGxL/d6dvUEeZbiJiEDqbaCvI8mxsT6joRB/uPHDQSmQhJySB0RALRbVp86akUHex6PuKi8zYWdBHAsSbW0uC4X0N8z08OWy3EHi6W/Jdg7wxe7rpDO4GNbB6Nh9AC/BpfV41/o1aMLIe5IxusebSe/yoTzDchFah+7wiWR2hLVfcNmJCwGo9EBcur1Ttoibp09zCj3B8VuNx/b8SYtjEb2jAQohfXyaXaYNXDPHu1y+AwQ62LaKOcdRf/X/Cx7EAM9vTDP6m3gCuh5vN0cj5iFcMyZMYF73F02jQvt82fPXii4EyqynrAPcRSoqZM1GVtl/WXNnruXVBUVpo1iB84KD4HbBBmGN97/l7bzXBVTkScmWDs6q2js4w0OpedGC5DbgT2DN3TbAE9NUuUayJfORIsU/cqukoDw8WX7VjCDGYEeKxafKs7qRDdF7nnwtgogG6Jq6muWZq5WSAon0eH2lisTgLlX3xSD5F4gqU4ELQkpjZHDc0Ycl7FSl2o3aR4gQJGNSB1SRCoIwetj9WHvWRxW14Dd+0dE1Uqzg59b5NOJ0wfOw9gROav9g24Cw3n6HNe+dBvNWVwgyMJvZEvMRRzwcGVoHtajh/nYGQ+ada3pvJ0xhe58W6V4Kd9d6901mnNA1JnelXKgwJZ+jowwXa7zOsSEYQgGm4faaupMKVNQ4NH04/TG/AFgKyTXOwLFnfcLWQbWlmtklmxddKbhAUMcaiLO6N/q9SVlKeKmV2mixEWTesxxLKx2Re697qdjigJPfP7OVt3pcaLtWQXpuI1XOK8Qrl50z2vgpAgTAkJ72UHaWkc42MbQWwmIJPSCIGqzQimVvXuJFIep8QxGSznwaGv5NQW8DWXUBTnSv3KTje6x+EfbG/BDAY8P1Dxtfcqaw3PjNU52u7RWssgqrXH+mHijNG978HNfF1ZcZIq/3STIYtaIFBHmKY5nzJtNI8OqL06+nsdGJ635M6ni3Hq5SDiG2+cp9PuBjUR+X6AmWUlcOTVghs9PbITJaAvVwe5KJCg+0EJadAKAuwwTUpCdH94LtzXZUx4Pg2erXGZiF9HnPy2z1nsGhAU2eM9K1L8NlMXfhzobvUVB/PLL4TW59sX8k/wgjrtvjXp1fc1tynaKX/WQs/gfxuBRAPYQiSynmNg4U6bgBrou226l/zBpZrGja7h965ANHIYS4d+R3+T+lRyKoJMexHzFGFNgVnHf305Ul9JIoTb+tO7fSAJqX4HYHRyWK0PFPLmDMxfgnsaNY/egFuGlVVFnjxJ0WY71tjcrvlnR+h8NgfgFvwECGeiXhf3WaTlLBKgvJTLDaqv8RTylQDXf5iQoyxng+OTb/5YJ9aJlP9VIoxOIdOW7NjK3vTbmxcjZE8RKOhs8joDrd9LZHpVVUbYGF1SDSUWVgWuJHeCQr9z26OWVHBVi6wpe789NihQlPAppJrQQ7fyn3yS/KAt2WVwAAHq3eOMyCHlWp9j4Dk/wf8mm2BlaNiuRSD3bLxFUiieJXWgYEnr/N0gQd6wp9KoKbgu7MIjOvYvWJ3diQesfCxLn4WzEllRIDnQDzjjwOJkwpipUFP9mw+BviESp1L2Clmi9yu15FNVR1cuhZDp+L/ys6VRdax5FDkUqmfZ4iJCgh/hqWY/yEJBnCYjV7rJgFqMyV4cCWBafwrgF9cw6uviwBbYwb0zb7gNI36ZKlXP1bqm3/ckrWCdBWa2GhA4mGCEJXrGcAYVHeghvp49ne26w//+yK773ZLFjESKRYsu9fYOJ/StIOM4pCv3TVNr1ulsrMt9hZTnLUJGA6CMfMY6+2eD4U+16yYmuUkBvMFZIkHVaFnqWPxH8aOylmIOP2qtwzVHoIphKF+inyhbn7npJVBjPx4qQMc7USFXTMBoih3VAJr5TCdBpKv44PkOSvVlM/CQ5Ugi83Wjq7ljd8KDs67cuOcFmkKy23bwod4BPbm5vLvrS587KnvNBkHBwa2BKUn4SNq7bwvVCVuS2Aa6lm/bapi2z8HVS9T4H4bJQVyNfVsb1yYy6fUJUYnVQFtEJbHS/UJYgdaelrLDhz3e8gGy68tek7J4WhNy3r7L133PVTC4q0U/Tn3xaXdPhSkymqF1XzsSyIObRiIUkg0chMHMGnD9D9R/AeW5qefotvT1gv7CfhE9RwipEYnhdlU9uwubZ3WQtYFd4P5LFK6TfnX23R4J32ZPFAJRAZgyaooxGm0B7tDqScdp38scBx+9PKI4HSl7FA34PSKDDKy6av2DASG6iz1lVDQ7ssSUnhQuh3FA4VZdB8mnkNdse5iHwCtnLS/OO9CbRciCihcpEQxMp7m3Zpand5YX+9bsedVNjcxewiVPkhl4fEAJOerPN9hRjeT5zNpaX9k9ydSi+m/IyquRTWTTJfXIUJU+8/xhMYv0i/joKzuUocZqHqg+HUAU4hLj/T6FRgqIvxAuNiRvvYjrL7FtEwFFLUxIGySJC8dRRdFYg5lN+2mzxNkDCixqBIbvou2e5zF60NE/bJupNlb/lowAAFGqeyy8Ji0NVMWtuyv8zcLxJ7pw7oCxdFQKYc0qxPy1Wj2p7ZGUkJJan15UkBE+t6hOLNw9ybj3jMc91qVVg199zAh+3oIMkwmtuK0B0mdSogGjCsGhsdwIsSsFbnO1TGri6iwK3M8Ad6I9Puvm552aCVgleoLlTbYlFNbH9pQXPQBaovUDZDYyKRZigp1a+Gi/F7neKY/+NDlM2tOV+yTEyTW9OyaK/6QmaRSoX0TRnwe8P9r++86dcLk6imou016uPj0ywc0bDUq9cvQquSXaudoxCDbMoOwKAJmXG703mEG0WclrylzSn5DvSgU3RY8aM9fOsALRPhdk3rVqMqSve4VhAaNXWUsdIcGSbms+szGBu0Pk3YKcwh2RKsbiGgVHLcZVGmHztmRNzufnDH5YfjevQZO8OXc9yxvJ8BelKz/w/jaSsL89OIP2vkNKl+iAS1/4t2CAzYT25xTCEyQG15R4UccGONmZi+YQUjYPzOvW/tNvu5Rjg0uscs8MkrkiCAZr0dgl/TPYm279LDqWTnVNA1eqe52p2gUNcQ5yNSfOqATynpM4a83uF8QJNiKnN+ofbvrFce48p3A/NtEr/EKbL8aRQ7vzAeao3StrBqWq69zAF3FCHi8i43B48f1cuzzTmSvv4RyYq7Lg5ENS3x0EtJ39ZxVnUqmC9SF/GdUqsnbyxrBR7MEa2jHs97zE6EuVP587lIVbMMlspiDqxWdk5oa8v8NVFse8xOuvk5N7aoqFo6H3hPQKWI0cKCgzjRSiHH7NcO7VRBZugqzzZmXScmU8zUmf+JjNFdpkiRWamFbirFtuo7dSLZcNtTDlSzOqcKZy6Xz1qJcjFmm18r10OpnV6kmu1mx+dGC06svck9mqE1HE0/tEEgpY1LIZsq/Ib/GlzjckpS0VWNPCITvcNZ+S+X0pRuu1hc1LhlyZ9WLID2zb6HhFxA7dzMMt2I4KzCpL7KiBpbFF1lzvzaBS30K+lScw64zI1+YWDG8ysEyLyKxjkDbG2hqsR0c+GhtyvBotHe79SITrNGjIvnURGHNLq+QdDG3gxIlqzDHj5xJrgbLhYrr/259oK0gan3jpGaplXFFDfapu0yEXJo01/YBRwmUG2GqmKmVguMdmEwj3n3lclu0woa2tAbzCXAqihZUmKhKEY5aQcE09qD+mDCNY/e2nb7IBtyzwaYyDjhqr+0K1mJ3ZoRz28mlLqece6tkC5lWTzqtXIU9/RCO6ncU3RoB1pIwBACGDMwU1zry8Pf2kzafX6blx2E4FyNIrIfAlBTPrLl3lQfikpskw78MdiFgXUDnTbJ53jukEiB05mdXA9c5KDsohXCpgRCPAZjNrCz+TgA9uXCGJEcGAvT2/AkV2XenFy1e2KDFJrKhROGqM3gT2IWcLCGrFmlJIFzU+HkhM0Fz0PARd7kBnNrRxoJoMQld5Eyn9ZTGe2rjcAPnpiujgvGYXRfGL13d7XmT9u5RiY+th5yPFk4sVj6QLUbEMngNbkcKDyzgPfX3iY7NEotCPGdB/Jtv7t6PaZT7WrYKG+vTG024uCgFFyNVNf6VeJopJyD9vg3UauX+0svSwGe8QPZ4ZEppa7FZdjtFIcNbLgkbSn9JzH5rXBGPk6Wi3hCSvaSEOOyfVPUXlvRIWhuXKyzJ+xswFAUYm1U5L26sdYOC7aenSplIJSBHiMXNx7GReFU53kq7X2u8pcs9ZgACXkytu4XbWtGwt1hJwQ2EfC8dYxqQJGX7vZKn/jikSDTYxEvSLOe9ZZCINMTBSIj5SjO6fkizCn/5fpUcFu94O/HvbaCf+e4OapGpdcY3rXsWABdX9P2tSNtyrqs8zV9aePHwS3+UNCFe/7h+V9NdW0FhyVTwmM0j/xK0OZzxtyCA3abWCkM8x+pLvwR7LBy4YijxRIc0NwP7zKSBVo9fyYkFaoc7Sz8A5NedLww5Bya/GvdlQTxkvYUQ8SHkh1ZNakp17eoxwSYcwmeUeQsgb0yPuj4oamNzHLgyMBCcsj8ws6lpMhQiXR+/aY7t4a0ZMpBoLfZ9wb9agz9vccej1JFp4U4w/SdzRKJmsW4bdmHaxLkFVMNCEVmDXMzl/5KYnlPdSX8CvhagcJIurwx8VpK6eZtDHUkTYpDXYByd73l18aWZ31dNxh5hQP6C1kurVxeLwVrUszNGmitmiI9iFGTkrZ636T4GL5VvbeCdeAq9Rxx9uiOb+Ptwehab4xNyn2fhHO/orvW91YzsEUS6AHx5JOVCNEefYWB2SFSpTxv+qqppMPx+Kh1SeYaY60m73zPB6HGXJhyKZt++b8jyZDLhTjKyFZM6HZbOZXCLTKCb7tPcxDbfefFh5UCyTHYM8VitKDXcMFNec/K76Q0wjs0/75JOEqfU5nO4iE4mdKrHpbOHg2y+N+COkEON1LoN+uKM7xDGr1u1rkSTemcXKiCAYHBBj22cTL5B6oAdasPuDbCSe7B4JGFYtapW2a0ui3O5DCE2eHYLWcxGc2dkfnETMfQKQnBv+SKHxfZ541iMbPgKwJrsfw29UCwfIZYztd/2U/+5zl5+Vey4EZw912T2LNFtyVXaNjSzX8NUIvbz/On3vteKEVGY5+fTjx7T8HsY1zNJts9wuMzg7zDlUDGRjCFyw8FiNBDE2A7fM/7wDB78i/A83CLzF6q3Tz2vrNORf3UnaFBz6zVf0kx0tYn3Vh292R9GiJFYVZsPBxn0OO2U5GqHQQ9TDg31+ZJHGvWlGH/fMsiJknzy8lmAyxshYP4efF7dC+QonOFYGdS11z+qA7ddZSbb9fyNOcEcos4l7VwNN0wxqYdhPyvNIkIHdLwiCUwnY/u0RIViukGS499BEoAF/0r3dmQvemoZb0hmfBYLLBDaJIjuP7qhfvPmR0ikMXpZIQJAhd6yZNR32b3hwFe1IHDXpmuIb7KNzHDA4LB5u2z6khKUQ9SGoE1q3XGtsAEVgsl8GBDmBaIMaHXcLvZJAY+5TWSaW6syYNaRFFlBm7QCSmmyWtTKNepj3HwYwNvCF+PErHQHR0rAZXO3jASlpfVLcskhat2NwAdkLBt4o7uOQgqBjT5aNauGcasrL+Hsb8BPI4Pc36urjjV6saWnQ8m0irAoW+Xemo1qn9i5HTrhkDCClNaYAHgGoCzXsNx3DGnlXnkaoBWpDGeepmPVnee3P5OgH3SG4AaEC2HJvZym5wekzAo+WXs7FfZY5mxc9nbslxX1yEJDpoQTYo5JdsX1ITcvWdjGp/dzFVoOUq9oo/5Lcih7pSu4d9EX3b5x33EOYfSVx5YGmYgAktZaoCGnwA5Y1xNAvotTAV1JZDtPuwoHKbeLk8qWezt/v00khzYh+Qn7x1gGAtLABeYGcgUmuYWHR8AnQvh3fQG6pThJa8cNqdlvviEzoLVvQKLtQ4GtkrIfpkGYmeiuQ3BdKUdxdoiPgItmymIaX6M7U1Fe1wHHm4r6r/ytQ2GTFV/kYfy+NhemZjC5fm+2RjSng7e/SV59b8z9gdnWcHHsVkpFJj+NBpA47CEo3Umu943jRBElgdT1JEOqGD858HuQ76q9wvDGyssF6qyWXoPxNvz5eu78kzFoQfYWtShSXGwCPQ0wsp0MeHhHmwolHTV0dLmaP+FT5aBzA8tF7ajjaw6XS6OEibn0oA6+PfS/0vepY4S52Beb1ZYIyShUafgGRRLZlDeKPDE5NgEXbcRVwcq1mrEUmyGGozcOTl8r5bm+YUOmsHTf11sXeFyv61kZ0gtaGdT9vxCgoeGcnL8KX6/hF0+QDAnxYbK09fjqe01KgnGHzcmwkGIY/USlXmpxeo4y9jOwXKvb8OEhEhctsuBW0Tl9ddpVUIe9Ojj20Krw4uQ8gI8VO/snkHvaaAgV/rzTFp0cMODR9+xCqfbGVSCuN9dTesO7ABzIhuVR8CMBgQZGA9c6vovL/siYUiveapb50/4a0pstbfDcVck1broOuE/oWqcDRLtE/ahXtXvs4/USA3cSLOxEL6lwBL2tXW3OH5hHNj8sBTYp3zL5A49D30c8/JEIPzcciRC4WIUIxkCjFYltoAI0peN5iMiOswz2QYrJ3v0XcvQIv4SAOnpVwq/4yPcWJBe2Th43Jw545OF5AZ9UHosEg1tYyxr8cKyScrx2p3ZXAKa3MhmylgDbLuqNVAPOm+TWKhh7zSUiNdCiXPCyLvN3eTrafDbZHccR1Tep8HoBcQAhFUWLFLNVlIuwKZ0TFZe8YWOSLaoJiQLZZD7LuwG/+jZfk5vBQ7jdrWA9wKF2ZEx1vfWhR9LjCcPzT9Ryzx/S3zgWHaJlG6wSgJL0K9Jt/ZaaPC9tVfhG2FTCOGchfDcebiWDXC0PBJ26L9jxFDcfdxkZgFqCpiwO5z7OzHEV5KQFbObSU278txvhvsrfpC2dl4WA5sqB3G9jbvqIlubbKJdQ3lVJ3Erwph0U0+YpqIkXPNfGOdTX8WuGMeb9LVMBXsZi8xnUAZLu9bS2gSWvXE7B2RELpsyDIS/lVBx9xRTmJbklq/zzpX3sIDY+QQHS2IxVRegI1rOPl5b1ZMdG7lOrD/zzsU1kqO/+Qft1HzJ7px506ZsKSwOMbn+kv9Z9MzMhaO/9PVO2SQnEiRJwF9PeikeMAHkn63cUBnJhz8oOOcB6CHlRgaNnwsc9M9vz1GubzKab76wlbXD4VYV87Mmh0ddJamBiMb+mNEVU9sXYdjBXtJ+9MxGMNg/yiWd0wCbC7IFZvGnjeP6EvM/w/YOkZ5L3Y3S1qg0oQ207s6LIcXegD5L4TpT6K1D/jFxnA6Rb+7EgLa4dV6PVCq3Ge3c/XmFBIKKZcQ8GXURQlTC1jm0kx8Nh7V+jzZ2MkzHQv+jI+2739ZMFHkMJpQsu7W5u4pQg0/xF1SXu9dC8DoNdYpTAjN5SEAKkP6fj8tnip1nmLetbLvTQ1RHI/xGNqSyGVbh21Jcf61u4tAAZLKW+zsnUIPntCfb0zhS7MUjnMk9tbKOoq5Uhl81bQcKuejwqW5hC+Bw6u0+sqm1X7PfV7TvxhakUPNClLJXcM3yMfOI1fTOTb2Rm1IfHP3svqzA/Do4y1EcWSrlc1Cf+UfmPoBYrDu+BqvI03hGMJHVhUPGHQnajFheCq24yA6trW90A4Ls38rsoU1wSFSQlJo9AzEcbilFyG1uFlEM8JtLbKnApXWPUZJWedxtMXlTiko0cGazqlFVQeoRTCReUnLMpAwQWOmsYWaQJKL7asQHqLksSadEZwUIP6KgVNee2F3ad0+PLVlmH/Fn8ukA/29Tt/uGWkaAhKe2yfauV3xWqTfVqGiq6OOuwBagTwKsfaStaxpkec0GYonCScaXM5ohgT52jOuQcoo98ixqI/vcxUQalxfsUhnKVyV45SBqXndkeFZyaoFA6GxUFtPR5y2xHQKxeI+/phZw3hnxjuKFyHLrJTdL361lHqMWdZvnkgIJ4I4e22pdgDxzrM+KihoZvjYeDmw4CeBizt4RMcymCMQaMJRJGyyTrQrjXamHYg9H8Xcp9NXzImwna57iWmrpQj90Y2StofjOJCB/3Cuyu62a/iK8ugT2v/iIHrZyebrCTjXIjNSlzyI8tGlREEyuEp37Uc285LcNy50EPzT04g06PXz5FF21Se+8Le2KuukxcDSeOaBMob166y5HjZVvVKxoD2Eldam+5bv2NGUuP4TYWLCEY89xDKdWH5GXaqW1EkPXK9hnENPqNdVHE5tl/QBM+DeYHmw54dRd4dgRa4/OTVEkeIIvDsDcVvdpvyP6avWiHTJDkSSYB0yGZGZihb9lfdRrBuBfxRC9JV1aEeIhzACvLORnVbbKNBoCGMXYBONbv9jj+EvRwYxHGy7L0jcdIuq2xzfQToyyL2bKvhmeQDCszw5zhEaeyUviOUrch2Wbe2EUZriK3i+RGZBmJpFs36ZFmYnLTx2C0AFKb1wne6cGEQqgoGD2+Fd6vYwX+sZQAqX3Ncn7uKWa3pKi4KVrEF8ey1yJDuJbmpA1zCiRIpm0NZI/f9WG72xaldCppK2Opwe8l25DVSj4J4AqJ9gmjgkOxQoTxzV3sSJxuRMhgFDL8c/r18CQf6ZRziIhUnEbUPOIbxgPRpJVWiCfPNJ0UdqfQ37kPvvTMICfBnSJQgbM+YWvQg8H6rbKHXWQctbB3r/qAJHtuO1YTc05f/73yW4CtL1a3sXKUrKw+BBB93JxP67UkeQSlVTVUxVrVYm5f0RzQ8PVnezlZsUiE9s5hqSWy5uokGRt+9e3ReGIcM62bpM1P82Ljemf/zJSBJjbmzERqVGqgvpj6bc+K+SsMCw1QFJUc9GZI3UNjeju7dJpcnzpA+kM73Up7gZ5N+NInlslBh7ahmbGVUc52tpDTgi0zbtit6f35l/8gzr5BZlVQPBuAje+clKis8vCeAoGu83ZR1y7GtWxwRBBiEFgqeRKpZi9rBVsJaYTcALbyVPREWkzs7WxC3KeA3O1YteV408sgT4qXlLdwACND7tKPBteq0G+mrYK+cBtwk4P31bScB+Zi/l6fh7hfNu/BmI1kubThONZr737nc+Gf92E2pNaN2HOUd53ouA2iJQ+p4BfSzWYIj/YFS6bQBNDou2/bXgUeBur24oSxfqzh6yCdzTXH4aFnhvykF5jxMjcaQmqq3Puro4GpbqOHIkLTInII+r1yt1knfwaxmiHEMplIADb4fBOK7Pi9UqW8GcrVv9zWE7yi/M0qVxv5eGWvBwOtOt8Av3DVauwsF55n0Q1qXpfoNGZpt8Tfpt/KhhIeuFnJhF5rB9dKJu3fKGAtJ05sVKHF+OCnSLkdZVpBYpCC0MDdMRn/z9hiR3poq9Gjfjz/0/4RzVE8kgACBMPIkFa1uN0ys051dD7isAK16NMZIdPDce54VEg0vEihCTayebvAC4gJa/Qd7rPhpGibybStKzW/66O/w1vqkWRTw49XAiRMzOme4Rlogc4BjpunBa3OVuiKQzna1dUIw+kYpuMqM7TzHuBxtTuwid4BmqnFG+nzNhlNn/rAc4A5rnCvKoyDGm4TaS1dBUTfjTFt6VSDzOWPxCllA/57VpgDo83rOsDukkcGefqg12+e8/HL6OBtsH3sj7kijENLMIEQ7vzFJyhA2R29KRxQW/SrUPQX8aKOlnQ60T5oaLgdmHqdUr0TVKR2B+TmyfLOSFrwGdTM6Zy83Kowz75NjVSkVkDWZZwke07Cay96gOcxaOPHh7+IR9x6dgmuNtJlJUB3Pm2+3bOjHdfCMucPzLxRi0uBi3K15i7x5wFxqFyCf3f/Nf1BL/FBeH4DWbiCjn93nTPofyObxD5Uq4BcKjD4tZkm3DQc9l228AXje6xOt2ahgXG6d0dMNZU/asJZgmcoWrsMjwGFck+m7CFkEtpAzqOxWTNy0HS8Vc8FGQ0FHuEak+HnhUTzgYPo+Y9uz6Yh+EtUtfA1PXM1oxODJQsvgkJeNs6PuhPt/zq+RlY2dZTX+tPJAwP0h9WYqH/mhS/BdkLf+32WxTHpECg1dhUezzrYyh0J1UB+sgEpyBlV+ehS3xTpRkxtoiZeAEfn+0hHwmGPrLEBI0lms5r8h3BGMkp4/c0cwFY70asYqn5yaEbxa4QIE8lokJHzrVWSLWPNaK5vcILXWofwnaJpsye5mHWLRcEba440T4xpm/5BkGwfFn1grzB7in2cXQIo0EFSLhMvjw8yxbJK+0EQ0JCLiFUKAyTqEXq2q7Xx+ijG3Fitv5elo2izdAFb/pcmlEUYLHZoqAyx6A1sX5DXEfy3JmJ71CaGlruF4dWyRSfaxzvxZ1g2TAqYMSO5ED1EDVaQUcNkaqW4cFQ1efL7+9frGoqbpEHToH9bdvkRetp4X/s1y2NxG6wncNpS6lq7mkchc/M+cBcjCaWtHViaOgd8ZD/eeZDQBNsF4kYkqy+csBRkrqga9Xf30Lmzv0WQWZ0raW/fIJuydV/9ovNvjWRb3FM6YQXlf27IGOgZXJh+jMoS5kNsAT7n5nM6bRjLWfhCb7xY7eA7HuMXv203IxI3ZMIGIpQ1nEy8VOi+vMpzr3m8z1Jqp+7w3HILKjWhI3BrvvH5v4T+6KgJMgeri3WQr7axSH5zyhxA77QoBsFa8I1JvnYwp7oACgIpz/nJVbujyVGMQuCYbW3vp51fPSBWuNiBXdO89EICH1YuqGR3ykqJ5ENsqViEK40DPiRyww7M262qt0kowNP13tdl7NzVntGhBcmEQX3o/qNrATFItsh3oEZ9SLTCBRCEc50WyUtxVucLGxktO/UX7ufr91X6HsabaptGy6ita/Ay0E6QDYnQJf73GtaHoUN2flAyg3yDxPzFPAUaiwHhrTsMqSIrYg0rLGCAEGWrkcdMMzni9D0JIUPRecdR0ICLzMhS5qnugFwSCdrFqCjfGcwUUgCj6KER4nmoKZfg8QZONLuDDuW3O0I3cV3nzCkl8AIca9IqQgc/SPwkE7czrvzbofpfMBcPpr30lvJHeXKHxgVfJju1do4nJxn6wliqdPTR1EfpnK7vL72NQqWADVVzV5u3qmydCjLHI7cEs7yd5Lqzmx5rITSm6rpG2V/FP0K6dUwqRTWQ+v/yed9m87EZ0PzJxY9+obou7XnO9aPkuMBYzPCH0H+8kjSYdjpDohQCnHg/s0dvpdtrqf2vswTdplpo2RKGft+HKWDfcbclrOVDbg9Zn2AowAcNuIwh56/u0dSrT1N/lU3pg8Vv4FXiW1xasfiKV1jK3aDTnbBDLWQfi+DHu2gopsd3mQGgsiRWG0ZiX9m1Hi8DJd7U1MKMyxZGEyM2pickLF5sz17TQzw91GfGxOLyNwqhkxjIfvDlDo8YvxMapj0tD+gCbESNZS4ZeVGL2XVrZZbIBWMv80bF82MZi2nJaJgjb7Psh7iAm1LW5uM4pGpNK9hJY5L8tWZOOXc+OOfIoiRdEiaEs+ZT6vqxB1PrtqbZMfItGK7fnKhMxM8M0u9rdhbjv0CP23srmSlCLwU3LY4lJczgKe2sNlwo0upx3yL/0Pm19RIbqNYOanKdBHwgzTotmLrgKd8dUclPFM5/MpXtT4cbMmn/4n3jgjGJMpOsoyUfsV3b4fIAFXY2FPvPjplnwxws34uIgFIyA50QvOFOnjBUe3PqIxvwVNQZ7QyB4uzgQTCHfSUnldWY106ealTQHp3ga1OsHbdt0nxfZi22jk2GZaRCtM15x+gCkFxZ70rwTZaQ4bceG28L5EOCmbpAHVecQ7W5qs6Mf5tOxiUlJCpv7I63ZsJ21f9MoJtHcCGHTluEP1hv2Qwqz+gI2TcNv486viquftMp72XCJaJZFwneCmQwn10lIcyCvElcrJco1wQFfwDPAZIdhzdUpeXwaBnYivOcoWvvlpqHiED5DDdr7CKRVs9MUkv5505Ea+ms1SgCgXEjEC1l35XpvUQ/yccFhJFFL/0yKGUPxNYJRxq4a22lyadmwFyvzgocWMWXlwxSyekC+dFQmIAC+tW+s9t7ncNokbbyeTiCa39dlL/PxldfpVq7vt1WqDLuv+DEXh7Hz/zKkB0UVYKozUGtZGBL8GOLSlJ0GtyM6Moncx7EMDFLObF0Z3arwczmUjhrxs0LSwK83CFMtlZXKZGjXO/EDSNoHgu68iHIWx8frOGln4nbMJ6BIHgdJiWu6pElj2owyOzcWMdziQZnY8ErTiMY+Fmyhozs11CixiFUbpAjmjvekGbELVNhBUjoi5TkxI4R/rA7JshQbb2XQaRYlYBl/a2gLGLbb3X1rldivN6q/TSt+6ekVSnAOz7gG6jZ5D/TVpMC+jounT885YwEKqgJoF3QuKxv5LYh236QIyDpgJpgJIaftxijkvwbaFkXhVsIfZqpSwuQEnb27bc0HReDqZAPpiyxgnp+3FnLfcuHZavZgll2uDhjDJTAGXVb6CtdsMRW7ToeB2/btSMmytBm4rtz08ag0/Yb28LzgHBresZhK9u+x2A6LOF3lfOwen48JhJ5T1ndX9B1YvhreSwiCwQWGCouc3cGon0wDerm1Ipq08eqVx+jfOn9G0OQN2apR0cbXt87aoWwEPPdYIjOnQpRbR4lgcielBEn2JfBZ2/whXaizbA61k/yLfu97j4kpEEc1spbKGc6aIQIIC/I4UcUcFdGudWIj6dv3GDZswIX1nZm/iSheBGREAea3VqUhH6Kip/H9cUyGU78CTvAOMwxEMzK06ELlWOhMnPhEO2DTO3wTk9eYSShOQoExUK+JozLA8GbAAKsvVJeMN9+qaczBgtmYXFswb9J39jjVLM+xmnj65yjAX18H9EfnRl8GYlbEK6zrxML2E+9CHfEYMMybMyC/ghzhofUtN6FR0F9PzNc7fewiNnGGYRvtxmdvbWnWkSC9WmMmU1RCzvLKI+CUG9Byp4MGsWoNBScC89xPMvA9gtOuWBSGOINd6x9jvl75vWCKj1kpRTIEw+WWx4Hm1giR9SusBnds9G/kysL9zeZGf7mV5ARjEMbZ/vWdx/4upu7u8rR9fEgR97UhvPvmKb35LDrXk6sGsy+Qnrh5MdeZtyfxAnbPEcmriWozBoy3h/Eolq2cy5W7JL3BpV+fVkkgzaK6d876k2YWX5M5HsPiqw7Oi+cekDtfNrgRHUtR1oVhGI70NJ+cA1lpe2CiIrAOtiRUkslDyN7zDlT1ukKkhRWe/QHkEs8IIicsrMb+T67WPisFjqkfnfcxjTCjDUJf7oh63Dxxj5f2e6sult1ckEXiXZiQRAMG/vvdMKGFADwVRJFLCtvg9REXWMPRijeP0QLiqNzDYIhcOOXRG9obiNKc+b+8QTvhf6l/CKOYH0LPQZ41l70O6WQwmRsEpgBVAeXmSFzvDYFd8dW3bZqp2K3r82TLu4a3DBAE5mNCL4j59uAE3bI6eDKLa6JYV7Dk+/rc0W8nyRWfTXK8RNiSz2HmEtjoSB543Guf/BI0tpy44/uN1q3whfYwI41qxzzMTpVkJNNUWZWOVDAgsLG2zN5UxB6o0i8i1AdIBxZ8ZOnfCv5XHFuhITFO7TC/0qZ8PhrerLZQKHivEHgClkKZMliNmnoy0wVAiVfwJxSsKlIG4u9nr3tnW6wmmSRPckRlu6ZmzsGQ24OLNTqRwPeueNN+kwkXVA1k1ov0WchPSjJgl1z5iIRx2uy9RMhwKu4jIz8d2K/BOF4mGYxbyQf6z3j38cMFh6eVND6FREffwVGqQUbZ6DrDUwKw0uo8xEjgPLPmy8BB5XEY7NalWn9LFZxraTTBGnVCFYDg7Rk/z+TwY5l7I+VWeyzYbfoN0HW7LcigrBtoPNCudfFUdR/+Z4QNHwqeLsW9s42USTaF2xpWRVbTnYFaDKr55GV59JgePO71/4ucfktfF3qrgdqHDBUcAPlrEWtZQ5ZMEU0jL4gGPoH++X/w3bxUHsbNy+W6mXKqsP2g92zbYo4aUmKtr6GuMw84JORxTcLVEYN8tdZUyR36/Jt6ii6EfimIknswU/rne80AZkBp/bjBPbUEA5UEjRk4FcO1jCzkv8SeW6GJBXN6BPzXWm17GNW0DRshPa6nBLIq8qpOKX3ExffRWZiXSn2fknc53+dCH56rhF0bAd2lK8kH3wRQmRikyyJs/8rvj/aMKkgHTlA43XIM2xY/G4fE8IFvvcgQGnOQ3a21IAHslVrTSWMQw+8uVm+/H2IZiavpC6K4z0DLhoWc3XAYAo+xCFUJS25uhSfGLD4/aQwT4gxPrzPDByJqHw53h1zcsNYTePjoT8lJ74TnKnoGc/mjE/x8bJRBouss8mDhDRiiheHIgBrIbKbLrUdwaYj4jMdwm5s9asH9mJxogLYmq4NnQZs/sIvGQ6cNztMbC/9Ga3LZ6ZFL0t1P5qF1phD1xX1JcVosdRT6teVIuFH94IZikbL7vqkEMdXIDTvGwTy2Ug5OefIdjVVFOhEg3igViqi9jFoB+q9EVKkKWNzsoxkr3UUZSzqESOCHeAv6HuM5zfiOvPx1OhiUk/w0cS/kvaq+j/rQJHgeaqCcTcdt3e0XgADtTw9rVDiIJeNg67T2SxNCoZIl0SPff12yVCcazPfmcWYSVqSQ4ljob+BB0YPGi1tMnpXp8HbvL519cNeag1PZmWdm7+OY4Vf7nuAIT7P61hsC/cXPsgwzvKGwfiLOm7GNH+UN5mAsKOq4t/W0jn8k7B7YU1OqnCWZPxg990O/5AX2R2VEy2MI0yA4CWhSB0TRneLjRrKBVUIscv+2pfutctCEeJCnKqCcG6RGs/VU9bh3SIrFO6SPs6C4SgM4bCGjRUy2WdYrju/wSU3Sm5+RLJ8G8RxNay+Q2vF2Ih17wV8Krxcu66sfIMwEG7EsESbSknABZPsQ42ctAhJje18EjqGMC0vcjL43RLc/QBe8zuVr0T4Zkhx0CnmN45mE4CYkgzuSF0YLjNSYF/wX3sTHGs80UYHFE2MCvr9kl4yJVN/E/PL0dmj9li1Le5MXnura8gs4J+H7G1TkJHezXE84zYQdnk/DbMG98zeiWYU5X10qC3C+xO2nYtyjaFG8q2m4B5s2iLw0dPf6HjMlmfcGZfCrsdS+n14Mo0ZijdTbhJrMILamecbmaeYntMRHy4rA4Y8VPchuanjsC2bUhlSSTlExMF6pHyg3xRfbPYOOtxX89ouq12TK4kqXbM9OywDDVU1uKv1kOY7eyats8vEMnMPFSCPpMSE5LB28RvyUX1L2kBLbN99ZPJ1L8xKlxZs8VoqXGoTMGTTdKzdK+u2gfjcN0WSc4J53r0F/PJ3PHmgwA2EytsipoZFn15yV95s5pGaZOvpheny35HSbbrEb5PU9kqqQeJun6DYpvANy8MayRsTbEISe8IgOZDUZ+nt6IN1Kwi7ltjisfg60uGEGJrMcfxNNC6pxgti6uwWeZw2DLIoXKZOvT5lbCZz6N6McY97b9Z7FXsHPuVmHozGBkaOmv36yz0N+ehHk3d+H+uVsusIwpKeqfGvV5vEzHGhusQcgp9yjez0G4og9nHkT43It+NbmV75J45a6cObFdw8LnnAoRqFpZSQ1xZEXZG3m/i965Gt9a3d9nnMeN4I68TC6CRpmvYt3wGgc9fXe8gziroNT7FZ/X/rTvVkRP5nPxRbwB9GY/FhnnBGIrnxLV/SezGaMUqV0cK8KftgEk8HDqTBeOEK4SC0rIqEFzZ66MEeOS5pWIR/7+4wr44xg13ujjDWtnBZLsnfI2sunUo1Y819w8Dhog0eQ5DHEABdgODriYacrj8fktloTs/thZncTc0U3zZAIkGqGtj54GizNoOoy/T+gEWYsHi2xea5SgbHzmlF48OUiM/AiFptLGQ+WpDZU+DGkf9AHV/8w6b3CIIbvr9ATC3WwHdpQG41q1gVUgBv1gK+2AnTADV2l/JrBRCAnjCh6/iVbkcEeShUGmX1eDAp9yyZyv3vA/DqNCO8FmWXD1IAJd8AJa0YuK6WZ3VnT+fxZv1khJtMY3GaGyl9kHDQewqhvWplIitu4Ee0KMyKIu8JWdso3MUY0cT21VnWLoNRfrVpCYFg7vV1ExcT1csmUU7QWclc1xJKwEDN4+sM/CXwtoOkeJZFT8ctKdCPkE3X40bYosjRDjEdUSGlrH2em2tGqAVDfhOlFmWij+wy9c0JUYB0JwL1ucj06xQf4JodbYWmdb8c+ucGqzRrbtIRQ1e2Tu4TcPZc4l7UfAyUhDQsZl1wrenxFzlwe/OdmECqWEun0Cq/7p8OzpujcRswqEsbG8HpOsU3JIk39/95LrNppN/0cJ8VD/gHs8X/8parjLdRjVkbr6TgDDF0o0GjQP/cnFdkus0XD3sOHm2Vs8Ib/sRQhHNzhmC5TlQzD7PCprxpaHGPr58HWTC2nDzYGiKibSIDphanqeoqhMwJjFudiSrBifo9ai3kdDE7KDu1qbEo5C+TOPBbXI3c1GjFkzs/mjxF7jKFKp769hvpnXgisAZgyVpY3/XLUn3SWP8UrNNqs7NXHsWOjU24BWncB4Rtppr4vYTRoIJg+PeTkgYO6gVVC13CJoeVjnsBAl6ZH7AmiDmHqomzkdGCpxNKfUpWSRVBEUcy0HyIGzYFEwx4Sl47DNY43tfh24DM66x/K/Dp0DXQzvPHw+M44k9lbf2fEQZHSRbFSuWdltTKzIayf66AGvz+9WwK/yf4TpyxAnbg/qqeo0O9rDTBDxFlUC78m4VjWi8RmkyoQFfyJXhVLac4B61fuLS2+v/2GOK5Fbh3Nr6aVQP5IiMiZexWoIutHs5h7i7qjaz/EV3cBczCkxHyLVtC/CkVWR76ci+l5iIQ4tXO2fhUbNVDsHkkgrUcvXyeKHUzPaHDVrR/PAr5ScEw0RDIjaIDnoCh2uTJKkGrKLe4MqRf4nL1b9jrmb6fmCZcmYhBjATMAMpnt5HdUGwbZOZ48LNPpyVXYQSTc="/>
  <p:tag name="MEKKOXMLTAGS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XaIDw8QZnT3KVLgIkmA4yG66JwEypn5lzF5ucBb12zbJgKWe5k2lobW5xMIAmT50aNKO3ahiyUhgA5eirEoXo0GsiwGpDhe60zSoNh/5wo7OQQ1eKMilvWtMxFPqv1cjsqKxT8Ad4dBOEeDKWO6fy/L2O10Vb37Imfks798+CJyl7dPjDutUz8ldPdlkA44LGTUMvNFrxdjaKUjyc31lPSw86+6NwAOOElXBotVJe3VzbuqqUzR8ExlANJfagWIjKSKlKb2TjDEncdy/wUNccVezmPRROTY6VmnPXwlJxsrgR8/Iwed8y2RPBE3leyVP+VKl1Th4/+PjWtNtvWNhqBN7OLHLGTWBAjUcCr+luG9YT6W6Fu1qsTjCzVB+gMS2zhQTlGLgcGbY4+yyGseezAWBK5+onrHvjw3oNfVHVbPCA/wzO428zAjsH/jInlu0ljJklosHFNx+fkhMKgbMbSol8lTkVc42yOAki7dQ4NwEjkst+jwsIdFC05Nm/gll+tQyIRP3oUMZVnNw4tcJAtzKkDfJtzeJJqDArR4o1x79t8ntlTeAVkxI5Vqj3SkVGGHZyGnFUL8LHx/nWnUqBsRmUt8oSQ/H6oj/cqKmafDYYK2HGdYP3xCLkrTxg3/G6Io7cKvTF0bfqtYnsFZ6W1Q/o9F1TLZecj7kT7206ce7rT3uBcjlyLR3wa88CY9vJCa7ePUtR1Je8H7/mbSGZNWbwRWDmg/bYLfRMu4bWpvWAPFNjf011bjw+ZKAyYQBN4eaVp1WXg345jsmLjS9g1PQbP2n5gL/zxgqcuuL8d7qWzS9tdYaoOU37fTxI2mJf8xWGB6zVTdJJhV1+1xfhSNG0N9zpbTNr8MG5KB6cjqeUbeDJG+MM86AiQGVsA2UiGt7+8MJ825BSGYvQ48yQcMy156vpejgYdsqSCM663zcityV1AEWe3KaUPHitXuvQMsKGtVHYOENCBD7SE9Rlp77h50Q23uITRNPQm2FP086uxC8ayxm+nTnq6V/C4l/rOL8ZbbcKPHIKuvlXcos35rdrqMXrn77xmxd7N2WYFOyC2kWQExntaEXKdaomGKsp93ibAkX7iB7OzagEuWYKjPo0YGUi8JOkICP18ImnraYCll3RjmplzsAK25Wj0/UyEDQmzoF7cq+oqNOjqin3OwL8rAyCwGK5nT714fBl2tDoh5AWfVFhBRAoqy/IxycjnYDnr9WlGdimCJxyWwjxpDq6J7dbK9GSESkfRqZ9XdlAhzkWhb6MvcE3PyS4RCqeYBAn55MMZ1K5woXRzbYLi8BUFUs2e2s/I3FSi1gf8lYuvhFP3IpbJyWfocNVggivZxHQJDdbjN1qSe/kx/amKwAEPk0fiua8eNV+arkLw286shxC6TaEud4+X2nKZhv3egBUYQNQ1eCGFPjfWly6o+T/L6LpV2Mh8IZJ2L3Wkp9z6z0B2dYFRzkDgGwCe9agAL8ymZ64xDrAqy7/GumYRsZkGBvmvYL6XiFs4etD++zJ05A0s3bFiu3ENCcPVkkSySnvoFA4vIm5cHnOdG2qZqAct7QZBgH6LyH9/Ka+y9uZwbJZxfx46y7N9kYJVtmKBdJLgkiFr/fMb6N/cqxeaCw82LdD4F31gjbPTpajc51k7DdAzrvMurVmw0OTzZcc8BXOgOziKupvwIiO2rMSrxlJD2HxcBoN43vR7u71fgInZUd6k5HuFtk/Y99TnvWVdTdBYWtuTBm2z97NgGVVLAMhd155W9FbgrWtJZHuAn0jD08tB7kGt3ISORoNtwRD/yO/b3TNS/7WLroYAA1KcfLovu3bpjmDHZ8AUMRikCOAcBjYjLFU/9QHtEuY+HTYu8hvGWyeBrXqh1gdAmRaiw2r7a4+NJe3N8q30n92B4oNXIM+8tnjYEXquWNH7yDBAg+lWj+qusO57HBJsMXXyvW3XkiODnkBjBIJiTwgtncqiLK/39XAFiK+lIyIi4B28f63PU+WkggFfJxKsl7256iZgGOmRD0b/Owxp6ZoL+6VqXqEI5GfEoJg2Oerl5JBTHb1zeQg1v0f7uf5XepMw2SKBZxZQJZyBahmBvTx8mlkmSzNJr6QUWDZXMo4Ch6QP8PMoQjSa/tfevKgPU2+9gl/20ns3DUHYdz80g7x1mbZa4wAsAfJ2l5MMLn66UC465KR9/D1yFdakcw2XYx6SpfOIOK7zo91HNMkgId7UQwl20131oVmbOkdybdKsSglEoEVAwMJbhIagmLQYsMJqEwsLnJv0fhtv0+SIe9tB1dSvHKx6zCdo9z2jymQ+3TIYyF1OqYdNRvtfHaNNZnM9pJOF7FvLkG07vi+M3wsv8qBpEaAsMKEYeH8RIGC/rS1Dz9yfyfWNxYE9aQmzWAAp7Mksv8xQDD81HWcuQMPyun5FX6FQCNIjwKVZs0fxfINmld6+tPKpjI0kbsOs2kQAEUgeBOy6RsWl8BosCWRTQGaItAEkBfN3Ycxe8jQcvexSWh8tT0a7hNlbk/reXsxIieyYy9ykHOVh2ATYk/raEDoYdme+OvAZbEgS6mNIJlS45hncTgtsCn+Gp+5NcTySrzCql1dBFjgimneFiegqE5iws9SZ/2WlukD34Gr5WOGCEhNavmOSfxvrYCVyJ1wGrzUhUtB0i6K0sW8LNBm7QGSSdxzCUUZO0Mqmi34/v9cu4r8rwNESzxPvNM3VKiJfLmXrVQuLHoSlYnD9moA/v3XPIvZ1s2Ethd0ZEFPPHUUTo45VJmwP6kLxthY56wjhniynDyZNi29wXHjaZ2Ql4DDmbmudAQN6579taeP56yl8/0XsVAbdMSEkS4hznZRTZIswClP+hSeXwhCdyCMJtJGdLtbjWDsImZP4Dirb6pGDzQVZlF4ETTSkQi8Gi4tu5p1T4j/DAf+Fe7fdtWiqVTEL36Pzb4SpiRsah1sxRW158tslvgBQy7/r9uxJTpYjAbFNjL+bCpKo445cayf+fKI25+95XAryJmeFml5ihYC8RhS/hqEv+NKosSqHmbpWbK+NWaGfs+tb1motGT7GTKNHbqsxS8W4dTQAR4ZTMZvHZopSieXf6U3OLn3KUCm6i8FBbWdDJRlhn8OJ7pg+dblrA6fSbXSHRF2zc7I9p95QOBtSwLTZasuw6D7aQqq6SPUREcLtCPyy6rVIecgRBp0Has/q4naKPKBR29xe5tjny5DukMikbBtnQnwzLCQzFzV2pMX9Qc69bLMb+6gFN7KMsItIVMdPsi0DKXTq255EMxE6vLIHgvL9Th7ACiubCDuQo3O08GcET00LWFfoN6e6aoBYd1Oh9UKugRvTThDKQ4/RfCHqjDB3WXK5N5fFP9tw6zENvgiaO/XAGVEUC+J6fqNf3cnUV+niKjnJnWvG52fnwvb+RlXKRi2oyoxNCHhwAxeNeWrFf5X5nmPsIxOyW2i0g9eVpukZUTluC6n69tLTM7PhsUV+9FEN6hE1UZ0sXNtIiuN3bN/uIc+knqcQIhhiWjWr79MRcPVCVHm4M3Rd+QpSVUjBCZaiS5dherzr0RKgAosEi3yZWk9NXHobL28i1qUDh6rxG37+B6mdjY3Ip1kZhg1Gi/GmMLmI3ts42ygsjZXmwls1nerRq4VMgjD3W/k9UjTFUlov0dxf/ILLrgy4AXBfArJgwl0J0w/bonThwzMdjBdvJ/9L0K+IClhMUT1zY1VTrdB8W/uYRjVlAVem0u8yq6Tpuo3A0fuBvb/wvEUJCBUg5gItw0uR22PxLc+G9zqTZ9LO6HsJmSEWH/Hw1cuBByyu+2uta3oSA0MuYNcLdK/mjtkb1BJJ7m1vx80Uu91k4CPCUw6BANBnh9V6MbLz6u+LNZdn+sRvAmjoxZY54yXGVj6hJ7GyuQpynfB4WevTmpDr2dYsGXEOjRz8HMXHaVizuIEBOPVpj1K20h/FhvFVKS+QbL5v95WFzCqzuv78Cq5SIoC/o8svii0Wrgege4hlUVVd5VbbYYC8Roe8tjZBPxgKgeNqhPs5JehAtpeI7rutrha7CyS+9fRQe7i/xgnSiQGMVRpaOGFW5VkUwHEreXnKb6X7Mp5Is4IadkVeEiyuBbL0R+NimmZadsn5DEzqP0tk4gK7QqVvCWU0pUFJi366W+Xy+vZOkEJurxiDukttqBkwTj1PFxpcpBWqYJChdDZtMwpixfw/bHKdUlZq8KpfVsUiZ0TBiWcLm4HR2Jjvr10rK+zGN2LjLyFTae97BCLuxuw/DII3JjgxU7sV5k4I3aZekEcszmWpvGt+HwQkTBOl7ojnULsp43s4LL9syRBaeYZBZ27DhLYP6odTXLw/ub5pqjz4xG+LLSJImu9Fy8jHek/H+/PgD2bDj6ulAaW3Gg3uR+dKpZCogkqnmWc1wgKsZhZozjQ/BfVUfH4Scj/0F1hmq6zqGYvsRsz/X/byYX/ZISG/SpR0xWMIQ0K+Hapnvb/mJk88ussAqYRTccaK3WKj6A7Ipv45LgybC77TPmwJhKb64fznMkxGysBDwS9tzj/yHhDejqateGCMlWqPpI/w9gWOUZNASUrTHeRsMsrP7ZZK9Hf6/gU7iyAMwIdwyQFQISZCupNh6NwdsTtFqlJBSsN6TnVFhaLG9c7Fqwebz3T2xfQmtGM0fIZNIq3qKYYVKYLEsWSn9StxSLDqEcBzIqy9QhDaYqjPtUC+d/QA7FQeIBG9W8RSArgf08BUU2kQWYAmNIyks5X5zunSLq1UW8t+HizHZ7lVejPyF8VbUisuLzWXFE002XKJENtaNzdgFRQ0MAbpgZuljTUzIJPUh5B5bd+FMQ8Q0skHUwIdND0dVrtqybcP58ROP2el3oWj0cbvOpsMCr9gjeGyOUAro76J6DnS4th1qsKATpyLsG+i+ehjO9AsKDOrfgskOjyAOee7Zsu0nfO/zBwSYydLCpyaapIwJtsQJaXaiwICvmMxZdibROxSwRfJK4kTqyp6jKI5s/VCDsXknfvMExj2dIGFG2SaMVwf5TrbCx/ToLm44K27MFemfZCYSElIKRptPQ3Z8R5eGiwijsFebsKXTa/69H0WAgZoJpRoi/HcWoEuN5ZyFNmgMGGPRvJWOOxE9zX1c491Ak7G3Pzkozt52wSOgLRT70jYzGMgLkM25odrBNcwukPs50H583kCV4wkniyAhVpKo9sfnmA18vNhl+VhZO91IyHu/Gq4OfPtKooy22MNLmI1Ejciwsg+pecKKOtFD/ixsWJL3qplFDPUateytJopfqdxbZ2sNvkjd18Nrnos3tb+T5Rp57BY1uuWgOwB2cKzxlYP5h1f8dsnUqrGc5wiR1Gz0k6UNqUEWEWmRe/OSfubjpCOUGFC6Te+CDp7YeiJYVmsxjLGhjDpRhKQupH4RG83fGyuvRmBPTE1oAYaKIoTOjCnMpm86pXbS12O1PBaTNxUNqOj3OG7PJFmAGJ7Ws7siHpjt6gqy1OW9rJGsphxnmTsFH9v+0c12iSAM6Ytz9FNkk5u78IqQoqRpVx32yH6BUssNQPR4+wkZALUOwj1EZGGrTPLrxN22bjSeanI6UcBLtRwQMWjpU451pllzwIkjNkkYHDy+8edFkGBe6xsSSb2gi8ZuaWRcW8nMsgYlvpInmc5E7uTBtF+fGBMgLU/PW39vYHsqh6nvmqHbAttKzM2bE/QAnhorNT10qIVzm9V/8iEaONFkTIBF7dgGGZhNVqU31R0mqvAQgmj9yDP5HXj00eZKoL2rUJ+1Jw/iwpUJDTR6JfiPo114Nu+uQQB2fjy//92PeBlrHT8IGVcWf5HSdRg58KkrP9Mu6Si1P2ykhb1fCOPOJtORQyidPRLnw9hRVmTCUib/HIbJUWnm7dh3MDBofaxjk6VDC76ld7SlLLlVRW1tITW5xg/29MGhkxa9eUVT31nzw31Qhcm7ybtg33bz4R2gsNw0xQHMdmYG+vNYF9yUeMwIyqET+VZ2yw+IBWvwNq6HOGNVO3kIzCXHZguq8DJSGVCA4fmHEHbMqxAlfe5HzMLvpwELwjbO7tZxJ8ucriUgkQDfn4A6r9D6yKyWFZRyq59xnbnPGui9sRaiXBxHUH9KfilQVtwTb2iAEQh1xZr+pRBwqcJ0LSKJGIUV/bkjp6PnLPFN09V+xbDohooKnqdxeTKqoRQlvXyc7BNhU7gY+L3grjPvrQv4NnLy3Bcwvbw8WdYMMm722Li6bPkC7ojjBW6myyIzPVOLRVuK2MZqnKgtuJn61j2I1PcVCXV3wGhDuO6hWCsqlKgjxK9+0haPCrt8lzsYDm2qfAhcJtaNpRs7kmHjnCVbeTUPaW55a1jP9oJJHdGtLtwTddsrVBSNq+utBse4qbPqrkD1ZEtQO0TialYLrHzEBpJREkddZQnEAc+oPBRsFEDz6t1C80lG5JpemY/OR8W52ovcUq61dJrZPKU9se3WN54AA5uI6M91Jiy9zaXkNGuiApp4C5XpNxQXiPn3jq/rnbdERyw9FQtikTMyokECSOrChRYldxJQzVQe7F654idS8MsY6EPEw6W1AL0o01rOIZwhD6lJrytASIY/oG4S0NlU/ElYC3LFlE8IxuiWO0fJKkTdrb5OsuDwxC3glfoNvZb5JKS95bOV0LzuMjEp2ank8AUeoLm5l2T6KGfC96V1NDDt5/SPSGeqHVbOfsfsDSa2paORMcBl8jfLOnV1Hl9Jcljc1dHkexp7OL/LqZs31yHWmjsSsB07YXi8MkkgC2RIGeOm2N9dn8qYwAKZhplVWFetWJ4p0MN8zKVKASp9z1l3SFrgOOZm2E7cc/wP/F/KF/5B4jxvKrZmB5KSRSkHKqViprePyuU3+5Unwq+wbEBQImbfg/c+O+Cx/w7+nbwqb25PPFLXHxpZV5OsRu9YKpL1VtE8MPZB8kPzOQNPmpRxkUa5OynE+zb2VF+3naDe1CDq2FENiYSKui2EN8dA5DJHtIaNCpF6Y6XX25Ua/UsU6u9QoJ1bhm7WvB0URPbcDzKiXGcVNq6Y8ClIW+pJfH4HTqRcXdVTFguUNsZ3+cU33cx1MDraM8v3EY6Vo87c3DkBg+AWRSk+qydJ9gCxlXHmeduZekFShdFAdI6K71rrtGPbs/ovRLIXHoiz8g9eIOvHagXwGCPkBbNI2criyyq0oLrj7Nu6TRWyw/UwDG4StWaeBuCkWWbv+GmBZO32gTKPD1zhSAZecdUn6587rT6yF5qRyqp/zFjXuRO0GxMM5toDyeTVoA25mRFY5zw2k2S3hp8GMY5XpDDF5pGw2lJN0/1rpy6klSMHU30QaUJiQEHE87uKGXkM6OdcDao/uocVt2G+xCp4cVWXSN9s+0OkJzBNAdoO5gR12bHzdSHDeonEAANPIDeLzMOrIPmoW8Ii/nH0mrkkNx4pGDC3B/vLgHMgNVlLyRZsmhMTSq1nObt3+GJ/tFI5TSw3DDOpp/k1jFMOPR41FPJLbwiPuB6tle0lNAPpuURGyfevTkP+jsil5+CONK3z7oyqP2E0JgnzGPvm4PS2QVkbbQw5/lAG8cf/84ZwxqWzbxFCaSx3c2NcGuNiSG7LxgeNu3WnxQZtlHzT4HgfZqTQ8z/TSmEK7mqVe10G66V4SD81X/a6NrOC3PCklXSIs9Ea8fgfIEVQ2oX+dRfs+VS9qz/qjlFYq0jPpPOgJc0gOJBnKSWPT1rfXpgElcBk4MtLqS+FSzC98NpwOY0k21YCZjOeY2JE8IsSSNTvhr5/BM8CEOtZSOt0UjE8CRd+3w19XZbq1D8+2ySpIaUUgeL2EUtKhFGZ+ZO0oqvNgIFZUoB9G1JMSQVC1L4F05YTvXfTNnVDcEfDUJkFooIKHNFbSSrsefG6io3rzY2UaWigp2dALHuEVNxPPYC9MzzAn27XxXgSzamLvxS+heLlJ83PA1ZFP5Mi7YKImNS7Srb1oghtpAS3ffiB10qpXHbSyDD6b5Hv6SnYm6e2wP/FQc0ENKrQ7znr7jm1ZBDDf2vGH0grycaTY+FJfkfYtESssSNC5LX1ioT9Q58mIn8aUVvihsNVx8q3+czAkr/rudii+RTEWYDLf95GwGEDzswKZjip3V371JsfD8d2RsS4/E+MnzFs7kMBzJRVBriC3ovQVt5P6XSBBO+Hm/id5R4xH81znWUAm5XhQVPd7qcsz0w6AAzmc61lTSA4/O9jkIEpntmneQIgdidoknmIVHGqVGHERxGMmUSoXL2aDGmJUlrUQQwOA6MWWZQEvewdXMSc5qP/0mjudSbY6JLWDIg/joE3n4gvFIo9ee8TlGVKcX2kyozGYD8f9egF7Ae4ijtSfmkpN6aFwdMo4j6aEGG53BdwizFRbNxtBfoUvQnfKGpIi7atWjGqOnD4z6YsjJ81eiv99Fl3onbDbDEKztsWC+JaqexLG5PbI1FqaUTp8xgW//k2ykKkohF1xxUssl6XoZ2ECaQylG3Pi9cR9fhPmMBnLAlV+t935LzkkNsE8aoZK4ijdWBkj4FgmA2Phr5iNFNU5GLV3eefKQAbF6ELpUPXEDa5GsL7oWwNo0kGB19OYGe3cqvwJMxydc+nvu917yvmEo31YSRWR0d3NvuNhThirKKMWDIjlqPPlD4THBSbyQkCqwlD9iGOCPpek1ncir0iWiCyIwQWOlxv0TmtJUtEg1ZZWKXdcspWw+7fiC0JnKvPhh6pR4eSfDM860psczkL/cSilM+Pi360rbp1kW/dXzBhmrOFKgzxw5C8MxaA96tUtDdfCgKSkn3w5Gb1h8v/a1V5T6rWoOjU0fA7/W62TTApt1lOlvflk2qj6u72kUS3z2sKAcGslS6Oi3qOqoTOLVM9EuhpEHxjFZ/F4meYxyge2MkAAxNOfrLmxJ6QPM5Bz8M6YaBO3IWOUNIeoBj6i8SMM+dI41qU1zjweNeZZJ86acGTJklSTIeheoZnIYpPCQd164FIzCawMu5D7owns64JD63/5ZAul1EUskcZ+ljr34kq2kZ6ybb9WbIcieQ2NBCpe2aDh5FPLyGB3IqkzvZn/psDaf2ltsuHi85v8epkL6/49/sLyeZ+2mG8xhWZi9nIeCSOPhr6rERFHNoFeUFe+GhO29y3QVs0GDqwKGvsol7j51JOr+auOAuIcVIqsREn5u8iBj8hkdFnRcMptnwu8kK5ASRG5FcQcW0tpem2W7qgIEReDRvB0y1OJANMNN44oUcWy3f8sE+o+xUZq6KqJiicFoKzi28d8nBN8DhRqlDNup0UkrHGmRLMOlGi/pD6+ImyBeye+RqXZBGkNrPN//CuemOfYk+i+PjPF7bm445mb/esJ50n4fzEO1PghBzpAWVfn8QdHA21Fag/drC38pKxfBqLP8iMK+Pl8ELMZeIXUskp5+AABfjGmnl5fzgPHGWhBgIlZUpM/FKlXpOnPpDbclI9f8IIAsPf42PpkyIdSH3zGXGYqFgZ3XzUDF404XRdbgrh/AsbACuG/cZg8/OSow8S0Ec6NcNBqdKhfUwmNJHh4wU2PCPDfJbVuTe1RWcwlEE/dn6tCQrXLn2TQwTT/S44hmE9BhghVpSsiyMQg1oway4k9U40S0phmHIL9TTbjM1kq6o8zpNFUp6LPYed4FshE5Ibrbg869ODXf02UQL1AzwxH2Hpuxb5WWaxjAe0EbB7w3VZfi8QIFtF7R4UIqK8PpNzq6LjBDCgJy0EaaaA5EVpM6vcca5BLhg6+URZJGqmfZ3IC6DbQYQ7vdPayviyzT9b9u4qIw+pMqVHZKqZ4pgQtsKqmn4vo7jV7hmZKPcyO9Y03gwvytbw/9XIZHVzxecRlUoNHVSUActOyMhvcHlu5+GQNMD9XNngPpZwPb21Xyf/rFLGQ1kAol88UQjiMMTKhIqoaQJKXzD4UMcf0ZQXb5b/Hn+OLBLcnqajM839sFK3OBpWLlAKcOoL92+lmQfB9oS7EYp02cniMwjig33BNNimDp9O3Fc7w2/m8lHmQhagzsNRBsdpx/qVgl31Euwy/HyvS22zgS+AbiCinKp/v7x8L8qie+EKV5GbsxVtsQcrYqvLgOWJrMYWnZAlhompCFR5UQMkIP67zE+4qxJyuZ2kSj18Eaizl8UczfdBu5hJH4OTrvi6962yILuUANFt2FFVULFGnCSaQC3CW3hW7rozJXgagGeJ79qBZb9I0j0AN20avr6LVA5TPrPRxuFIqBSvX6dnx77QuwcV3SQr63lz7FDVcg4jx8j9kv3VAGEeAyu8bpGe1mUopZ3a+tDtwuwRaiudKpcSvlWUwvTv+BQpKTWbLHQ0BWa2uPH7ZPSdBl5C2udqdsajwAcI1LgV070/FqcCPnfdEAlUf6LuNZeTIOjr60ot5p7owKhknhwrTsIHklJ+04j6L0RG8NRZ0MQR3WF3EVSRVFI6K43qL3nwXYj0eh5r6Qno1WRuY5pSkCRokv++5dTTWUs6sr2KR4tybWdPWbHHPJE7zjTKQpbOxq0ZrTeREkKgFf3JANpm2wOkKNbfPvskuOFhuRZ2d1oad2lCvN96M29kTEn3mftUgORUkL/pCmUs/P9WkXRSNGPOR+Ec4Aq8wXe+tjOPXixo+8tkr+IPbAuUoWIhMKSAWyDmED0T+WaQxNBtD0lKcXBrimoZEhOb6DgmtOTqDTT+cgSKQQUqbAReWqOgfn5NiPNmJgSnHxlPxBRCNjesA53qn7znwpOzb8YGZCBavpV9ujPkvxRiyAHVzrn4HQEBplh+AT35PgEBEvOqdp/7m0Iv3teJhfP/SVbO9EyrFFfLJDr2TQxtwYh/zH4i6sW0EciHXbQZQLg2DyNT4q0Dut1swWr0G1azwJjJG/QfWUIP16ztCN0+p5koU0rDIdRhZDjmK0e+WGsK6TPOn2hCdsWQvGdw+DJ7PPBCu0At7g1C0BA/nqc6+YTwHZxR3a2d0oaHQsbsyPFu1Hgq9U2AQCSYozW13gX4kiMXs3pMf2msfloF2rWEGKpoDQLrvRmtAsX00+B/yweqsqZALzqMfkS/pjxKaeOeSMMf4Yw5leInuvLI2EhaXd8pWiuy6jF8fim2pUQ1QMcv0An/ty05+zOo9UEgdqKrsKXSj+Xw8imgkyxMHPqeGIC9ybW4QzQlVxBuSAGcy8pLcsVVe98eQ4tbePCGdcMNFcJFv4orf+EhrfyNfzEC4ZcDl75l1MG1SORw0eCAFKbTfjPCqDKFZ7kVM3XZ8VGBmitCptZIAW9CE/zxv/yHmJJdvLpQmYZg/7+uTCeWv8OqQ1IY1/HaWbmciZEnlJYAIDUlThswRa+DNlVmFeJkv/X30R1LnRvmCh8qMoq2f7h2hpBj/6AYX5WuPHLSEoA9gVBUQIUGfehcLa5u0wZ94eY5O8m5rze8WyUCAE1wYdOQsqNujXdwyQK8Xpi2PSyC2TFggAnxbxwVpW+I1hTXrGYlakg/XzK1AAe+ZkVOHt+KdpYXgA7ssBVVgVKQ263epqfjvT4pyRy57RTkE4WVgD3exKt4678g2ARgYtVLHzN99FO3ICgeUVyCTqdtAIKtOy08AFn+cOG/qWiCFcRW1NUNnfEXgLyKfgYDMeMDsIjrcaQeoCgLpEvKL7/CneoHXD3liIyu69q5+eUerE5v5jMmt4CFSUa3Ced4RbEDL7JYkjE1JDXu3+hH8sEamnJooGjWWj1paCtqJgdAyG36/HTrtZmHr9R1eiVFk12jheFT8JCoLRUiqYbhfTerMO543oZKtwxMqcZLCRInGzHnynjxINjjclUQT44OK/RWRk9yRN3UQLPa2NDc+SBi5yoj31XFzupMB6ZAo2iDfueH52akAsD7HG4nDSr0M/dcH+pRW0NsmUezH4onsLkzYBWvx0hG1nchzyKAitE5Z0Dp++JKZdeu3hMDNrdm9OFpb4KaafQoUUNpMYPou7jcLUTopS2NftvSSewQ/7JJBbDv1+bytN9Rzmu+L42kz6nTEHPaka7P+iAFRnhCyl3hGdg0I3COy7OFsDcFIWgXpVyCF75KKQTrPIxO3fvmid8MCPiowMiJasr3aQxQaJpqcKTeNhgD+peDmEUV9X1bc9bvuWLslCUF2PWpYRSwPSz9hZnpIQMjIQOel4XwRybbKriyAYgY8Ey3eqfLpu/Pgo71QQ74ix4HHf/MGCVEZ4O0+x1GTOS/97dickPQxyPRbDRGAcHA7S9Ht2gjmLsFUF5miKB6g1EQiDEyzfXowz8wXF1mU2CwvcVa+VJ7eZWebGr3OHUtXN7Dm+AFeMnBq+v8WwHUIgLCzW1OmaIrt7Na7FHZTFXMl7fw0VlNtDCwn1Z97Zh/A1hvvpcV45tsCN7kngq5uTfbfFRhr8egoDvtHCJuWXsXO9XpjoMZlpu7VvWCjCTTzx++OGYLPVfiyuXGxUmwsiqrMqDFUpvxOG+Q3GE181nJe+m75l6nTjoVlyrMtgORLjrdFgRBc4ZBZDgg1IcIQdsgPm41pZJbVUkK2Fr+Wlkm5wm4Uw6Ii6d6SQSFSwtcwQpvAPZbRc6BtZO+vQNLPwpNE1j+BvNqrTNGKz6iLDj43/tav84ZF6WF60hy0DjnFRubBggumPQlb4LOi5tFJ5GjKxz02VT8klzhJJJgKZXhGI+pnWdWM9bH8aANM1g9AklD8nPkmsP2bEkxhaL0kav+zzbJyYdSFeriqZ3d1tw1KPJrdX5OQVONSu/odao05ORg6Tp/5Hz4QkLggHfFDoRhfn8TJc872PUITN4QuewB3yc/rKuJglyzpUuPwUXpLZ9A5qmXpBtAXLMUsiKU62joCQtu8RvKrNX1n5m8mAq3CA7P1bVc2WKPZ4Vdd+QY+qEMP+gUN3x+yNInvtxVaFKYDB6+lDfoOaes7Kc3XyL6xhJGM+ciR6H0WZZCXbP6h9ygM8ZUOO5prctMi//ZFwHFdT6gkK/u3Y7A+0SQyYPBzQgck+8v8dEThQYFfE/bxPb+wot2oFXOd9/Q13jlHN5Vni+LWpowUE/gt5b5EYvc3RRsun/8vn/MPYUGKM6Wb9wHPynQ8qiLW5+yU44CHgda3v5IMMqmudl9nG0ojwGVgifKePTP4YXID9tL7jI4FXVgG4fV40k5nci+PXs6mSovSRR6coWzMy8tR3KIT439bvUinuIOrPFt2KuF625y3XJ/FnvqAJMuF3lWFSpuDZ4YbCggkCktvDuH0gPcRphKtN80xtzejVEWaDd8+h929M8XD92r8bmxv7f/eV3fA4vXRuMXqcjsqtcqnxTvnrz0F3MwXfREIjFRqRNF7/YIOsN02k6Ica3/u1zDxLW425UcnW62Aof6WpWgvbwi7ZXHAKIXLRYjiLV6v/6IB8TLgB73gP+1iXD7Ehaebid0YHcp08DaEkj2CmQU4U/OtwkNWP8eaEb7F1fKg5ln8WM4eVsVslK8OuMDLPHEAdPGNQ1ZJp7n/EF5xAifSBgcj7CAxjuFMePJ2w2dTwvij6e5HiM3TzoIu7zHAS3C4n3nDcNgZzKXmpIj+Ash8skJ3i+Xpk/bU48uMSAjyJBpt8UtcAh/BAnRWVnFFybVkBJaH9CUp04cgaWi4tzz7T0XizFi+hGWdjqGAUalfwiShy3t75g1zKOgCkfymDob7SMZOVhHKusGBMbbQESijvEAwwrvSTZOT9fQhC4crE+NPDXQUi06Q0vAQTHkjtVIUszlKu052eTGX0nOPlm/6AvSmLW0LRXICgHIQV5CuAn4Y+bp37OlD9wDBFVzY/wnblI6E7KxcuV9fBH4Ql+5cNqazxJN3MSAfIgO/htDrCvvJYQ1DErYIsOXQepg1dkyUuH2NOA92mDhjNjDdI/dp98GOJHKEH1znqDAcf9SmYR0vZEFoSyh8PLKineKB+IzNt6mwKsp1yoclfPqC8/j88tJAcdOMSJcIYaQMwAdM/+xzRkfA7AmE48jnX0FQc5cVPvJz2rqeboIr1HQOhYH12Da7q1o3XCMopz0cA5OGypT2GT4g7Ol9g3ojRzRteDM3YvTAuuqqxp6UQbphMhEWVqv6+VIyDc7nI+Coryz5BDByWpVPHU+eXnMRtgkL3Jj6E+2IveOh0SENerMXJe1eWmOqr8xu68VL6WA3TaxQDO7Vl/HMWfUuNkS6/dj4ryDFE1rLo+nKHxgewJQR80ZM/MpLyJPGApRNRlgjOsUafBX5aTmNg+u6OWILWDSpxqRHF4qCfrCSV4zgxIVCkBlaHD5gn5A/zMoZp3KcYjAwlbMzST0eqeBA7cvARwd/w2wx4FyBRWR/Lz0nO58Vc0ARmthP0KJyBp6GZ4Msj3hGO9mixkSPgFUjmzTdU+kyiZfxRyQdlzvkIVWD2VIeIJ715HMDthoWqSxDkxBb/yYSWqg/jGUmzb/NtAuUxz6QiaPbKONZ84isW1zrBPT6IY4HnINTle7DIDI3BmqVEDNZBnNpFKYmNKFyj8LLFak2jrsq4iUjGQd3Jt0chrxUWk5Fb5Ll5SwgxEqTgK69qTXBjeG0eSRru4O6dTpny/apTjbtLx1/qwt0za48BfCKv6y8VD1Rzn/AHY8C/vtwVMvzoLV/4LmG4p76mPIl/OWtUiqUCGAQ0pcJihqPRM2oCGqJpDRDxamdwMLZItTAbgqb7yX2WpkzMbuz38UrVXae92pzlQtwsaow89GgVbzGuXTAYHvJFdHrLdU/i55CKkLXj01/2DhDYCwhJ85soz6oLYNH4AZl62/PLadbyIzOiOMn9A86Lv17mRd6lOW4c1ZCVs1aP3hybSCc5kcOj7rXHaDy+YWXlXW4Dt8YyfUxODIoH9/9ToW+L0vtm2HJimiymsi+UAywvz0kgjy4M0/x9k7wiZjBl3GIu40cQSWFL4us4gadjs69WRGFDUG0msZJKkJRMkQ9gCBm5LFSdBeHDZaVnlhtrEF/RyUX5YdZBghmMUXZVYubShClUfJaMGkL1JbfPv5V2DDhSxq5L1YidENwvw7y/cD8iufGKAWS+voQTkMeCSET1C+uv0EpHY9Vml8M3DJILhgrkK1QlBYFUawwTRhbX6PU2YJMkKd+qoOB98nQOAUpMC/6/twecjEfmmGPuqie2tkh7bZ43P/pwDDZPa5LWpzBRIzwdd2Rd6UF52CdJXJUj7mmMlE9HAqqfcEDxEntQMUu6gUJ9O0r19hinGGIhzo5gAmbYiCtEGxLwcW1VS1W9MjA6fqffU5p6/JJZ84WUOEYU7yS0r+4zP4WdNJdzkKSR661VKIoglNjBx6BQSBBX+PHjaA+2mV07udahkDbcvDwdRxbP5cqXpRFf828nErKVfXoUpSzD9dFIKUGtwprtxgQw+bQmsb7izexPpcV6Ok/xZTX6JUMq6zzltenxWSMyb5Vj7ZjEunupQ/1zxQvL6t/MqrFpBLmqZjYtIT5qZKWziT3zhznFXsbZ7NwN/wU2Vo6KvPaSb+G7QJ7BkPkduOoHEnPP1zLHpiErCR5JlWLEktxbqcyJd8JB8oF5btrtxNvACaR1y8+0OUn5hBN/LiodfrOuAwJ1vojSUH0osCVFxkeKDGpbRzptiKvlweF9ip2X+nw4LgP0xN+mus1QR1Q2Z9i1jZDvwqT1jBttqeLKzmg2Y/xoLXO2ZJQTog28Ot4fFl1WwuxqN5G9d2CQHIyE3i2P2VfGr6GbPxCDblMI9wyN5uYhUj+CFeQhGktosIjLVvmtwzbaC52q+ZNDpageu9fUMkIgU/x2KgkZw/SAjSWHRVplJSouozF8AysbpLr5w7ZUOCGnu6k4PzhxAGY+LJNPqp9bsNdHSRtZdXe0UDvZIbYzakWJQ/R9SZHEzY5EY0pQcSA0BBzHxp0zhzDe+dobrADJj8cLz6qC/onOKTqC5SQYIUWt6FUzK4PN0ZfS1U488nGBT0rMJxaK3R54QNTHmIVHEJL6pCGVGvJawUeuTkg4ROtUkFO4fegWnfR5RtFbzotVOj4+x62qjm/Ojh/OB4a2Mm4BGBsuOOD9Xz+jX8AaZK762b9u35Fq3UJloNoR9aO6AKAgCHm+UDQm+Lj8t4e3XNWOPT3fkfG8ya6xwcQuMKrIjNKkCU0Ir82UmlHQ9DnF06F65S09qw5UIOMaS/FuYdmXqB0z0FVHJeT8mJDSvOwK8SfS/wibXkSjHlejqlRCzv9hJ3k+T5EBcKASqLRjbXIJ2+DXAC3RIYbTA3CwfG9DDYCvxHRpEo8EGA6GvajcGe2MOkNZwiwLznsA/+x5DvsRX2yOSF4Vlb8SRrfCjdlPzgkfqmmqvWi9NRF31Wi7dRlaP99Oscp2o7evlt+kRHy8ssHUJUKLxHW2khIMZYgbwaA9bbOKdx3zHRshowyiE4ZHADf7DoYiLABFmkhdXBJZxk6Lu1k6IdSIzHh5mXuRSGjnt/vwiArBhhuS3v59I8WzE1Y8j7HqmPJUJsOrb5KFJCRJrM3X4Yw2bdklIxRMInVNgF1pXGf+E3oc3ccpiXL5p7nyQiUiO23OocSyfzMd9si/tqKQcJ6G0RCDpfyKEO9ZyQkK2625SokL+9f5QHAFt4MDDZ+/AnKJp3y/6PWsnOIBqTGH9730d6ZwcMJH+AYupuV/XgaZALbHNYiK7E1pIg06DTthiN2mSC/AjQ2BVgq6ekK2ON4tp17WPxtrI2wwi5/vKC8qqcnJ6xJp+4a2AAQtAi03m4sDtg+jrSC9o3sM4Jn15gXdjOLPbm5pW0BrVLcmWN5DPNB1aPMlkiYOIcj1rdeZxiCGPcK62iGmrQKIM63rJf1t5Ofm5Bt4EReCW/fy5A6RgIyJ27zhPvLPF1FmrjXFt5gyuxF59Phxk1btO4hs6LgGp36H3R4aUshVJJ1i3ffjTrssU9zJPki2wwBN9cHbvUb/FSaMhaVGj2i6TsfBd+6JfuUDB9fQ3b8lcO+8drzHREMRXT7qgeWHDHVnjHMLum6XUnItK/TbzaqREvpR9muU0hTJfZX11CXDIlNNRJqqZC1zPpUyF6LYlYfKVMPaLvg4//MD0dBR/TZZBxVyYdfDq5VtZgqpstS7ZDPOlLaOhERrOcvg6Syxtb9Mvbz+W/Fn5JD7OYfFSH/ywki4Ypua39kPtpbSWn8ar+iHabGaf+A5WXlXQc8xNNtqU+yw9mkKHgd4kG0yt0iYBBj0wvo/+iM9n4hNUyceq1FvtnC8/iJ+9g4iREybf8FaXqQEyAVKP7HeuNdiocp/XCUx6s7dPyZsPbG6GtjCexdA9SeLDLRp/fOEEoDoh1S+gSlr6W+SCbxI4TINK4MwjcSfj9eQMOsw9n6o/GUV73nsF/3wfNYRHE5qoutTeJLmUkhMr+6RCd5BmpbndpHZlouFRP0Rgj22/KyTnb9ltmWb+1Ur5g0MXR6tbQzo7/Cgw8T1R6SRYtbEiD09Rxj0/bQl8ThoKSQ/bMCyPWBosd5MEhtxWlisTm04v6yGCJZGtg2XXw1lhEEqaBXDvNIuQjDwaGa33WiEebEj3OHbwYrrhctUuLQRR2oRbLDUSVK9DZ1onb713/1v3ePfwIiCQ6rqJWkEVQGBjJnQ2PeXWQudJjqg41Bj1n4jv8s8SqQN1c6Jgvz6MotLXCJY7l1Ti5eFVeuw3+qftTWu+gx4n7GCVJEpXSyMP3vDQIwrG2MQMmwxVFzXy3q0bdNjOGno1qDAMoG0+wh5zuAkEjvcBJFSNAXO4eEEOJ9KZn4NoozRKdOvb9tnVq+phfvH7+N4TJgeBduOSsp1ryuQFgiJAhwYQJvIauJDj7SqPgxZVhifsbhWZ9TyadUaAsiO6w+ebgQU5+ilB4IBnGaEnbNkSK8jY5pbqi9KxsdA/EmR14WzjcQOgLGYinh/cjBiCsdtghOVAnjpGexCxy8OiLeeW6CcxqVvVVdBPi3Cb2ruxPO2K6ApEC8JYSX6KFNC1K/VjHWOV5+TyP8zwbFF3IXYRzDiaATnPbq/ws6hW/b+SsYW5N6ZlhjKbvUpqapf/7mgpiy0MocaYvTnKLDIiaM4t0f21KADji18Pdotg02B8skUZpFFa+n/sqZz2//nKDjQG9t1iLgx+OEuOrooPaNWeCqro4txQK0dM4V0QQQTI3QYM6iZUNXNY/0r1rw9A3Wkh5Shfm1knWBgBPrlq19qD+CJ0P4R4geZAaMBxp+kIEb9m2nF0B5xRpNsv/HLE3ilbMoqADZ2xwTu42ik3LVUTGSDi80lkrndWVe/Z0j4JPK966HVTtSmaPW+wkkoXWApwAi8jpC1GE3A842lA77ebe6qB3bMUahSazj9uVFS+HGeoblE7SWU3eumuWs0Zxynm09E8J0OGTcyb2St/MXf1Mcghn1HFsyAHWG/tAuDyJKy+7WMNZq0hjD79awtLReu325kULzsYVoHKHRqxGJbG1zSKhn2EFgmZrSa2U2kQBLKdQSpgZeK6u6GOV/b1YkoZNshrJTf1CCRmLXY8+iGIkC+tZ1wqsoeJYyXmvHj9geQYsMQEOmdE7gzxEbhv/WtcoKcL7n0CzZwgqITqzQGgC6lgiHDdnHH7/WafMHSTeaoqzycZpMq6N5e1SWhky0ObGx5Inrt1w6nnySIKj9nUrdVqedZVqiXpONvMXkRx9oIEn1unGPvQHevcnLptD2uA0Wvu56d4VkZEp4wUaSBVkZWb2fuh/hEU0D+ANjBjgzTz4fGaaaDGyrsORqN63o4M/OQTdo4s38DVcZNdW6UASewT4ZcBsv41LGRcSiMb0nPwVXQhy5xtC/fsfW8cBBJLFPUNMeml9Syw7NGYVIASK7Bx4MGc74Ux+r52FnzVOExAmIuNsoSC9mo7pC5KqcrTahp+zNTWZa8e1XIlZgusKZqfdmclHJ069sa7AhzATcy9WUHIlgocNozUFNTJesCl+B1XO70jr9y1eeeSBLLrLZmfM4WLXGacfEnH/cz28ZqcvL1Zv2wbrBNMdwR1bBhG3GKhmgH2o55UEbH4cZ3MALxzutBhRtjpAlrAD0KUHTN4SNQYNnoToTFQJzozsgwTX1fXEjrljaTYLqz9bzQ/+d4x2yMBsZn884tv2E71FuH6QHM8er8hY51DgUZVCh0uwvMh8MVedByuwSPJtINLamZzPEzYuWRXDFH4Sq0ddY1Ruw7Igrw+Axn+nn/0W1WoQKzGfqB18zfVHvxTcb5/5d2K4f5aSzrvHcItlkqTeow45zyXVLYehG/eOGfGf7oGcbQ0G6yIIvG/HfsV8WRWvcO1/JQMPh1xjYqy9tTf9D+cGHgFru8qPn/GzfTrJDiHgQLGU+pud8kPE1WJhJl9k/b5s8GPk+N96J5LgZ2m3/AabKpMy2HgfpWyAOIN9VWaDyayR3JRNKV3JBFJvRnDrkwOQPNlcDuYsE3a5rgFDQnQtp8Jbpvl5F3sv1NETPYqnklUHyoAuLnHE2IqsmjSH6zgd1ZR7lj7qZC4KPoOoAtr+11hOJHyiSBzWMYCy8doXrBIZcqiRtNIalHWsrm2vEPus9euknSx233fmlz5cRZGDpwkrIqQE8CKRL0e2S29jO5NbbMxmxEQXxbW62CGLTgV3mZM25OgAZVd1xwCAGb6x09UqIv43oByWGjiCqu90FrIIxnSQZQf2qIk9tphy7hSr78nvjnb8dfdfiVszVVGitW6TkhS9CaNrl4mB/FmjZi7183r62ooPmeeqOuJdlv31JVbpiNfn/UXJ9zTDsXhJdsNMnT0Fz6wE8X/hgD8I9azVAOREmsWE2QBuUtE9CNxMiHvWfUczuFbyjU8THxqsVGkMnch85hk1lBaJ+M4LgJTvqAyTzertx95F+HGmMnxw7uqERzCcAFKx/FqVnou3ok9B2TQ0/kDh0G+/MCZ073mx48WsX4M98xXPmA/pmXq7xQiAYqNGCL6gvBPYXo2Z+vGUQcnOXHUNfBWwAscnn6Eei49RcD9IL8qjS2LeeX73y0JOP5a6iOLONmiAS5zrZlllJIJn6CgE7VuO866vEn58fkWqfO1RsmWHy4KWv8fbDGtrrxcrhvgF+tUYyLPQirudVOyJqD+rBhuY2D3BcGrkfxIImA7OckWKHtKXxWMbv9tLHuSUQnwyFMlOXB+CbESNDk553U1DZ24MZNSuUwJaFgv78p3tM4DiFskeudcBEe/BhF04X8lkkfhqTqDPhqqzAKPNCVSPS6FCzRX09mdD6tUol1u7dCfU1CnHT29SiR7Nng9K2EFMMmYqgPbn6F0mPgzMGKGbGQfauCXz2fhCX0I0LbuzzCDA4VgxMs6ErGxJiapk6KJPzM76LJPN+v1mGdnA5JoxrF56Z9tgBfTdQlcnMMihqyY/7IbVt2JqTLm3eOYAPZKLL/jIyD4FsNtJ+Zw0Jw/0+wmylIf/YApulWdK/1FhvcIh0HmlhM9q2LqO6CEUsBCD2ZpYHRHshKXusDav2fLK6ilIiQxs+fmSQXrSwYlJH8Itgh5KuomkG7Vz4BmxsMc2NweTsdaaZXT9c7Mh5EraiY0XiS8J+N82LesPGFIpeXQbbOpyjw19vgkmb40K7/fzb5LhW7CSQVX4Vmrx0hsTZLNkqqgaU1tgdNL9aauUujN/fNIpzLawqXjCQ99M47V3zQAbOJSYRZUS48SyzJmqYjbyf8/nB2YooZfRilaDUo+Cscic5T/wTti/QdAGbX9vWaoqeswEoxXuxKo2gOhaN5k6Tx/Bh6s3gUzUIMu5fkrV+/VfF0tBN8ZHw/kXe1MyCvK+XVRmR5wjv/ohFuOX4NuKC7ab37bnZlnSWYPbw6C8PvNtwpNRYhjZHIsaFPBN25fQhIBQxp05pEWEbDFLsEsOsWeZMsDQ8UqreXMNn/bk+m2FYFt0mEiDx7JBUTKnDpwCTtA1IBQyY/kZVYi6Fxg48988s8LwM1yFu922q4ZM5/ugBz93Me1/mJbcSdCo47jxh8dRbwuc7M0yUYhCux878iYLXhvKojuAer6dYgkjq8rYPzts+Oit3iBLBEM/C4ExSNf2kHRFkjYc6ZRjYhM8JawYEhwpLJwgqwKXFCDZ0kyi7i7Udx5vEQHhyL2HDGE1ICyaHVa5ZzqWhddqB+CexeqlkzHojugLo/UDdRg7QbItbMdLu1xvWwa8kFwoN5rnGungJYi8wpseNFdVzvCeY3VDNB+WP0V0JNKFk/0i4zgVIIUWTcWGbZoz3Kp61rnimA9mvtxmKLmY2SL9BR2HRNJCTO/T/1mCvuMYjngRsK0s88EV5OxKkKDuqSomVbSoFM0YCXwWXQGqol4Ju21BAmCrjnVEUPPVLhu3PggS3KOsJl0UFWeNAhwrWoNRUjJQLreWq4pijj+c2Ept1pX5HmHyZaD9UIk3J+IB3ur1S2cduhdDnXSqy+geSKwUOICDjF4c/tNrJl9li6iulSpprO8gXJz9lsj+0SXXQroQ//b2Sxs0z2i+qZCgI4Au/UZZvLJIYxfA/lM6dCk0lpUcVt5soMvLBGLpxi2i6zfzyz81MW53JeDlzm+ekokxQRKASdOiRsjAi8I0tAIhJ7VQ0aH+8eV8JU4F1rQmakuEnBa+XQjtaVL4kiJ8knIM0+cn/Lq+HhLQ1tO35TmiYvGftB16hdsimpAXXCXkmLroRKITT5x6eJxlU+Ejbqr6qv+hKJDDV4qM8xh3KNJvO0QB9OnGx2lON+esd86Us3HeOYkqe4RNFVPimTNwAMJm5lRJE8mnLwioBC93822719gfFnCQwItcqKijvfILbm7tkzd20npZdVCXtovl8kI6THpGjJ/KNVPuGKLSdBxrtN9YLAyq8hYM+wb3OR1OK5UrkFP9kUk2pOKWI2Pcj045tzhsQlfeBdv5MM6a2ny+JciysbiaU5mEQcDtQmCPJW+TMjq2d6erzWVca7gaDiJZRXuaUvC7GfBS/vzplaxAgRpOnFyoCt+ySbCl6IESNW8ZbbunMFOhGAp/mg8pHgnUxTYdrpoFJ0c/+dirgIjBiLFugXuHdYrXIaGJ0vMRZK0Vfmps2q2lifekioZ6DFwmL/MN4JJDznpGV4hYSxf6FnEaFD2BPdNBlQeohtBoURlkc4XhUeJu6TBbo62zqm6taWSpPOEWL0expMOzEXY119MyQNHsueGKs0cqzgqt4vigMZHfu8NHlB9ARnevGY5SPWSygnEjSZhUjOzkD4w+aQ+8r0stJYcXDphW2jdThNzFGHc5pRrwomykVAwtMQJ1uRrgk+ETlxUfua7Lu6gI6IOFOeUoLueTvjsP9RD3n/SUM274QZLi9wpdFTEE4eelhcTKeQwVOD1oBvuqYx0EgkfbyCNuD+XAETDyXeufH6wUQGWPfjWQqKkg1W5ZMh3q5LcZStlsNKWMRXSGKoI8U24d25yapkmNQ4BTH0gb5qodJF1aKhovy4k0ik/3wrIS603rIkhwR+K+AirwLdsmL7I+4A5kyQeRNuv+VXDPzkqzGi9sS5Q3xcvpOv9NSdKIAXldxhYdSEGGRtvc348RoWalBHUEpYvkh7ASLGdTOu8sFhuNLSq8xeStj7525w2WL0q/LyNIyzSsL2NrWhOH6W+49nmSeMiJLbSHA4pzNylniNR3cjuGLcURoNheYAZyHlCz6FUL9uz1ww76PLgeLM8keWvAlCLCY6QSEGW4DupRjvCAnFuVp6LifFlopOQCueXQCORKFczaZM2UvKtUpx7R8y46UPQcPta6NJmyDXW/doBujomx/DzUS+I6j8FE5gQ+9Nd5yjrgB3AyWdf/mkXh9x79m2KY+4j2nQZkDpTOcD3mSsW+7xcfh1IZktYZJLSK+1Uf2pbvhP8LFaNXNhgsEQcEr7ZA1IozXMby6SYjUuHLWPaQ14aHWoJzXMgRZ5ZQgV/ODPvE/mEyFfMUtL/CTr48HIb839fFHlgOgwy9SpsivT3HBI9LqiFW3I7ltxacwLkvZ5Y/leOk3hFZbmO33rKRO1wmPlQXvlbIP/i2M2ecxVoAYH75zDoLzBV4fQI9SuNCpnUp1rBzY9aSBJkvDbmeclPLnYFU4a/ER2D1TSTnopzIFYJFiwLqEmnfC6g1Uupw+z3U4N1MSWai9j2fyv4LMs48bWTpCKy8SSKu4VxE18fl5MHuJN8PTrisb9/LVuQA5MfoxGQJylj8gQsmHzucuabymgQISK3fY86J3Zert3SE/7/swQ5DXwWD9DK3p10g40NpPDmrstpuSYKD3vAxw6MB7/sNci0GD2jIdq8DVQlp0aCkv9Vm9994rq5T3G562so3m0H2YNZRZRDhBUk2pG9wN/uJ9izpD9uVo7JsQipImmIkvXtf4E29fLuV6dSu3jvrDBhzZ9aSVqHsmDc4SBu4Ztd6y999Vg4zqKvgUrxLi+xoRJ2VYV1d6ZGXi9apkPAcMPk2oxQpmqde1Te1pKFCb9KSwc0LkFqdpHf/IG0zGgaczdDslBlMNAMVMrkWSpT2APTlV6N7j/6GyHrWncrDFrpasyIvZz40qK5C5BYJuxKXDtiC2vVU8WWAcd1n6/VlPPEY/Cmxb4vNoZckpgLH7FkgxK7KswHOvzzvZmIj2yQI74MrOm6BehINGduzROjgMUphJmtHkXqF3f3VD+aP0QfnlE5MAN45+SiQzUY38DLNcPWTsKKY2Zav/Ar3ZUK77M4ib4WWVeFElrVCY1Da2+a44EHosjsUpGvNuNak8TEONgstXONarUTNJJo25W0hWr+y8sb4ilKndWCjo4/5CkoWphZTTCa72ZKYEQPqLZ3VOMiwqExmev/PQjkx8fpYb1r5XEEanYd9QA4uHQKd/r33itXGSXcp14Bba+bvIYfuLyPnCikykPQKJGCpbpez0WETMIGhcODcMjw/tSr1lyd1hLAFTLSW/XcMkneIOdLvcUTw6E81lCGiUuw2dVKi8Oy5C8e41xW2lUi25ZsmjpJEbzhByqZ/V0KdTer0dPw8PR6FHz66KzHSzcHezY93Pa+Rt1bdZiqzVFVvrviuYjbEJCRHHMmEmTieGQ9EByScvFckoh3fvCGbTCwepqvr7VlPnNbMdAlqLjU07wKQps9IlIrwFUc/s+w8teLNfQ0tzUS4GaN2ylBJ3ld6DpiDyICKyvao24IvN1utpaSlRmO3d99miXUztZ+mQvwMYxuy6GZxz0UfyMakMVN3NucfIWS6efg9BuTMAWFWPD/qw4UjtMVJ0EUc75ZBe8YtQpV6voGSz4oTnrx1Is5H9RXzymcC28Wvmms1x8IgSo33s6jCsltFxEIzumxmDU2K8IZkkFqO4tC8XGPq8nJvR9oTVCazdHHJspvp+GB1dLX+0KovPbotWk7Mrpl64ruLPwHmMxEY63LE2YJI9/em00wC4r40xwd+J6d4dIwIgoGxBlfttxngScKjE6R6r+LN1eEv+7V3c7EGdnAjm4T9TQCmiCQ1f8gimpwqQ5xk1hOEEkcoDTa2F2hS8WH3YSUUuH2MgDQSR0T8JjenlTCTn/cnheaiffsW/5IDJCDLbfGs5GVjc+XH9ljeTruFwdWRwCQ5QpwfE6FV8j8hmstrdkxKl3+nalByd+hIN7fvbzdBKheQRkYVKoozzn9h0187kN6L/KQ1EdWbzvaAegJu/+wMV9hY8KYlA0Q1q64up0fezcziwUnBrnOK6xxLZv77NkIIIt78rYPNniaBgSFPcJPlmnTxJt/FI7wNGY4WWayvmhXGuE6/oLOBv0hiikKMR9DghyLHlTFdCjczVYoe2O40FeODHNS8G3/lYhyDIUXv0uN83PdbpKJVBOoQRqkrHvU3NN+dL96qK+vHPa3zqIaDokhJm703B935J7GfV5AW0JySs3OmsYzDKxA8tzCJQmCaS2OxzdRBTm11ryhuLmaedeLV5qyDjqu3HZw7nJvJD03OZYlAWL5CmocOvaQ8e4kAUabpqdIZVXKcJ+vGfOII39Y2t3kii0M5zztzKatx8z9IB09F9oyWlqAA+M04jCJNEJpdSKWAWEk/g2itwUZ466Pbb04hQ7O8NnXqWhnobELBlCFlZyj8CsqNZBUKimqt1tEzPUm7wR4VMdHle9oekn1pzFeaxxh5MAZui1i27IrBzPOJrbeUqr/z4jM8xbPji1ulQKiea1ITRU3GJOnsALwerEmzRWil6dn19COH7TY3Pj/31QqsVmlSWD6WqIbPv4DA0eRZIS1eS1qLzK7QuNEo9N8Nl9LhsaFI0UD3L+rnn5cKx1bGU6hMlbynZbJGo3Qk7qInuPDS3BQ1ZnNpi+ePKqpRDDeE63c/tv0qJxGnxXEty9Sarzx2+6OxtU8ilGRzIm+vKZEA/jCLvL3A7Hdhba43G0YyM8+PvAgeDY3BVL+32JVzbtdOgscXVn0WB3URLgzQcMVRV7I1lxy4QW7xpBhLNQ06o6eGbJm2Dq4V7OvJbPv/7mx/2oL6OhzBlsobOfv3whuIVnDYmOHFIoAG77iz1h83FnZuNT2A89/KfMDCDS990ykhgYIT68nsP3p1v73nO0z+j+R9I5Y4GOtuw/pTXVZ52jrVhFxrMGb7gqP8AS0huNkC93w0FWct0Tx+LmCHH+vIc9O/TQhBSvk+RtB7zsakngxiyR1x5ETFD6HAPzWUZdDarbqiYoPXk6VpX3HUTfzdoYua+qQ26mt0UFMOSzFBdpArSoRh3n01cDvg3qswJKZkApqTyl5Lav8rfCdZSeAu/GU1KB8CKF6tpxSHGNz/L7x7Qk6t3sHJ/LrfrxwKRmHxXgBUZivzX5T8bFc+D+6Vrdpksr5Vi4JM1DX6GGaKH1/SVRBGPuYevhuvVFvnC3Xn/s5/oCpDx9zBYcLUq3R9Azi7MSHNNhJQUuSWIOqPkK+8sEJi16EnO/WhPcnZ+KyWvaD+vlmRSotKfELALIFQljgyT9F5Sn/i/WWuKuWtnRGccAQSH2FA1te5QIBXYIxIC7LaCKf3QvtDmF7vL++0g0nHetCemXo5j3b1t8hTj8m2Z8SDX3NoDchodvhZ18eOFozIwAWbM2jwP8Bfjwkqk1O9YySd6nTTpI2z4itzvTldRvOGE69sIb5gb7N1mGkZUOcHNEBMOnYrhWc1VnrQ73JlWkfyrEg3Tov/uRq3S1eCYwVcfWsrtnkSdYS6z7bNUb1ps1qBhLXXlttfeX/TnjK8XSolehQEBEvUiqhIOdWcDQT/e5iP9G5yZ54hjCoZxdPBSXjGyVJq9AxEgIe5f9h9yUnyLi+lzEzseOkvaDtf1ErVSv82HcQF0hjL7XzKHo2v3EVUqSofIiLKHAYWeXnMQRLSD7U/GOMoDDt36PXRosw97BcG3mQlh8OsWfD8hzlxYXCVq5V2EbeE+x4U9nyZkMliX4c7QK+pCrVU2tGNMEp8dDwg8lkbXp0Ua0e7noIhUHtrZ3w6K7gkRmBY31YtfLnMvO7tfmy3x4JZtGwNQOOVY6HbpEyZnjOfndsA5xSrvJuoNc+vEeN3rU4HoigJnev6SpaNVZxXec+heV9WpdZll7yshPFXOw0si4GKnzfC5SrLSTRFpTq4T50o/PluI0C7yf2iGFGWpxm9TeMVgKxpyM9KTsYyqOJ3E2PQfnWND3F9N+1JOa68cSQ+Hi9FAJXSNtLhzQhXokYktygXXpCUYu5vjcd/OUATmmfi9KddMhHTJXtrzQmr2VjB9+5oXKbRD2eyVSYy9CLZK+P88mWsRxwNN0HiBNaHp4WPmHqb1rx1p/s+sVm3nFJiEZG+aJLvXloV7Xm+uDH6K89OCGJP8oWV2pklxszz8ucAMtTtfrpooe1tWI9aReNN9iKjPHCG8MLGX974x96xhFE02ODYa6ZfaQ62CwZtKnaoZ+njmLrtv63bhASy5nm18gdi3LmIDu7COuIyssjmJJ/XflmIXygBAaVb+3n63y1/76XK8+Ldg686CrTYArmbHmX2MIWY3KUomFqQNb6fucnBO99j1zwpIOJfowNu2+LjT+8IH35eNchkCrfP3noCB3PidlljBwXKdPoCCWL7TUsubxweexTgGLn7j1ZHbP6NZabocoFY1c8raiCBCKFmn7HADKOUkV4U0pIIAYjWdFLRd+FGvYrQMV38tJHCcBsgVAAG3TBBgmNR51ccW1f08/XyEfcrQqwnttcArSrcahDR0gdSvYzCPvx8sqFpW5gVsjfXovkKEJRYKzzQe7r0sjLkGWTHK/NfkEBE4iK577fnylyHrv387Xbq3H0xhwGdNWMAUPWR2Nw2tEZiK6WnHCVBSIsShjMlphu3AQZbUxkCEBOpbpf688xj4gBcqfi8Urpa0zGIGZwnyh3DS0TAudGtcVRR7VXfS8Eo+1h42vzkkfWItVxhyUtwg8PZCnhJEZ0G9CbGZJuZ5rFlHOoH9RCdJvvWjcPBojVs0NyrE+gtBCATK5J2fyKq99fBglppm347OY3Hyq8RRrjGGXcMT85+qyA/4vHpU7I+QMCaMq29GDlTB3wV7ctENsw7QTssjo3Lw/YeZ/UNgQzg2rR21vxUeD+EylZ873lA/rmiRtyLz5wkxPhOd2FhR8V2BFrczoWi6aGqYMpans9wXfLDUnjLkf8eqwLHlHxhRbony+DRx/SL7x5kjyO6cxIt+HV/o15hMyhL5G5GwJFQasgIwP5sidxTio910KFFQRN5TRImFNyxmMvNB/NRST49H5TsW9OueDCpp8Hhm1XL+pM7awRhNcqER/VgCs4p/4qpFu7yhiyWepmrY0npNXgsZLFSxg8ZKOElsWvWxa91OgN/CEuor5Qq9Tfb/Cx+kIgq3m8xf9a+boSF/nZACKwaamFvZNdFya8oMGniYyQzvofVzdtzpnKB3zbpHYsW6raE8UD5FzgJBUTeKlyhwlX/cyTtQU9EyZzG2xYpf0QfBeo7k6xCTgdkMDTiDKp6sVZFa3P04N5A63PIUxIVHayMRnLUe6gOTHYkEpiSoHqY33WPAESxDkb3VrzacyQ04rc1WtcWmTqfYSdYRhmtCtr5IR326HcBHp8Kd0CIIFjH99Wu/E3ciFF4JTiJZcLHcHNaGZPKfFo4Pj9lNr0x2Wyq+dbZBLqy4SkS5mC0+4PWEmIrCrP4DfFXMhDspeyqwjVKvsk0WNBVT8A9lkZmXgRZXcBfKm8uV82Qr5yiWB3UhnXUiOm6KwKK7ulUmz0LEUGUD7wNC9cXYKZL3dS2JOh/7hBpXUqtL3Atf+jRvt03XjdcDuCMkOO+G0zha6aC+MtriYoSrUt+gIDi/kWbMEjs6+K99dgTPywXWzKgdJCGg9M6qNYOUBDAeVgdZCgkqcUMlokCuXKHki1BMCc0GEey7FtGu6r/AqI3QQPTY3Rb+1+4SKpA2U+dGgB7L7nvbPHblJjcPvzW9/zdSmZqw1bX++hbGCB0nZfAwUT6aqoD1zUezrV/htzTFcRN8Ejs5k/BSF4cb2bsKjFF6SL7Lq/C9igXjN4fPKMc56/bUKOHgh8v0GyBzyTz+81FyBqGf8hje3LwybRTsiLc7Rv+j0Cb6oil658vDxjSqq3Ot4HPFWmr5A93Rcjxebg16QXJekbFBpdrr5YTd0Qy86bpQzTTUpVopTZcaTvYsC1SnIPJKKG9a7gDHaiPkfJBPHUCrS3Qi2IH+cIqFrD0rjGu1V4Tfap+YHlse1ztI/V/IdJ2IYOOrbL6FvM90h33G+H4KtA+AMjToWcqMi7eChMyIplPH6/4JXCpEkj3FfMODO6/cvBOsgLIy/CfgAB94ezzBHQrkn4gh6Uiw+qn3C16SDl/3y+6bwqqkosZa0G99ZeRbkcjnjmflcX6gEGQx0EoUeGdwFqdOXz3NKJW9vrL4AsntzhMhlBakWbfXBZaky8nJYyJ7/AiUhsyV6rOogXftNjeM4Nd3tlgqUyIVSoQiRzbLbHEDQ6/1fLqS+bVHSIMw4L1bOUyX0ukyc6RtSnu9plZQZ2VNAcxK9rF+thaRzfgNqUm2TLTFGuMLDX6QbL97GQEszO86yf7MG3yUMvlLvCw3HakaTC5/BGO+Au9z+clmiLMZ4PHyvnEGgxG9G+Z81aGEG3tZAjDCmkgB8pdA0yqxBrWCBNL7IU1N76xy6k3tq/WywXqPjrPq2yubyvb4O1Fe1FIyqZNLiSsugpjCub3Xr+rz4fEUaWD405fpuXoneINGwCmNpnAYVUKDUa/r4ib9VUJoOiAQBgdWazEfQi6w/1E/Gt92Uki+tyBmqRqUOgrYws8fjTbyof7CI1HuBC2srlmTQyc8/pUhbE9R15SVkZm2QQ1fMQR7D4gC8G1QmwqYXb/Tf87BkICDITcs5QDzrEj7U8mHfM8ozibk9NqJZVU44TlnVOik2sBrZhBlDrUiurCtrlPhiUw8fWuKLoVMCPPdfEBHHlv6Qm2lYUhFTRqhrAiVy5OjKCKgE8Duic77gYGNC/Kss8zdRrpvrfGqlPbQ7hGgGIlGHFNzhoWU4sCM6Utl2A8Ky0R6jiuKWkj/VW5yTOGe1yoQcM9UWKFS0etPGdZplBT/uaNrklz5e98UTdB+rrL2dGc7SP2bWd97MqF8Ny70Ntp2xkv3JxCkbB5UOx7w6rZHBD7PG7MgxsFzCAhYQIBUwcChyLTuNumh3xl1cqdwx+iQerCCnHNFmRnfsRdz8VtiG7YVNPPQAg5tXaK/skzsDQ5WkD5Elju9TNa/69dAnxSqDJrrj581FzNIQcQpjp/4hsTNdllCO9mcvlv3R4H5Am/+Pe77wti00f33HBsZuxkn+3nK2HTyFSSAnTegECMaUnPsRDdLYarBMMkc84DPRESuk6HTLlg9NXAViWb43wdaPRd6Aek5ggH43mZ1bInyf4OK1XkGmcJfnp4UtF/PKEsswQa+usLdaia3UPMkLuN3rBOWHjpsNPQ9nX+OK0oeljT9+yj8SyH6drgwRV7YibbAregijk2ZHsqtQLKaBZVBIjLKe+2jLtJhMtP/CsZQQRgKXmP/2ehvcOB3LhQLwZk9QAgg8RxCZvLzK54ZwJlPv6yPDUtbKHxvPxfykPDA/z6bAUqNAWBPCHyUm+eeKQxvEs6mOj7u+hyFvOZbaqns8W8l73srEuRGp8Vqq1p91jfxNTgODCWOe71c6f/OAfRKWM7az9ULtLjhKUUgkup1d4TXt/KCXcCaoSC2Y3NRXiNqBXfxZKHZ/LjB30CcRBqdnKE30Q35z+K9c9EuP0Tkp30msBbKNdz3EXWtIbdvxtkrJET9m1ZwaKunmXtdkgZPgbNYnCjyuF3IusgXQSPsK7js/QrP1VIVvE0c2DigMzND/hQe2lLArA7OqhKOqR7pRnfUNcR4fsQoCXG2k06XXiRwfWrRiBQ/liUJCDOfLbVyLsQ4AZckDeeBHvOT0+TsETdd7lXHWrtHlrgPlMtqk/sp4GYQVz4x4ncVdIkDvepU941SByf4IILjCPQgTQ10RKA/wOZ6i3T9s58MdB3KVjNv6u+CCV7OL67ye7IMZQohFtT0mWsKUIRxecWUe1UgbtL9EzXbZFK+D77VRsAcXubemD5IMqTmH1D9MTaee4oiItePIJWLa9pOFhlc/j+ks85rMd6vU9jBVKropF+sW78cUS1+T7/5kgRSoJv29p45bEAyKb2O9ONmL3hTujZDFUGq4zGzjriyKEIUWG/mzQRmlMkF+jcSBW+hSxIxmh4teKuZ+qTfQZzd0qrvryRkM3hVYDW5Ek++4540xqcUD1miQ2ezlyrP2x8gJ8VSxlM9wVmXWtJcsbVkioLVM7s65GHOCZZo6rhiiLC7AZbq6ytWIBPnQqwDj5mr62bMQndShZxF6OVruAwA3gc6g5t/sDIILpjTO5OPCWR1DxbE83H+8mSm1zPl1+mVZC1fbpeWGxfVnzG0snJZAFJjoULxBDzmoAk874Wb2ihsR5DVtSz+HlfqX+OtNkLH0/gihrGvAERBLCa8Rl9ksZ7fLEHkIVV3hRMHxVkRz+btUZvSEiHGEP6E61WFHwHEH+XQfaIq0FO8cVaL8BNdb0Fd9ERNEvMs84SlYzLeLW0PH03NargHkNG0Hxflb9+hnu8jr7BohPY/Y897KVdoS9/xDaRQNAdN8+tX/gctMqlgr2eKFrVi7CD5xJaDQfuMZLO5PYf0WQbm14IWujOOh/1tSd5N735WnwMQhrSCMS6PYV0PlkWh2ozGy5zSrm8DOnAyw1uqQbhR333cy5zBhHnUUWcEK7JwSQiY41pDnaUnNUu11b+5cG4AZBvvE42cXnQ6yQOyplvZoniap7NvvDvCiTBDSSDJv5c0NzZLRqup/OfVgTtqsmW2u0mk3eqRlkp/5X6CC+Z+W4Bb6Ett1+/e1W/IqTGEdRMwCv0suo0zWZw3Jrf8HLydvf7DtZEYro9/4MeyF5HSlEOy71KxwLSANYwcw0t5+irubG7Q7zHYpWMULeZb/VDohjnndvqjttnIxnn9Xm0vw3Dg5f//IIwdOIAG9JjEZ9weRRFEEoiA2eoNCZWS+TaKIUPEi+0CLjnz+9YLnoKUr+ugQ3QgWTnDlVWtWhJdyKYlO5sbiOiz2Pryr6bhAvTrGaQKYq1Y9RrgbMP7l8YjThmuf4XtihfzDvvwOJAFu5PIX0cQON2+6tfxyjIcOX/NQtasckl9HGaNQJUUOJuEMHvbOoq81SWzHaEhKePf7dRH+dlJM1m5KxDWmLvzoiyhuOOW35F92wLu54iOyG8GMOxHHQ7UgAPrNlV3LjRG91R+rmTFE5YSCpgmaxkzzv0fct9RJu5vPZqXZQ1YH9w62C42RQ65+tj/kOu3D1gxLpPWD0er7C0EAFSyPvAKp5YZQOdfzDZ5zT54SqWXwRBb8lkqE4qrjBDncl9QOHY9vxALUhQWC/WXX1Ze/aJOVz/CgDL85duahAaS3m2fflvIemq3ud0BUPHh9unVH2rIRismX2WZavXPvyVcsPueEXlaBKcYaAQkbEp8hL2HL/eeHhCJuvEHaNEsnXfKCHbNT9ioQOqeQmPmmaGB6ciNs3L+PVBZZvqoF/C+bB+vZSLQ6qFbPBBx/o/JA94Ek3Seauz+LXcP0HsYX4K7KbgzpD4mIjz99ogCMFOgI+3iGh5A4SbBtSsARdThTl7fKEdTECIpckBf5cx8ntW/zEjd6pC4RWFg+cOI5ToMbB8qLs7UNWMd+YWxTabhCe98prCQxe2zXNOARNBGlnw1kRNDXAqR+CN1pEfUJTPRskVEjjom0Kr7/yV7wK1Eb1mKGe+giVQwZp2H2kxmRregpd3ZlJMLfu0GdrLMNr4OZHW3HlgAl8meVH7Hnj/7eerae3yeovVbAQF4mzgtqPdepUZyawjc9nKtgwcvgMAuFge4RbSGJYiyYtZD7c0SxyhBtnkbQ2N8CBkpytheHnIfOckJ/Q482p2t66wI4mniUBnD+JbPcWIHQsfd5JF8xKcGQs085al2vlIw3mX+eD1iwLCnyp6vgkI810kdtFuF9RWCryKKc2ruwa8haJUO1DCJpRG0mKG91+XxFB9JtSUWyCre/7JiXLcaMy/e7ZBcL81hqKgNDpOJ760zuz2cN9cGDvp79gdRbfS9OEAidYfFT1wauNyMcY6AvB5QY5nfRjFWG/qLKxW/ET1Pd/SRC7ZKiomfb375PSKee43REoxDhbS31yI9EvsrHsR1Z1vXYYL7hPwM5xvN1EFlv3ojqE4vxh6IrJV3dwsMc7PmcD9hs2bCzhjlRmwQIUy4thD91LJdCaXg2KAw3JIKuqfIlP7pqrLCt9lvFFmrHOxwZUvy2p+OPSYlDk3lUHbMk1ltTq7gRd1aMOAoI3w3AzyUijXs7OhwE78obiwf0vDfFFfaQU1gXMRZY4PG6s4ldsjWM/W/RM+AVY8IKQwesW80rODb+xJ15SNSV1IPLyxq+1FRc96zjryJUFVL9VRwdtYmtZbMkFvyX9/V5cFwXlyMwF8KbdFbFlV+34185Dsmej+LqRuzAL4FkSL4H9Dg49D2eW9zZ/cdP5wX7yr2nuyMtHVTm/xc4prfPPF1Tqa+hL53Vs6xlrYABgP6Cx4ALVktPAh705mHnuK3ANKvJ9JQG5ik2aFL0Wx6iKAJqDxyQiQkCtXeNWMafXigRs6G/j4A1sK/pVckex5vgyaNdD190qqDbo1O5NBV1D0BWYCZtjinTP3xFdn7wQtV3fF0jauhmhlbYxlLs7o8vNeFSDesjmLO86d82T+TLoHKn60qenz3fbyT5TWw4/YrKxZVwAQ6g+J6jX4qaCSzkTFhdj99XZeEReKy9vOWRo0NJ3WdwRcLUkDqFTHo13NvoRnAkDqwFdhsVl9lXjsNXUsz7UYa7urWGMwuvBhHnqgQtcMReE0ZkFBVcOuB4BVTSoAC2+FEyr46HRql+LjmCJLUEoAUP9GHDfXdb51e3C4PaGXcgTIFpchkbGVSn3pcmLMRUiVftBu7aRgGWBtggtb8EdAzse6hi8DiPHt/m+3Pa04XVf9vZtjnpSZWMZ4RDd2htUjrR3bgu2hrDeiEAODGU2PM5/uXn/6tW9RVUnDFRDmo2bvUpqnmB3BRgJ6Q2cfhATNjRmVTs7uWQgyw6lgYSF+HOM64lQ1+kGA3+/+sxP7ZCyMFvYN9pNWokcOvjd7Pf25NCuMOv7BjkBUvCCfLMKslTwFMimI9Z/YcIljXiD2SqRtV9x3x1IZv1Z3URyw4LlW8KnsR3KPSo4Nx8GAPyFfx2CI03mHE81YF97FwCKimUH1JLOPKfgtSif8NhV2R8vnSxBtSTohRKRBJP9llqcs/mBnKUv0y+MZ7iVVzz1lnaSnL90emNXCEB/wtXD9dRPaVQ7mi8voCmqkLUSm9godTWt4z8Al6OAEQFXF1HDRDJD0a7LzdkjTafOGVJJGbhtk1gyHLzZ6A5R0m478yI+PCSRzl+EyXgKkhQw7BAbKO9HqdWi4m44t2DhNy7mI8EGGmH2oqjD0hxX66PaiFK9ULu2v7P9hQcGWgIAFi/Mzsrdpv31TJZj4iPlhX38hPBE56wV16bKfhJWNDPGN99Foj7goJSOjI7GqK3ZwFe6SkYnaWeQXtGyDaVhVXL6LbSovx4TAbHsNTt6WcTPXlaxPN+CB3HU8f5yQDlxu4Xq2wgJXhnOPF7LjCr7RiJSfJMTcB2/KstpXh5eewPM30ijhV3gH0CSd2efZEytAq/e0WGUEKBHxpUewVvwIRqoKCPfTC6t5bF7LVk5ZopnVotbcUqNUtBIG9DGyggevjLBcjUWg+KQk677Cc1GDcE3NPHbabxfX+jNFqbnVCbLIXaLDNictZn/tp7Alghl34YC6VtSPJFnHVVx5SvcjmPlvLmwwve4XawPsSRFyMeSmwPbelRSs5x5Q9mLrlBDAqd8oEx6tS2aVgpzqb4oRUJ9Ljisb7ze/m+32r2nl2FmbanqmqnFs4Q2TeAlZ6wpvVSZ2KCkPL/lWtcpYtqJNUe72flu3suXrIcezun2VKrvZcODEsqik+niwWyCWyxZqaOM6TX5emISyDZBpGS/tS4B/G0jht3OkM6WQnpuQ26YItocvneMmuGJkQqLPknbh3bUpEXurKuOhxpUWEKyWqIlmf0BKSRkXKVCDSz6jiHVQHqfPzli59Nn4bNsLHC9LR2ecEX94CL+kFS5EroZOsrf+ulKvf2oF1JbKGvRnQS27t3rGmRaLLHUdghs0KjGeCfN44Sp3rW+e1sDEl0C37s29hiNigfhLD82NmOnw013F0Tc/2ONMGal3xDxmcAAtoE6yM+D9TWGkw0QgDekcEtfy4DQ5QQTCoiCx2Z5q2pvZ47eNe+3mo22qiMlORufCWd3pXG0+0gqeT5FMlqf2RPxbp18omnR9yUfnVLiZU/8y8hNamEzoTT7q5AVscx1dZFFUF4/Ne+JTipLLW5WbQtD8y1OGOBh4yD+4BOl39co7L9ezuPrfNhdDNPlWmv0Q1QVXFQ4aDZS+Tds9GgRh5jmJ8wTH4P87Hkladd7Y6xjYmOtXJMn7r057bjaMreGtoiS3hDaRPb49oy2kfd1a2h9uLJFszvXSmmL0kTki3OjNPIQrrmnWBsjP3/lorf8kJhgTKPGsOYK2507oqdpfvMYPC9QL22gsH9BmRt0f/mQSGQVm6xGSnlZye3WJ5YcdTolUYZZE2Ycf35CxioDutPIhpwwNiQLUgDodDP3LegJMGDcIPqL6pUj6229YGGFpDnZovsydpk4YKRKzMWI+GPYXjb1rAFcUr/uxg5dXD1Lg39Z53Pq+Cn06mGci4uMyM1uxR1wI1BAnsSImLBXJFlREyjTokh11NZijxnh5gUSqrvKyoMb/r273nK94RwvMJKYCQnn3nkFRQLiY6X6lNPPI4gtfne3mkPEOgChjRe1Ii9HgX0ZFm+85/P2GpVp1dzKA/XHsd3M/1zXfYIU4sgrVbGNV+J2spz1n73awGSCGjBWiY810g3DhVELud2vFfSIVeiB78UK4UAJd02qFZ4fIxKEKcp/G0CnCvGI/p1OvKWn+pL/flpXpBTM/NLcG+Fgx1IsB1voMdWM6oCeQyZ2auDZrGCswZhp3W1s6RJyEgEtG7DteW9+pOAIySzY877aO/pQ1o7hsAlbai6lnYXzX29lSkxVyTh3sd2EhUxC0fIdcHHzQPI+WbOfLb3Pjc53t25955aIV4Kwi7Ig1n//SohhNlUy+347EEPaoMF631GCnXfl1aQ1hm0ABMCmbs8nb6+wMmhK9zdAq4pooP17iePVBClvQPNa2rxcCwj+czdOgequx4J1V/Z8/6cjQKTkFrvW2l12N+/0PUhWjVNtZtKS5r3C1AZIrBEYEhDRQUmRSq37xMQ6ScvLjNvyJZ8Sk+sIAoj8W1s9kN6nnizAM0+8fClLPbMs9J2/Ba6a7Vvy40oyaZx/6UMqAkpX4rmT7QhYFkkXKRZLUY5CDHAEgYeGowE40ne+wr8gAPR0I8r3v/Ke1TwbskN8ndRqwqwOu6Gyj+VqlIkwd6GZluvbwUbIAJZJNY8hEkjOzYGL7X1HP34zUvStUN0GxsbVcK3p/Fgz4WxMOUWry0AUXRSPiCeNk6HkTveo7Ka4FmPRPd15EwFUtxI+sCE7p7uDxLiA94cQtXaegAj1l9V1sprotDBsGSgaQZR2SuZCk/f6QqPdsrdD3Iqkchy+CI/4TzB72JhJDEI9XxAGyTZ6jr0xjZBkzlh+0pzkjFCFu4np4RyyAddvdqif09P+81Hm5dcEbls3DalKI1/i4lz8H6rhIHbc46v/HspDBcqqvdTfig1nyPIyqnTpKyEwoHLmGDh7zHsmCK2J+O8jsULEGAUO22GhL44nXJ0tUIOVV3ev5MpmBE7dq00f+Bto8ij4mtNbLbM4uMDQSo0A9VKmfyZ0Kn/8KPfzVpI7jkr647fj1A6hKwCncD68Gp70d6Lqg3/pTZCc4v/DCQSx3JjMmKHKloux8UyeR2SNqZEmQnn1KPX83dV4vn0jWxAp2LV9vpd6ovXmVaOwYunHRoJTorQZSBuzbrpnrQqu/R78ktyS8Px0LpkhywqCedfXEMoC+hCucJeLOMdCPfKdEmeWmj9tprEWqn+5TD93R/ICiDzrmd+vIK9pRc2VGVg1q14twNDNMmcUShwVMEMBpi+/OgtJmPbB7/+6ghDqwRkrw9WSKYhjSr602huJKpuROFpVBqWIK7FoZrI0pqhU5w87H0pINA7XauIYio6XFMgNeNJQUdsccgHueH7hh93IeT+WNSK+ZKecunwl38YQeKxvsZNIAvP7R+ig1dMeiXr8pewbTE6hv7CQX6Jzl9cw3lqkYNiUSA6aO8AorkBc2g6CmRiCupAmEI1Df0qR6C2ETyiEXVmiLzDexET2jNbh+/U1K4ip/YU7kY4SaEhB4MwMlKz66JdVY58X4CzCBllISz4g5iAvvp4DDy38qjL9RkmAfd9OBTAFvc5eJ1DmSt+zHmiRy6QMCROadmy52/Sd5eaDw9q8VGJiKMu5FAyOhrF32bvVToYLgIqyTRpkcXYQXgV0owQ2ivQs+7BJVxrNnSHq3ZB3T+3IFGNRCMvetGf+f0FbglEhhaos85z+cOqOZc/p8aviB99FJKqlg461wgOVeJsNB+A7mkCG0nkS9e4w8o2q4xLtlpLuSIymrAsH4LsWNXwNTkoytcmHQEr7JyqKH2BNs0eg7Z2f1jKPFmComSKNsoZLGpqoUpDYTABk92tVFXz9rFTS9xw4yEVkkalwmxjqMUXKSIy44mtZZfk3W4B7EFutOAipyYkPOrkGsh9g08l+E5aSvU1KU9Wz5jbDguPm2Ls+6iyjajZa6ew1b+MqVL35qlhTw4k7DzJ+tQG2zmSGmoye+/IkWXYQb8JvBGesbo6EYdY5XfwvvTERCzoSeoeiCsx2VVhgYKIRpqe+h0RNdzkUE4VejuUq1XyUL7m/pV0ngVRBJX6v7r2pFPVH8zX2kVhQAOTYW/lRugagB5p7lVDfixcZNTeWwnj95s7yPTsneSrh+r1OpG8rE6DCk0MRuvD6kNZflYMhwoO9b6H3AM7BHrIgmdRud5u/KQUGZ9171Nxz8vTyhBLATIswUSVtiy0MVAROEVNXnmH8V0OsBs509c+uiZ0Pk+E04/ajRFRMGxkutYIzHH1SKVxSGg9IuP++jAmZys0NWuR2No+tMsvCdSugoE2Xcw0wkOqSYOze7CNnRnXPHQJhJ9vJy+jMPqFnl52f02xbGjs/1/P52coD/28j1/H3uEtoSQXjUdocBOARcNxG6o/TVb/vG9Lon5umRDuxF8yI6Uwa6SdEXxRs62cmtPRiK9gmKL7b4cxIoinoip7VGMRE9mVRELZjUhhl9WkWiK7sOMwagq/l1/L4l5C8y6jmT+XTwrYoZEerEaTNprSDKdOm2BVYCgqcwiXir4R3tuCuQO5Ii89KxL19kVaeQd02rekhCy+dfgPJjwfKhhzXhkOKYRP3ZF45ByleY7VEtdRcwK5QWvebfYJEZT/cEJCJ4G2zdIpG1ijK+CZaPpNr8mHZM7KGU/mzQdd/YLi55y7DbeTHN315BVQizdP3FGf6UNtIhpQFG1X934aP/HfuZDl3koi9Oe/KPja+bJS51R/HL0e7H8fbiq86i+sJqBi1Id7l/r+cGJ/w0xxvfwnaZuTOAOw4+LhDHOxWqCk18dZkgzpqRcOaSakOHWUcJQzj7KdlZyn8AqE9xp7CVrFwOsCC61osdMs4lPiD0CJbfMVaVb6oYRZ+IkhvXI/ACudDCvwfAEsztV4rgtQeGjMzcJ7iNShexb6+CQd3GE5jICDRX+nSKOXY1kPU6Pjt+nSw8R8O1wKqoCEX5Ueb5hTcm8BPmgcMYCC1/u6P3ig7VDQeSVJDhmFKjPDTljytsC0gx2wwiw1xjOhimtBydTjHEENDu8sjFUIGjpR8rM8ac5zSnnmADvZ7chPHx8qbKscKUBoAuOblGz2FFyhmkkFoeZGodU4jXEPZM4yVGJec6Uk/dxkpI9ffF++oiMkYKGbMHTsx1k0r0WgHttJNzFGC/apFWtSzld33a+FPpHYdS8tIPBCHugT9WuvYU6SNAxLQ6widBZmpGJ61RKaqqJA5v8iY04S1ChRWKNVgjJpgbFfXmJJ5vM0g3Ivn+fr0IAQ96Wu1h6cj+ICxOx+AMFnjOJ9wz3kCls821pnfujLbdYTEpQFwggcA0iKIOm2Mdw0e/jrj8T6KJpntUUdehczlEdH/c5XxGSaKiU2w3a/SJs6O5PDXCWQsPs0JSU0gzTkTPJHw3HWeRilwZgCo3GK6loueTX92fd4eyqYgZLbOnQUQNUY/p16hMvgN+C94K6AFTZLyvzrDdcp+1ElSi4MpJV/MO7G4wrS1DLkDmzYxZFy0MLDu2yuHqMh50ImuaN95e7NWiBH1aDshBCcnLQKKAxqAEWn4Bm7iQv/fDemAj7WowBEjMgrY1VVjD/QFd3UL6TMSL1EmirWH8nD6cvOt39yqjpoS5NNg3C+HPql3WH2U6QYIThk36PNp8jh7/XKGIIjz3fuM8crlgkzuSiQHsPc3VA=="/>
  <p:tag name="MEKKOXMLTAGS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XaIDw8QZnT3KVLgIkmA4yGNrr+O10cQCGo+PFPzu8gTc3Vn7x6LuziNpQfEmA1t95EW4jgobtreutqi7ccdPi341Qo5lwUPOamr3+BmnhGo5us6G1RJWapylpjvGV9IbCxah9wT+yKA+cSWns8bTHRslmDMeMFsaZIMrSSpsS951k61H5Z2+DkTgkusyK2eq367vMLJhTasu3zO3tEY8stM8eY8+4cwJ9HM4WpvqmmK7x1ZZD/FDGKrqgFOk8pJ4peczNj+/86OgibzX21wCQs1N89rQJocWm2CXRFiOefnQuBaUkXCClyJnlgBbhs49AN90Qt3JoyoTPaqZCJIHIVn964aV3IR/hXz4osW53oyEdtbSKe6p5LvWgvzJS3cOQbR3JoFYTSbvBqqb7F7kCIwP4omvhVUk4atchlDhKw4Hnoi7m9KlXV9HUBq8R/0DFhDnS3CeCFSz5wPxQ/FmygEI4+N45/WfGBCYcLUsPGhDx+/VyILOgfRRFkTxUvI83UAXHQR6MpDYIg1JmqH0mqBnTl0jXVUh/sggFnbdtqAvFchc4erPp5WQEFeKpp0iecDGiUlmO01Ysw1/VCSNbbz6+JPcP4vUiYvvXyq1u9QZa4Y1I/qxh78Jm5NmITo3vtJcCWcYBzi091ealN6LdONAYgIwE89xqNe4tU7HkEKwRtpX8FZnozEc9San8GoUsFxSJn3UxnzvLdVjeJcbfACBN0hHgHxxrHHpJlID8O7d9CaMwaGKlRldy2lc5ZFmh2QBjGzZGSM9Ri1Aj8wgCbKUSGDl7sCLtjGAqNkACxqSwJekJYsmnTDhyEZkdlVVp5SM6zCFutF9KsP7XMfnXruwZzsXtOFGZmF1c1SP9CNa/WkCgkUDC4agAvAh3QuMVvNdNaj0MWt6Q3E0f3M8Z9oiVIiZjNk/aXkEl3v6qkcMOxxiAIDxFBOgHDB8a83DjeY4BbXxqQVHbvWwdwwbKdJNfrpq1G4cu+LrL87oq0oafiYNApewrfBuFKtIZ1xRE+uBSNUFxssmht3TOzRWZfAOclvWGfUZXmNpx6W+rwcBsP4ROo4xzzq+WR1xpRJgmEl+dxvbh497T7NDkX7QsXv3Sw43zSxhOhR2giHnl/kLBBh0gUmAO5wsqZjgE0wpkaY3JPq0+Szod8n1KUadnOu46cG3UyohTD7UUNMTPYs84Cavm7jZjgdPmj72L5tjNYsNfENloHDe6zL47neefQwVb8PC9odNsDH7rsDUk/rrky7N7cuZHFWAciahs0Re58+Lg10OA0wreuKXGdjkMdyYuP+FZWh5RjwaTjtXrM5Z69HNDGLwwPOK/IUFplg4q0DVKriAcOfbU5nFOZMCbSdZ1/SFLpt1tAL/EP7NgZY0mCfr1sQSh2jWpZaD+Btmf8Gg73kn93NlmTFM31oSvnOUTtWLdWQwm2JR0cocX5mmGjmegjKE0fKvfKJBkcxG7yj0eMtGkBRdCLI36u3OPbO74+wcDSTREW2DW7rp+XUJRYJGGpKe1ly9Sgiy93QFxqodaGTt04nnMT4GkXKJEB2PkXpqFArTejTHheo5geg0Te8a84SoTPL1oudtt2BtnXEYK8xlrPnZiiSHvdD/WXl7hvIY/hZQVSstn5ui4BRYp/PGLCLH68xuRTN+gsIG0999ihTJOZ74SKlWtqhSyPgpDa6lnB+gq1GvflIq58CT4AkE7P/cxyT10kuMexzhNbAnycPCoFu5XWDlKWdi+XV8KalJks6Gg7Ayon8ByEiCROPFHCxWANn36h8tf2JVMCs3SNlI+eGbaOf0UboJbYMRRDjpTanWHWPCNrTeyPoMZ3gwbn1lATeAkxYYY+E91xxLDq4mJgRfiaL+fOY2dPAiX1c09WXZn1ikOuJlpCiW7lUW9jxUEAYH5A7BePhwgZ87bbTVAc9ZwxXl64h19dw9H5nSFb+cVbfr1eJZPGwUZbpUXhPlkUNyCNmqse2KPQcsVimJR/Vn8Ch2pypXqA9LCNtBwLdX0BjBqPNM+G/b1y5T+D3IICioFIjioSD13ItKCeYSekLgeB6sMDGEY3yy2p5yyqz6yuX0645W0ed3O6ZGuqdUEDS4uX9NzxijZhbZFp8xBqyFOfsCex8jRgmLx/T/hzrnX7LuOame19t6fGUGtihtof2eejaJu2iJA3e1ShoA7J62bBv+BW1Ct99C4arx9ZnxUEGV7vN8xodPWWZYjhxb9kB1jzU2MFcihS5/6ITOeI0ahOHRmm0Ak+s+ZyPGhSDYB2l70t+ZmyDiILapLyqdhvLLcZMK2vGBYqA00Mz0XSw25gukjlQ8akvmcG5IO/lS9G9UidDNYgSRHjrVQW9I1h5zUuN2Osk+AmlqStqjfPFhnjPgm+cCv9jmAbWxyyy0qNNo32m30lXy89zTgnwRH9cyH9KKWqblTt0zP1/A5zgqegvtOWDb/C3lG882Q4J2ZYEZTbJtZpxk9LBpKP50Ly3vpBYKKlySLtqpqLJgOgS6t9erwVAxhPjInSjmle8lBv91/qBiAO1HPeJMIrc/j2XgNLhaZEp2xH0jBAHDiqZzn4+vdATVvfXRhvhIBqEqWSRMhItD01dvwVRau0D285a/By1s8EXvf960FjrOaRXFNROjjaIP8IACdRq4KdXs6EE3qqvHBK+9zpLU21DnsPR+UJiEn/2PErANDFjavOdxQFiwkzWUKI5ADnBxJehE9504X4EK9eIVuCWF65mQ7XpslLhZ/N1PM/KKmJSshNGrw3EIT5mKZm/ZwRY/GsTIj4UJLemM8sSR2sbcuX6QYuUDanN43WcuLVSYJxOLe1aMRKuebWDAQ5gBzhqfiHH4IvTWJokE8BTzf9mdpAOgjgf6wxu0GSbXvtTSpvuyjF2HIUGpCydvLiGZxoat/R7KhIKhTLE4bFGxPKIGBxXru079upVmIPbd+haRz1GkTsUag6tbxqj8WM1srVezucu913N8nKQ221eTO9JjwXJU4W0+LD/JrmuzWU20IZHDirFtzqgbhAGmN7EImoKXub+n4/R7wsnns8KuKODC31m5aYA5cZMFPtAlEAcYrP9hYZTpjbtp4FFbLDVSYNsnAvzzM5iuoY2okdcjuclvr336+nVKSiZU1HPM4ROQQ6Rm8hm6y+v2tZ4J81s1XyXeOFWSWocPNDa6uAO9EMz589BUBRaRW+EKvn26KlO2v7f4wq+8ELBAthmQyRuhVuuUE+iESw49RIQO0NkFPDhKu7mY26ZNwK6gWrohMIj0GmdqMppOInNqaw6YjuwRYMruMhvv2sOgETbtEWEinxem6Rt7QSQT+ZVI9v8yH4zjEKWfFX9jb4st3bo0p1i7W7LVp12IEuIjezCS7XlelnN2zP125jGBpiLKolRCqnlRLwu2wMNN5NVID1RzmvsiDU1NVm30/f8pPSTnNLt12S6N0jch44QsM+1LswkuRPoTezMWNasAhB3lRyT4tFdknd3IGyIDeKoD9Bd8f5IPmQ3k+0GXFiqf76dSL9YegpGmTPJrO50eMqvKEx9dXrojEl6XRp2bVFbNRO6F86sKoaUe1IDYeUFM1niaI/DDDjdZIfeMQal7MrExZqWjqnK2bEilAsHHbCgIX/reT9Zi+UVpR/Lj17PaUDvtRZ8T2CjN6ii/c+I4qbKA34ZFHFS4jA6p0YgOK+f1V6NGPKa2LQa83kKpr1Qd5DTVApwC/utWpN8na7w2DRgzSLLM429OqnLt8EroH2o+tgoo6NTQxwB9FN6aWftlP39Pz6fnKvrK25cFikWJAWUupnXq0NGm5QhjaRdFAB7KoEQeR8tqVxgmtd7M4YR7bb6tpfxBnudXBEsxPCqKnlI+J0fnOJSt3llckDA+K2WR6DbA89xScAcplOsEzyS76X1TkiHkQEvZSqBwOtwbrRDnEGsbeeh6OUF26WWMtclOtGL5kh+/K+Rtv/8K7DfoMEhwvinBO+ujFPc5xo8T0GZvOEM1HH6WF9GCYLPUOuDE0tiKvnxznpu1g7rnSIPxSYk+JPeTZqU5hJkVsY27YDrZzcwJqT0XbJQneW8560t2tme6cLprrBKbpLa3iXlpBq913I6XlkyqesIKZGSp7166ToYpcd4xcef69WGHlqH115lkAyN9X1pRs0G6oVHQCMnPhSfqnQ/Q3UNBkawRlQh9bhI25zG2+FxLpoGVdWNLnQKYKFkqFRDXqcXJ5EeaYhJR5XmqWQRLcTg5O8MWjU9hqUzoZx0sRNoy5OzfTgRiXF0Dpj5nGPZpgRP4j3PyM353U4a35pfvZJ0OtUxJPBBgIVIze7EADVMIcsmSX3G3jI8Z12Iue5WtzOjwC4wanGRDtqWEaNhHdJk/BajIq9K4BOqjhk4/tt+RMJOdlxfi+UUMBJsfSi1M6pGKMm3nFftWbcAqQQG6eAWkctfqdcOvPjlG/aE7KzH4H/xcPM54nZoaY8H4d5FMYdQoXhdm88iQ7ORzreX5JzWf+leBpnwazl8aakyw7wFqzZdeKjUrwf231IBVyc6Z+kk9HH3n24QMdz+OWyd1qoubZtfWH0eQlLY+4/luIlLyNKNmxx0WbcU53aQ1zTIxwqeueRTH1VFREX5hB9X78UqdBgLS635mI6dz0FUtGgFvzsfnZtw/bfnl6IhiK6Zl1uSdDfioyDkXFKXHIF/aiQMWMVj+jEAePqMVWcbrvSLPGRJu9CIqHhQk/xn8xwAxlqdx2zBweFNpkX0QG2ZI+yNSwI55GYhtkweiAc8PIV/mipbCh0Ztvwn4TVf/9JAWJVN08FgiT47GjFIYcKUdmb7XCle/iTJZnRXJ2rtsXN0Yz0bk6CmGnEC9X6Fx/5PSWi1aFxWfbqA5zGsS/he8udKjCrsJl87PlwwFqOre+aKYR+42Kctmf+Heoi/uUXEInuqvqOXxY6Xf/ZaUu6BuN/ZLQde2JKvaU/MHxpWkemXtHsfgOjdNLHdtClpxO58ovQoXbE5XUIpzy79RNYcqqXt7EtiNSdON15vNSOAYR57eud3kh2hVZPw0wFVehPfgoPF2KAcc5/pc6kNA4cQOsEZYKfvCvmcJJ0p3D/yxOhEkqs6hmUQ0pfWjKl1JXfjcNg5NhIq6ifD/amQapzQzY9Ez2BRdlN4nMyltlxBkQvDk+gESxXbf4tSOQveiy9/eFCOz37iiOqf4uTtMD8vnICtdTXf2vXF/cWMF5HvMKYBDapUeWJAUSIPmUIuvWKEEFYxdSj3KJv4k9DWv+Iu19OED05/XZX3gvVfcuOLLgCgrbaLCxKKpK55oytoP0odJs2w5Aa/JvwyuHJ7TRSFPm3sFfGxDDf5jiKPQPNULstEN5Eftxn6QrbvN4la+YDH5blrupAwAu95ELaKdWdaTLfQhwBx/cTeh3Mjy/ZhyXGqQQ2sNA4BPbyUACAodnTaoxIpE4qTzcFStazoaBZadYqL2UTpQe+gi5GKywnfgJIU1o9DUSfepVS/BlkwmHXSA/Zq5SLjkHC6N7j93r0UceW+XdZhocTZ0++rbPiXUv8G9GNFLIZCq7E/bl6P/yAS6DQYpvSd6Q5pHi2Bx7+4AtdZ6C7igb4LWnoIxaabZCENH2Tc27dMd8CezG3WTIaEpRP1sXwXAk7DMSiewkudKrifn+Wf1OX1wfm9rLk1r5m8aHAXB+a9OIbCfrgIh/u2hkjlqK11pQCWoHjpY6HN60lXSHhIBQmomEtxVFBWzTXd3mUTcSGWAYtOq+4o3XhJRxt6HN0cJNIb+f5AzSjqOgVP5GChHhe56c728W3fpPFywgjhLSW/cUzeaxdxVmq5jvJhRgrzNDUVOU0BaIkTMCarhBpCNg/fUPucallubYK+IDPCUrX81vbK1pA0jnZez8lDIBik+C2bHR1VL/KaRMdcOwSy3sVokoqa/ogAmXLQ/Kkkzecf7uzXTTNWM8OuN9CeK9BSCq1ZwO3CHb8dCMvk9Spauil8x32PZsApqb57C6gT0VSe9vBGz4lWhrik+IfcI6OWJ2j5WN18nX7T6NM9ryieaCnV8G9Wr5cfTrJbumr35TUlIo1TEtm7VhwlNZkS5a2ZyyRgJDxPSsPM7G1va7+QIbe0kK751YM7VTb8xlo5VPboiHi9eiHVJ1YUCU3ojdtCequHBm1PRCadzxHJcXJLYw44iAH0ga6xGbs0lS8VX8eZJWVYKngyWgcCVYIsoMrdx5+jkBr5VGBrs8jxcW5T8IJ66/Ud5KrdKolCVfRHbhGD7tuY0hLy9NztPj2SETujiTwpv/ytgsKRvM4TwhemwZONrouCNTm2a/VZY07DMp2UXT5ndV4lUnwWsmLv0CsRTjMMju5HmVGnyFoXxsBimPpYj92xrh3ClLBGaycLmbKrWSDOL4JL8vq395iFIF9R3oFdlyTe5bvgEzMj22FiOfgwdgzExmATmD99+gUbQjC0s2rWqgBO/hfk7T5Fa/1W5s5AV+brUUk5/fuXe65M4apEmzQwjSiw9yQXWpL2Fc+zFTD+Ss91scn2J2qTeZvxGyn9u+wqvqeJdIVqye7DcW7iVgwOztLEDs4hiSbDvftzLUEu6l0zyPzK9SSw++O7LD9R9pWxW2yxmUqv3/8In8Mc7T8232VfvJdrbeD5KCjDFfa0pEcVvJiqUWDVooMpfokV1bvpVNYGoK1cLz7RHUwoS2+Y1+++Q3uKOfbNOJp2Lm/+jf2QLGA7e5kYkvllYclinaBqk2h+qKdQ/nMqeGhpphggvLtqvDfvZlKccKbwwQT7HxZADqLMVtqTCVHjQ4YuKS+XC+87z7y6ecbwb4JV26xejpvSOUE+u1GXMgvD/vBax/brEpLBEQxvSPY7fXlQ7pXj9Nk5Ik/rnuzNm8AhaxluD7pBgog1VaVfg/+LuTApy3GQVE4u02hUTw3gQsG2vDUb9BeVbGIVC3uota30WBzzF1mDMri3MIesbYUFvgpI/1fuGUBcX5f3CPzM7DIOZBbxf5T+aZsee4jAscZPIYUnE22YzDtc8wEPz+VxY6UpMRnoR7ugMqCyyFb26Zf7jkr74BXzkY9ZCv3yTlwja906Hfn33WqG2f//GVWjNRXBD8pTmqvHX6cBGeAhta4qL+Of++kHxoAqJs3gAeiz2UAikSw6BaYvkdg8Sv1Cmcfk/hZaBsgv2r2e4OrypI5oIs0tb7olXQ2XIgHkuMnpt2RoIYys3hpRBSusoOznqj8hSHwqXdpT81pxRD92D7RlA3R4H6Xiwl81pdZ6kjC2ij4flziXxQvT8XXJy8Y71fFf7ZEdqrQ7hcIloRQBClVEdxb9/uMvUXphhRKjgTGjcotFjALfIgiEu+vVt2Vgvt7Hao106geX2HVLGUlLJsahgOaxaXp1VO0VLOCYtg5EUKDyR0JaNQkYpJfX7CAMfnpbjhuwkbyKEWi158r3f9XE+qa7rRteoEXK3Mov5bUaOSlmbguRKiqSrIIj7oXMOwf70yQrm2DooYzUxdZtoDdrMySkpD5YEVUaJV/7Rmm0WckbJpRxm855ZY9iO8f8W7Jqmuu/GJ3MwbeBEkN1V4LUvam+D2cueF2SZfyB3ZAgVUKJ78AsYEO0b4m/n/1qWq3uGQ2BuhATaT3iAxMWilMR+96BIEewcazmagoPFZmwaePa76NlyzRutjJSKxAzhhrhGsTtCUHC3FrY3gOCx2qW23VpqEbRRHiDYu6L96JWnr/iRlCCPji90B6m+LLdDXn6vlA3/zGzF9SKu3VCbfSqXdu0/3RwdCMCIi/iiI+zArQTzY7fUnEyPCUE1rlARjcUl45IimWdxqCbtZ47y6qVPn4Wr0xKS/EpbYvvamQTDjuli4CHimtDsx4ReCAEPmBI3xDx3IEUmuuJlvUYT4UviwZ7mJ1OBF0IU7eWeD8zHGytLJUU9VJt1bNbGBYQavt2iVcKlaiobmkg+l6ULV4N4Zeu9PjvzuvJhZutkR1T2vNIF7o8sAzJ7yBbtfVUO9VIp52xuTofRQ9OI4Dy2+zBD89dQbdI8J17fUASaiFMnaFqXlx4Iwp2gU2WwijQg0lwJNfzLjNRVmL69pSu7kGNuxiDhTSvsYcDSD0TyzPjwu8J1iqYYexpKJcTyL138FZ8hLXFfP+qElAk63Ba235wWpWsVEkEXNpZs2w5V5yZbYWfCAqzTJmjUZKW8u0oiNGcBdOFKfmCBR0GTHW5Z9kA3WPSNSuuParkaQDEc6EpFeSYUo2sHiAJCwFYF7ESkMyv2jo/IrssJVr7Y9+htSvI6ZhlZMf8WJdsmVFJJCtSdDyEo59HcKADEixqQGOu8QysUC61SM6mCys3EdGVseS9ITfaC62zH//HLka9UndA7SKVBozyeolwFl8rTr+2FZ7TRrfJpf1prDnJUF8gksbiFete1lKrpQkY9YYxYwRJiNJFzx4ppL4Jcn65Hdz5mH6Mwfl+KJcn8FsEsvynmA0qDULveZSsaJ6qiwxCePLKEZMegISCqvoZNGY3HuQ/NUcpGvYagXKi9Uruwm32cr0BbVVDgKbxsmOnT2AA0XVs3V/3cwAcTfJ2T6nuaXsGaFi+CUvAlFqUgKv8S8WdG3tQP5WHmUWju2IhLF210eDMqb4OOGwcjlxJMAQ44yjwrJ+U8wasR01zikupBHkvFs+U7m2EJ3rGivcWIhZiaXJNi50xIUc0xRGb1H1967aWQbuXe07Gnr+OIyswc5mcZl9v+VVb/1kVu8xN0Hsqp1WjNWuY47wpnuxZEFzXdkLF+z4usHCQz6g1YLeiiDGfkWmHyjrhiOa0SntAlMFTbC168CjUHmAelYi71bIRkPNR6z14huHV+9Wz8Hzqf7/19sjtyqB347oS5o93SmbTQIQgGwJOjvxgx8myGjQO6CAeZ3n/iWA8y5djUO8t5WEldV5fA8aCNFt/EF4V0iKAbMkFx6IIQWLrtT87+nOl134MGvZ0Yj19XOm7tJSHnWRxpkf/mPMTdgd6jOJalUDINqgnSnlszCl7uKuGvG6yTIifOtq5bfNeN/rP7sCRH2JYz8gUPp/9C4NlDlZfVqP8OCtqTxJG/tgWegvKN3w15OWEy9b7/tjTgkk1/c0kTWSU6zIVH01s8E+1+pmxhkLfU/0hrI1sQ86RXyuRXJ10b6qBVHICfuEZrDmZWFacrDbtRWGO9gBf19Nd47oL+B09FIL7lrkFiWhuIJBnwGztZKtn7Uxt/0pvuskeGV3EmmlhLEl8OHGkPlsr5YcCtQB04aB+rrPyOc6JEn3T6PDAjjN92d7bWr2Rl7NGyUIqo2+joTlHxxtY/TSD/a3yeWSFvC2oTnJCCAjcCq61BpNndGCHOj/fag5Ga6FkyeB17EvZbtNEwk5Dzoh15f+vDLSA6pblZSQaXGDwmTvni6LDve7fL0hoGI8sdSWUa5p42UBB77iyfZCz3tu3MYruJB0r4W9dV4iOdIbb+lQyBre/W+u14E8IasaPVoMAcoSv2tb593kiX/2RsmopvKr2BPmHKODuvMwMfyWsCjhnZPxppjyPrVvQuQpuUf0fgpunUDZrdPA3MKWV7Gz3iMN5IhU+F2tFiGzpGhOF55tbu0gvQRhy6JMvxrqo3uwpRKa9K3XHOkaa8IM8bYG0dMmoH7xI+IG6A38sSOVcOAsqEgrHoE2dCfO9Tf2pEQib0sj0ZZg+xJ83uryY4O6MotnR2uNwhofb06WYMgE98S1J4RnJ8PJ3WbZ0jznuUgMAUGwDT7GNzRCgMb350n9KXQ4vRya1LW42LNWWa8AYOTjM1RfFHYFoGZVtc9UhPSlA8DkBcEltg1Buo+2Jchmuizi9QyqXAFa+y7BYd0/cGI81wn8hehJmovXRodBFk8NVfSZw0WeOQ8zsNb4RK8daf+s6bT3M6kp4xAerhldktpR2UrM11uu0VDdLLpPhwZm2984dURg2CYuz7lMw6kiV4aIZ9fz2mlEZwUNjtxW/6nPFIR8fqqeC/Ib0uzal+9QuVJr9MpTM9gd4592QO894eCR6oOJ+LuGGImeV+qdBxoSQs7olc4F7EyuBpzcPucHLqvJx828myiNEzgSB893qcb3l4yq3S5jPfdsZooHqj8HPPe4b+WOQ7yU4+N5H+UGRzr0RRCt1Hesj1gIsa2fjF+bOykjW5ssEvRnZ0zIVFslUSNWZTEcmifa2f2qaxj/rihaQe4uSBqVgyA/M4YEO0qqy1GUZifXAarDcH/uiyP5M8z56k2Rj/BJXQpGaWAdwaLrVhTTD8sX3yAImLuPKpnpbrrCaGr5Z8e3ym07i5JlhB2N58EG2poFijcw9Mh/m6jyrjSXblc1r0w9UxH7zrEyxRuE9FVx9Wih44MlP4JpYiYGz9nOKJOmdxJOS8iy6rXm+dh5SIEgItKHNYWZ+0kKLCnfM8ksok7rHF78cnTTirYs3aHOwtBwVTR1qXkw55uJp4ZvTAthyunlTMknZGLxuFOJUMTiAKYgwLZk2QpN2oPten8m+0sMtv2vEcSVddpWIP0feaNVlbS5IDNAv9rtiRj6+AHyAJ23CJbWSdDRw+Ol91z6+kkRfy+W+osIlLmV+aJ/1PsBJr7DSiQh8Mf74svdbqmbak/fUr/BJnjpxzN53Y+B43+zXyi85S2flMyizRC+1UsLY9bVvOuNYl95WznP6Cgc6j9ozEb11gja994iAcyk9Qz4USKWLF1uMSdXA7RsYxdfpwiqN3XGLaI4xaHWp4ySdw+YtxBx0cPrhu5SWbm8JGVIQWYcORzhj4vtXSKyk3t0vfN7oeMNmg7hrMwnQEK0T2YJjrrAKAo++stpW7iTcpBbr31gAjbgwszfnOHJ5/ahBm6Q8xxBRfng7B54153OWaZ8YzdXZW7qHpNDkmrnLrpJyLUwkcCc3iPPj6ZXRvt8dtnKxc2oRwpe0zovuwO28NjkxUzB+Eya1CmX7bMfb1gG3Ko6QGBRzXaQHHRT2oniAiLfZQppES4HNMtBebA/mctZHeDd22+Dwf9HleOWhz15TEAypIYiOTrlKPX0opT0a4T1eRnyQZwuYEJ3636R0Q1/+VIngdvSVQlZ4VgfuyJnS8Nl7i1XSn/yESK1WSyfQAFHhGVc8yKXNKjhbD5sLRy7gGUjTPZ6KfkgQB8RYypwz69I0ladct1KANPC+XjHvdDadQ17SQjlKuUaaE0og9xk1p6aNF4slB90vizL9CkBqy8iv8ixGLpTiXV3QJNqDiwjILUtwBsgbr108JL3F5afmfEzsgoH6g5gZYdlapn9m3I7CKZQXyRg4rfkbX7SDZqU1a5I3cbKmENScmkf3/6o3vk3vhmB01bW0dsgk09yVCXCSKce3aTGK7psitj9KgGyGiHMyO07fE9KallJ1ugc+4nDSIps7KN0dTzKsSXeePJXngt6Qi6vnY2yOkC/dHvesNqJdRucXDvZL/lH29uLxai9mdfBJ++kf4dHDiLv/GWcITc1ieRTtKiRgAo4cw6QFWxqxsZCxYCVta/yG0zzu8WK6EUUVXnOHt796vQR+fPbveAC9htHmj/sMUKOk0oSrql8aBnfKJNyzQWRy+Dh4r17fqU5lvPDQdLRybTNi9jb9/7EXsjrT74IkNXGNb+nNtxSOxKX7+p1VMRDj518o8orxp4UEHsIt1ze4w2ui6iv5xlkMKVi6kueY0Wx9u7mh2oyvr36eUNXsMgwSa/MY0ilfuV/trnjhmjcflIkFZvhe2C1cLC0OXRerXk4s2egu9DVt7XSF3n4ZLxYM5S6eSumt641S1GJjkhgjAtDFBxFu91qgdeM/iSSIk45Vu15RJMJVUaafPmrhlrABVAHfb6HQBYvgCPoM1zD3xUrBHcUyXLUy8DOz5TgO4+l0HY5B/aXcO8VcJBPdgMv91zPiNbss0L7QDm6W98xstiKW2KpCWrIzPgj6ckaevOxKMQnqQMJDysZ9GSG8yJRLlUAHaHqk3+AFxqP7qPe9EobOOWODliOgJ6AbQoSOH0AGotAV7YMa/Jrz4Tzt9rXDktcNGd0/8Plyzwle6iadChRp8SHNvgnhx4fHo2Y2hEr51oDvY2KHOFFLSbsV6AcXaSnyvNMdzjCm2DftXLCTB+bqpAGAn/BFZjgqMeRfrgdWj7FWINbMJ+5nV27npKYLdNJr8jR6hct3FoxysP0XQOaiIE44YNjTY36Ou9Fn06b7tD73TVjMonL/RBHDHQHMyRluIqkzG/nhZ6dc1tyqTr/p18p8uBgAUGC85SRyCylwV+uFHWM+kDLmwD4fA5mi9R0uJbpl50DfjPAF96p6cH06cgcWfpj0C3JL/Q+XO2p+TqM5Vmub5Ktu9uISG2dcHS8ZhjkBuHRUGG14QwzXbWzLMCsGEpgQUqZobgbt0JpXtBm+PixIq5+YGJ296k9ibnTmwe5SxCYL3BK4ECkNBO7RU96OMBb95QWXiWf7wAVr599+FUus0uhTUSNx40XAKRvBiDAUKGwW38Fzx2tiuYRNxHTTrNNIIAwHE7B1d6mVkauWh0ghuvrEUyDqbLuhmch5khrATs8Gy4AmJUP57gfL2PLPq0eABPis8pKhiLOPoNqH13JqZ2q0+7luWrvbPeNkx/yJM/X7Ne1jXU6jzPJaXke9TKGCbz6NI9MMFUGzalalbIaCq9c+Nib6cq6NIb5Irn/TzOo7lFJ6HOJzh21Ep/IhuxlFm6/I8RtvCYK1yiiGamNBlT2PmK5exZKIiyVtejfjAqS4kwynQxoO9vfDnkTxjGovoV1ASng1H29pOvOfSPiZAz3D9/Sk25JCqlVujfD/kCzbEdXO8fCcTKTTYsMkPP7ytsNroYMo5FQP3N47o5s5kd0g9rEpgRHcLp9XxgHNZm3sInhwHGiJYfe45U8n+DDQX7Ukyb/ptNAYUaik8gbPZmdDmFyKxeC2/+L8HG67rZ+jJIwJ1/rMEBPBfCBlirioDeoHujkLhYKtS+1AhXYTvaYSff+RvN/G1RXD2GYpEhdF5MoatQmOcNwTyPbAFeuZFY4FhaiMJes1OoYQ9nw4pfbWf249E3VWBtU9tNxbkE2NsgO6tdK6dJ187wlx56pQdXtGk6KIr0EW5++XxL739CJe972Z9qHZ2BeQSdgJVWNrhbtZDSzbN70aP4/hlgv9X8KuZUnnzlmgFMzneKzqGMhZ9Zf1F2hE5Nbn/+45nTM0gaspb0Txn6KkiAxNDUpidfBxJU9Ja3f6nQ4OZaA5yXLHbwHrKvp4kXhPWGvYuE/8jGjzaJd/LL+9hQS0w/79F9bodt9sUmB0PuHkNDpYINlPDtoDWWIAesfYOh1ZlSfjpGDi4YJIN4xcErTdAZNWS1LwmaRCex3GrVNCICbPqxTSyFVRDf/x+HdSzo+mu/vNWRigKEfOB8EAmBZujDBCliP6c2hwmo/WAy1qHkXewk+9iwxG7J3cQMMJi9ZnSPZiVnbY75TyNPMZtyNY74asrswNhaw1/rVQV7dlXL71wyM9dPBp+pzwQ7rddn5RRjIEYz3gRUIvgv9oAd6TBjiaRiVNkFV/+fstkf+zZ/CDJ9gFjluK6qUMNU4IBD+UKQks8sBg0ccy/f5qjVH7dpEcSDC3XapON0Wx9P4B8BM8Uutm3wuF0VJ5Rv3TT8zDcLo9VFAkyFE8ABFOt802iflLwvZwVMdOeVyfR8CF1y2YTIk5yG7bGgSbK4AbSr3U2tgpm9GJ3CUadUXQMm8f846mDMkuOG+SC+clLPJ+897ZOsbDFddrcw6JgkMATKAMbXBnup/jBl5G9fcfB3R5BAOnMj8Wz2CwdN+2FkKdcJypZWTXAbl6zFEeuK4HNt9vRpTvD+b++UskQ58OOLPK4GpFixofBCBmeTkirp+PGi30BnDNZ31TR6Q1wceTbblFm5Skq9MW5Il3uB4pvTdrGRw345yWdBJqVR0I4H1RE9kgEBY4tA7YAo9XoZwaqwyOmE6M9tGrWWfsH9tOFRmNWmbFeUKCw9KotkU4N0S5apNNZlTIk2Im9t/hhKd5E8rZzqbd9Z/VRM7/bOlJ3vHW5e5GjUx8hBNp5h41rlpOq+5wt+7MZtDrT9o66NqIJwexXWKUgauwW6IcXPWPT/D6c8eZlX4b+4sTau0af09cx+SpvUkh0sMlqrhmwZk1oU9eLdsMQ37PhzWc+Y8DDVRPWEL9CuwYFRGoLIpM8YVZtN1PaY1BqsRARo3FSnjTkraSVS/born5szJlm7w+uuou88Pee770BbrgjGTh4KHEGylKcYC+Iwnuwh4qJCrn643oI7UicGrMtDNn3m/pvC0w5nc9By3Fbyq8NTLH3r+JzuCP4LAd0bbw1kt3tUtv0QiY+HBaTUC2zlXmxSaOA0Eoad5gtf3CM/oonVEandILqePb+fXbhEsbYM/FslTrhPU8iaJ0Ya0i3jaLlXwDxZ79TBrwsbxhaBIqHrSMRKL8nKMjatppBJDhEO1jmO63/wcdqqi5mUkHXq+OpZEKpQcx6r1wwqO4dcN4yPHfLSx9D6l1icUutA7ZFQXPKsvZ+h9Jo+HAhncU5ZKQHBlqpCL0IT9Glb7giAP3FerdCmgsRm19Gz4DpcwxIHDlB4fRJyE9OC3oHpfUSBIzMXe+8gPUcipFeE/yU8MuvwTpwhx+jwC4T4t/XOtLJlHTuwt2dPpbYwyMd3PfpMPl9s8uC1IkWK1R7QcEcAznfCLMPzOGT8NcXsVI7UvjjlJd9cwR6Yq+NDIUzEdjrXrNgEqpCsluuzLMog3j6tN53p78gENYZtlRG+vGKLojGXPcV0ZOVloGFhW/IBIPARwuum3+idnC43ggZDAS1Y+iU6FHPKuy3E4KmiFTEbl8f0itvVDIMs4xez1Y4H9jgEkwoVVq5OJ2azGL8CRdzBOROMwoQPFZyIauNPeqNQ/LUCskfeeTN2tRuRvg8I8i0epMSUWIMvq8yYev0pMDbxmL9LOMY5JvVyxhlq6dFZ/VC+WJLHir9M4c+qZ80VKCCo4hEQS6CgI/AkF9GS94L9cwDtjxZhGQw7ypCZnCj5UgBHb1EEt7aftF43Xq3nM0CWgKJ6lYPAXVXp1vaGBMJvFNrzCY7BjzMqwlhD6DN7n1VjHOWXwSqTJu0iYnqH7r2MpEZp81c8auPgtJKh4MLK5OYGYZbR+JFFzv4qOQafTC8ISYEKgbJDgJMYyx+TRu+g4llrN7bU9qtL0+KEXqeGJcvVGI04ZplVezktbSXqUQo5HwzUV+RkuwR2S9kU2fOB+n8QU9v8K+Lq0RIbFO94RF9j2v05n9T5z1moqww6NyvnJp7AUYtkRzWqyNXZ+1pwjn1bvL4iyto53KXF6w2vyVVw7Zo1A/5iAiOeFChTo3+6aA89Y5t0PbNE95tU3wLQwh55kBpI5McO+Y2NqSo95YtMItFi19uArq65tl1e/VR4gml8EUCH9K0SwCY4kXnhJv6Q15RHKYH02BSh2MCBSSg4e20aMQQEa4ODrwPwSkqd4gYNtrPTUTuw+zO1hjV4DpuaFfyiysGjK97THyf02rgM/nZnRrVIzcCpssAzri3raPYJi5LlikW/AAYv1bggl+uUl4cjO+1ZJGaVkjbsbbTE2KlVJ8Y+qqyyVHqcfhMo7VDRVq4+PTciOltfK33IzFwwNvqxNWHkHrqfEYwE8Q+cP2ZuJSebSv2NW5pJFzbkbvUQA/JANSQj69S7GqaUStWM8rkIb5hiW7Mdqm+L8h46VuL4pMNPCJiUD/OETr5agsPwFpR+KhF15HMbgVV3c8XBbKP8h/tPFOBI97rkdOek9o3v4xOE8Lih2gKPAFz0CMJ4VaB4r8IOi6hrqrkAqImfv7U2th6wxdi/MV7zYBWNpueHNtCaxcttCGizvN6AS1P4Jbn1CHjqUj96AAbmjehZo0jdSHSQYnvVV6Yks2whYd5uckoCRY0JVQoN4SGlg+n6kCwbWWWeCnmYGGA3+1FGQovKGOV+dQ0NwM93jsvZUyoyom4aqiw4/pqZUmKE/46HljPkHUURxYDZFJyZN41d4mVf0TGhh6Zg58h01ydzCk05IWng2cg6ay9aMaa22LyYaRUB4yNpdyA4vQS4UhwNA3mm8lDzsBJ+Qb4GavIXtPKao52Vv+qJBuHWg6GLG52w4SKV/C15QpzhEFhRZY0/6y6bsUgXrghLEUm+PlWZDZmtBsq6StR4MkYsxGtkqMrP5VvDBXpcQB3ZJtRY84jGK2f84P/2AIDO5lmGKBhcr0rOTrKUgNgB9dE6Ut87d6J5P6q0rLKJ1i9yJTp78qRdkDBX/wTB1KT6G2/xhNVT3fwn8M3LSQKF2DyMuWGz3Xz2aRACd78S6MFGkgXpOx22goJySkYTP+cTOu8fbCaa7fle2rC99fFvBmzEa3zekdaId0VSG7kPTKU6WXO7yYrcztlTTCQU3vyKORGsrxHkTv/o+ySBX4vat4DlVneZ1JclrOR2TAKiDJ0rVchIRI7AnamNSllXPopyncBGPhVBhjdAMuM7Z9lRqSwoWGo3Sdj42myoWQASEgkUR3tjlv3XYwJM7qdUSyJ06tz6AKInK6MPzq8Yrq0q4pbpo6dGXCPCYK9AOBPdkzSdkPJYBAn99TV0ob2jjoH85yNa6N2cE5qlwadAEp4EfxJOHuy8u6ZbXB9PFb0fleY84vxI7DkRYQ9bkDLy4wiXtMFZWE5fYIfbiIFxgrq2ULqgdI29KsXKDxUKl/WEoxMjpk2ddVCM+Vw6Z8UnOpBPAN+Z6jssF3fi7e/FIom2ps1dP8PHjMJwgK5HKhmOc7qUFsQH+870IuByxoX0b+t5Hu1eKe7lg1OGnf0/dpWxX7MQeFBcqKDPq0RqD1BfJRzmluO11Ilvie1h08TTPsP6y5YJjQ6edmrln2KQ+OJptAo9PHbm3o8PiCY1/INRjZZbzvjprfVI8kUoxwM7ew7SFwPw5tQotgDB4nifKA0pRRzdQL4CBRrsvcHbkIYQEPIpGQl8BKUKp2VIH14pnaRcY5ReDFKh8UfyYmKfyBPBCQpBCgw0eyX/v2f//lXjVvbtoMvohSqsXl24F1X+riyCXbKjWw1v0lW0sX+0GsFJSM7BYPG9UCyTTjsTNIhLrTTCfF+cH/qARmxxY/OCeiFkBCLZbcUdHMMw/H56kNGWvXOANuFENxjsbvlm2JsIfdDdzI1W5VGlOUXQW4OeNrFhE9rF0FQF9kLylm7r4/PKW4WXEgtWa4PAmkZHSd4O0hatthIkJ3gMVo415YtVgOPV1JuZnJp4ab73pDLEXc/Cl8U4SjENP0avEScBUAqQ+vkkQk8HhlMfZ27Wf403yKmVkMOh42ImRLo1IEbM6BLg4OIdJm32f0gl23LRNDqdT2tFplt2PAIg8PVfTWE0JD/IZ42EeTUBOhvN0/nOUNnqZiZmAZjZ88pGYj3DtS4e/OfAsMHU7pYVBNkV3aSbfxv/b3XDRCwhMemOtOV/+HSMDAQHkgnWdJWCsyGerwbARV7FUKdgfuyR8s9V4AJGQyp0l5J6d1x9aV4+OuHPNpQ8uGA2x2W6aaTntZqKj4i+/ApDYKRh7QEL+zDGg/IOfOreAcXudAckg7aoh1eTVh39T1XI6kZfq1UfXpsmAk8QnmE/LX6jmnpIGUEwaDW7edj/ZaR+OvOFQwi10sEPl1S8PZdINXNkgSwJ3sj65exS4TFCMPZ14m+dag4n+VSiTfcgTgEWWy3ay7k12B0VOAwVrGS2UIhl2udImux+1kw7NOxWepOfRQ9gx99xOMiQDO/modZmIRwKqn7APXuFOxG+S9HmlJuxXdsS837IO3kvlIUMbik7eTkFNEk+439VahGXFFV7wHJEL0WV8mnCpAZOMImbr2P8CrbMfabKFqJF9v/0UgXVmMhtk5PiheuMf8uAOeW4LxmYd3rXWyE8oEz8R/W3xpCAEn+DEDOFHUn2Wnx1oyqby2OgrRtkULfanbxH5S4eLKddp1eEvwlrS0pWPLb+uMPeqGqSu7e9ZblXUEXVAhxR/3LgYooiT69B05PxYVKJ/mQaqWLtN9ucZue7oIgCZL0g9OyRW9QV8dBfat2Yd3ynA4vZxmFLBoGjKb8Dl5WAIX1NBmWPpcOijj1uRuvS1/4QAQ5eIi9mFlB2P+Y9YcZlXneJaC3xhWWM9akkfNtyneRxFt8embfW5ctaGRsVxNrQAC5AzX4ESulpxerrzznZw+9hkvkErGlGZwMdoKAsfVvsabHSjljt3zSLI+kMJSlhkFIZ5j06jAykCLqbBk/KIP1ogUzCzyBF7svDtrkOjg5LUIh7eeeXlwchjb83vqUVubXIFagC0pfMzdlLxpFDvJfSUv4TEOn+D5o8IfdiojsJGMxiSw7vS/UDBbToPSO7UkWOWBpgPjfkD14hpklzj11miJJ29utR0M/c0se+jYY6jOKdNXs0PrTIaTOnE7t+1zAB8JJ0YA/jOnLAeBXN+LqrNcQtqSEceA/P1fhfGvgbOWow7gp5sU+sQyJeIsJP3JokvaH9gsdOlY215WlbtHYGyEsgAhKWHt9rYy7pIIjJcjNkrKS6yZyAGGKXo1FEcTe9Vl7qn0pC3MVrXRqns4zvw2sZkQgREF8AZaKL4rU8k8sObeWby3vC9a4e0fiGesqqzHTvHWmxLT1Y+RlPXTJc2iML5fLQ8Z97PDLC2+lQGUHPBvkr5jySg/GEzZDZeDw+d95C4KDru+4Zx1WmgJxZ+5luuQBrBXvkURA/17Vdxxj53EDr78mu9OWy6cZfHp6UOZLBe/MhZFTGgVk9RTcdyFy7c1HdVf84zWpM+yVXfBIvqJf5cEEpCGtwam4C538yd8DDlDSNiFruOh/jwD3CuzJdjVjkNf0cMTGw5x4CNQclK8Ep4TxBDP4BinpXTRxt6dYru28bKofRD9+ET2OrS8DcJM69N+KAEybcmWQY1h49GlgKVqfzNvOjdYr+KVmzqRBh/PKmdQ1XPCxyq0YM0qnLmlH/ERNp4ZOzb5abOG3i0V0gJBVtXOzKU7l0iXaWGWzxCP5rzQc5eYjpicoAg5ScM8nHqqMf5sXQLXOtsHb32/PzDASE9+hrt3Xjo2+pQtRje1EyZRP6GUmS5pWRpFjAckTAlcKhUawWBrWLJnP0Fh0r3xRJwPwtIgSWWbbvRhaG+BXNyTK1uf5hoYyafJj5AuQbxBJ/TAidkTH2GCplle7oSMnRBNdivGXVJAyQDjS2Ifh78t7a1rBcb9haJTA9pmb7r2v1SZcaGZ6hxj1xOXmlDfE9+9qWL/LBpFCWoP59rIs5KT5eG0h0tDSMUsXJl9RKVg5POTECsOo55FPvRyS7fXE4Ig0WjyzfUYCKqVKydz11VM/3XRNWXvBYHNOHFasRRjR0PfsUfaocLwR6RApq/TwzYnr9zordbG93ZPfU5MQjO1v7v0UMLUsON5w2HD2/63nH7xnF7Pet/FW/L40dvy7lbNbHpQtPrelePz4kR4P/cgoXgbHVgsl1AFpJop4VwPZ8+63EOOT+0ypo2V8FkYvN1O0oTn2oOHp4lABr7q08/hX5emXJ6PJVaX/Hicf8dWuzEYnwXTf/HRJ88cWB01isjkQ9ImcPnAHRZR+dvQJe4pRJfJoO59o7nY35+FUQsQk+wbHrQ3fSIPt1f5KBxIOtbpEzBTUBUjDxmycOZ9gPH7vXMYTUjEZAWEfAUKn0YFTWTU6tlGTYGhc3akftY6cLULc54SfHqkBQiz0k+ufNl+x70oTGdqV+WvIzND4MfoszwJkeO8e/AFZ/41eJ5OiiCISyTdsDypO5jHzH27V8RWIBRcn2Ih5/LdayZrvbnsfsf2PFx8a/QnV7WW4om+x5gtoLfZ+63YZwJrJ95GjiuQTQofaOu4+AhVWtNsJDbTNjpnWxsJX3i2WYXY9w7PkobBIbQDTMbpUflgXCKAXKvgXHIZ6SwMOT9sDMAAQI/3BESQ2EkQX6KdG91W99NhRqkdTVdhMuD6q/91KKnmF+d/Cbz09wAQmO3Kr0WgMQEChDEJO2nTh5spePmKlPcT4ffyOx8G2h+XLybredhIt/DB+zX4zL5+ElnVQfzyFataZoCS5mMUKKwK/764jSkBp4pKNpw2sch4dAQ0gEPFTp5BmgW8mKbNhF1DRW0RfPE60d5E1uDTFtNHpMxiulam6TiTwQbwiW9rcNGEp4YacQiSJxAx/84YhprSs7dah1ds2gYmAgefAvuXo8Q+Yvn0pSimhOtxygNhN1E8J2G/4r/YV90uKVI7H+rpz7yBywmVImIEEj2wbvVVF/ADdqbyV59lB9QLOIUcXV7x5SklIheM5JA+Tl202ye0SD2ZR+Kq8+cG5h7tBwwARIBYYjbTdDPDXfsfMXqwIatkaY0kklTL1eUJDsJFVuRwjW7lfn1IxxZ1AS4VdbracNj8u1LnE3zmZT8S8TLQkdnVPtECmIscdJ7QPUUe3Ib0whIFaxQJI8dj0JvsO1OifxNoyY8Ci41j3+AuARGMoGU86Z42dh9YRJgzp7Oh+8NsMJ1Mpmn9xYM7zdqBQXLi/LtVES/ZBSQpOpmlwVm4z0ihkCi5DrpuV81kdolChIaOrc7zPqVn9obZVVu89t6Uih9P8o64XKqiVspsagLhg9kyY9YoEW0+hb7CMgYP3x99pzyb2IPzS3axQX3Gyuak1LPKN8Z7xqIAfwHoALrfqFTD9eBc8yqMBREuZ/jSAG5S+pB+6HlY9krLg1qug43Wx/LGZLKe5NSyf34VF1BIwPtpYw5vrZB+tN2G24pmzksA4rbw2mT1X4ohJ57Gfxrc6ztLOD/lkkw0ly6c4Tgx4YVga+WqmruwMYaObLl7W8pZf8IDSYnG5Im4UgAy+06dhamNEjJ5b/gXI5I3s+jRuxdIR6/yWLmWLR/z5dULFMe3D7/k07n6fh1xeY5QTxXiDMeKfvFMWC+Ee+dbMzKYu33IBq7BKCfBLKmvKFxCXhcBdP+8s9PZhlJDmN3p5PHc8jaO3MbtWs8nRwxxHDDHTouQcUdVJQnRIsUOG22eakSI5E8nvz9Zxq29xY3V6fEoB5yKSHsPCN3UuRdSesDDj2CX8pytjvwhkKHRCrlelNy3OdPZniq/dmtY3OypvJTNQWZxGG9OLLG63O5BfAUHiVoYQJbFuXoa6RCgCjfjSPZ51ErXIJetlBETVMJxHxM829JL6X5J4Gxy9lWq0aFDmUBrMJt3lxqYjKy+DjyfGPqJZ0QlCgdcUYl3U8CZy+JLc5bqwX0QQ4qWLuzkL6GzEjStnXfc2a88rn8cbbwLrhAqw/l/Ura3Jqr2RdfnFFF77FbfpM6MNP+g4dZv9NKpNIpPjb54okGoFAZHbWOP5MbkfyqFeAa7rk14lSSN69+Wwvx8NKONowNyBqewxno3zLviZ4w1Zh/dXwosLCgUmxVB/GdKriEIAYl554DjcW6rG5lcSzM1PcKScQJBq8nK967qbBfQnCIHsvjjD6n9p/r6PSe2oLCqLPIkWtpyU1wyEBFUp5xTLb0f88be6HSTRHxYkznPzNV0fx3WvxE9242itfV3zImnIXqMpSxDjigtBzke2iOYSRg02Jg7ZSVIDCoQV6de1O3g6vmMQj1Ui65hG+yaQ0AomEqbdsFiakU4VMFVDrPZgR4Fi2LJDqhucjbBq8nR5LJ5dXKfOjJt0M8ubZl7G2R8MCG1kUhEy/ZJEBsBTjzO/JvMdsiRg5a6h/6h/fKwHhuy3aEc0NVWhf25S9C0qrau7W+GS6Pvjyl5/I7qrOa5zTUZdo0g0/L7EUdH8XQDsgzJ19gjwMfFVHYa1p921aRxv6kmfCZjV37CqKdzl6Dm58CBZwkWDEPspaHoI8f1exUSlpvsEC2y4fsK+H9rpHCsnxH1IyiWnrr9fFIFSVjQEATrhg6Se8OQZHJVBklNVAPvEq+3Fh8vCxmm9ISUqiWq43NlnxtRKKoBE5glupUvSEwtHECP2Z0QoXTwp0LYqpJ3JxdyKlIASjopaLIHp+wZ3KP3MgtimxU9GZFF6v53DOUJQSyQ5wnOmZtq3CdxgMGBvud7fC9Rvq5wX6HYQgLap+TcDH6Y1D4GU86LxALIVz+X8tm+gD2MMAciK2j2XfoftkuoshyreQnsHXE/G6a4hhcOHLfbKOqyiCOij6cj9eQsp1QEj3QXyKmHa+IQ4h1xMWldpUj7oFyQl3B6fA84aermLl5jt3vMUf9u97+dFiWaXzLmKHeMydZJRPwASdAzel6vzpkjLG9xx+FpNrplLHAt+9R6c0E/ZerFPoKdZAiB5ftmwePGPYAqspcbc7aCbJVvxY/5HtBNrd8msLrmsl6ZcbVF7OVdi+Xosmg7W1wibriTXkQ21cYOhoZaZod2k/0kYdHuxbpFVLDFefX/GS/J3eIBV8T9gtlmYdvP/rNB4xZbVQiAEvr6Yb3KOph+iiCy/0io1Gr9U32gCoKuWm8ueqhd1qoe3lWLX4GyMrrgi+H+A/iAYRQZAawEmfwyUWufanBFnk1IORK8H1OwQdDnYZWYQ3LyhYtgoyFmFTXvZlB1IXbasq/AdODHrFRoHGXuzfGfJr22s2laGKYgsTkoMR4S1uEvZtSmJ5pyytJ4E4gT08NuiSoXXKpzsYjQ3akjVhL5eSDglClMP3pSmwAYiJn0kCkQs6PViNYlbYTsSPyRcla7Gb9fKPuHHnyVp9PNSoHIe8YBZzeJ6uVtLcBTrkGao446HaOieVbd7v5pdCXcBiJitdlBX+6zlJRgBbysG5Im4kccqEVoqWJFw3vl+AoQI3i6iwJEG5/k7XGS5ydgPS1Le8fxSzL8MOCOFcR+6OgGvhVhoYnFYBJHdODeOWt/ocfYJ76cPIcfH0pQhCrpk5BJb2NkGjcwvXx+ljCZJs9AQcxUBtNu+Wg5OE8xWP78oxrRi2+xZvoVSHKd1ZvxC+PdJLEf1b+6f+Ys4UvnQOmDfPpOyeeGs4D65f3YrSTbNFFIWeSJE65ipefae1UaCvbI+xf9htWKVr7xUSRmr9/egjlWaiSLQyRZ5AddlsVeopHCrVE02vGWcWB9VMBc28PxmhUf+tscx1KRM+0getKxzZA1hsRe/eAAvKKjIiWcVa3vOSVDlIQ59x7/4Xy1YplAfmPveYNkmsP4JEJAnoDkq81NLp1DGHGAtkCNKv9tX9l+2MazVhhW6upBoXQUMGGB9CbCmua9T3MbuCfSGABrNd+QZvkWqIxQJyNqhUvB3pwwbN9YOH8DIeabggF84TZwwiRP99+bgqkpcClLgPbzjylHt9L8Ng/XK6c5uCxkx1hIoho6qQjuTmrt/m8Y+G5A3FosOhpq4hrZmt+qU1KSHBjZbhzuAcH48Ju6ODG5ytcO3iffk/QeRl8UHf93zOho8Fj7MlxQA4Zool9y7+rYZPc5S9RNpmYW5D8E4lKgO2vDKslUI4caZoUKXL7rP5QV0onE2iP7Fy+YYGDl6/CrUbYqKgJQwF9QFkv0BMgczSsCbcvZiVENLBNFedVOOoNjPIcP5HaEOes1pClMvXBBu84jx14ahZxeTWuDgJW9ttydnU+KaTobRbCLLbXcZS/No8E8pBSmeu2QbfyaWl9jmrjdklyqhAeafrpIpcX8D8bOTneDKoL3q73yFdM1wER/pSmEBMrjC39Ep/FmesBMgz+XZQQUl3BGDvCjqylX3hcH43KxSd42+oCAeRUyVaRFbWZROs3qOK1eX1fmCmX8UmdgGUXEyhsKGgrWk/Aa6/N4NojvHR3kVVygnLxIB8/77ySSLzAGNmr3F58eavb5BfSNt0Tms0pvmAzSa8yJpj+8MFVqZ2qO3yIWBxR0oOLqpe9tWMjJ4DCXR9K9nD5t/+Cabjzfh8Umwl9M3F5Nwu33/Sks0Maw4NBArZIUAbj1P/zfhfRkuakylGdiCsUfsZi0IugglFqTpTu68DMeR4VwWlljFFScbOzjsXZXBHMqBwKEdJ0z+yKYl0IfDGAIIL4XPf3jqoCN6wuuuMaY01AAbbR+zFaza9xuXbordTTSKSjqC7kDVFdxVYtaHW5jSmoyimfeCliByk8ERBBy8Lz4sVVUuHuP2gTyBZY+PYRLUPijMIh09D8sfBDoJDZq9f2QKFHtvcuIcExgRl75LWop6fByEpZEo4XtcWeG9km39HYUmRDnfX/YWZshxdSxJGPsrF3U8t/+A4bFFo+a25UJUgpMr3w0jg+NafaAepsThk9i77yVBKfQHZ7ftvF+Fby+1iF2kC7pZdLWSe9/F+4JPDIAY68W5BwF4PGiT8lgFtqLNybTQxTASabQveLIOiC5h7uWWRwFwsG4EmQX4XEE9tfi6/ypQqS8YcSzHRX1takj85mXWLYfHrETFKfXrRppcKc65rz/vdU80IUUg6AoSN1hZiGJBQjXD6B+msaByqxui+TT+85uc65eOkt4ztpIZnpWw76SOkNJ5pR8c+YDyvWYMtF6vG8YrIFSo7D1qso9q1DOlCDJhnjNrnuCfvQAgqHTYGxgNBJlWUNX7jmOLE4OP/dp/Tn1whnlr1hMxJtpqGLJUytwvUe7H0IM3odm/l7a7QHe+aLUcrV+/igOCYCi1goEUQ58xIclpR1XZKmLIyBu7X6qRudeoH/8Olpn8DlsUGe71CfCm8NFOyiiy/2kPa/u9uPbiOxfwqDe3EQ1e/2Ysw/7b7ipPuzSKn/LWReO5ejUpQNKvH/x2mkRmrHUq7Wmsz9oxf8i/BajUeyMXMdm9fQFwGUseETFRaDUOuQ51KtFYtPusvV9HGg/prpdvNOMYty9WaOp1/b5pSoXfLqnHpZNvemHkr30zpogV/OSxzKHvXM1bNKCMATWVwpLiRQlh4OHFXoC/TcQbeQYnu5XdMoeQYAvX1YExg4sbzOnov//zDYnXB56gMrPt9G9pMwXyKe9QKedp4hr6sF4lY+jIyindANGuI0ac2PMx5r5k8cMIenou2o6O7QvGU2q9Bk0bKk3CAWHV7Q3HiwUNB7SP3IEqRcI2rlmNzQoRjU4MnLAkdLOwV6fLjYYRapil/iZSHa94kbM2lIlKAc7vptRg3RgMDnUAW+0C8ZFt/Igj4S6gjILv5v6gm/O2CGCTG5kZ1DzSHk8JLDqB1Few6rXywzse4r/sB9ATxMkaiuupto2f5RuOr0bGBKWnP9VYk5zRwJ/YbDeLlwjOtjDXF8yuAeJYseHqjvipV8eW4iJlmBCw0y3mNrOYKjjOHfyNeAId7EGeWD8zZqtjX/fv3tllVxFJTPn0WPdzcuuQ1UOX3qapVMGQCZrUvH/4ywV1pkuAD54GMRKp8ghxiglMpGAexh0+Letu4DvBhlOm+giWhBnXSQNp3n86ZEy1zIUW7/bYo4NZlZ+rtWux09D5fKvqjE1JLDu1jRLvrm99tmIBQT9ZrLH0HxC1+7a+cZQp0pL04dOcBqteqV/jUlS/mVMjzrK0LenjXleqHLHj1iIWrc6rx9LrP4goyYpwC1GoETGQsW8Gqlg9HqjhTp0Mv1YMMNDJHxsrSSTtxpt+PqP2po0sL8lKGOF4c65DxYtu/5KUSThxvoVU2m9mdsZ41fRdu7K1F1avb03SEEH3ghPKuTMeXOBBnJoMXYz6eI4RB8B92nUrieFe70HArZGAnkb28NFrBd01p6jD8THfozg+lCGKBCAYLwGf0uWEq9vRizoDNsjSC0gbvwXgNxKoxgJXdjW29/pypEF6ZwR5DHDg1fWvC/Stc3Jzhlhh5cuTN/8RAnThcnsyFY8EGF4tdLP7AlJTIdSGg4EprXb6LlvRQvZJTd9Qcm6DFLR9DOoeaMqGODXbKpsQVZv+1ie1LmNLqFscpnVAmsjOszeDNSuCrgmzHPIWR5nZuAOKFTFozQWnUD/EmBYNcOz6EJNwam+8dKApKpyYCgF3KcBFpUTMk1Jo/8qn2Jtt8/N8fEr0Pgu8fmD87/reekozicER3FnC0tEZGAI99cJf3x+MLCyzx7zPUq7T8pO3LdCau1vmO2tq77pvwT7lgV/Oy9mKtByxNQRkTEIu3HLmxeNlFoH/JGdsFy7Iu30OSrSKWjkZTHQBb+emiGCVsbBb0q0+QrvaZIC3qAju3532jvd18muQ6n8C0pxSrF/o3SRhAZko1f4M2AT6+oM6RFbu4FezelKC/WM+TT3QhgcQYrEzSIFTQ4o3rXqCFSc0K1VPpiqyzcMageX4TJG0/T8k2dTDvt877343niIqJTEFKVX5wF94fx2apAM5oaomc7V1c66plqHenz1yP+jS9edlzjApGOKBEBpzZE9/Ej3RE0quDx/PQH375mBITXXo0Yu+ngyRyU4FZUwWJ4QE2hdBmG7MdiAbRaCyIoIONq9kuXEf6ts7QqvcvnKm8Tyzx8kiI7gPXhuw3IPyNpR6vmuNSSg5kq09B9WOaklBcR34RWjW3Qcq3KcjHXUWOfgyjseeXbln09Y46Gfg9mK1Aix53Fk01l+nGwJ5DqBDEldGoA1uygpCOA1+zsy1ase66Y1KnPj67v6nBEnsp43LgsjO3qQ+6pDOE9wWmS6IdH+I399d27t+IoCtk8gUO3YAFKJ27baKvvLZEmYnr+aPNgCyADOKa0frfHKayDqdg03CjgC5crl+XyfavsckcktOd2r+9A0wMRGv5n1Vvt6uRLTDKR5gB7YfDhLjtdMsVrDUNlIxVQ6RjlzsldRe7J63ygRHmqr5WzLasNZi37PQ4I8UNDxihj+Rtg1Fr3bmYcJ5ieB4nS/1eLPPxVe2k2idKxgKwu0/hWbrxxGUPw7svBHpWU/f0MtaFlZ4AYzzpuHVyfgZ5SHoVkEw9U26aYoShZd6q7ild5ekcVkTspz74kKxGYx4YHCDsrpCpnxY78hOFM5l+cVQ9+Sxae/d7MvJXVYvNPmc2q8OeV5teLqbJsYTPDDmMZWqeEPw0gNwbC6Pywwvvkllxv8f4MtSobTXt9f+I8rPFQBX+tpcSq8QRkg2hIVgH+lPYiQd1S5Xdsgr5nEbxlZis3ZULbLL3ogHWyPdLTrRvsqOIRcO6tBd+TgZFF2GmrOcKMIgNv03CochwMFnncKDQdDixZwn2n2WM70lYXcV7yP0mFoYx8bbQsGtlZAKetLXzrTUL+u9JMGUk93L2TdVfKpVI2TjoeQqj+tLK1zN4UU5O81Vam1tNyQ3PVjIJoBVKAWR8RaqbgP7Q3o0yurfgmXeKIkKdWl42B9h3CumLbptPh1BGEYU6Yajklmk8X+yY5FuMnp1GSBDAna7PuBS9iNTXWUn7QxWIzRsn+Bi289xHeR1TOukjqzHw4Ya/CWAbdU70Q0qm+cAj/Te7N+EomrwooJ4QtpBZc59oJDMlsVy983/SWYhWTJx2cAI/U2x39FCHak5YtxSyOOeYN/3ESqHO1Ql+wS+zwDDOp7hjNjOyre46imU4oK+BfjFoDkOYe2iQU2qqv4aqKpa6vWBPjGoGYO4/u6NqxgE/vEGab8vRf0QoUfGlhrMGokTjxFEOlR45HKJTpKgOdZK0LHQ4EyP4kZmNNxEvWKrs4SmHC050cfgiucBKMCP+yejqrpvIkSjnNqMcKOpkMI9tDp+Cdgg8Rm7EgJVNr3LlhnvV/VpMO1g84X8CChNztkMbh/DHV86gFGVxrWuZrfaajoXMszTZeAdGb3c90FTpHoW7jRVL6PYVb/UzfAro6ijtb4V2J59MnMrKl4yT5ZYZBraPsofp3UvU8jkFtXwMQuKyowgZuw/Z29hwGWlyO99rfNXNStoO32i38yExMf1UGq8b6i5lZBYDK8H9v8D3savJUv/vEVI0WtlpIF4W7lJmwpAfhTTjWUPr6xuOobvle39AO9Jfw3IDRDdZ6/aFhgpg/c5aAhmhHLf806gAVKIPoxRIJO6FPzYm8vu+lapxsRDSpLvO5zAXhDWMMYXpp/pgDV+HcFyAobGeMYXRabWLVcJ8SR17TN/SEDD+rJbZQkFbNs6svExiCJDxiaUpTCuiJOnTxR65i6M76FHjR++7sJuJJNTuoVoFV9Kd+UDxRhb2r7e1PqUMkRDZeHxwZwqjO6BvJk7SsN6+kw8KoFXcva8y3cFBwvOkaSZob1+/YilXFP/TqgAbMCYPqYYurPW8c+UHJ12F3DhbJF1ZPF21BFlln6fp9C0oaIGBHA3Hx7tntu+fquVin8Ln7nPV2amNorx6J5lZg/e02V8A/1LkexaPU8WRVh9W+fJqeyGRS2q9vHyb/Cqo5cNzlpL8ITib4kQXsdU1Bh7OldNsOdASkSnpmJY8XTgYMH9yWU3r+V3nK4J3kjZ8YEIvenV0GSfZklWIorpt9B/0d13d2kGWW4UQCDZxkmEkdx9o4Z1Kr0tZA3etAbwj/I3DEN21Zj1BcoMJ2pODgjRbJbOIj3o27w+Ej9Az51Z03Y7ew1lKK3YJ47b/1hx/0425S6vLyxxbjJRGIV3vD/MXv6H0UzvvWyfhOU0BpjxGYeafSJYNLlLL0IVMJVSnSEmmyLEsICelupvx6dvGGigoIGWdjSbbI3hri779vpEqzQiEFw26xVhd2DxZOrfGljT8e5X56YAMRImEBbHMXN240HSTooGcyMuZ5CttrvAt5p3OkUvVPhoU0LNJO0TmjssdqYLDsinqG3sQAxMtxze9b6JYLpKDWeh6YqD74vMvGcK/8uzYYO2cIWFrztw0ReZ3w249ds0muhCv2d1uU95KipeO9Wcie3wA+4w071urZAuUGjtWaPklFijU3b0F7QlW3X371B+h6FTY76Ydcd880V6d36jIJGaDpfjvpZlKxTA6pXBfeCxmagC9a8VP2l17AEX5kteA21PTNHvlKGkf4NxdmyRA1tzOsNy6//wHseeJtjZNwR+2GIgQqLHdlF8we48FdHVPGGoD1uKmieVZRAHogV0gIlak+fUUwV90/+9HqCTinakEkD7oeGsvw68VkK4VKV+xtnxRcBGs43BqTaL9Scx/5GUhG/g4JArD6tiKfBGZmkyloxJTAdtmTk/9pGmIFt/dlIzx+63kJJOpWK+IuUFfGPPF5zWW3Zq92pKY9vYdRz2IRpmSDHW06FpId/aQTjazYJE2iXF0Lkdmv5drfcLd6capvmsgRhN1DmEvCGF05MX6SnM2RdzSRQNkFKKay6XGDkkUD6VJO4bBqOQp59REGzmO26Qv8CkWRP2+L+BCc64EPny8vkENQ37gPYPRPcAkv6gb/p65HVUE2PGgaIJnjoy1K1GvlCBzuLUUJtPvPVlpPPzekdm8Nr9XGb9hwYTWA7iiQhgBytq78szL97dsoimPgK0RnGbNJXbSsLNw1Fi+lV5DLWvwch6dBKc/ht4Sah71HkbPlDR2L1hpaT+7IXxGzayY05vIHFVjupHSIQL03j14w2flNefbmWnhR1lezbvy0ZUnjmmC0hAOn6Oj2fLcCxfm1VFMXzqvo9pNbAwNZGTeBUNBS7t6yrb5sSmqJzFJLiw/ITeMFst+UWGgERnil6AeJpf8rrqJbpvPrQrFtcycXW8BW/lkSxTNvhAjjRku1g1TZMrD2o5izbCX5TQx9uKw9g8+vXTejQXUS/OE5EGpxFteqYARl4T3v+Jdr/+Bmu8VP42yh+xD5o8E4OBm4FF37FWNfMhd6szBUSQvmJGLRLYSayI2Q/j3mmtsue7C2DJUQCb7SQriGTUFTcL4hkeVS3edvb+OmMKFBzyu/+vAX92rIW7Ld6K4hpS0tNKkI4HQ5FWk0d5Qmh23XWb20X65TUxscL0jhCVcrBQTfzGRam1BVOnjamALRjtr7GZ1BbR+1QihmToVseHtuyj+JDelRcQrdLtO3gfF+qnErIJ225eHAD4M79xIGXVV9FKcRuzrS4kUCzuFeHUbDtFQL9xcd+fBTOXBwDLTipvvbdBUPeSacLIQI7SDulT6LgtUbGzcYqK3E77Q4f1TLKka41FXepxluUzlTyz1Un7cAEiPknqxo9hQ4+1SFqdXOKirRqyyJOFy7GUwQpyOS3P6i83EeJiRmW9OTDp8+H6zFtjfZE/O79ix+OyzykS6IPvCmsaBEo7q5ZYyZki69pVKHr52zkoaYfWkljNKwnLLyCcUqLvefqLnJsO8bJjt+rRGjjId+C9Mqx14bKJ6Wrz7il9LuYSf+KkLDKfuOwNKQYZKjwk45EftITolhmZzIcRUkvkWTgTmwa1t8i/Xav9E9pW7bWXBJRIOj98akl6tR7zchxOeX2TRGLaDJ7ZNaMcl75Yi2uf4lvaRWHlEwKPvfTbHh/HZ3IOqq+7YI+0x9maEvH/fB8tujZ6RCw2gze4FbVhbybTG1jfSYKC0Vi7uY+dwGeV6TravNNf5te/QAxKdv1rhyXCZkv2BJokc6I6S4+1X9ppWdik3O5fo19zT0Tq5vOhlASJaXxW/VMl8sEGSmTMdl2otdVPQgJT1AMxfpl+oRAPb6dI8ubVhwTJWVPxTEng2JqdzUexc/o2x5u0ro4CaBdp962wgm9DIceSz7aTXQsWVvKJn1iEYlxB55f3xBtiXZT9ZeSTsUEirjd32nvNowgJExcDFuS32iQ+HJbEM7NmibzgD5+Hb03F/vEpjwL0Dt+tGWP4Cn3sC+GTcTyDMBMiFEbxyn2b2QCDK/2qw51SktXVB8OmUk53wGuFKztmP4oQy3Fbl/bvHXEnDWvVX3B8upOs5qkwpXlR5dZ5DsDm3L9EyH1F2pH8faPg0EeEztghvrkeY4hscUk2hzQlc1j0olL2KMNID3s0mBz7JRUz/LC5D9ohO3FLfFzZ+8qF9bK1yfsa4beN503Ot8elGGyzfn8j+Oa+G5w37Q7KdFtIdpkfjmdURhgaeiNUGHKkffuHZ+Lz+boYsddH+taNaaU6hUNURAc5yDpy8RjX1OCw7oHq71h7SWGX8DBKSomF6g71ddUyXinT+aVpBLzbqkkoqOdzXuhPV8EtHuLnGQFBRy71cojuzE72QfqIj+mDY+3noFsCHxZYcwJVVMDL/rEd09YG0pJVEIaHqHL6bv1KvUe1fBxdJmhEB3tG63vo4G+LrtJurEUIHea8s8GnCuW1wB4UKRgmloXxpWqPy/30gisT8Uo0vT5qv+DRmFhRZxeeOP4ZZdnph7RnNlYtAFJHYfhATFCiS+bKksXlRctqOnlqwQTSLqJv2HEObIOBwJJiDfmc2WhY1BtJij3e0p7lq2ARkoMY1Q/mEDJw+kJ0OmUl4zvaQvhrrRM/HYI+XsvOQ6FsgfqvrO0yieprQu0yiOvkvxvMMDtc3I7/bWGGKreY8D5F9k8uQDiaMN5/ruD3qc+lEfdo5mAxW3u8IrCYir036fGDa0LEO/TiBB+1UlGOqjvOwApZeGaW539d0TDDUjEF12EDm+oyONvshzsnmCxW7biFIatTEFuo+78VUV+uDZ5KAsVHi/slBMWtkKaqCUVvkBBH7GGxxVTa6ZhX95DcNTPc2O1CgwJ/Y+EtwmUm9IHD0vNt0s4wYxaKUdLhhu8VawB/P/Y1rOyyYChiaP70J1xCGx5UAg4eVqxLeDoxcdl1H4dNxTtRLFQEhmnFCpoKabCdcWSoX3VIHSPoy7gwNQjA2VFcgT5EofHgVmkbTrg/7eTBFE/TMnj0c8VqmCdB4GDc/7l4KSbvSbOETliBBXvilg4JnJ58k58EBsHjVwqG0VckdO73QZQWtLLKM6td1j0Sep6ekV9tG++F/N1rb5sEGTeMB3dbwJ5jhs02jLMXy13WJckmwO6roWkZUcvYOTWi3uYJXL1KuctzbuO1MjF+dOx+57XNcwYITfVR0OhSVftYecE6QAljvTI9vbQewnOlalbp0sc+Vlk5oCIE8ZoTybrgHfLcFcyCe9inx3Z6PSce2NhVsxk+s/Wjid7dAQzWBNmQ+WwuERm68crkZ10ZfOFzx9B2U3Qkymt/JTG2gD+HPM++9SIo4hKOCVXPxett3ioUQizJ352QEwzRYZjC4jx+3UHe8aArjZ281HYwr8SDylhoeaDvry8k+CK5wWqe4VxtQZnIToQZBIi3uEPpY1lg5X6aKhj19RZ02hkAwFAICg/rVhenHN/vQ7mFXplm5VmYbguIRRkIoxTKuy/wNQlAQg+VYNJsluXnoaJR9za3bI9GGe6wXg+8xdQL/Tjk6k7/GsXFZef5xQMCG3VYU57UNNT6OoeKqW9fLdF//PrtJXu5IwD9kmCF057NHEkh9IhUCE6O2rVD8oPd7O6wtr3WXi2BPsIeGeZaLPWo7rFvIAGWtlIYfwoAb3n7ZZYjJW/iTtE5IAgW/TNUogEWrVGJwuohH8EEaacpdZz1gT+MFNSue6SRaNrELIDQWN6sHAIfadg49HdH/EC++ykXLN5IrTJoWXrJlSR0SlwEIuxjXfOss/zFx7YtxqTojDw4OrHCgQi8fvFhLw/t7Zg6xZkLPvpCHRHwkD/ZdKlpsEaS5LuietdoWrgPySg+YU2hTW/LsrBuNmr1WMbQ9BgcbeQrQPFtmCezoJyYTlu6TYOxp/PvzZSvdZtUTnASOHANI0m754zZRlEuU8DzMkuk4Bxjx+1hBzYsubAF++SoC/Kr9BJBRYjMCcG3X2KLJmJsxy+QGBQfpWfkhwUXd0hTSA01nfUymvupSobjqsfE1ToJzT6gG55pn6N7xsynqagPUNkcFdK40nJIpLGDAwDGtEZ7BEfk4ZzlHJlEIcMOGPzU3aohdHiPMykevnv5SE1GViexfPmEB9yG2CVk7giZi0ZAK8Ha12UJ9tpgafkuE1/UZq2MdsIqScwkMWkQuV/hWw+qzqDTjMTgHFfX1lDuesV1v4G75Y2PIhuU+W63WgHINhgbtblekjA9JAkfaA/jj/SWWc3Oizp5vjYvEgla1rT350YyTh5AwMAT9xOTC1TpzafkEoQCdjBHcIieye2Rtmb2uHQP9S0umCEcpQAVKnh0PZyFpxO+V+RMDmpW9l9mJqL2VmJHXnItuSx5c/AP/rylQZ5O21bSEwnyx5flRasmsxsE/jf0xp9CGizba1XBQuTZx/2/e4/uxarljhwE64eNK63W6SVs9SAyFieNtaq2YW+5BLrHonQPMhe0llb3IF9crb/ixPL5O/z7bVnYPtwbshhl7pSLriz43wVjqaWkuOTQsA6nzc8iY4UMYqzViRilRL34OdvD2fVmrG086SigTNy55kEVZxaCVJH2TPXddtyjKjC2J4/CfAA83E03epYXaZrtp/1HoXYpGqW1lWfStDyXOtLdsKN5wCXi8DUVGlk3jiulRdNH4be8kdPnOcRFjPamK/EHEMELjSDT0WBCMfKowqguzlCft29PymPFNRxqYYm50v8OeEAK+5JmMkYY/RPhb4GC9HrTfRCWITc3jl+8W1fO03jZpVEu4Lbh+wV5gG0gFFbKP0Bfv+dfh0JOqzyyrmxZmtjMl/PHQj4fLx5Y0+MhS91Z7gCL+afcXCILuxRDPgdah/VUoxKiGXpc67LH5xKB7Ct7/3d5X1JNCNNVfl2Qoqdb+Ocj6Ysm8zG8EtkEii9UVqPIpZS8uWGLRwtPuThf3cNioGZO634r1vSj+ADC2Y15xErD7XCwLnQGYOc8OXgGcgZhOwcqA4mwlT6RCL7Hc59esIaYlOgY/PoCBPB2AgMbf0/bD9rb3Nl3e3sInQMhHiIMd13w1lyjwdcAQDIdpw8Uy34hWFi0LFy0d7Qb+U1V9WicgHUOXnENLAg0+8y51/UcoYHZ++hvHAvKZvC2UCn3M/644WK6j3uawhS5Cx21PYkD+zCwHaxFjQy3tRNy2YGfW2Lt6sJ/npMUkJziGoriCxBNR/Tr9V98hTJ71UgHhyv2FQLDe9IFU8QEDAFmLjXUKDMCvzLArWq4OanbduCJGJn9V/H+5c5zojar70Iav6Q1vzpwP2rEqo1Cjh/yeZIVEaiH9cqX0M7Dzxe2wcNh7hZtiIJni8Zd8hnDJFhmyElX2kx4CpJDlb50YqyqhPf+v+omUfSCKZ3p7ti29hp2oPcIescsH9ddJWIYnDiKKRz4sXRxbi8tkeeR5aD2y7AJ2u4AMjJZde/AWeYY4QsWcRb7gkBt6J/W65VdDSgXTZ0/2kxSGmi6h+Uc6SUWTWDCK3xt/kLxqcqGuErA2elnJzyGB6oQxvVcjmofVvrHRCsX+MT2f//NkA2/gXApecwbgwrzw2+Rs1CLD25ty+tXXQ2D6Bv7UtWMqHwKT/dMif3YJHDIOR9fRb06+zSG1ERywwS9CyDzM+NTqx9ce4JPfEOOHI8+pz6Fywng3b4bnKmGY087BO04iazz3JVrHYb2XnNL+11EIKFcTo+kM4o2RtVygpKMztWCYFmMFmowE8EcHUkbJY2uvLEo6aBj/XzDGm1APvwMsQew3SOEO9S9nQoGJ2VkBY1viFHJSerbm3NlaxiS3ibX57yj0+RryA1zQzYgHmpgeqUyBPQKEjdNNHqte6jAiQ8Lo73D7nZbmDDd+LtP2T1Jmz1ALCTj7YmF34g+5QRhZGFcCIc7pspzRd231ALlcYn2tlXH27MuRq4ctaur1XJ2VS/ZBUwjStUrb+75pynPSBGxhs2KD5Cyt4lAm1gQPlwitcTEDiG/xsrbln4JwJ4iLvQ5F+QgK7s50RcXGE1z8qNcKKTBl22yGcwHFcfGwlHm1ODuLizKS3S1BK9TKW/lvxqxbV6hQ0O5vba3Zz5yLnw4u8vUJebs3Y4Nf9prh4a3fBHecnLVnXju/3qOpoVFhvlZ/CiXdAQ52T98OQ5N7RBSuhogRNfogd7tTwHOnTbDNnwAXVWEQ9WXbGCnpO9uuYUFBWkNh29XScdMO8DCTrGeCplb72GslwGWWfrZefEE0fOYiAgUAAnMxR8UxCChvEniMVQpQJQ0jhQOPsUX8eN/kZ9MAR6CWMjng7KhFhPLoXSB7hNbGQ/ZJJUqBR9qI3fk9tatxEB6SKVM0mCrdKexvTW3+pLk+HYaHeR8Avyzps6h11voaVNsVt/SsOPVQTsNQF1qKxyR+BKH3+Kdv1h8apX+AHe9oUF9Rni4nPPF61i3GCOMdOqaJaGLG5KSLrIYUyd16HMFqSWJTbRGh40mhZw026ESHmqNIu4k5AdAcDwo4A59zZfyniQv6LBo541wgdfq/T/lT53BnJP4RFzf6a6x96Yz7me24kHWRvltHRHrl8MeX2nnMZ9qMSNsO7StoSgu+mDehNqHUnZQDjM0VgKzF3eF2dpRPB4LlFqt+LUEORoZeGGq3XkEwZdH2HF6y9ZV9TGAmoSZAEBPpXWF0vm7xP+GDDbz2NF0Fcm3vqsDpO17tn3V3Eh6yIDi2gvozGzzTqf/TsoVCV/Fvvh24pWN5k4W//cFjLZOV0wH1kNyXgt/r/iaEdb216GIp3CPGAmDJ9oCgXBkBXi4w2kLpjA3j0Te3Ukm04sbDnDZRtLe0w9KfReIu0/M4fAON4M9v85OOZyH3dg3q2PUIIsLCyjnjrWPFcBidl8e5P3PPQd/G60DW02GR/pUZeAFdgLN+f4vx9W5KAYA8RJcyIyPZ3nuoqUWMLMsiWfxEOO+b9z52bTobHwtkTqpyKxdeZkwatw2oW/9z/3c+/NN7zmr9hhGmxCAuxoiWZhi6pjs+5zkOWhZNNU05kzR3v4WLt+j+wfbx2U3y9pyE+QKQ6mONQBmQo4P4cL64Sf/UnWwoO0o1wMKCajgEFhwKFwHaDyZZIT9C09tb0nUftC0ALxZjIp1pd+5QOWIaNZrE0goMMfGFC19ZldnXWivlKD8fU2yNmvKDgf/Ub08/UKRL0zfj5rf1lfSHulOf8bNq2QCkAopaotEXv8iPSkpZ+aKtrUnMQg8AE9La1ZimcPz+QLbHVmtPP0fteAB4KgJHtpHoFlYcmNmOeR6BeTipCzUeVjWwMoTW8yGKwe8TNLO4TnkxOrE2ZYSYHL1p0gRqKea+JH4qmqIyLpGfSZfSh00YDNqiB2oQDiNoIecw3wVb1aygkvn5ay627aFZLIiKE/Yd2Tlu5VG52l4XhNDB2v10KzGHwz5MmBQWSHRhj5HyTWnqUN0TZMTk0UYPG6QG5aWPJI5G6+XG1VakoMJA7VuvoeW+MHiR+ShS52y4objg3/2ChWq8x71rROVokzm6T9k1x5zy8SEdVWK+UC2Q26yn8+5GJbjc7yJ9XoQfp66sHO5psJmOjf7Y5PPUj0ULguJjAY6H0ZcaHFnE0d+q8pdJgHGrfyT2y7t+ZiWB/XNm+/sZb5gXUctgTDjvR2ewMltiv6T3fjlVX9apUldC2LTTE7axGfm+zJ09/YqdmnXQLZSadVbga4sJVzJAumHivJvIr8QEqkOOCS5wcxgESnhjhB3PUzanF6pCe4JFByX/zWhBH+qEs3IxY7R6CXcNu21rq7DHihH65iL+DqELknnniHfsBhezoJ4zYUF93cJac/ZyLwSriZ3zkMTyw0iG3xbm4j2FEgavaEiY2gV8H3RQKofkLf4N3R1jipAd0yg2UP0rMmTJK95WT9/P6f1ahp/eR9sCp+aOmHKMIGBJoEM8thIuoVCUjBLNg78GlI3C9FHBrO/tfRJ4kz85cVhwvca36tZwG7Qx6XD9O1fi4YBNN1k2c+ASC7SJ1G4C/r5xk4qMty0xgh+7L4MPEfz4/P1+2guk3jAAYF9Q4NNRTQslAiUkuZtbulYrhrCOl0Yrb1OlLOJ5C3HaBvmliIGtrMAvXD1p2hWkxg1k="/>
  <p:tag name="MEKKOXMLTAGS" val="1"/>
</p:tagLst>
</file>

<file path=ppt/theme/theme1.xml><?xml version="1.0" encoding="utf-8"?>
<a:theme xmlns:a="http://schemas.openxmlformats.org/drawingml/2006/main" name="2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12513</TotalTime>
  <Words>2423</Words>
  <Application>Microsoft Office PowerPoint</Application>
  <PresentationFormat>A4 (21x29,7 cm)</PresentationFormat>
  <Paragraphs>315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5</vt:i4>
      </vt:variant>
      <vt:variant>
        <vt:lpstr>Titoli diapositive</vt:lpstr>
      </vt:variant>
      <vt:variant>
        <vt:i4>18</vt:i4>
      </vt:variant>
    </vt:vector>
  </HeadingPairs>
  <TitlesOfParts>
    <vt:vector size="33" baseType="lpstr">
      <vt:lpstr>Microsoft YaHei UI</vt:lpstr>
      <vt:lpstr>宋体</vt:lpstr>
      <vt:lpstr>Arial</vt:lpstr>
      <vt:lpstr>Calibri</vt:lpstr>
      <vt:lpstr>Helvetica Light</vt:lpstr>
      <vt:lpstr>Kontrapunkt Bob Light</vt:lpstr>
      <vt:lpstr>Roboto</vt:lpstr>
      <vt:lpstr>Verdana</vt:lpstr>
      <vt:lpstr>Wingdings</vt:lpstr>
      <vt:lpstr>ヒラギノ角ゴ Pro W3</vt:lpstr>
      <vt:lpstr>2_Struttura personalizzata</vt:lpstr>
      <vt:lpstr>3_Struttura personalizzata</vt:lpstr>
      <vt:lpstr>Struttura personalizzata</vt:lpstr>
      <vt:lpstr>1_Struttura personalizzata</vt:lpstr>
      <vt:lpstr>4_Struttura personalizzata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</dc:creator>
  <cp:lastModifiedBy>Benigni Maria Ester</cp:lastModifiedBy>
  <cp:revision>1683</cp:revision>
  <cp:lastPrinted>2015-06-23T09:32:03Z</cp:lastPrinted>
  <dcterms:created xsi:type="dcterms:W3CDTF">2014-05-23T08:09:55Z</dcterms:created>
  <dcterms:modified xsi:type="dcterms:W3CDTF">2019-01-21T13:56:47Z</dcterms:modified>
</cp:coreProperties>
</file>