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13" r:id="rId3"/>
    <p:sldId id="308" r:id="rId4"/>
    <p:sldId id="314" r:id="rId5"/>
    <p:sldId id="309" r:id="rId6"/>
    <p:sldId id="310" r:id="rId7"/>
    <p:sldId id="290" r:id="rId8"/>
    <p:sldId id="298" r:id="rId9"/>
    <p:sldId id="291" r:id="rId10"/>
    <p:sldId id="292" r:id="rId11"/>
    <p:sldId id="293" r:id="rId12"/>
    <p:sldId id="299" r:id="rId13"/>
    <p:sldId id="300" r:id="rId14"/>
    <p:sldId id="301" r:id="rId15"/>
    <p:sldId id="287" r:id="rId16"/>
    <p:sldId id="257" r:id="rId17"/>
  </p:sldIdLst>
  <p:sldSz cx="12192000" cy="6858000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2A1564"/>
    <a:srgbClr val="E04E39"/>
    <a:srgbClr val="E0457B"/>
    <a:srgbClr val="FFC600"/>
    <a:srgbClr val="00B388"/>
    <a:srgbClr val="606E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66"/>
    <p:restoredTop sz="92190"/>
  </p:normalViewPr>
  <p:slideViewPr>
    <p:cSldViewPr snapToGrid="0" snapToObjects="1">
      <p:cViewPr>
        <p:scale>
          <a:sx n="73" d="100"/>
          <a:sy n="73" d="100"/>
        </p:scale>
        <p:origin x="-126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761D1-A2E4-41D0-B427-7A7C9F05CFA7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43AC0-E8EA-4F30-9796-880F47EC340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0662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836644F-ACAB-4078-9421-849D60908AE8}" type="datetimeFigureOut">
              <a:rPr lang="en-US"/>
              <a:pPr>
                <a:defRPr/>
              </a:pPr>
              <a:t>1/25/2019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2F636C-3238-4338-B162-07CAE739F25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401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2AEB45-9CBE-47DA-BEBA-DE6F37CF26C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078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38F142-C1D1-4B9C-954C-634326D41C4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601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09563" y="849313"/>
            <a:ext cx="7107238" cy="3998912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3600" y="5100638"/>
            <a:ext cx="4759325" cy="4846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4048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2F636C-3238-4338-B162-07CAE739F25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02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A1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7412" y="1226854"/>
            <a:ext cx="9144000" cy="1170000"/>
          </a:xfrm>
        </p:spPr>
        <p:txBody>
          <a:bodyPr lIns="0" tIns="0" rIns="0" bIns="0" anchor="t"/>
          <a:lstStyle>
            <a:lvl1pPr algn="l">
              <a:defRPr sz="6000" b="1" i="0" baseline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7412" y="2488030"/>
            <a:ext cx="9144000" cy="1655762"/>
          </a:xfrm>
        </p:spPr>
        <p:txBody>
          <a:bodyPr lIns="0" tIns="0" rIns="0" bIns="0"/>
          <a:lstStyle>
            <a:lvl1pPr marL="0" indent="0" algn="l">
              <a:buNone/>
              <a:defRPr sz="2400" b="0" i="0">
                <a:solidFill>
                  <a:srgbClr val="FFC600"/>
                </a:solidFill>
                <a:latin typeface="Work Sans" charset="0"/>
                <a:ea typeface="Work Sans" charset="0"/>
                <a:cs typeface="Work Sans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2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30005" y="1226854"/>
            <a:ext cx="7220712" cy="739353"/>
          </a:xfrm>
        </p:spPr>
        <p:txBody>
          <a:bodyPr lIns="0" tIns="0" rIns="0" bIns="0" anchor="t"/>
          <a:lstStyle>
            <a:lvl1pPr>
              <a:defRPr b="1" i="0">
                <a:solidFill>
                  <a:srgbClr val="606EB2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30005" y="2359400"/>
            <a:ext cx="9387840" cy="3296602"/>
          </a:xfrm>
        </p:spPr>
        <p:txBody>
          <a:bodyPr lIns="0" tIns="0" rIns="0" bIns="0"/>
          <a:lstStyle>
            <a:lvl1pPr marL="457200" indent="-457200">
              <a:buClr>
                <a:srgbClr val="606EB2"/>
              </a:buClr>
              <a:buFont typeface="Wingdings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 Blue">
    <p:bg>
      <p:bgPr>
        <a:solidFill>
          <a:srgbClr val="606E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523" y="1226854"/>
            <a:ext cx="10515600" cy="1170000"/>
          </a:xfrm>
        </p:spPr>
        <p:txBody>
          <a:bodyPr lIns="0" tIns="0" rIns="0" bIns="0" anchor="t"/>
          <a:lstStyle>
            <a:lvl1pPr>
              <a:defRPr sz="6000" b="1" i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1523" y="2522854"/>
            <a:ext cx="9898199" cy="704087"/>
          </a:xfrm>
        </p:spPr>
        <p:txBody>
          <a:bodyPr lIns="0" tIns="0" rIns="0" bIns="0"/>
          <a:lstStyle>
            <a:lvl1pPr marL="0" indent="0">
              <a:buNone/>
              <a:defRPr sz="2400" b="0" i="0">
                <a:solidFill>
                  <a:srgbClr val="FFC600"/>
                </a:solidFill>
                <a:latin typeface="Work Sans" charset="0"/>
                <a:ea typeface="Work Sans" charset="0"/>
                <a:cs typeface="Work Sans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1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60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30005" y="1226854"/>
            <a:ext cx="7220712" cy="739353"/>
          </a:xfrm>
        </p:spPr>
        <p:txBody>
          <a:bodyPr lIns="0" tIns="0" rIns="0" bIns="0" anchor="t"/>
          <a:lstStyle>
            <a:lvl1pPr>
              <a:defRPr b="1" i="0">
                <a:solidFill>
                  <a:srgbClr val="606EB2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130005" y="2359400"/>
            <a:ext cx="9387840" cy="3296602"/>
          </a:xfrm>
        </p:spPr>
        <p:txBody>
          <a:bodyPr lIns="0" tIns="0" rIns="0" bIns="0"/>
          <a:lstStyle>
            <a:lvl1pPr marL="457200" indent="-457200">
              <a:buClr>
                <a:srgbClr val="606EB2"/>
              </a:buClr>
              <a:buFont typeface="Wingdings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 Green">
    <p:bg>
      <p:bgPr>
        <a:solidFill>
          <a:srgbClr val="606E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2A1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62" y="1226854"/>
            <a:ext cx="10515600" cy="1170000"/>
          </a:xfrm>
        </p:spPr>
        <p:txBody>
          <a:bodyPr lIns="0" tIns="0" rIns="0" bIns="0" anchor="t"/>
          <a:lstStyle>
            <a:lvl1pPr>
              <a:defRPr sz="6000" b="1" i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362" y="2522854"/>
            <a:ext cx="9898199" cy="704087"/>
          </a:xfrm>
        </p:spPr>
        <p:txBody>
          <a:bodyPr lIns="0" tIns="0" rIns="0" bIns="0"/>
          <a:lstStyle>
            <a:lvl1pPr marL="0" indent="0">
              <a:buNone/>
              <a:defRPr sz="2400" b="0" i="0">
                <a:solidFill>
                  <a:srgbClr val="2A1564"/>
                </a:solidFill>
                <a:latin typeface="Work Sans" charset="0"/>
                <a:ea typeface="Work Sans" charset="0"/>
                <a:cs typeface="Work Sans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1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E04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691" y="1226854"/>
            <a:ext cx="7220712" cy="739353"/>
          </a:xfrm>
        </p:spPr>
        <p:txBody>
          <a:bodyPr lIns="0" tIns="0" rIns="0" bIns="0" anchor="t"/>
          <a:lstStyle>
            <a:lvl1pPr>
              <a:defRPr b="1" i="0">
                <a:solidFill>
                  <a:srgbClr val="E04E39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691" y="2871464"/>
            <a:ext cx="7220712" cy="2784538"/>
          </a:xfrm>
        </p:spPr>
        <p:txBody>
          <a:bodyPr lIns="0" tIns="0" rIns="0" bIns="0"/>
          <a:lstStyle>
            <a:lvl1pPr marL="457200" indent="-457200">
              <a:buClr>
                <a:srgbClr val="606EB2"/>
              </a:buClr>
              <a:buFont typeface="Wingdings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1151691" y="2099990"/>
            <a:ext cx="2190278" cy="542874"/>
          </a:xfrm>
        </p:spPr>
        <p:txBody>
          <a:bodyPr lIns="0" tIns="0" rIns="0" bIns="0">
            <a:normAutofit/>
          </a:bodyPr>
          <a:lstStyle>
            <a:lvl1pPr marL="0" indent="0">
              <a:buClr>
                <a:srgbClr val="00B388"/>
              </a:buClr>
              <a:buNone/>
              <a:defRPr sz="2000" b="0" i="0" baseline="0">
                <a:latin typeface="Work Sans" charset="0"/>
                <a:ea typeface="Work Sans" charset="0"/>
                <a:cs typeface="Work Sans" charset="0"/>
              </a:defRPr>
            </a:lvl1pPr>
            <a:lvl2pPr>
              <a:buClr>
                <a:srgbClr val="00B388"/>
              </a:buClr>
              <a:defRPr/>
            </a:lvl2pPr>
            <a:lvl3pPr>
              <a:buClr>
                <a:srgbClr val="00B388"/>
              </a:buClr>
              <a:defRPr/>
            </a:lvl3pPr>
            <a:lvl4pPr>
              <a:buClr>
                <a:srgbClr val="00B388"/>
              </a:buClr>
              <a:defRPr/>
            </a:lvl4pPr>
            <a:lvl5pPr>
              <a:buClr>
                <a:srgbClr val="00B388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 Yellow">
    <p:bg>
      <p:bgPr>
        <a:solidFill>
          <a:srgbClr val="FFC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2A1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61" y="1226854"/>
            <a:ext cx="10515600" cy="1170000"/>
          </a:xfrm>
        </p:spPr>
        <p:txBody>
          <a:bodyPr lIns="0" tIns="0" rIns="0" bIns="0" anchor="t"/>
          <a:lstStyle>
            <a:lvl1pPr>
              <a:defRPr sz="6000" b="1" i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361" y="2522854"/>
            <a:ext cx="9898199" cy="704087"/>
          </a:xfrm>
        </p:spPr>
        <p:txBody>
          <a:bodyPr lIns="0" tIns="0" rIns="0" bIns="0"/>
          <a:lstStyle>
            <a:lvl1pPr marL="0" indent="0">
              <a:buNone/>
              <a:defRPr sz="2400" b="0" i="0">
                <a:solidFill>
                  <a:srgbClr val="2A1564"/>
                </a:solidFill>
                <a:latin typeface="Work Sans" charset="0"/>
                <a:ea typeface="Work Sans" charset="0"/>
                <a:cs typeface="Work Sans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2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51691" y="1226854"/>
            <a:ext cx="7220712" cy="739353"/>
          </a:xfrm>
        </p:spPr>
        <p:txBody>
          <a:bodyPr lIns="0" tIns="0" rIns="0" bIns="0" anchor="t"/>
          <a:lstStyle>
            <a:lvl1pPr>
              <a:defRPr b="1" i="0">
                <a:solidFill>
                  <a:srgbClr val="2A1564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151691" y="2871464"/>
            <a:ext cx="7220712" cy="2784538"/>
          </a:xfrm>
        </p:spPr>
        <p:txBody>
          <a:bodyPr lIns="0" tIns="0" rIns="0" bIns="0"/>
          <a:lstStyle>
            <a:lvl1pPr marL="457200" indent="-457200">
              <a:buClr>
                <a:srgbClr val="606EB2"/>
              </a:buClr>
              <a:buFont typeface="Wingdings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1151691" y="2099990"/>
            <a:ext cx="2190278" cy="542874"/>
          </a:xfrm>
        </p:spPr>
        <p:txBody>
          <a:bodyPr lIns="0" tIns="0" rIns="0" bIns="0">
            <a:normAutofit/>
          </a:bodyPr>
          <a:lstStyle>
            <a:lvl1pPr marL="0" indent="0">
              <a:buClr>
                <a:srgbClr val="00B388"/>
              </a:buClr>
              <a:buNone/>
              <a:defRPr sz="2000" b="0" i="0" baseline="0">
                <a:latin typeface="Work Sans" charset="0"/>
                <a:ea typeface="Work Sans" charset="0"/>
                <a:cs typeface="Work Sans" charset="0"/>
              </a:defRPr>
            </a:lvl1pPr>
            <a:lvl2pPr>
              <a:buClr>
                <a:srgbClr val="00B388"/>
              </a:buClr>
              <a:defRPr/>
            </a:lvl2pPr>
            <a:lvl3pPr>
              <a:buClr>
                <a:srgbClr val="00B388"/>
              </a:buClr>
              <a:defRPr/>
            </a:lvl3pPr>
            <a:lvl4pPr>
              <a:buClr>
                <a:srgbClr val="00B388"/>
              </a:buClr>
              <a:defRPr/>
            </a:lvl4pPr>
            <a:lvl5pPr>
              <a:buClr>
                <a:srgbClr val="00B388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 Pink">
    <p:bg>
      <p:bgPr>
        <a:solidFill>
          <a:srgbClr val="E045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2A1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026" y="1226854"/>
            <a:ext cx="10515600" cy="1170000"/>
          </a:xfrm>
        </p:spPr>
        <p:txBody>
          <a:bodyPr lIns="0" tIns="0" rIns="0" bIns="0" anchor="t"/>
          <a:lstStyle>
            <a:lvl1pPr>
              <a:defRPr sz="6000" b="1" i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2026" y="2522854"/>
            <a:ext cx="9898199" cy="704087"/>
          </a:xfrm>
        </p:spPr>
        <p:txBody>
          <a:bodyPr/>
          <a:lstStyle>
            <a:lvl1pPr marL="0" indent="0">
              <a:buNone/>
              <a:defRPr sz="2400" b="0" i="0">
                <a:solidFill>
                  <a:srgbClr val="2A1564"/>
                </a:solidFill>
                <a:latin typeface="Work Sans" charset="0"/>
                <a:ea typeface="Work Sans" charset="0"/>
                <a:cs typeface="Work Sans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2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E04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51691" y="1226854"/>
            <a:ext cx="7220712" cy="739353"/>
          </a:xfrm>
        </p:spPr>
        <p:txBody>
          <a:bodyPr lIns="0" tIns="0" rIns="0" bIns="0" anchor="t"/>
          <a:lstStyle>
            <a:lvl1pPr>
              <a:defRPr b="1" i="0">
                <a:solidFill>
                  <a:srgbClr val="E0457B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151691" y="2871464"/>
            <a:ext cx="7220712" cy="2784538"/>
          </a:xfrm>
        </p:spPr>
        <p:txBody>
          <a:bodyPr lIns="0" tIns="0" rIns="0" bIns="0"/>
          <a:lstStyle>
            <a:lvl1pPr marL="457200" indent="-457200">
              <a:buClr>
                <a:srgbClr val="606EB2"/>
              </a:buClr>
              <a:buFont typeface="Wingdings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rgbClr val="606EB2"/>
              </a:buClr>
              <a:buFont typeface="CambriaMath" charset="0"/>
              <a:buChar char="⎯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1151691" y="2099990"/>
            <a:ext cx="2190278" cy="542874"/>
          </a:xfrm>
        </p:spPr>
        <p:txBody>
          <a:bodyPr lIns="0" tIns="0" rIns="0" bIns="0">
            <a:normAutofit/>
          </a:bodyPr>
          <a:lstStyle>
            <a:lvl1pPr marL="0" indent="0">
              <a:buClr>
                <a:srgbClr val="00B388"/>
              </a:buClr>
              <a:buNone/>
              <a:defRPr sz="2000" b="0" i="0" baseline="0">
                <a:latin typeface="Work Sans" charset="0"/>
                <a:ea typeface="Work Sans" charset="0"/>
                <a:cs typeface="Work Sans" charset="0"/>
              </a:defRPr>
            </a:lvl1pPr>
            <a:lvl2pPr>
              <a:buClr>
                <a:srgbClr val="00B388"/>
              </a:buClr>
              <a:defRPr/>
            </a:lvl2pPr>
            <a:lvl3pPr>
              <a:buClr>
                <a:srgbClr val="00B388"/>
              </a:buClr>
              <a:defRPr/>
            </a:lvl3pPr>
            <a:lvl4pPr>
              <a:buClr>
                <a:srgbClr val="00B388"/>
              </a:buClr>
              <a:defRPr/>
            </a:lvl4pPr>
            <a:lvl5pPr>
              <a:buClr>
                <a:srgbClr val="00B388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 Orange">
    <p:bg>
      <p:bgPr>
        <a:solidFill>
          <a:srgbClr val="E04E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2A1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62" y="1226854"/>
            <a:ext cx="10515600" cy="1170000"/>
          </a:xfrm>
        </p:spPr>
        <p:txBody>
          <a:bodyPr lIns="0" tIns="0" rIns="0" bIns="0" anchor="t"/>
          <a:lstStyle>
            <a:lvl1pPr>
              <a:defRPr sz="6000" b="1" i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362" y="2522854"/>
            <a:ext cx="9898199" cy="704087"/>
          </a:xfrm>
        </p:spPr>
        <p:txBody>
          <a:bodyPr/>
          <a:lstStyle>
            <a:lvl1pPr marL="0" indent="0">
              <a:buNone/>
              <a:defRPr sz="2400" b="0" i="0">
                <a:solidFill>
                  <a:srgbClr val="2A1564"/>
                </a:solidFill>
                <a:latin typeface="Work Sans" charset="0"/>
                <a:ea typeface="Work Sans" charset="0"/>
                <a:cs typeface="Work Sans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2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E04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51691" y="1226854"/>
            <a:ext cx="7220712" cy="739353"/>
          </a:xfrm>
        </p:spPr>
        <p:txBody>
          <a:bodyPr lIns="0" tIns="0" rIns="0" bIns="0" anchor="t"/>
          <a:lstStyle>
            <a:lvl1pPr>
              <a:defRPr b="1" i="0">
                <a:solidFill>
                  <a:srgbClr val="E04E39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151691" y="2871464"/>
            <a:ext cx="5480856" cy="2784538"/>
          </a:xfrm>
        </p:spPr>
        <p:txBody>
          <a:bodyPr lIns="0" tIns="0" rIns="0" bIns="0"/>
          <a:lstStyle>
            <a:lvl1pPr marL="457200" indent="-457200">
              <a:buClr>
                <a:srgbClr val="606EB2"/>
              </a:buClr>
              <a:buFont typeface="Wingdings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rgbClr val="606EB2"/>
              </a:buClr>
              <a:buFont typeface="Wingdings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rgbClr val="606EB2"/>
              </a:buClr>
              <a:buFont typeface="Wingdings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rgbClr val="606EB2"/>
              </a:buClr>
              <a:buFont typeface="Wingdings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rgbClr val="606EB2"/>
              </a:buClr>
              <a:buFont typeface="Wingdings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1151691" y="2099990"/>
            <a:ext cx="2190278" cy="542874"/>
          </a:xfrm>
        </p:spPr>
        <p:txBody>
          <a:bodyPr lIns="0" tIns="0" rIns="0" bIns="0">
            <a:normAutofit/>
          </a:bodyPr>
          <a:lstStyle>
            <a:lvl1pPr marL="0" indent="0">
              <a:buClr>
                <a:srgbClr val="00B388"/>
              </a:buClr>
              <a:buNone/>
              <a:defRPr sz="2000" b="0" i="0" baseline="0">
                <a:latin typeface="Work Sans" charset="0"/>
                <a:ea typeface="Work Sans" charset="0"/>
                <a:cs typeface="Work Sans" charset="0"/>
              </a:defRPr>
            </a:lvl1pPr>
            <a:lvl2pPr>
              <a:buClr>
                <a:srgbClr val="00B388"/>
              </a:buClr>
              <a:defRPr/>
            </a:lvl2pPr>
            <a:lvl3pPr>
              <a:buClr>
                <a:srgbClr val="00B388"/>
              </a:buClr>
              <a:defRPr/>
            </a:lvl3pPr>
            <a:lvl4pPr>
              <a:buClr>
                <a:srgbClr val="00B388"/>
              </a:buClr>
              <a:defRPr/>
            </a:lvl4pPr>
            <a:lvl5pPr>
              <a:buClr>
                <a:srgbClr val="00B388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92125" y="320675"/>
            <a:ext cx="2925763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6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00B3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7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2362" y="1226854"/>
            <a:ext cx="10515600" cy="1170000"/>
          </a:xfrm>
        </p:spPr>
        <p:txBody>
          <a:bodyPr lIns="0" tIns="0" rIns="0" bIns="0" anchor="t"/>
          <a:lstStyle>
            <a:lvl1pPr>
              <a:defRPr sz="6000" b="1" i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 off Slide">
    <p:bg>
      <p:bgPr>
        <a:solidFill>
          <a:srgbClr val="2A1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31888" y="6057900"/>
            <a:ext cx="275748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/>
          <p:nvPr userDrawn="1"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A60317-621C-444A-82AD-E280B3F07C3C}" type="datetimeFigureOut">
              <a:rPr lang="en-US"/>
              <a:pPr>
                <a:defRPr/>
              </a:pPr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F4A1BF-3032-4A95-9E86-15A5032F9D0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 kern="1200">
          <a:solidFill>
            <a:schemeClr val="tx1"/>
          </a:solidFill>
          <a:latin typeface="Antonio" charset="0"/>
          <a:ea typeface="Antonio" charset="0"/>
          <a:cs typeface="Antonio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ntonio"/>
          <a:ea typeface="Antonio"/>
          <a:cs typeface="Antonio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ntonio"/>
          <a:ea typeface="Antonio"/>
          <a:cs typeface="Antonio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ntonio"/>
          <a:ea typeface="Antonio"/>
          <a:cs typeface="Antonio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ntonio"/>
          <a:ea typeface="Antonio"/>
          <a:cs typeface="Antonio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ntonio"/>
          <a:ea typeface="Antonio"/>
          <a:cs typeface="Antonio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ntonio"/>
          <a:ea typeface="Antonio"/>
          <a:cs typeface="Antonio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ntonio"/>
          <a:ea typeface="Antonio"/>
          <a:cs typeface="Antonio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ntonio"/>
          <a:ea typeface="Antonio"/>
          <a:cs typeface="Antonio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rgbClr val="555555"/>
          </a:solidFill>
          <a:latin typeface="Work Sans" charset="0"/>
          <a:ea typeface="Work Sans" charset="0"/>
          <a:cs typeface="Work Sans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rgbClr val="555555"/>
          </a:solidFill>
          <a:latin typeface="Work Sans" charset="0"/>
          <a:ea typeface="Work Sans" charset="0"/>
          <a:cs typeface="Work Sans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rgbClr val="555555"/>
          </a:solidFill>
          <a:latin typeface="Work Sans" charset="0"/>
          <a:ea typeface="Work Sans" charset="0"/>
          <a:cs typeface="Work Sans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rgbClr val="555555"/>
          </a:solidFill>
          <a:latin typeface="Work Sans" charset="0"/>
          <a:ea typeface="Work Sans" charset="0"/>
          <a:cs typeface="Work Sans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rgbClr val="555555"/>
          </a:solidFill>
          <a:latin typeface="Work Sans" charset="0"/>
          <a:ea typeface="Work Sans" charset="0"/>
          <a:cs typeface="Work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.lobina@gre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s://www.gre.ac.uk/business/research/centres/public-services/home" TargetMode="External"/><Relationship Id="rId4" Type="http://schemas.openxmlformats.org/officeDocument/2006/relationships/hyperlink" Target="http://www.psiru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srf.org/about/fellows-and-projects/emanuele-lobin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issuu.com/isrf/docs/isrf_bulletin_issue_xii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6E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itle 2"/>
          <p:cNvSpPr>
            <a:spLocks noGrp="1"/>
          </p:cNvSpPr>
          <p:nvPr>
            <p:ph type="subTitle" idx="1"/>
          </p:nvPr>
        </p:nvSpPr>
        <p:spPr>
          <a:xfrm>
            <a:off x="1152525" y="3878263"/>
            <a:ext cx="3968750" cy="2792412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1600" b="1" dirty="0" err="1">
                <a:latin typeface="Work Sans"/>
                <a:ea typeface="Work Sans"/>
                <a:cs typeface="Work Sans"/>
              </a:rPr>
              <a:t>Dr</a:t>
            </a:r>
            <a:r>
              <a:rPr lang="en-US" sz="1600" b="1" dirty="0">
                <a:latin typeface="Work Sans"/>
                <a:ea typeface="Work Sans"/>
                <a:cs typeface="Work Sans"/>
              </a:rPr>
              <a:t> Emanuele Lobina</a:t>
            </a:r>
            <a:br>
              <a:rPr lang="en-US" sz="1600" b="1" dirty="0">
                <a:latin typeface="Work Sans"/>
                <a:ea typeface="Work Sans"/>
                <a:cs typeface="Work Sans"/>
              </a:rPr>
            </a:br>
            <a:r>
              <a:rPr lang="en-US" sz="1600" b="1" dirty="0">
                <a:latin typeface="Work Sans"/>
                <a:ea typeface="Work Sans"/>
                <a:cs typeface="Work Sans"/>
              </a:rPr>
              <a:t>Principal Lecturer</a:t>
            </a:r>
          </a:p>
          <a:p>
            <a:pPr eaLnBrk="1" hangingPunct="1">
              <a:lnSpc>
                <a:spcPct val="100000"/>
              </a:lnSpc>
            </a:pPr>
            <a:r>
              <a:rPr lang="en-US" sz="1600" b="1" dirty="0">
                <a:latin typeface="Work Sans"/>
                <a:ea typeface="Work Sans"/>
                <a:cs typeface="Work Sans"/>
              </a:rPr>
              <a:t>PSIRU, Business Faculty, </a:t>
            </a:r>
            <a:br>
              <a:rPr lang="en-US" sz="1600" b="1" dirty="0">
                <a:latin typeface="Work Sans"/>
                <a:ea typeface="Work Sans"/>
                <a:cs typeface="Work Sans"/>
              </a:rPr>
            </a:br>
            <a:r>
              <a:rPr lang="en-US" sz="1600" b="1" dirty="0">
                <a:latin typeface="Work Sans"/>
                <a:ea typeface="Work Sans"/>
                <a:cs typeface="Work Sans"/>
              </a:rPr>
              <a:t>University of Greenwich</a:t>
            </a:r>
          </a:p>
          <a:p>
            <a:pPr eaLnBrk="1" hangingPunct="1">
              <a:lnSpc>
                <a:spcPct val="100000"/>
              </a:lnSpc>
            </a:pPr>
            <a:r>
              <a:rPr lang="en-US" sz="1600" b="1" dirty="0">
                <a:latin typeface="Work Sans"/>
                <a:ea typeface="Work Sans"/>
                <a:cs typeface="Work Sans"/>
                <a:hlinkClick r:id="rId3"/>
              </a:rPr>
              <a:t>e.lobina@gre.ac.uk</a:t>
            </a:r>
            <a:endParaRPr lang="en-US" sz="1600" b="1" dirty="0">
              <a:latin typeface="Work Sans"/>
              <a:ea typeface="Work Sans"/>
              <a:cs typeface="Work Sans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1600" b="1" dirty="0">
                <a:latin typeface="Work Sans"/>
                <a:ea typeface="Work Sans"/>
                <a:cs typeface="Work Sans"/>
                <a:hlinkClick r:id="rId4"/>
              </a:rPr>
              <a:t>http://www.psiru.org</a:t>
            </a:r>
            <a:r>
              <a:rPr lang="en-US" sz="1600" b="1" dirty="0">
                <a:latin typeface="Work Sans"/>
                <a:ea typeface="Work Sans"/>
                <a:cs typeface="Work Sans"/>
              </a:rPr>
              <a:t> </a:t>
            </a:r>
          </a:p>
          <a:p>
            <a:pPr eaLnBrk="1" hangingPunct="1">
              <a:lnSpc>
                <a:spcPct val="100000"/>
              </a:lnSpc>
            </a:pPr>
            <a:r>
              <a:rPr lang="en-US" sz="1600" b="1" dirty="0">
                <a:latin typeface="Work Sans"/>
                <a:ea typeface="Work Sans"/>
                <a:cs typeface="Work Sans"/>
                <a:hlinkClick r:id="rId5"/>
              </a:rPr>
              <a:t>https://www.gre.ac.uk/business/research/centres/public-services/home</a:t>
            </a:r>
            <a:r>
              <a:rPr lang="en-US" sz="1600" b="1" dirty="0">
                <a:latin typeface="Work Sans"/>
                <a:ea typeface="Work Sans"/>
                <a:cs typeface="Work Sans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2525" y="1223963"/>
            <a:ext cx="4000500" cy="20034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800" dirty="0"/>
              <a:t>Ripubblicizzazione e sviluppo sostenibile del servizio idrico</a:t>
            </a:r>
          </a:p>
        </p:txBody>
      </p:sp>
      <p:pic>
        <p:nvPicPr>
          <p:cNvPr id="19460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08613" y="-6350"/>
            <a:ext cx="6783387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rgbClr val="2A1564">
                    <a:alpha val="76000"/>
                  </a:srgbClr>
                </a:solidFill>
                <a:latin typeface="+mn-lt"/>
                <a:cs typeface="+mn-cs"/>
              </a:rPr>
              <a:t>170223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838" y="1227138"/>
            <a:ext cx="10515600" cy="8794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300" dirty="0">
                <a:solidFill>
                  <a:srgbClr val="2A1564"/>
                </a:solidFill>
              </a:rPr>
              <a:t>ISRF Political Economy Research Fellowship</a:t>
            </a: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838" y="2435225"/>
            <a:ext cx="10515600" cy="4349750"/>
          </a:xfrm>
        </p:spPr>
        <p:txBody>
          <a:bodyPr rtlCol="0">
            <a:normAutofit/>
          </a:bodyPr>
          <a:lstStyle/>
          <a:p>
            <a:pPr marL="342900" indent="-342900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endParaRPr lang="en-US" sz="1200" dirty="0">
              <a:solidFill>
                <a:schemeClr val="bg1"/>
              </a:solidFill>
            </a:endParaRPr>
          </a:p>
          <a:p>
            <a:pPr marL="342900" indent="-342900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endParaRPr lang="en-US" sz="1200" dirty="0">
              <a:solidFill>
                <a:schemeClr val="bg1"/>
              </a:solidFill>
            </a:endParaRPr>
          </a:p>
          <a:p>
            <a:pPr marL="342900" indent="-342900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it-IT" b="1" dirty="0">
                <a:solidFill>
                  <a:schemeClr val="bg1"/>
                </a:solidFill>
              </a:rPr>
              <a:t>Progetto</a:t>
            </a:r>
            <a:r>
              <a:rPr lang="en-US" b="1" dirty="0">
                <a:solidFill>
                  <a:schemeClr val="bg1"/>
                </a:solidFill>
              </a:rPr>
              <a:t>: “</a:t>
            </a:r>
            <a:r>
              <a:rPr lang="en-GB" b="1" dirty="0">
                <a:solidFill>
                  <a:schemeClr val="bg1"/>
                </a:solidFill>
              </a:rPr>
              <a:t>Reorienting Industrial Organisation Theory: From Necessary to Possible Outcomes</a:t>
            </a:r>
            <a:r>
              <a:rPr lang="en-US" b="1" dirty="0">
                <a:solidFill>
                  <a:schemeClr val="bg1"/>
                </a:solidFill>
              </a:rPr>
              <a:t>”</a:t>
            </a:r>
          </a:p>
          <a:p>
            <a:pPr marL="171450" indent="-171450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endParaRPr lang="en-US" sz="1200" dirty="0"/>
          </a:p>
          <a:p>
            <a:pPr marL="342900" indent="-342900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it-IT" b="1" dirty="0">
                <a:solidFill>
                  <a:schemeClr val="bg1"/>
                </a:solidFill>
              </a:rPr>
              <a:t>Settembre 2017-Agosto 2018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t-IT" sz="1200" dirty="0"/>
          </a:p>
          <a:p>
            <a:pPr marL="342900" indent="-342900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it-IT" b="1" dirty="0">
                <a:solidFill>
                  <a:schemeClr val="bg1"/>
                </a:solidFill>
                <a:hlinkClick r:id="rId3"/>
              </a:rPr>
              <a:t>http://isrf.org/about/fellows-and-projects/emanuele-lobina</a:t>
            </a:r>
            <a:r>
              <a:rPr lang="it-IT" dirty="0"/>
              <a:t>  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endParaRPr lang="it-IT" sz="1200" dirty="0"/>
          </a:p>
          <a:p>
            <a:pPr marL="342900" indent="-342900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it-IT" b="1" dirty="0">
                <a:solidFill>
                  <a:schemeClr val="bg1"/>
                </a:solidFill>
              </a:rPr>
              <a:t>Vedi anche Lobina </a:t>
            </a:r>
            <a:r>
              <a:rPr lang="en-US" b="1" dirty="0">
                <a:solidFill>
                  <a:schemeClr val="bg1"/>
                </a:solidFill>
              </a:rPr>
              <a:t>(2017) in ISRF Bulletin, </a:t>
            </a:r>
            <a:r>
              <a:rPr lang="it-IT" b="1" dirty="0">
                <a:solidFill>
                  <a:schemeClr val="bg1"/>
                </a:solidFill>
              </a:rPr>
              <a:t>numero</a:t>
            </a:r>
            <a:r>
              <a:rPr lang="en-US" b="1" dirty="0">
                <a:solidFill>
                  <a:schemeClr val="bg1"/>
                </a:solidFill>
              </a:rPr>
              <a:t> XIII, pp. 16-21: </a:t>
            </a:r>
            <a:r>
              <a:rPr lang="en-US" b="1" dirty="0">
                <a:solidFill>
                  <a:schemeClr val="bg1"/>
                </a:solidFill>
                <a:hlinkClick r:id="rId4"/>
              </a:rPr>
              <a:t>https://issuu.com/isrf/docs/isrf_bulletin_issue_xiii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675842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765175"/>
            <a:ext cx="9144000" cy="5881688"/>
          </a:xfrm>
        </p:spPr>
        <p:txBody>
          <a:bodyPr/>
          <a:lstStyle/>
          <a:p>
            <a:pPr marL="609600" indent="-609600">
              <a:buNone/>
              <a:defRPr/>
            </a:pPr>
            <a:endParaRPr lang="it-IT" sz="2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GB" sz="1600" dirty="0"/>
          </a:p>
          <a:p>
            <a:pPr marL="0" indent="0">
              <a:buNone/>
              <a:defRPr/>
            </a:pPr>
            <a:endParaRPr lang="en-GB" dirty="0"/>
          </a:p>
          <a:p>
            <a:pPr marL="609600" indent="-609600">
              <a:buNone/>
              <a:defRPr/>
            </a:pPr>
            <a:r>
              <a:rPr lang="en-GB" sz="400" dirty="0">
                <a:cs typeface="Times New Roman" pitchFamily="18" charset="0"/>
              </a:rPr>
              <a:t>  </a:t>
            </a:r>
          </a:p>
          <a:p>
            <a:pPr marL="609600" indent="-609600">
              <a:defRPr/>
            </a:pPr>
            <a:endParaRPr lang="it-IT" dirty="0"/>
          </a:p>
        </p:txBody>
      </p:sp>
      <p:pic>
        <p:nvPicPr>
          <p:cNvPr id="1945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513" y="814388"/>
            <a:ext cx="4149725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22812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1112838" y="1227138"/>
            <a:ext cx="10515600" cy="723900"/>
          </a:xfrm>
        </p:spPr>
        <p:txBody>
          <a:bodyPr/>
          <a:lstStyle/>
          <a:p>
            <a:pPr eaLnBrk="1" hangingPunct="1"/>
            <a:r>
              <a:rPr lang="it-IT" sz="4800" dirty="0">
                <a:solidFill>
                  <a:srgbClr val="C00000"/>
                </a:solidFill>
                <a:latin typeface="Antonio"/>
                <a:ea typeface="Antonio"/>
                <a:cs typeface="Antonio"/>
              </a:rPr>
              <a:t>Definizioni</a:t>
            </a:r>
          </a:p>
        </p:txBody>
      </p:sp>
      <p:sp>
        <p:nvSpPr>
          <p:cNvPr id="23554" name="Text Placeholder 2"/>
          <p:cNvSpPr>
            <a:spLocks noGrp="1"/>
          </p:cNvSpPr>
          <p:nvPr>
            <p:ph type="body" idx="1"/>
          </p:nvPr>
        </p:nvSpPr>
        <p:spPr>
          <a:xfrm>
            <a:off x="1112838" y="2155825"/>
            <a:ext cx="9898062" cy="4473575"/>
          </a:xfrm>
        </p:spPr>
        <p:txBody>
          <a:bodyPr/>
          <a:lstStyle/>
          <a:p>
            <a:pPr marL="533400" indent="-533400">
              <a:buFont typeface="Arial" panose="020B0604020202020204" pitchFamily="34" charset="0"/>
              <a:buChar char="•"/>
              <a:defRPr/>
            </a:pPr>
            <a:r>
              <a:rPr lang="it-IT" sz="2800" b="1" dirty="0"/>
              <a:t>Sviluppo sostenibile come </a:t>
            </a:r>
            <a:r>
              <a:rPr lang="it-IT" sz="2800" b="1" dirty="0" smtClean="0"/>
              <a:t>concetto </a:t>
            </a:r>
            <a:r>
              <a:rPr lang="it-IT" sz="2800" b="1" dirty="0"/>
              <a:t>multidimensionale, sul piano economico, sociale, tecnico, ambientale e </a:t>
            </a:r>
            <a:r>
              <a:rPr lang="it-IT" sz="2800" b="1" dirty="0" smtClean="0"/>
              <a:t>istitutionale</a:t>
            </a:r>
            <a:endParaRPr lang="it-IT" sz="200" b="1" dirty="0">
              <a:cs typeface="Times New Roman" pitchFamily="18" charset="0"/>
            </a:endParaRPr>
          </a:p>
          <a:p>
            <a:pPr marL="609600" indent="-609600">
              <a:buFont typeface="Arial" panose="020B0604020202020204" pitchFamily="34" charset="0"/>
              <a:buChar char="•"/>
              <a:defRPr/>
            </a:pPr>
            <a:r>
              <a:rPr lang="it-IT" sz="2800" b="1" dirty="0"/>
              <a:t>Privatizzazione come controllo da parte del settore privato del flusso di cassa, indipendentemente dalla cessione parziale o integrale </a:t>
            </a:r>
            <a:r>
              <a:rPr lang="it-IT" sz="2800" b="1" dirty="0" smtClean="0"/>
              <a:t>della proprietà del gestore e/o dell’infrastruttura</a:t>
            </a:r>
            <a:endParaRPr lang="it-IT" sz="2800" b="1" dirty="0"/>
          </a:p>
          <a:p>
            <a:pPr marL="609600" indent="-609600">
              <a:buFont typeface="Arial" panose="020B0604020202020204" pitchFamily="34" charset="0"/>
              <a:buChar char="•"/>
              <a:defRPr/>
            </a:pPr>
            <a:r>
              <a:rPr lang="it-IT" sz="2800" b="1" dirty="0"/>
              <a:t>Ripubblicizzazione come ritorno della gestione del servizio idrico sotto proprietà e controllo interamente </a:t>
            </a:r>
            <a:r>
              <a:rPr lang="it-IT" sz="2800" b="1" dirty="0" smtClean="0"/>
              <a:t>pubblici    </a:t>
            </a:r>
            <a:r>
              <a:rPr lang="it-IT" sz="2800" b="1" dirty="0" smtClean="0">
                <a:latin typeface="Work Sans"/>
                <a:ea typeface="Work Sans"/>
                <a:cs typeface="Work Sans"/>
              </a:rPr>
              <a:t> </a:t>
            </a:r>
            <a:endParaRPr lang="it-IT" sz="2800" b="1" dirty="0">
              <a:latin typeface="Work Sans"/>
              <a:ea typeface="Work Sans"/>
              <a:cs typeface="Work Sans"/>
            </a:endParaRPr>
          </a:p>
          <a:p>
            <a:pPr marL="342900" indent="-342900" eaLnBrk="1" hangingPunct="1">
              <a:buFont typeface="Wingdings" pitchFamily="2" charset="2"/>
              <a:buChar char="§"/>
            </a:pPr>
            <a:endParaRPr lang="en-US" b="1" dirty="0">
              <a:latin typeface="Work Sans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407112210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1112838" y="1227138"/>
            <a:ext cx="10515600" cy="723900"/>
          </a:xfrm>
        </p:spPr>
        <p:txBody>
          <a:bodyPr/>
          <a:lstStyle/>
          <a:p>
            <a:pPr eaLnBrk="1" hangingPunct="1"/>
            <a:r>
              <a:rPr lang="it-IT" sz="4800" dirty="0">
                <a:solidFill>
                  <a:srgbClr val="C00000"/>
                </a:solidFill>
                <a:latin typeface="Antonio"/>
                <a:ea typeface="Antonio"/>
                <a:cs typeface="Antonio"/>
              </a:rPr>
              <a:t>Ripubblicizzazione</a:t>
            </a:r>
            <a:r>
              <a:rPr lang="en-US" sz="4800" dirty="0">
                <a:solidFill>
                  <a:srgbClr val="C00000"/>
                </a:solidFill>
                <a:latin typeface="Antonio"/>
                <a:ea typeface="Antonio"/>
                <a:cs typeface="Antonio"/>
              </a:rPr>
              <a:t> come </a:t>
            </a:r>
            <a:r>
              <a:rPr lang="it-IT" sz="4800" dirty="0">
                <a:solidFill>
                  <a:srgbClr val="C00000"/>
                </a:solidFill>
                <a:latin typeface="Antonio"/>
                <a:ea typeface="Antonio"/>
                <a:cs typeface="Antonio"/>
              </a:rPr>
              <a:t>processo mondiale</a:t>
            </a:r>
          </a:p>
        </p:txBody>
      </p:sp>
      <p:sp>
        <p:nvSpPr>
          <p:cNvPr id="23554" name="Text Placeholder 2"/>
          <p:cNvSpPr>
            <a:spLocks noGrp="1"/>
          </p:cNvSpPr>
          <p:nvPr>
            <p:ph type="body" idx="1"/>
          </p:nvPr>
        </p:nvSpPr>
        <p:spPr>
          <a:xfrm>
            <a:off x="1112838" y="2155825"/>
            <a:ext cx="9898062" cy="4473575"/>
          </a:xfrm>
        </p:spPr>
        <p:txBody>
          <a:bodyPr/>
          <a:lstStyle/>
          <a:p>
            <a:pPr eaLnBrk="1" hangingPunct="1"/>
            <a:endParaRPr lang="en-US" b="1" dirty="0">
              <a:latin typeface="Work Sans"/>
              <a:ea typeface="Work Sans"/>
              <a:cs typeface="Work Sans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75" b="61024"/>
          <a:stretch>
            <a:fillRect/>
          </a:stretch>
        </p:blipFill>
        <p:spPr bwMode="auto">
          <a:xfrm>
            <a:off x="1112839" y="2152734"/>
            <a:ext cx="9898061" cy="447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33645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1112838" y="1227138"/>
            <a:ext cx="10515600" cy="723900"/>
          </a:xfrm>
        </p:spPr>
        <p:txBody>
          <a:bodyPr/>
          <a:lstStyle/>
          <a:p>
            <a:pPr eaLnBrk="1" hangingPunct="1"/>
            <a:r>
              <a:rPr lang="it-IT" sz="4800" dirty="0">
                <a:solidFill>
                  <a:srgbClr val="C00000"/>
                </a:solidFill>
                <a:latin typeface="Antonio"/>
                <a:ea typeface="Antonio"/>
                <a:cs typeface="Antonio"/>
              </a:rPr>
              <a:t>Diffusione della ripubblicizzazione</a:t>
            </a:r>
          </a:p>
        </p:txBody>
      </p:sp>
      <p:sp>
        <p:nvSpPr>
          <p:cNvPr id="23554" name="Text Placeholder 2"/>
          <p:cNvSpPr>
            <a:spLocks noGrp="1"/>
          </p:cNvSpPr>
          <p:nvPr>
            <p:ph type="body" idx="1"/>
          </p:nvPr>
        </p:nvSpPr>
        <p:spPr>
          <a:xfrm>
            <a:off x="1112838" y="2155825"/>
            <a:ext cx="9898062" cy="4473575"/>
          </a:xfrm>
        </p:spPr>
        <p:txBody>
          <a:bodyPr/>
          <a:lstStyle/>
          <a:p>
            <a:pPr eaLnBrk="1" hangingPunct="1"/>
            <a:endParaRPr lang="en-US" b="1" dirty="0">
              <a:latin typeface="Work Sans"/>
              <a:ea typeface="Work Sans"/>
              <a:cs typeface="Work Sans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7" t="19186" r="18500" b="9381"/>
          <a:stretch>
            <a:fillRect/>
          </a:stretch>
        </p:blipFill>
        <p:spPr bwMode="auto">
          <a:xfrm>
            <a:off x="1112838" y="2155824"/>
            <a:ext cx="8628322" cy="446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62460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1112838" y="1227138"/>
            <a:ext cx="10515600" cy="838200"/>
          </a:xfrm>
        </p:spPr>
        <p:txBody>
          <a:bodyPr/>
          <a:lstStyle/>
          <a:p>
            <a:pPr eaLnBrk="1" hangingPunct="1"/>
            <a:r>
              <a:rPr lang="it-IT" sz="4800" dirty="0">
                <a:solidFill>
                  <a:srgbClr val="2A1564"/>
                </a:solidFill>
                <a:latin typeface="Antonio"/>
                <a:ea typeface="Antonio"/>
                <a:cs typeface="Antonio"/>
              </a:rPr>
              <a:t>Motivazioni della ripubblicizzazione</a:t>
            </a:r>
          </a:p>
        </p:txBody>
      </p:sp>
      <p:sp>
        <p:nvSpPr>
          <p:cNvPr id="24578" name="TextBox 3"/>
          <p:cNvSpPr txBox="1">
            <a:spLocks noChangeArrowheads="1"/>
          </p:cNvSpPr>
          <p:nvPr/>
        </p:nvSpPr>
        <p:spPr bwMode="auto">
          <a:xfrm>
            <a:off x="1112838" y="2235200"/>
            <a:ext cx="10099675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09600" indent="-609600">
              <a:buFont typeface="Wingdings" panose="05000000000000000000" pitchFamily="2" charset="2"/>
              <a:buChar char="§"/>
              <a:defRPr/>
            </a:pPr>
            <a:r>
              <a:rPr lang="it-IT" altLang="en-US" sz="2800" b="1" dirty="0">
                <a:solidFill>
                  <a:schemeClr val="bg1"/>
                </a:solidFill>
                <a:cs typeface="Times New Roman" pitchFamily="18" charset="0"/>
              </a:rPr>
              <a:t>Le promesse mancate della gestione privata alimentano la tendenza europea e mondiale alla ripubblicizzazione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it-IT" altLang="en-US" sz="2700" b="1" dirty="0">
                <a:solidFill>
                  <a:schemeClr val="bg1"/>
                </a:solidFill>
              </a:rPr>
              <a:t>Corruzione (ad es. Grenoble, Francia)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it-IT" altLang="en-US" sz="2700" b="1" dirty="0">
                <a:solidFill>
                  <a:schemeClr val="bg1"/>
                </a:solidFill>
              </a:rPr>
              <a:t>Mancanza di trasparenza (ad es. Parigi, Francia) 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it-IT" altLang="en-US" sz="2700" b="1" dirty="0">
                <a:solidFill>
                  <a:schemeClr val="bg1"/>
                </a:solidFill>
              </a:rPr>
              <a:t>Bassa qualità del servizio (ad es. Atlanta, USA)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it-IT" altLang="en-US" sz="2700" b="1" dirty="0">
                <a:solidFill>
                  <a:schemeClr val="bg1"/>
                </a:solidFill>
              </a:rPr>
              <a:t>Sotto-investimenti (ad es. Berlino, Germania)</a:t>
            </a:r>
          </a:p>
          <a:p>
            <a:pPr marL="609600" indent="-609600">
              <a:buFont typeface="Wingdings" panose="05000000000000000000" pitchFamily="2" charset="2"/>
              <a:buChar char="§"/>
              <a:defRPr/>
            </a:pPr>
            <a:endParaRPr lang="it-IT" altLang="en-US" sz="2800" b="1" dirty="0">
              <a:solidFill>
                <a:schemeClr val="bg1"/>
              </a:solidFill>
              <a:cs typeface="Times New Roman" pitchFamily="18" charset="0"/>
            </a:endParaRPr>
          </a:p>
          <a:p>
            <a:pPr marL="609600" indent="-609600">
              <a:buFont typeface="Wingdings" panose="05000000000000000000" pitchFamily="2" charset="2"/>
              <a:buChar char="§"/>
              <a:defRPr/>
            </a:pPr>
            <a:r>
              <a:rPr lang="it-IT" altLang="en-US" sz="2800" b="1" dirty="0">
                <a:solidFill>
                  <a:schemeClr val="bg1"/>
                </a:solidFill>
              </a:rPr>
              <a:t>La massimizzazione del profitto è il problema di fondo della gestione privata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45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112838" y="1227138"/>
            <a:ext cx="10515600" cy="838200"/>
          </a:xfrm>
        </p:spPr>
        <p:txBody>
          <a:bodyPr/>
          <a:lstStyle/>
          <a:p>
            <a:pPr eaLnBrk="1" hangingPunct="1"/>
            <a:r>
              <a:rPr lang="it-IT" sz="4800" dirty="0">
                <a:solidFill>
                  <a:srgbClr val="002060"/>
                </a:solidFill>
                <a:latin typeface="Antonio"/>
                <a:ea typeface="Antonio"/>
                <a:cs typeface="Antonio"/>
              </a:rPr>
              <a:t>La ripubblicizzazione a Parigi: 2010-2019</a:t>
            </a: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1112838" y="2444750"/>
            <a:ext cx="10099675" cy="4265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sz="2800" b="1" dirty="0">
                <a:solidFill>
                  <a:schemeClr val="bg1"/>
                </a:solidFill>
                <a:latin typeface="Work Sans" panose="00000500000000000000" pitchFamily="50" charset="0"/>
              </a:rPr>
              <a:t>Incremento tariffario del 174% </a:t>
            </a:r>
            <a:r>
              <a:rPr lang="it-IT" sz="2800" b="1" dirty="0" smtClean="0">
                <a:solidFill>
                  <a:schemeClr val="bg1"/>
                </a:solidFill>
                <a:latin typeface="Work Sans" panose="00000500000000000000" pitchFamily="50" charset="0"/>
              </a:rPr>
              <a:t>e mancanza </a:t>
            </a:r>
            <a:r>
              <a:rPr lang="it-IT" sz="2800" b="1" dirty="0">
                <a:solidFill>
                  <a:schemeClr val="bg1"/>
                </a:solidFill>
                <a:latin typeface="Work Sans" panose="00000500000000000000" pitchFamily="50" charset="0"/>
              </a:rPr>
              <a:t>di trasparenza sotto la gestione privata (</a:t>
            </a:r>
            <a:r>
              <a:rPr lang="it-IT" sz="2800" b="1" dirty="0" smtClean="0">
                <a:solidFill>
                  <a:schemeClr val="bg1"/>
                </a:solidFill>
                <a:latin typeface="Work Sans" panose="00000500000000000000" pitchFamily="50" charset="0"/>
              </a:rPr>
              <a:t>1985-2008)</a:t>
            </a:r>
            <a:endParaRPr lang="it-IT" sz="2800" b="1" dirty="0">
              <a:solidFill>
                <a:schemeClr val="bg1"/>
              </a:solidFill>
              <a:latin typeface="Work Sans" panose="00000500000000000000" pitchFamily="50" charset="0"/>
            </a:endParaRP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sz="2800" b="1" dirty="0">
                <a:solidFill>
                  <a:schemeClr val="bg1"/>
                </a:solidFill>
                <a:latin typeface="Work Sans" panose="00000500000000000000" pitchFamily="50" charset="0"/>
              </a:rPr>
              <a:t>Il </a:t>
            </a:r>
            <a:r>
              <a:rPr lang="it-IT" sz="2800" b="1" dirty="0" smtClean="0">
                <a:solidFill>
                  <a:schemeClr val="bg1"/>
                </a:solidFill>
                <a:latin typeface="Work Sans" panose="00000500000000000000" pitchFamily="50" charset="0"/>
              </a:rPr>
              <a:t>modello organizzativo del gestore pubblico </a:t>
            </a:r>
            <a:r>
              <a:rPr lang="it-IT" sz="2800" b="1" dirty="0">
                <a:solidFill>
                  <a:schemeClr val="bg1"/>
                </a:solidFill>
                <a:latin typeface="Work Sans" panose="00000500000000000000" pitchFamily="50" charset="0"/>
              </a:rPr>
              <a:t>(Eau de Paris) è l’equivalente dell’azienda speciale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sz="2800" b="1" dirty="0">
                <a:solidFill>
                  <a:schemeClr val="bg1"/>
                </a:solidFill>
                <a:latin typeface="Work Sans" panose="00000500000000000000" pitchFamily="50" charset="0"/>
              </a:rPr>
              <a:t>Riduzione tariffaria dell’8% dopo il primo anno, seguito da stabilità negli anni successivi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sz="2800" b="1" dirty="0" smtClean="0">
                <a:solidFill>
                  <a:schemeClr val="bg1"/>
                </a:solidFill>
                <a:latin typeface="Work Sans" panose="00000500000000000000" pitchFamily="50" charset="0"/>
              </a:rPr>
              <a:t>Reinvestimento degli </a:t>
            </a:r>
            <a:r>
              <a:rPr lang="it-IT" sz="2800" b="1" dirty="0">
                <a:solidFill>
                  <a:schemeClr val="bg1"/>
                </a:solidFill>
                <a:latin typeface="Work Sans" panose="00000500000000000000" pitchFamily="50" charset="0"/>
              </a:rPr>
              <a:t>utili e alti livelli di investimento certificati dalla Corte dei Conti francese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sz="2800" b="1" dirty="0">
                <a:solidFill>
                  <a:schemeClr val="bg1"/>
                </a:solidFill>
                <a:latin typeface="Work Sans" panose="00000500000000000000" pitchFamily="50" charset="0"/>
              </a:rPr>
              <a:t>Interventi importanti sul piano sociale e ambientale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sz="2800" b="1" dirty="0">
                <a:solidFill>
                  <a:schemeClr val="bg1"/>
                </a:solidFill>
                <a:latin typeface="Work Sans" panose="00000500000000000000" pitchFamily="50" charset="0"/>
              </a:rPr>
              <a:t>Forme avanzate di partecipazione dei cittadini nella presa di </a:t>
            </a:r>
            <a:r>
              <a:rPr lang="it-IT" sz="2800" b="1" dirty="0" smtClean="0">
                <a:solidFill>
                  <a:schemeClr val="bg1"/>
                </a:solidFill>
                <a:latin typeface="Work Sans" panose="00000500000000000000" pitchFamily="50" charset="0"/>
              </a:rPr>
              <a:t>decisioni, e forte trasparenza</a:t>
            </a:r>
            <a:endParaRPr lang="it-IT" sz="2800" b="1" dirty="0">
              <a:solidFill>
                <a:schemeClr val="bg1"/>
              </a:solidFill>
              <a:latin typeface="Work Sans" panose="00000500000000000000" pitchFamily="50" charset="0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150938" y="1227138"/>
            <a:ext cx="10294937" cy="739775"/>
          </a:xfrm>
        </p:spPr>
        <p:txBody>
          <a:bodyPr/>
          <a:lstStyle/>
          <a:p>
            <a:pPr eaLnBrk="1" hangingPunct="1"/>
            <a:r>
              <a:rPr lang="it-IT" sz="4800" dirty="0">
                <a:latin typeface="Antonio"/>
                <a:ea typeface="Antonio"/>
                <a:cs typeface="Antonio"/>
              </a:rPr>
              <a:t>La ripubblicizzazione a Berlino: 2013-2019  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1150938" y="1875453"/>
            <a:ext cx="10294937" cy="4860310"/>
          </a:xfrm>
        </p:spPr>
        <p:txBody>
          <a:bodyPr/>
          <a:lstStyle/>
          <a:p>
            <a:pPr marL="609600" indent="-609600">
              <a:defRPr/>
            </a:pPr>
            <a:endParaRPr lang="en-GB" sz="200" dirty="0"/>
          </a:p>
          <a:p>
            <a:pPr marL="609600" indent="-609600"/>
            <a:r>
              <a:rPr lang="it-IT" altLang="en-US" sz="2400" b="1" dirty="0" smtClean="0">
                <a:latin typeface="Work Sans" panose="00000500000000000000" pitchFamily="50" charset="0"/>
              </a:rPr>
              <a:t>Forti incrementi tariffari, </a:t>
            </a:r>
            <a:r>
              <a:rPr lang="it-IT" altLang="en-US" sz="2400" b="1" dirty="0">
                <a:latin typeface="Work Sans" panose="00000500000000000000" pitchFamily="50" charset="0"/>
              </a:rPr>
              <a:t>sotto-investimento e </a:t>
            </a:r>
            <a:r>
              <a:rPr lang="it-IT" altLang="en-US" sz="2400" b="1" dirty="0" smtClean="0">
                <a:latin typeface="Work Sans" panose="00000500000000000000" pitchFamily="50" charset="0"/>
              </a:rPr>
              <a:t>mancanza </a:t>
            </a:r>
            <a:r>
              <a:rPr lang="it-IT" altLang="en-US" sz="2400" b="1" dirty="0">
                <a:latin typeface="Work Sans" panose="00000500000000000000" pitchFamily="50" charset="0"/>
              </a:rPr>
              <a:t>di trasparenza sotto la gestione privata (1999-2012)</a:t>
            </a:r>
          </a:p>
          <a:p>
            <a:pPr marL="609600" indent="-609600"/>
            <a:r>
              <a:rPr lang="it-IT" altLang="en-US" sz="2400" b="1" dirty="0">
                <a:latin typeface="Work Sans" panose="00000500000000000000" pitchFamily="50" charset="0"/>
              </a:rPr>
              <a:t>Ripubblicizzazione decisa in seguito a referendum municipale del 2011 e forte mobilitazione sociale</a:t>
            </a:r>
          </a:p>
          <a:p>
            <a:pPr marL="609600" indent="-609600"/>
            <a:r>
              <a:rPr lang="it-IT" altLang="en-US" sz="2400" b="1" dirty="0">
                <a:latin typeface="Work Sans" panose="00000500000000000000" pitchFamily="50" charset="0"/>
              </a:rPr>
              <a:t>Riduzione tariffaria del 17% imposta dall’autorità antitrust federale per il periodo 2012-2018</a:t>
            </a:r>
          </a:p>
          <a:p>
            <a:pPr marL="609600" indent="-609600"/>
            <a:r>
              <a:rPr lang="it-IT" altLang="en-US" sz="2400" b="1" dirty="0">
                <a:latin typeface="Work Sans" panose="00000500000000000000" pitchFamily="50" charset="0"/>
              </a:rPr>
              <a:t>Il nuovo gestore pubblico non </a:t>
            </a:r>
            <a:r>
              <a:rPr lang="it-IT" altLang="en-US" sz="2400" b="1" dirty="0" smtClean="0">
                <a:latin typeface="Work Sans" panose="00000500000000000000" pitchFamily="50" charset="0"/>
              </a:rPr>
              <a:t>ha fatto </a:t>
            </a:r>
            <a:r>
              <a:rPr lang="it-IT" altLang="en-US" sz="2400" b="1" dirty="0">
                <a:latin typeface="Work Sans" panose="00000500000000000000" pitchFamily="50" charset="0"/>
              </a:rPr>
              <a:t>ricorso contro questa ingiunzione (diversamente dal gestore privato)</a:t>
            </a:r>
          </a:p>
          <a:p>
            <a:pPr marL="609600" indent="-609600"/>
            <a:r>
              <a:rPr lang="it-IT" altLang="en-US" sz="2400" b="1" dirty="0">
                <a:latin typeface="Work Sans" panose="00000500000000000000" pitchFamily="50" charset="0"/>
              </a:rPr>
              <a:t>Il nuovo gestore pubblico raddoppia il livello degli investimenti per il periodo 2013-2020</a:t>
            </a:r>
          </a:p>
          <a:p>
            <a:pPr marL="609600" indent="-609600"/>
            <a:r>
              <a:rPr lang="it-IT" sz="2400" b="1" dirty="0">
                <a:latin typeface="Work Sans" panose="00000500000000000000" pitchFamily="50" charset="0"/>
                <a:ea typeface="Work Sans"/>
                <a:cs typeface="Work Sans"/>
              </a:rPr>
              <a:t>Nel 2018 la città di Berlino diventa una «Blue Community» e </a:t>
            </a:r>
            <a:r>
              <a:rPr lang="it-IT" sz="2400" b="1" dirty="0" smtClean="0">
                <a:latin typeface="Work Sans" panose="00000500000000000000" pitchFamily="50" charset="0"/>
                <a:ea typeface="Work Sans"/>
                <a:cs typeface="Work Sans"/>
              </a:rPr>
              <a:t>decide di promuovere </a:t>
            </a:r>
            <a:r>
              <a:rPr lang="it-IT" sz="2400" b="1" dirty="0">
                <a:latin typeface="Work Sans" panose="00000500000000000000" pitchFamily="50" charset="0"/>
                <a:ea typeface="Work Sans"/>
                <a:cs typeface="Work Sans"/>
              </a:rPr>
              <a:t>il principio del diritto umano all’acqua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1112838" y="1227139"/>
            <a:ext cx="10515600" cy="657646"/>
          </a:xfrm>
        </p:spPr>
        <p:txBody>
          <a:bodyPr/>
          <a:lstStyle/>
          <a:p>
            <a:pPr eaLnBrk="1" hangingPunct="1"/>
            <a:r>
              <a:rPr lang="it-IT" sz="4800" dirty="0">
                <a:solidFill>
                  <a:srgbClr val="2A1564"/>
                </a:solidFill>
                <a:latin typeface="Antonio"/>
                <a:ea typeface="Antonio"/>
                <a:cs typeface="Antonio"/>
              </a:rPr>
              <a:t>Conclusioni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838" y="1968759"/>
            <a:ext cx="10883004" cy="4816217"/>
          </a:xfrm>
        </p:spPr>
        <p:txBody>
          <a:bodyPr rtlCol="0">
            <a:normAutofit lnSpcReduction="10000"/>
          </a:bodyPr>
          <a:lstStyle/>
          <a:p>
            <a:pPr marL="609600" indent="-609600">
              <a:buFont typeface="Wingdings" panose="05000000000000000000" pitchFamily="2" charset="2"/>
              <a:buChar char="§"/>
              <a:defRPr/>
            </a:pPr>
            <a:r>
              <a:rPr lang="it-IT" alt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massimizzazione del profitto </a:t>
            </a:r>
            <a:r>
              <a:rPr lang="it-IT" alt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comporta </a:t>
            </a:r>
            <a:r>
              <a:rPr lang="it-IT" altLang="en-US" sz="2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rigidità </a:t>
            </a:r>
            <a:r>
              <a:rPr lang="it-IT" alt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it-IT" altLang="en-US" sz="2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ella </a:t>
            </a:r>
            <a:r>
              <a:rPr lang="it-IT" alt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governance e causa l’insostenibilità della privatizzazione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it-IT" altLang="en-US" sz="2600" b="1" dirty="0">
                <a:solidFill>
                  <a:schemeClr val="bg1"/>
                </a:solidFill>
                <a:latin typeface="Arial" panose="020B0604020202020204" pitchFamily="34" charset="0"/>
              </a:rPr>
              <a:t>Il profitto dei privati anteposto a obiettivi di sviluppo sostenibile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it-IT" altLang="en-US" sz="2600" b="1" dirty="0">
                <a:solidFill>
                  <a:schemeClr val="bg1"/>
                </a:solidFill>
                <a:latin typeface="Arial" panose="020B0604020202020204" pitchFamily="34" charset="0"/>
              </a:rPr>
              <a:t>L’esperienza britannica suggerisce che anche un regolatore forte come Ofwat contribuisce ad acuire il problema invece di rappresentare una soluzione (Lobina, 2019)</a:t>
            </a:r>
          </a:p>
          <a:p>
            <a:pPr marL="609600" indent="-609600">
              <a:buFont typeface="Wingdings" panose="05000000000000000000" pitchFamily="2" charset="2"/>
              <a:buChar char="§"/>
              <a:defRPr/>
            </a:pPr>
            <a:r>
              <a:rPr lang="it-IT" alt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L’assenza di massimizzazione del profitto si traduce nella maggiore flessibilità e sostenibilità del settore pubblico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it-IT" altLang="en-US" sz="2600" b="1" dirty="0">
                <a:solidFill>
                  <a:schemeClr val="bg1"/>
                </a:solidFill>
                <a:latin typeface="Arial" panose="020B0604020202020204" pitchFamily="34" charset="0"/>
              </a:rPr>
              <a:t>La ripubblicizzazione consente di promuovere lo sviluppo sostenibile in tutte le sue dimensioni </a:t>
            </a:r>
            <a:r>
              <a:rPr lang="it-IT" alt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(Lobina, 2013)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it-IT" altLang="en-US" sz="2600" b="1" dirty="0">
                <a:solidFill>
                  <a:schemeClr val="bg1"/>
                </a:solidFill>
                <a:latin typeface="Arial" panose="020B0604020202020204" pitchFamily="34" charset="0"/>
              </a:rPr>
              <a:t>Questo vale anche e soprattutto per la gestione pubblica nella forma dell’azienda speciale (Lobina e Hall, 2014) 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1112838" y="1227138"/>
            <a:ext cx="10515600" cy="723900"/>
          </a:xfrm>
        </p:spPr>
        <p:txBody>
          <a:bodyPr/>
          <a:lstStyle/>
          <a:p>
            <a:pPr eaLnBrk="1" hangingPunct="1"/>
            <a:r>
              <a:rPr lang="it-IT" sz="4800" dirty="0">
                <a:solidFill>
                  <a:srgbClr val="C00000"/>
                </a:solidFill>
                <a:latin typeface="Antonio"/>
                <a:ea typeface="Antonio"/>
                <a:cs typeface="Antonio"/>
              </a:rPr>
              <a:t>Riferimenti bibliografici</a:t>
            </a:r>
          </a:p>
        </p:txBody>
      </p:sp>
      <p:sp>
        <p:nvSpPr>
          <p:cNvPr id="28674" name="Text Placeholder 2"/>
          <p:cNvSpPr>
            <a:spLocks noGrp="1"/>
          </p:cNvSpPr>
          <p:nvPr>
            <p:ph type="body" idx="1"/>
          </p:nvPr>
        </p:nvSpPr>
        <p:spPr>
          <a:xfrm>
            <a:off x="1112838" y="2018923"/>
            <a:ext cx="9898062" cy="4744016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§"/>
            </a:pPr>
            <a:endParaRPr lang="en-US" sz="400" dirty="0">
              <a:latin typeface="Work Sans"/>
              <a:ea typeface="Work Sans"/>
              <a:cs typeface="Work Sans"/>
            </a:endParaRPr>
          </a:p>
          <a:p>
            <a:pPr>
              <a:defRPr/>
            </a:pPr>
            <a:endParaRPr lang="en-GB" altLang="en-US" sz="1600" dirty="0">
              <a:cs typeface="Times New Roman" pitchFamily="18" charset="0"/>
            </a:endParaRPr>
          </a:p>
          <a:p>
            <a:pPr marL="609600" indent="-609600">
              <a:buFont typeface="Wingdings" panose="05000000000000000000" pitchFamily="2" charset="2"/>
              <a:buChar char="§"/>
              <a:defRPr/>
            </a:pPr>
            <a:r>
              <a:rPr lang="en-GB" sz="2800" b="1" dirty="0" err="1"/>
              <a:t>Kishimoto</a:t>
            </a:r>
            <a:r>
              <a:rPr lang="en-GB" sz="2800" b="1" dirty="0"/>
              <a:t>, S., Lobina, E., </a:t>
            </a:r>
            <a:r>
              <a:rPr lang="en-GB" sz="2800" b="1" dirty="0" err="1"/>
              <a:t>Petitjean</a:t>
            </a:r>
            <a:r>
              <a:rPr lang="en-GB" sz="2800" b="1" dirty="0"/>
              <a:t>, O. (2015). “</a:t>
            </a:r>
            <a:r>
              <a:rPr lang="it-IT" sz="2800" b="1" i="1" dirty="0"/>
              <a:t>L’acqua pubblica è il futuro: L’esperienza globale della rimunicipalizzazione</a:t>
            </a:r>
            <a:r>
              <a:rPr lang="en-GB" sz="2800" b="1" dirty="0"/>
              <a:t>”. </a:t>
            </a:r>
            <a:r>
              <a:rPr lang="en-GB" sz="2800" b="1" u="sng" dirty="0">
                <a:solidFill>
                  <a:srgbClr val="0070C0"/>
                </a:solidFill>
              </a:rPr>
              <a:t>http://www.acquabenecomune.org/attachments/Acqua_pubblica_futuro.pdf</a:t>
            </a:r>
            <a:r>
              <a:rPr lang="en-GB" sz="2800" b="1" dirty="0"/>
              <a:t>. </a:t>
            </a:r>
          </a:p>
          <a:p>
            <a:pPr marL="609600" indent="-609600">
              <a:buFont typeface="Wingdings" panose="05000000000000000000" pitchFamily="2" charset="2"/>
              <a:buChar char="§"/>
              <a:defRPr/>
            </a:pPr>
            <a:endParaRPr lang="en-GB" sz="1400" b="1" dirty="0"/>
          </a:p>
          <a:p>
            <a:pPr marL="609600" indent="-609600">
              <a:buFont typeface="Wingdings" panose="05000000000000000000" pitchFamily="2" charset="2"/>
              <a:buChar char="§"/>
              <a:defRPr/>
            </a:pPr>
            <a:r>
              <a:rPr lang="en-GB" sz="2800" b="1" dirty="0" err="1"/>
              <a:t>Kishimoto</a:t>
            </a:r>
            <a:r>
              <a:rPr lang="en-GB" sz="2800" b="1" dirty="0"/>
              <a:t>, S., </a:t>
            </a:r>
            <a:r>
              <a:rPr lang="en-GB" sz="2800" b="1" dirty="0" err="1"/>
              <a:t>Petitjean</a:t>
            </a:r>
            <a:r>
              <a:rPr lang="en-GB" sz="2800" b="1" dirty="0"/>
              <a:t>, O. (2017). “</a:t>
            </a:r>
            <a:r>
              <a:rPr lang="en-GB" sz="2800" b="1" i="1" dirty="0"/>
              <a:t>Reclaiming Public Services</a:t>
            </a:r>
            <a:r>
              <a:rPr lang="en-GB" sz="2800" b="1" dirty="0"/>
              <a:t>”. </a:t>
            </a:r>
            <a:r>
              <a:rPr lang="en-GB" sz="2800" b="1" u="sng" dirty="0">
                <a:solidFill>
                  <a:srgbClr val="0070C0"/>
                </a:solidFill>
              </a:rPr>
              <a:t>https://www.tni.org/en/publication/reclaiming-public-services</a:t>
            </a:r>
            <a:r>
              <a:rPr lang="en-GB" sz="2800" b="1" dirty="0"/>
              <a:t>.</a:t>
            </a:r>
            <a:endParaRPr lang="en-GB" altLang="en-US" sz="2800" b="1" dirty="0"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1112838" y="1227138"/>
            <a:ext cx="10515600" cy="838200"/>
          </a:xfrm>
        </p:spPr>
        <p:txBody>
          <a:bodyPr/>
          <a:lstStyle/>
          <a:p>
            <a:pPr eaLnBrk="1" hangingPunct="1"/>
            <a:r>
              <a:rPr lang="it-IT" sz="4800" dirty="0">
                <a:solidFill>
                  <a:srgbClr val="2A1564"/>
                </a:solidFill>
                <a:latin typeface="Antonio"/>
                <a:ea typeface="Antonio"/>
                <a:cs typeface="Antonio"/>
              </a:rPr>
              <a:t>Riferimenti bibliografici</a:t>
            </a:r>
          </a:p>
        </p:txBody>
      </p:sp>
      <p:sp>
        <p:nvSpPr>
          <p:cNvPr id="24578" name="TextBox 3"/>
          <p:cNvSpPr txBox="1">
            <a:spLocks noChangeArrowheads="1"/>
          </p:cNvSpPr>
          <p:nvPr/>
        </p:nvSpPr>
        <p:spPr bwMode="auto">
          <a:xfrm>
            <a:off x="1112838" y="2235200"/>
            <a:ext cx="10099675" cy="343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endParaRPr lang="en-US" sz="800" dirty="0">
              <a:solidFill>
                <a:schemeClr val="bg1"/>
              </a:solidFill>
              <a:latin typeface="Work Sans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GB" sz="2400" b="1" dirty="0">
                <a:solidFill>
                  <a:schemeClr val="bg1"/>
                </a:solidFill>
              </a:rPr>
              <a:t>Hall, D., Lobina, E., Terhorst, P. (2013) Re-municipalisation in the early 21</a:t>
            </a:r>
            <a:r>
              <a:rPr lang="en-GB" sz="2400" b="1" baseline="30000" dirty="0">
                <a:solidFill>
                  <a:schemeClr val="bg1"/>
                </a:solidFill>
              </a:rPr>
              <a:t>st</a:t>
            </a:r>
            <a:r>
              <a:rPr lang="en-GB" sz="2400" b="1" dirty="0">
                <a:solidFill>
                  <a:schemeClr val="bg1"/>
                </a:solidFill>
              </a:rPr>
              <a:t> century: water in France and energy in Germany, in </a:t>
            </a:r>
            <a:r>
              <a:rPr lang="en-US" sz="2400" b="1" i="1" dirty="0">
                <a:solidFill>
                  <a:schemeClr val="bg1"/>
                </a:solidFill>
              </a:rPr>
              <a:t>International Review of Applied Economics</a:t>
            </a:r>
            <a:r>
              <a:rPr lang="en-US" sz="2400" b="1" dirty="0">
                <a:solidFill>
                  <a:schemeClr val="bg1"/>
                </a:solidFill>
              </a:rPr>
              <a:t>, 27(2): pp. 193-214. </a:t>
            </a:r>
          </a:p>
          <a:p>
            <a:pPr>
              <a:defRPr/>
            </a:pPr>
            <a:r>
              <a:rPr lang="en-GB" sz="2300" b="1" dirty="0">
                <a:solidFill>
                  <a:schemeClr val="bg1"/>
                </a:solidFill>
                <a:latin typeface="Work Sans" panose="00000500000000000000" pitchFamily="50" charset="0"/>
              </a:rPr>
              <a:t>  </a:t>
            </a:r>
            <a:endParaRPr lang="en-US" sz="2300" b="1" dirty="0">
              <a:solidFill>
                <a:schemeClr val="bg1"/>
              </a:solidFill>
              <a:latin typeface="Work Sans" panose="00000500000000000000" pitchFamily="50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solidFill>
                  <a:schemeClr val="bg1"/>
                </a:solidFill>
              </a:rPr>
              <a:t>Lobina, E. (2019) UK - Strong and weak lock-in of water governance outcomes in England. In </a:t>
            </a:r>
            <a:r>
              <a:rPr lang="en-US" sz="2400" b="1" dirty="0" err="1">
                <a:solidFill>
                  <a:schemeClr val="bg1"/>
                </a:solidFill>
              </a:rPr>
              <a:t>Porcher</a:t>
            </a:r>
            <a:r>
              <a:rPr lang="en-US" sz="2400" b="1" dirty="0">
                <a:solidFill>
                  <a:schemeClr val="bg1"/>
                </a:solidFill>
              </a:rPr>
              <a:t>, S., Saussier, S. (</a:t>
            </a:r>
            <a:r>
              <a:rPr lang="en-US" sz="2400" b="1" dirty="0" err="1">
                <a:solidFill>
                  <a:schemeClr val="bg1"/>
                </a:solidFill>
              </a:rPr>
              <a:t>eds</a:t>
            </a:r>
            <a:r>
              <a:rPr lang="en-US" sz="2400" b="1" dirty="0">
                <a:solidFill>
                  <a:schemeClr val="bg1"/>
                </a:solidFill>
              </a:rPr>
              <a:t>): Facing the Challenges of Water Governance. Palgrave Studies in Water Governance: Policy and Practice. Basingstoke e New York: Palgrave Macmillan, pp. 155-188. </a:t>
            </a:r>
            <a:endParaRPr lang="en-US" sz="2400" b="1" dirty="0">
              <a:solidFill>
                <a:schemeClr val="bg1"/>
              </a:solidFill>
              <a:latin typeface="Work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17513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150938" y="1227138"/>
            <a:ext cx="10174947" cy="739775"/>
          </a:xfrm>
        </p:spPr>
        <p:txBody>
          <a:bodyPr/>
          <a:lstStyle/>
          <a:p>
            <a:pPr eaLnBrk="1" hangingPunct="1"/>
            <a:r>
              <a:rPr lang="it-IT" sz="4800" dirty="0">
                <a:latin typeface="Antonio"/>
                <a:ea typeface="Antonio"/>
                <a:cs typeface="Antonio"/>
              </a:rPr>
              <a:t>Riferimenti bibliografici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1150938" y="1966913"/>
            <a:ext cx="10294937" cy="4768850"/>
          </a:xfrm>
        </p:spPr>
        <p:txBody>
          <a:bodyPr/>
          <a:lstStyle/>
          <a:p>
            <a:pPr marL="609600" indent="-609600">
              <a:defRPr/>
            </a:pPr>
            <a:endParaRPr lang="en-GB" sz="200" dirty="0"/>
          </a:p>
          <a:p>
            <a:pPr marL="609600" indent="-609600">
              <a:buFont typeface="Wingdings" panose="05000000000000000000" pitchFamily="2" charset="2"/>
              <a:buChar char="§"/>
            </a:pPr>
            <a:r>
              <a:rPr lang="en-GB" sz="2400" b="1" dirty="0"/>
              <a:t>Lobina, E. (2017) Water </a:t>
            </a:r>
            <a:r>
              <a:rPr lang="en-GB" sz="2400" b="1" dirty="0" err="1"/>
              <a:t>remunicipalisation</a:t>
            </a:r>
            <a:r>
              <a:rPr lang="en-GB" sz="2400" b="1" dirty="0"/>
              <a:t>: Between pendulum swings and paradigm advocacy. In Bell, S., Allen, A., Hofmann, P., </a:t>
            </a:r>
            <a:r>
              <a:rPr lang="en-GB" sz="2400" b="1" dirty="0" err="1"/>
              <a:t>Teh</a:t>
            </a:r>
            <a:r>
              <a:rPr lang="en-GB" sz="2400" b="1" dirty="0"/>
              <a:t>, T.H. (eds.) </a:t>
            </a:r>
            <a:r>
              <a:rPr lang="it-IT" sz="2400" b="1" i="1" dirty="0"/>
              <a:t>Urban Water Trajectories</a:t>
            </a:r>
            <a:r>
              <a:rPr lang="it-IT" sz="2400" b="1" dirty="0"/>
              <a:t>. London: Springer, pp. 149-161.</a:t>
            </a:r>
            <a:endParaRPr lang="en-GB" sz="2400" dirty="0"/>
          </a:p>
          <a:p>
            <a:pPr marL="609600" indent="-609600">
              <a:defRPr/>
            </a:pPr>
            <a:r>
              <a:rPr lang="en-GB" sz="2400" b="1" dirty="0">
                <a:latin typeface="Work Sans" panose="00000500000000000000" pitchFamily="50" charset="0"/>
              </a:rPr>
              <a:t>Lobina, E. 2013. Remediable institutional alignment and water service reform: Beyond rational choice. </a:t>
            </a:r>
            <a:r>
              <a:rPr lang="en-GB" sz="2400" b="1" i="1" dirty="0">
                <a:latin typeface="Work Sans" panose="00000500000000000000" pitchFamily="50" charset="0"/>
              </a:rPr>
              <a:t>International Journal of Water Governance</a:t>
            </a:r>
            <a:r>
              <a:rPr lang="en-GB" sz="2400" b="1" dirty="0">
                <a:latin typeface="Work Sans" panose="00000500000000000000" pitchFamily="50" charset="0"/>
              </a:rPr>
              <a:t>, 1(1-2): pp. 109-132 (</a:t>
            </a:r>
            <a:r>
              <a:rPr lang="en-GB" sz="2400" b="1" u="sng" dirty="0">
                <a:solidFill>
                  <a:srgbClr val="0070C0"/>
                </a:solidFill>
                <a:latin typeface="Work Sans" panose="00000500000000000000" pitchFamily="50" charset="0"/>
              </a:rPr>
              <a:t>http://gala.gre.ac.uk/5008/1/5008%20LOBINA_Remediable_Institutional_Alignment_2013.pdf</a:t>
            </a:r>
            <a:r>
              <a:rPr lang="en-GB" sz="2400" b="1" dirty="0">
                <a:latin typeface="Work Sans" panose="00000500000000000000" pitchFamily="50" charset="0"/>
              </a:rPr>
              <a:t>)</a:t>
            </a:r>
            <a:r>
              <a:rPr lang="en-GB" sz="2400" dirty="0"/>
              <a:t>.</a:t>
            </a:r>
            <a:endParaRPr lang="en-GB" sz="2400" b="1" dirty="0"/>
          </a:p>
          <a:p>
            <a:pPr marL="609600" indent="-609600">
              <a:defRPr/>
            </a:pPr>
            <a:r>
              <a:rPr lang="en-GB" sz="2400" b="1" dirty="0"/>
              <a:t>Lobina, E. (2005) Problems with Private Water Concessions: A Review of Experiences and Analysis of Dynamics, in </a:t>
            </a:r>
            <a:r>
              <a:rPr lang="en-GB" sz="2400" b="1" i="1" dirty="0"/>
              <a:t>International Journal of Water Resources Development</a:t>
            </a:r>
            <a:r>
              <a:rPr lang="en-GB" sz="2400" b="1" dirty="0"/>
              <a:t>, 21(1): pp. 55-87. </a:t>
            </a:r>
            <a:endParaRPr lang="en-US" sz="2400" b="1" dirty="0">
              <a:latin typeface="Work Sans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56328067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1112838" y="1227138"/>
            <a:ext cx="10515600" cy="746517"/>
          </a:xfrm>
        </p:spPr>
        <p:txBody>
          <a:bodyPr/>
          <a:lstStyle/>
          <a:p>
            <a:pPr eaLnBrk="1" hangingPunct="1"/>
            <a:r>
              <a:rPr lang="it-IT" sz="4800" dirty="0">
                <a:solidFill>
                  <a:srgbClr val="2A1564"/>
                </a:solidFill>
                <a:latin typeface="Antonio"/>
                <a:ea typeface="Antonio"/>
                <a:cs typeface="Antonio"/>
              </a:rPr>
              <a:t>Riferimenti bibliografici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838" y="2082298"/>
            <a:ext cx="10883004" cy="4702678"/>
          </a:xfrm>
        </p:spPr>
        <p:txBody>
          <a:bodyPr rtlCol="0">
            <a:normAutofit/>
          </a:bodyPr>
          <a:lstStyle/>
          <a:p>
            <a:pPr>
              <a:defRPr/>
            </a:pPr>
            <a:endParaRPr lang="en-GB" sz="800" dirty="0">
              <a:solidFill>
                <a:schemeClr val="bg1"/>
              </a:solidFill>
            </a:endParaRPr>
          </a:p>
          <a:p>
            <a:pPr marL="609600" indent="-609600">
              <a:buFont typeface="Wingdings" panose="05000000000000000000" pitchFamily="2" charset="2"/>
              <a:buChar char="§"/>
              <a:defRPr/>
            </a:pPr>
            <a:endParaRPr lang="en-GB" sz="1200" dirty="0">
              <a:solidFill>
                <a:schemeClr val="bg1"/>
              </a:solidFill>
            </a:endParaRPr>
          </a:p>
          <a:p>
            <a:pPr marL="609600" indent="-609600" algn="just">
              <a:buFont typeface="Wingdings" panose="05000000000000000000" pitchFamily="2" charset="2"/>
              <a:buChar char="§"/>
              <a:defRPr/>
            </a:pPr>
            <a:r>
              <a:rPr lang="en-GB" b="1" dirty="0">
                <a:solidFill>
                  <a:schemeClr val="bg1"/>
                </a:solidFill>
                <a:latin typeface="Work Sans" panose="00000500000000000000" pitchFamily="50" charset="0"/>
              </a:rPr>
              <a:t>Lobina, E., Hall, D. (2014) Corporatization in the European Water Sector: Lessons for the Global South. In McDonald, D. (ed.) </a:t>
            </a:r>
            <a:r>
              <a:rPr lang="en-GB" b="1" i="1" dirty="0">
                <a:solidFill>
                  <a:schemeClr val="bg1"/>
                </a:solidFill>
                <a:latin typeface="Work Sans" panose="00000500000000000000" pitchFamily="50" charset="0"/>
              </a:rPr>
              <a:t>Public Ambiguity: Corporatization and Public Services in the Global South</a:t>
            </a:r>
            <a:r>
              <a:rPr lang="en-GB" b="1" dirty="0">
                <a:solidFill>
                  <a:schemeClr val="bg1"/>
                </a:solidFill>
                <a:latin typeface="Work Sans" panose="00000500000000000000" pitchFamily="50" charset="0"/>
              </a:rPr>
              <a:t>. London: Zed Press, pp. 185-206.</a:t>
            </a:r>
          </a:p>
          <a:p>
            <a:endParaRPr lang="en-GB" sz="1200" dirty="0">
              <a:solidFill>
                <a:schemeClr val="bg1"/>
              </a:solidFill>
            </a:endParaRPr>
          </a:p>
          <a:p>
            <a:pPr marL="609600" indent="-609600">
              <a:buFont typeface="Wingdings" panose="05000000000000000000" pitchFamily="2" charset="2"/>
              <a:buChar char="§"/>
              <a:defRPr/>
            </a:pPr>
            <a:r>
              <a:rPr lang="en-GB" b="1" dirty="0">
                <a:solidFill>
                  <a:schemeClr val="bg1"/>
                </a:solidFill>
              </a:rPr>
              <a:t>Lobina, E., Hall, D. (2007) Experience with private sector participation in Grenoble, France and lessons on strengthening public water operations, in </a:t>
            </a:r>
            <a:r>
              <a:rPr lang="en-GB" b="1" i="1" dirty="0">
                <a:solidFill>
                  <a:schemeClr val="bg1"/>
                </a:solidFill>
              </a:rPr>
              <a:t>Utilities Policy</a:t>
            </a:r>
            <a:r>
              <a:rPr lang="en-GB" b="1" dirty="0">
                <a:solidFill>
                  <a:schemeClr val="bg1"/>
                </a:solidFill>
              </a:rPr>
              <a:t>, 15(2): pp. 93-109.</a:t>
            </a:r>
            <a:r>
              <a:rPr lang="en-GB" dirty="0"/>
              <a:t> </a:t>
            </a:r>
            <a:r>
              <a:rPr lang="en-GB" sz="3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714937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itle 1"/>
          <p:cNvSpPr txBox="1">
            <a:spLocks/>
          </p:cNvSpPr>
          <p:nvPr/>
        </p:nvSpPr>
        <p:spPr bwMode="auto">
          <a:xfrm>
            <a:off x="1152525" y="1223963"/>
            <a:ext cx="6791325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</a:pPr>
            <a:r>
              <a:rPr lang="en-GB" sz="4800" b="1">
                <a:solidFill>
                  <a:schemeClr val="bg1"/>
                </a:solidFill>
                <a:latin typeface="Antonio"/>
                <a:ea typeface="Antonio"/>
                <a:cs typeface="Antonio"/>
              </a:rPr>
              <a:t>Be inspired</a:t>
            </a:r>
            <a:endParaRPr lang="en-US" sz="4800">
              <a:solidFill>
                <a:schemeClr val="bg1"/>
              </a:solidFill>
              <a:latin typeface="Antonio"/>
              <a:ea typeface="Antonio"/>
              <a:cs typeface="Antonio"/>
            </a:endParaRPr>
          </a:p>
        </p:txBody>
      </p:sp>
      <p:pic>
        <p:nvPicPr>
          <p:cNvPr id="31747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200" y="354013"/>
            <a:ext cx="21955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841375" y="1227138"/>
            <a:ext cx="36513" cy="56515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Custom 1">
      <a:dk1>
        <a:srgbClr val="797979"/>
      </a:dk1>
      <a:lt1>
        <a:srgbClr val="FFFFFF"/>
      </a:lt1>
      <a:dk2>
        <a:srgbClr val="000000"/>
      </a:dk2>
      <a:lt2>
        <a:srgbClr val="E7E6E6"/>
      </a:lt2>
      <a:accent1>
        <a:srgbClr val="3C2B6E"/>
      </a:accent1>
      <a:accent2>
        <a:srgbClr val="7383BF"/>
      </a:accent2>
      <a:accent3>
        <a:srgbClr val="E85E8D"/>
      </a:accent3>
      <a:accent4>
        <a:srgbClr val="00B388"/>
      </a:accent4>
      <a:accent5>
        <a:srgbClr val="E04E39"/>
      </a:accent5>
      <a:accent6>
        <a:srgbClr val="FFCE00"/>
      </a:accent6>
      <a:hlink>
        <a:srgbClr val="00B388"/>
      </a:hlink>
      <a:folHlink>
        <a:srgbClr val="EE00C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2017 UoG MASTER" id="{E8DCF791-3F10-4B07-9AA6-354CD894373F}" vid="{8CF34F4E-639A-471D-B185-4616EAB68C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of Greenwich Change Starts Here</Template>
  <TotalTime>1888</TotalTime>
  <Words>861</Words>
  <Application>Microsoft Office PowerPoint</Application>
  <PresentationFormat>Personalizzato</PresentationFormat>
  <Paragraphs>84</Paragraphs>
  <Slides>16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Office Theme</vt:lpstr>
      <vt:lpstr>Ripubblicizzazione e sviluppo sostenibile del servizio idrico</vt:lpstr>
      <vt:lpstr>ISRF Political Economy Research Fellowship </vt:lpstr>
      <vt:lpstr>Presentazione standard di PowerPoint</vt:lpstr>
      <vt:lpstr>Definizioni</vt:lpstr>
      <vt:lpstr>Ripubblicizzazione come processo mondiale</vt:lpstr>
      <vt:lpstr>Diffusione della ripubblicizzazione</vt:lpstr>
      <vt:lpstr>Motivazioni della ripubblicizzazione</vt:lpstr>
      <vt:lpstr>La ripubblicizzazione a Parigi: 2010-2019</vt:lpstr>
      <vt:lpstr>La ripubblicizzazione a Berlino: 2013-2019  </vt:lpstr>
      <vt:lpstr>Conclusioni</vt:lpstr>
      <vt:lpstr>Riferimenti bibliografici</vt:lpstr>
      <vt:lpstr>Riferimenti bibliografici</vt:lpstr>
      <vt:lpstr>Riferimenti bibliografici</vt:lpstr>
      <vt:lpstr>Riferimenti bibliografici</vt:lpstr>
      <vt:lpstr>Presentazione standard di PowerPoint</vt:lpstr>
      <vt:lpstr>Presentazione standard di PowerPoint</vt:lpstr>
    </vt:vector>
  </TitlesOfParts>
  <Company>University of Greenwich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GREENWICH</dc:title>
  <dc:creator>Emanuele Lobina</dc:creator>
  <cp:lastModifiedBy>Utente_locale</cp:lastModifiedBy>
  <cp:revision>168</cp:revision>
  <cp:lastPrinted>2017-06-17T17:54:07Z</cp:lastPrinted>
  <dcterms:created xsi:type="dcterms:W3CDTF">2017-06-08T15:21:17Z</dcterms:created>
  <dcterms:modified xsi:type="dcterms:W3CDTF">2019-01-25T13:52:43Z</dcterms:modified>
</cp:coreProperties>
</file>