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61" r:id="rId5"/>
    <p:sldId id="339" r:id="rId6"/>
    <p:sldId id="340" r:id="rId7"/>
    <p:sldId id="341" r:id="rId8"/>
    <p:sldId id="342" r:id="rId9"/>
    <p:sldId id="343" r:id="rId10"/>
    <p:sldId id="344" r:id="rId11"/>
    <p:sldId id="345" r:id="rId1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0F64"/>
    <a:srgbClr val="F5A70B"/>
    <a:srgbClr val="FFFF8F"/>
    <a:srgbClr val="F5E35D"/>
    <a:srgbClr val="F7E985"/>
    <a:srgbClr val="FFAFAF"/>
    <a:srgbClr val="F5E467"/>
    <a:srgbClr val="FFFF7D"/>
    <a:srgbClr val="F3CBD7"/>
    <a:srgbClr val="F9E7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ile medio 2 - Color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7853C-536D-4A76-A0AE-DD22124D55A5}" styleName="Stile con tema 1 - Color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F5AB1C69-6EDB-4FF4-983F-18BD219EF322}" styleName="Stile medio 2 - Color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98" autoAdjust="0"/>
    <p:restoredTop sz="89192" autoAdjust="0"/>
  </p:normalViewPr>
  <p:slideViewPr>
    <p:cSldViewPr snapToGrid="0" showGuides="1">
      <p:cViewPr>
        <p:scale>
          <a:sx n="84" d="100"/>
          <a:sy n="84" d="100"/>
        </p:scale>
        <p:origin x="-90" y="-3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3285024154589372E-2"/>
          <c:y val="0.21037130535394971"/>
          <c:w val="0.97342995169082125"/>
          <c:h val="0.660425099118842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Foglio1!$A$2</c:f>
              <c:strCache>
                <c:ptCount val="1"/>
                <c:pt idx="0">
                  <c:v>Cluster A&amp;B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</c:dPt>
          <c:dPt>
            <c:idx val="6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</c:dPt>
          <c:cat>
            <c:strRef>
              <c:f>Foglio1!$D$1:$J$1</c:f>
              <c:strCache>
                <c:ptCount val="7"/>
                <c:pt idx="0">
                  <c:v>2017</c:v>
                </c:pt>
                <c:pt idx="1">
                  <c:v>2018E</c:v>
                </c:pt>
                <c:pt idx="2">
                  <c:v>2019E</c:v>
                </c:pt>
                <c:pt idx="3">
                  <c:v>2020E</c:v>
                </c:pt>
                <c:pt idx="4">
                  <c:v>2021E</c:v>
                </c:pt>
                <c:pt idx="5">
                  <c:v>2022E</c:v>
                </c:pt>
                <c:pt idx="6">
                  <c:v>2023E</c:v>
                </c:pt>
              </c:strCache>
            </c:strRef>
          </c:cat>
          <c:val>
            <c:numRef>
              <c:f>Foglio1!$D$2:$J$2</c:f>
              <c:numCache>
                <c:formatCode>_-* #,##0_-;\-* #,##0_-;_-* "-"??_-;_-@_-</c:formatCode>
                <c:ptCount val="7"/>
                <c:pt idx="0">
                  <c:v>2400000</c:v>
                </c:pt>
                <c:pt idx="1">
                  <c:v>4166054.6642343421</c:v>
                </c:pt>
                <c:pt idx="2">
                  <c:v>5946898.8153593419</c:v>
                </c:pt>
                <c:pt idx="3">
                  <c:v>7389859.2102671256</c:v>
                </c:pt>
                <c:pt idx="4">
                  <c:v>8480894.6388385538</c:v>
                </c:pt>
                <c:pt idx="5">
                  <c:v>9461799.0500000007</c:v>
                </c:pt>
                <c:pt idx="6">
                  <c:v>9461799.0500000007</c:v>
                </c:pt>
              </c:numCache>
            </c:numRef>
          </c:val>
        </c:ser>
        <c:ser>
          <c:idx val="1"/>
          <c:order val="1"/>
          <c:tx>
            <c:strRef>
              <c:f>Foglio1!$A$3</c:f>
              <c:strCache>
                <c:ptCount val="1"/>
                <c:pt idx="0">
                  <c:v>Cluster C&amp;D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</c:dPt>
          <c:dPt>
            <c:idx val="6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</c:dPt>
          <c:cat>
            <c:strRef>
              <c:f>Foglio1!$D$1:$J$1</c:f>
              <c:strCache>
                <c:ptCount val="7"/>
                <c:pt idx="0">
                  <c:v>2017</c:v>
                </c:pt>
                <c:pt idx="1">
                  <c:v>2018E</c:v>
                </c:pt>
                <c:pt idx="2">
                  <c:v>2019E</c:v>
                </c:pt>
                <c:pt idx="3">
                  <c:v>2020E</c:v>
                </c:pt>
                <c:pt idx="4">
                  <c:v>2021E</c:v>
                </c:pt>
                <c:pt idx="5">
                  <c:v>2022E</c:v>
                </c:pt>
                <c:pt idx="6">
                  <c:v>2023E</c:v>
                </c:pt>
              </c:strCache>
            </c:strRef>
          </c:cat>
          <c:val>
            <c:numRef>
              <c:f>Foglio1!$D$3:$J$3</c:f>
              <c:numCache>
                <c:formatCode>_-* #,##0_-;\-* #,##0_-;_-* "-"??_-;_-@_-</c:formatCode>
                <c:ptCount val="7"/>
                <c:pt idx="1">
                  <c:v>785531.18926041201</c:v>
                </c:pt>
                <c:pt idx="2">
                  <c:v>2110366.1876585092</c:v>
                </c:pt>
                <c:pt idx="3">
                  <c:v>3780620.9943470256</c:v>
                </c:pt>
                <c:pt idx="4">
                  <c:v>5459738.7636174466</c:v>
                </c:pt>
                <c:pt idx="5">
                  <c:v>7319853.1257653609</c:v>
                </c:pt>
                <c:pt idx="6">
                  <c:v>9262657</c:v>
                </c:pt>
              </c:numCache>
            </c:numRef>
          </c:val>
        </c:ser>
        <c:ser>
          <c:idx val="2"/>
          <c:order val="2"/>
          <c:tx>
            <c:strRef>
              <c:f>Foglio1!$A$4</c:f>
              <c:strCache>
                <c:ptCount val="1"/>
                <c:pt idx="0">
                  <c:v>Totale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~</a:t>
                    </a:r>
                    <a:fld id="{96CAB82D-5875-497D-8733-091B20883943}" type="VALUE">
                      <a:rPr lang="en-US" smtClean="0"/>
                      <a:pPr/>
                      <a:t>[VALORE]</a:t>
                    </a:fld>
                    <a:endParaRPr lang="en-US" smtClean="0"/>
                  </a:p>
                </c:rich>
              </c:tx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~5</a:t>
                    </a:r>
                  </a:p>
                </c:rich>
              </c:tx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~19.1</a:t>
                    </a:r>
                  </a:p>
                </c:rich>
              </c:tx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.0,,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Foglio1!$D$1:$J$1</c:f>
              <c:strCache>
                <c:ptCount val="7"/>
                <c:pt idx="0">
                  <c:v>2017</c:v>
                </c:pt>
                <c:pt idx="1">
                  <c:v>2018E</c:v>
                </c:pt>
                <c:pt idx="2">
                  <c:v>2019E</c:v>
                </c:pt>
                <c:pt idx="3">
                  <c:v>2020E</c:v>
                </c:pt>
                <c:pt idx="4">
                  <c:v>2021E</c:v>
                </c:pt>
                <c:pt idx="5">
                  <c:v>2022E</c:v>
                </c:pt>
                <c:pt idx="6">
                  <c:v>2023E</c:v>
                </c:pt>
              </c:strCache>
            </c:strRef>
          </c:cat>
          <c:val>
            <c:numRef>
              <c:f>Foglio1!$D$4:$J$4</c:f>
              <c:numCache>
                <c:formatCode>_-* #,##0_-;\-* #,##0_-;_-* "-"??_-;_-@_-</c:formatCode>
                <c:ptCount val="7"/>
                <c:pt idx="0">
                  <c:v>2400000</c:v>
                </c:pt>
                <c:pt idx="1">
                  <c:v>4800000</c:v>
                </c:pt>
                <c:pt idx="2">
                  <c:v>8057265.0030178512</c:v>
                </c:pt>
                <c:pt idx="3">
                  <c:v>11170480.204614151</c:v>
                </c:pt>
                <c:pt idx="4">
                  <c:v>13940633.402456</c:v>
                </c:pt>
                <c:pt idx="5">
                  <c:v>16781652.175765362</c:v>
                </c:pt>
                <c:pt idx="6">
                  <c:v>18724456.050000001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1001856"/>
        <c:axId val="101003648"/>
      </c:barChart>
      <c:catAx>
        <c:axId val="101001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01003648"/>
        <c:crosses val="autoZero"/>
        <c:auto val="1"/>
        <c:lblAlgn val="ctr"/>
        <c:lblOffset val="100"/>
        <c:noMultiLvlLbl val="0"/>
      </c:catAx>
      <c:valAx>
        <c:axId val="101003648"/>
        <c:scaling>
          <c:orientation val="minMax"/>
          <c:max val="20000000"/>
        </c:scaling>
        <c:delete val="1"/>
        <c:axPos val="l"/>
        <c:numFmt formatCode="_-* #,##0_-;\-* #,##0_-;_-* &quot;-&quot;??_-;_-@_-" sourceLinked="1"/>
        <c:majorTickMark val="out"/>
        <c:minorTickMark val="none"/>
        <c:tickLblPos val="nextTo"/>
        <c:crossAx val="10100185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48FB05-F661-43E2-9671-2710CFD9EF96}" type="datetimeFigureOut">
              <a:rPr lang="it-IT" smtClean="0"/>
              <a:t>29/01/2019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C0BA0A-134B-4409-B0FB-952D55DF600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75530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C0BA0A-134B-4409-B0FB-952D55DF6000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90626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B6A24-3BC2-4A70-8920-E8CCE2C0D222}" type="slidenum">
              <a:rPr lang="en-GB" smtClean="0">
                <a:solidFill>
                  <a:prstClr val="black"/>
                </a:solidFill>
              </a:rPr>
              <a:pPr/>
              <a:t>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16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1A0A6E07-0C02-4B2A-963A-E342AE4FC0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1184" y="1695386"/>
            <a:ext cx="4114800" cy="2471109"/>
          </a:xfrm>
        </p:spPr>
        <p:txBody>
          <a:bodyPr anchor="b">
            <a:noAutofit/>
          </a:bodyPr>
          <a:lstStyle>
            <a:lvl1pPr algn="ctr">
              <a:defRPr sz="3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="" xmlns:a16="http://schemas.microsoft.com/office/drawing/2014/main" id="{FFA3158D-F731-424A-B2BF-D8E9B41903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1184" y="4175062"/>
            <a:ext cx="4114800" cy="665162"/>
          </a:xfrm>
        </p:spPr>
        <p:txBody>
          <a:bodyPr/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dirty="0"/>
              <a:t>Fare clic per modificare lo stile del sottotitolo dello schema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2FBC8321-ABB9-4F9E-B41C-DA36EEFBA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0952" y="6356350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it-IT" dirty="0"/>
          </a:p>
        </p:txBody>
      </p:sp>
      <p:pic>
        <p:nvPicPr>
          <p:cNvPr id="7" name="Immagine 6">
            <a:extLst>
              <a:ext uri="{FF2B5EF4-FFF2-40B4-BE49-F238E27FC236}">
                <a16:creationId xmlns="" xmlns:a16="http://schemas.microsoft.com/office/drawing/2014/main" id="{308D7721-6EC3-42A4-AB2A-E26ECA0CE5A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4984" y="5708278"/>
            <a:ext cx="1746744" cy="4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258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C8FD0A60-5A4D-4DA7-8771-B7B8752A1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44347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6BDBF930-2B8B-4FCF-AD67-A82223ADD9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9AE1842F-E418-44F9-A27B-783BBC60A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F7D3DB16-E56E-4C00-AD52-49849D7DF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DE35A-732E-4D94-B6B1-C87A416326D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91767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7E8F9B92-D55A-484C-B6BB-EDE976195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4225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piè di pagina 2">
            <a:extLst>
              <a:ext uri="{FF2B5EF4-FFF2-40B4-BE49-F238E27FC236}">
                <a16:creationId xmlns="" xmlns:a16="http://schemas.microsoft.com/office/drawing/2014/main" id="{BE40058D-AB47-45F6-93E5-7D7AB0F9910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="" xmlns:a16="http://schemas.microsoft.com/office/drawing/2014/main" id="{38B82959-F6E1-4AF9-BAFB-B68D13B276A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8EDE35A-732E-4D94-B6B1-C87A416326DB}" type="slidenum">
              <a:rPr lang="it-IT" smtClean="0"/>
              <a:t>‹N›</a:t>
            </a:fld>
            <a:endParaRPr lang="it-IT"/>
          </a:p>
        </p:txBody>
      </p:sp>
      <p:sp>
        <p:nvSpPr>
          <p:cNvPr id="6" name="Segnaposto immagine 5">
            <a:extLst>
              <a:ext uri="{FF2B5EF4-FFF2-40B4-BE49-F238E27FC236}">
                <a16:creationId xmlns="" xmlns:a16="http://schemas.microsoft.com/office/drawing/2014/main" id="{20EE5969-A393-43C5-91F3-41EBC1E3960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38200" y="1414463"/>
            <a:ext cx="4806950" cy="4632325"/>
          </a:xfrm>
        </p:spPr>
        <p:txBody>
          <a:bodyPr/>
          <a:lstStyle/>
          <a:p>
            <a:endParaRPr lang="it-IT"/>
          </a:p>
        </p:txBody>
      </p:sp>
      <p:sp>
        <p:nvSpPr>
          <p:cNvPr id="8" name="Segnaposto testo 7">
            <a:extLst>
              <a:ext uri="{FF2B5EF4-FFF2-40B4-BE49-F238E27FC236}">
                <a16:creationId xmlns="" xmlns:a16="http://schemas.microsoft.com/office/drawing/2014/main" id="{5A162003-89A9-4295-875A-B9BBBF53A18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0" y="1414463"/>
            <a:ext cx="5413375" cy="4632325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637805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piè di pagina 2">
            <a:extLst>
              <a:ext uri="{FF2B5EF4-FFF2-40B4-BE49-F238E27FC236}">
                <a16:creationId xmlns="" xmlns:a16="http://schemas.microsoft.com/office/drawing/2014/main" id="{E407AE72-7928-446E-AEBE-DE243760326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="" xmlns:a16="http://schemas.microsoft.com/office/drawing/2014/main" id="{3C1E6CC2-5694-46EC-9718-7AA7C2AA0DB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8EDE35A-732E-4D94-B6B1-C87A416326DB}" type="slidenum">
              <a:rPr lang="it-IT" smtClean="0"/>
              <a:t>‹N›</a:t>
            </a:fld>
            <a:endParaRPr lang="it-IT"/>
          </a:p>
        </p:txBody>
      </p:sp>
      <p:sp>
        <p:nvSpPr>
          <p:cNvPr id="7" name="Segnaposto immagine 6">
            <a:extLst>
              <a:ext uri="{FF2B5EF4-FFF2-40B4-BE49-F238E27FC236}">
                <a16:creationId xmlns="" xmlns:a16="http://schemas.microsoft.com/office/drawing/2014/main" id="{9ABCBBBE-C553-4883-9B18-9F917257FEA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937504" y="0"/>
            <a:ext cx="6254496" cy="6858000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endParaRPr lang="it-IT"/>
          </a:p>
        </p:txBody>
      </p:sp>
      <p:sp>
        <p:nvSpPr>
          <p:cNvPr id="8" name="Titolo 7">
            <a:extLst>
              <a:ext uri="{FF2B5EF4-FFF2-40B4-BE49-F238E27FC236}">
                <a16:creationId xmlns="" xmlns:a16="http://schemas.microsoft.com/office/drawing/2014/main" id="{FF67AB33-AAF6-422A-B61F-41D5517E7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365126"/>
            <a:ext cx="4925568" cy="773412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10" name="Segnaposto testo 9">
            <a:extLst>
              <a:ext uri="{FF2B5EF4-FFF2-40B4-BE49-F238E27FC236}">
                <a16:creationId xmlns="" xmlns:a16="http://schemas.microsoft.com/office/drawing/2014/main" id="{B6CDB567-83C1-4B54-BF6E-A23C928054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41374" y="1401763"/>
            <a:ext cx="4888865" cy="4729162"/>
          </a:xfrm>
        </p:spPr>
        <p:txBody>
          <a:bodyPr/>
          <a:lstStyle/>
          <a:p>
            <a:pPr lvl="0"/>
            <a:r>
              <a:rPr lang="it-IT" dirty="0"/>
              <a:t>Modifica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2369089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40346D3B-7BF3-4805-8078-808616003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piè di pagina 2">
            <a:extLst>
              <a:ext uri="{FF2B5EF4-FFF2-40B4-BE49-F238E27FC236}">
                <a16:creationId xmlns="" xmlns:a16="http://schemas.microsoft.com/office/drawing/2014/main" id="{3478A1ED-FB85-4DE1-8BA9-707B350F72A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="" xmlns:a16="http://schemas.microsoft.com/office/drawing/2014/main" id="{E8510F70-9BF6-4EA7-B595-38AC86FED1E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8EDE35A-732E-4D94-B6B1-C87A416326DB}" type="slidenum">
              <a:rPr lang="it-IT" smtClean="0"/>
              <a:t>‹N›</a:t>
            </a:fld>
            <a:endParaRPr lang="it-IT"/>
          </a:p>
        </p:txBody>
      </p:sp>
      <p:sp>
        <p:nvSpPr>
          <p:cNvPr id="6" name="Segnaposto grafico 5">
            <a:extLst>
              <a:ext uri="{FF2B5EF4-FFF2-40B4-BE49-F238E27FC236}">
                <a16:creationId xmlns="" xmlns:a16="http://schemas.microsoft.com/office/drawing/2014/main" id="{A2091100-A050-4446-9DBC-D0DB97B8B209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838200" y="1401763"/>
            <a:ext cx="10683875" cy="4657725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80412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40346D3B-7BF3-4805-8078-808616003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piè di pagina 2">
            <a:extLst>
              <a:ext uri="{FF2B5EF4-FFF2-40B4-BE49-F238E27FC236}">
                <a16:creationId xmlns="" xmlns:a16="http://schemas.microsoft.com/office/drawing/2014/main" id="{3478A1ED-FB85-4DE1-8BA9-707B350F72A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="" xmlns:a16="http://schemas.microsoft.com/office/drawing/2014/main" id="{E8510F70-9BF6-4EA7-B595-38AC86FED1E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8EDE35A-732E-4D94-B6B1-C87A416326DB}" type="slidenum">
              <a:rPr lang="it-IT" smtClean="0"/>
              <a:t>‹N›</a:t>
            </a:fld>
            <a:endParaRPr lang="it-IT"/>
          </a:p>
        </p:txBody>
      </p:sp>
      <p:sp>
        <p:nvSpPr>
          <p:cNvPr id="7" name="Segnaposto SmartArt 6">
            <a:extLst>
              <a:ext uri="{FF2B5EF4-FFF2-40B4-BE49-F238E27FC236}">
                <a16:creationId xmlns="" xmlns:a16="http://schemas.microsoft.com/office/drawing/2014/main" id="{D69F98DA-BBFD-443B-809E-7A493988C277}"/>
              </a:ext>
            </a:extLst>
          </p:cNvPr>
          <p:cNvSpPr>
            <a:spLocks noGrp="1"/>
          </p:cNvSpPr>
          <p:nvPr>
            <p:ph type="dgm" sz="quarter" idx="12"/>
          </p:nvPr>
        </p:nvSpPr>
        <p:spPr>
          <a:xfrm>
            <a:off x="838200" y="1427163"/>
            <a:ext cx="10634663" cy="4400550"/>
          </a:xfr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23985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4405DA86-ECE2-4AC1-ABC3-03F8AEA88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DE35A-732E-4D94-B6B1-C87A416326DB}" type="slidenum">
              <a:rPr lang="it-IT" smtClean="0"/>
              <a:t>‹N›</a:t>
            </a:fld>
            <a:endParaRPr lang="it-IT"/>
          </a:p>
        </p:txBody>
      </p:sp>
      <p:sp>
        <p:nvSpPr>
          <p:cNvPr id="11" name="Segnaposto testo 10">
            <a:extLst>
              <a:ext uri="{FF2B5EF4-FFF2-40B4-BE49-F238E27FC236}">
                <a16:creationId xmlns="" xmlns:a16="http://schemas.microsoft.com/office/drawing/2014/main" id="{FBA0F3C2-83BB-45F0-87F5-00277825396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1450848"/>
            <a:ext cx="10807700" cy="4473703"/>
          </a:xfrm>
        </p:spPr>
        <p:txBody>
          <a:bodyPr numCol="2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 dirty="0"/>
              <a:t>Testo a due colonne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0"/>
            <a:endParaRPr lang="it-IT" dirty="0"/>
          </a:p>
          <a:p>
            <a:pPr lvl="0"/>
            <a:endParaRPr lang="it-IT" dirty="0"/>
          </a:p>
          <a:p>
            <a:pPr lvl="0"/>
            <a:endParaRPr lang="it-IT" dirty="0"/>
          </a:p>
          <a:p>
            <a:pPr lvl="0"/>
            <a:endParaRPr lang="it-IT" dirty="0"/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t-IT" dirty="0"/>
              <a:t>Testo a due colonne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  <a:p>
            <a:pPr lvl="4"/>
            <a:endParaRPr lang="it-IT" dirty="0"/>
          </a:p>
        </p:txBody>
      </p:sp>
      <p:sp>
        <p:nvSpPr>
          <p:cNvPr id="12" name="Titolo 11">
            <a:extLst>
              <a:ext uri="{FF2B5EF4-FFF2-40B4-BE49-F238E27FC236}">
                <a16:creationId xmlns="" xmlns:a16="http://schemas.microsoft.com/office/drawing/2014/main" id="{B2733990-9874-40EA-9630-CB5433C52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67153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5CC9E00F-D83B-40CA-905E-3B267A66F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25473312-9926-48EF-AF6E-C3FF4945B5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50848"/>
            <a:ext cx="5181600" cy="4726115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="" xmlns:a16="http://schemas.microsoft.com/office/drawing/2014/main" id="{1BB07197-7D5B-48D0-A65B-9D9C338AAF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50848"/>
            <a:ext cx="5181600" cy="4726115"/>
          </a:xfrm>
        </p:spPr>
        <p:txBody>
          <a:bodyPr/>
          <a:lstStyle/>
          <a:p>
            <a:pPr lvl="0"/>
            <a:r>
              <a:rPr lang="it-IT" dirty="0"/>
              <a:t>Modifica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="" xmlns:a16="http://schemas.microsoft.com/office/drawing/2014/main" id="{EECF799D-8B86-4ACA-B11F-0352046F1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DE35A-732E-4D94-B6B1-C87A416326D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17127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A7D3BF0E-6A9F-4A55-A7B1-E5818DD44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707771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="" xmlns:a16="http://schemas.microsoft.com/office/drawing/2014/main" id="{A0BFD80D-DE1C-413D-AE2F-5EF16FDB71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>
                <a:solidFill>
                  <a:schemeClr val="accent6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="" xmlns:a16="http://schemas.microsoft.com/office/drawing/2014/main" id="{22FCE5BD-215C-4A52-B5C8-DDD34C4F1A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="" xmlns:a16="http://schemas.microsoft.com/office/drawing/2014/main" id="{478CC150-7342-433D-B76C-8A2E9B51BF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="" xmlns:a16="http://schemas.microsoft.com/office/drawing/2014/main" id="{D9774FE4-02DF-434D-9337-8E59F1DBB2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="" xmlns:a16="http://schemas.microsoft.com/office/drawing/2014/main" id="{0146E65F-E533-4B8F-8DE3-20E18CE02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DE35A-732E-4D94-B6B1-C87A416326D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0285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37F5EC7E-213B-4858-9402-4AA4FBDA5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="" xmlns:a16="http://schemas.microsoft.com/office/drawing/2014/main" id="{F444415F-B09F-4018-8359-8276B72DD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DE35A-732E-4D94-B6B1-C87A416326DB}" type="slidenum">
              <a:rPr lang="it-IT" smtClean="0"/>
              <a:t>‹N›</a:t>
            </a:fld>
            <a:endParaRPr lang="it-IT"/>
          </a:p>
        </p:txBody>
      </p:sp>
      <p:sp>
        <p:nvSpPr>
          <p:cNvPr id="7" name="Segnaposto SmartArt 6">
            <a:extLst>
              <a:ext uri="{FF2B5EF4-FFF2-40B4-BE49-F238E27FC236}">
                <a16:creationId xmlns="" xmlns:a16="http://schemas.microsoft.com/office/drawing/2014/main" id="{A919B2C1-9CA9-4995-8D39-E19A34CFE9ED}"/>
              </a:ext>
            </a:extLst>
          </p:cNvPr>
          <p:cNvSpPr>
            <a:spLocks noGrp="1"/>
          </p:cNvSpPr>
          <p:nvPr>
            <p:ph type="dgm" sz="quarter" idx="13"/>
          </p:nvPr>
        </p:nvSpPr>
        <p:spPr>
          <a:xfrm>
            <a:off x="838200" y="1390650"/>
            <a:ext cx="5380038" cy="4741863"/>
          </a:xfr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9" name="Segnaposto immagine 8">
            <a:extLst>
              <a:ext uri="{FF2B5EF4-FFF2-40B4-BE49-F238E27FC236}">
                <a16:creationId xmlns="" xmlns:a16="http://schemas.microsoft.com/office/drawing/2014/main" id="{97820D5B-7391-45B3-8F08-7F1FB710898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76988" y="1390650"/>
            <a:ext cx="4976812" cy="4741863"/>
          </a:xfr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2055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>
            <a:extLst>
              <a:ext uri="{FF2B5EF4-FFF2-40B4-BE49-F238E27FC236}">
                <a16:creationId xmlns="" xmlns:a16="http://schemas.microsoft.com/office/drawing/2014/main" id="{C0DE8CCA-BDDC-46D2-9FE3-4EFBAA01D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DE35A-732E-4D94-B6B1-C87A416326D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5831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="" xmlns:a16="http://schemas.microsoft.com/office/drawing/2014/main" id="{2BA58946-4639-4B6C-837A-2710503D59FC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302" y="6019908"/>
            <a:ext cx="801990" cy="791793"/>
          </a:xfrm>
          <a:prstGeom prst="rect">
            <a:avLst/>
          </a:prstGeom>
        </p:spPr>
      </p:pic>
      <p:sp>
        <p:nvSpPr>
          <p:cNvPr id="2" name="Segnaposto titolo 1">
            <a:extLst>
              <a:ext uri="{FF2B5EF4-FFF2-40B4-BE49-F238E27FC236}">
                <a16:creationId xmlns="" xmlns:a16="http://schemas.microsoft.com/office/drawing/2014/main" id="{9227957F-3188-41AD-B84A-22F0E09C4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734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="" xmlns:a16="http://schemas.microsoft.com/office/drawing/2014/main" id="{E57E92AE-FF28-48E0-BE29-FB34277DC7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08149"/>
            <a:ext cx="10515600" cy="47688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5CCA4467-72CB-4A41-95D2-63F983D96A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23816" y="631190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9DC56867-6286-4B54-BAB1-2EF7DDF87D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21568" y="6233241"/>
            <a:ext cx="624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EDE35A-732E-4D94-B6B1-C87A416326DB}" type="slidenum">
              <a:rPr lang="it-IT" smtClean="0"/>
              <a:t>‹N›</a:t>
            </a:fld>
            <a:endParaRPr lang="it-IT"/>
          </a:p>
        </p:txBody>
      </p:sp>
      <p:pic>
        <p:nvPicPr>
          <p:cNvPr id="8" name="Immagine 7">
            <a:extLst>
              <a:ext uri="{FF2B5EF4-FFF2-40B4-BE49-F238E27FC236}">
                <a16:creationId xmlns="" xmlns:a16="http://schemas.microsoft.com/office/drawing/2014/main" id="{5CDCF648-1AD5-4CB5-853C-7873ACA9928C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99" y="6311900"/>
            <a:ext cx="1581795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296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2" r:id="rId4"/>
    <p:sldLayoutId id="2147483661" r:id="rId5"/>
    <p:sldLayoutId id="2147483663" r:id="rId6"/>
    <p:sldLayoutId id="2147483651" r:id="rId7"/>
    <p:sldLayoutId id="2147483652" r:id="rId8"/>
    <p:sldLayoutId id="2147483653" r:id="rId9"/>
    <p:sldLayoutId id="2147483654" r:id="rId10"/>
    <p:sldLayoutId id="2147483655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>
              <a:lumMod val="50000"/>
              <a:lumOff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6.png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13" Type="http://schemas.openxmlformats.org/officeDocument/2006/relationships/image" Target="../media/image25.png"/><Relationship Id="rId3" Type="http://schemas.openxmlformats.org/officeDocument/2006/relationships/image" Target="../media/image15.emf"/><Relationship Id="rId7" Type="http://schemas.openxmlformats.org/officeDocument/2006/relationships/image" Target="../media/image19.emf"/><Relationship Id="rId12" Type="http://schemas.openxmlformats.org/officeDocument/2006/relationships/image" Target="../media/image24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emf"/><Relationship Id="rId11" Type="http://schemas.openxmlformats.org/officeDocument/2006/relationships/image" Target="../media/image23.png"/><Relationship Id="rId5" Type="http://schemas.openxmlformats.org/officeDocument/2006/relationships/image" Target="../media/image17.emf"/><Relationship Id="rId10" Type="http://schemas.openxmlformats.org/officeDocument/2006/relationships/image" Target="../media/image22.emf"/><Relationship Id="rId4" Type="http://schemas.openxmlformats.org/officeDocument/2006/relationships/image" Target="../media/image16.emf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18" Type="http://schemas.openxmlformats.org/officeDocument/2006/relationships/image" Target="../media/image42.png"/><Relationship Id="rId3" Type="http://schemas.openxmlformats.org/officeDocument/2006/relationships/image" Target="../media/image27.png"/><Relationship Id="rId21" Type="http://schemas.openxmlformats.org/officeDocument/2006/relationships/image" Target="../media/image45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17" Type="http://schemas.openxmlformats.org/officeDocument/2006/relationships/image" Target="../media/image41.png"/><Relationship Id="rId2" Type="http://schemas.openxmlformats.org/officeDocument/2006/relationships/image" Target="../media/image26.jpeg"/><Relationship Id="rId16" Type="http://schemas.openxmlformats.org/officeDocument/2006/relationships/image" Target="../media/image40.png"/><Relationship Id="rId20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5" Type="http://schemas.openxmlformats.org/officeDocument/2006/relationships/image" Target="../media/image39.png"/><Relationship Id="rId23" Type="http://schemas.openxmlformats.org/officeDocument/2006/relationships/image" Target="../media/image47.png"/><Relationship Id="rId10" Type="http://schemas.openxmlformats.org/officeDocument/2006/relationships/image" Target="../media/image34.png"/><Relationship Id="rId19" Type="http://schemas.openxmlformats.org/officeDocument/2006/relationships/image" Target="../media/image43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Relationship Id="rId22" Type="http://schemas.openxmlformats.org/officeDocument/2006/relationships/image" Target="../media/image4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7D8F17B7-8255-4ABC-ACFA-DA842AD0E3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0316" y="2267477"/>
            <a:ext cx="4114800" cy="2471109"/>
          </a:xfrm>
        </p:spPr>
        <p:txBody>
          <a:bodyPr/>
          <a:lstStyle/>
          <a:p>
            <a:r>
              <a:rPr lang="it-IT" dirty="0"/>
              <a:t> </a:t>
            </a:r>
          </a:p>
        </p:txBody>
      </p:sp>
      <p:pic>
        <p:nvPicPr>
          <p:cNvPr id="4" name="Immagin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6" t="18589" r="13695" b="18558"/>
          <a:stretch/>
        </p:blipFill>
        <p:spPr bwMode="auto">
          <a:xfrm>
            <a:off x="2173944" y="2486087"/>
            <a:ext cx="2187543" cy="188582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Segnaposto testo 5"/>
          <p:cNvSpPr txBox="1">
            <a:spLocks/>
          </p:cNvSpPr>
          <p:nvPr/>
        </p:nvSpPr>
        <p:spPr>
          <a:xfrm>
            <a:off x="6077243" y="5447364"/>
            <a:ext cx="3667216" cy="960512"/>
          </a:xfrm>
          <a:prstGeom prst="rect">
            <a:avLst/>
          </a:prstGeom>
        </p:spPr>
        <p:txBody>
          <a:bodyPr/>
          <a:lstStyle>
            <a:lvl1pPr marL="0" indent="0" algn="r" defTabSz="785778" rtl="0" eaLnBrk="1" latinLnBrk="0" hangingPunct="1">
              <a:lnSpc>
                <a:spcPct val="90000"/>
              </a:lnSpc>
              <a:spcBef>
                <a:spcPts val="859"/>
              </a:spcBef>
              <a:buFont typeface="Arial" panose="020B0604020202020204" pitchFamily="34" charset="0"/>
              <a:buNone/>
              <a:defRPr lang="it-IT" sz="1800" b="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577473" indent="-185617" algn="l" defTabSz="785778" rtl="0" eaLnBrk="1" latinLnBrk="0" hangingPunct="1">
              <a:lnSpc>
                <a:spcPct val="90000"/>
              </a:lnSpc>
              <a:spcBef>
                <a:spcPts val="430"/>
              </a:spcBef>
              <a:buClr>
                <a:schemeClr val="tx2"/>
              </a:buClr>
              <a:buFont typeface="Wingdings" pitchFamily="2" charset="2"/>
              <a:buChar char="§"/>
              <a:def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89955" indent="-185617" algn="l" defTabSz="785778" rtl="0" eaLnBrk="1" latinLnBrk="0" hangingPunct="1">
              <a:lnSpc>
                <a:spcPct val="90000"/>
              </a:lnSpc>
              <a:spcBef>
                <a:spcPts val="430"/>
              </a:spcBef>
              <a:buClr>
                <a:schemeClr val="tx2"/>
              </a:buClr>
              <a:buFont typeface="Arial" pitchFamily="34" charset="0"/>
              <a:buChar char="•"/>
              <a:def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02437" indent="-185617" algn="l" defTabSz="785778" rtl="0" eaLnBrk="1" latinLnBrk="0" hangingPunct="1">
              <a:lnSpc>
                <a:spcPct val="90000"/>
              </a:lnSpc>
              <a:spcBef>
                <a:spcPts val="430"/>
              </a:spcBef>
              <a:buClr>
                <a:schemeClr val="tx2"/>
              </a:buClr>
              <a:buFont typeface="Open Sans" pitchFamily="34" charset="0"/>
              <a:buChar char="–"/>
              <a:def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14917" indent="-185617" algn="l" defTabSz="785778" rtl="0" eaLnBrk="1" latinLnBrk="0" hangingPunct="1">
              <a:lnSpc>
                <a:spcPct val="90000"/>
              </a:lnSpc>
              <a:spcBef>
                <a:spcPts val="430"/>
              </a:spcBef>
              <a:buClr>
                <a:schemeClr val="tx2"/>
              </a:buClr>
              <a:buFont typeface="Open Sans" pitchFamily="34" charset="0"/>
              <a:buChar char="–"/>
              <a:def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64442" indent="0" algn="l" defTabSz="785778" rtl="0" eaLnBrk="1" latinLnBrk="0" hangingPunct="1">
              <a:lnSpc>
                <a:spcPct val="90000"/>
              </a:lnSpc>
              <a:spcBef>
                <a:spcPts val="430"/>
              </a:spcBef>
              <a:buFont typeface="Arial" panose="020B0604020202020204" pitchFamily="34" charset="0"/>
              <a:buNone/>
              <a:defRPr lang="it-IT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53775" indent="-196445" algn="l" defTabSz="785778" rtl="0" eaLnBrk="1" latinLnBrk="0" hangingPunct="1">
              <a:lnSpc>
                <a:spcPct val="90000"/>
              </a:lnSpc>
              <a:spcBef>
                <a:spcPts val="43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46664" indent="-196445" algn="l" defTabSz="785778" rtl="0" eaLnBrk="1" latinLnBrk="0" hangingPunct="1">
              <a:lnSpc>
                <a:spcPct val="90000"/>
              </a:lnSpc>
              <a:spcBef>
                <a:spcPts val="43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39552" indent="-196445" algn="l" defTabSz="785778" rtl="0" eaLnBrk="1" latinLnBrk="0" hangingPunct="1">
              <a:lnSpc>
                <a:spcPct val="90000"/>
              </a:lnSpc>
              <a:spcBef>
                <a:spcPts val="43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GB" sz="16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  <a:p>
            <a:pPr algn="l"/>
            <a:r>
              <a:rPr lang="en-GB" sz="16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29/01/2019 </a:t>
            </a:r>
          </a:p>
        </p:txBody>
      </p:sp>
    </p:spTree>
    <p:extLst>
      <p:ext uri="{BB962C8B-B14F-4D97-AF65-F5344CB8AC3E}">
        <p14:creationId xmlns:p14="http://schemas.microsoft.com/office/powerpoint/2010/main" val="4001984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Open Fiber: Protagonista della Digitalizzazione del Paese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DE35A-732E-4D94-B6B1-C87A416326DB}" type="slidenum">
              <a:rPr lang="it-IT" smtClean="0"/>
              <a:t>2</a:t>
            </a:fld>
            <a:endParaRPr lang="it-IT"/>
          </a:p>
        </p:txBody>
      </p:sp>
      <p:sp>
        <p:nvSpPr>
          <p:cNvPr id="19" name="Rectangle 3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305855" y="1938471"/>
            <a:ext cx="2790829" cy="1723129"/>
          </a:xfrm>
          <a:prstGeom prst="rect">
            <a:avLst/>
          </a:prstGeom>
          <a:solidFill>
            <a:srgbClr val="FFFFFF"/>
          </a:solidFill>
          <a:ln w="9525">
            <a:solidFill>
              <a:schemeClr val="accent1"/>
            </a:solidFill>
            <a:prstDash val="dash"/>
            <a:miter lim="800000"/>
            <a:headEnd/>
            <a:tailEnd/>
          </a:ln>
          <a:effectLst/>
        </p:spPr>
        <p:txBody>
          <a:bodyPr wrap="square" tIns="72000" anchor="t"/>
          <a:lstStyle/>
          <a:p>
            <a:pPr defTabSz="895350" fontAlgn="base">
              <a:spcBef>
                <a:spcPts val="288"/>
              </a:spcBef>
              <a:buSzPct val="100000"/>
              <a:buFont typeface="Verdana" panose="020B0604030504040204" pitchFamily="34" charset="0"/>
              <a:buNone/>
              <a:defRPr/>
            </a:pPr>
            <a:r>
              <a:rPr lang="en-US" altLang="ko-KR" sz="1400" b="1" kern="0" dirty="0" smtClean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AZIONARIATO SOLIDO</a:t>
            </a:r>
          </a:p>
          <a:p>
            <a:pPr marL="182563" lvl="1" indent="-182563" fontAlgn="base">
              <a:spcBef>
                <a:spcPts val="288"/>
              </a:spcBef>
              <a:buSzPct val="100000"/>
              <a:buFont typeface="Wingdings" panose="05000000000000000000" pitchFamily="2" charset="2"/>
              <a:buChar char="§"/>
            </a:pPr>
            <a:r>
              <a:rPr lang="it-IT" sz="1200" b="1" dirty="0" smtClean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Enel S.p.A. e CDP </a:t>
            </a:r>
            <a:r>
              <a:rPr lang="it-IT" sz="1200" b="1" dirty="0" err="1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Equity</a:t>
            </a:r>
            <a:r>
              <a:rPr lang="it-IT" sz="1200" b="1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 S.p.A. </a:t>
            </a:r>
            <a:r>
              <a:rPr lang="it-IT" sz="12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(CDPE), società del Gruppo Cassa Depositi e Prestiti</a:t>
            </a:r>
            <a:r>
              <a:rPr lang="it-IT" sz="1200" dirty="0" smtClean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, </a:t>
            </a:r>
            <a:r>
              <a:rPr lang="it-IT" sz="12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detengono una </a:t>
            </a:r>
            <a:r>
              <a:rPr lang="it-IT" sz="1200" b="1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partecipazione paritetica </a:t>
            </a:r>
            <a:r>
              <a:rPr lang="it-IT" sz="12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nel capitale di </a:t>
            </a:r>
            <a:r>
              <a:rPr lang="it-IT" sz="1200" dirty="0" smtClean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Open </a:t>
            </a:r>
            <a:r>
              <a:rPr lang="it-IT" sz="12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Fiber</a:t>
            </a:r>
            <a:endParaRPr lang="en-US" altLang="ko-KR" sz="1200" kern="0" dirty="0">
              <a:solidFill>
                <a:schemeClr val="bg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20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874304" y="1938471"/>
            <a:ext cx="2790829" cy="1723129"/>
          </a:xfrm>
          <a:prstGeom prst="rect">
            <a:avLst/>
          </a:prstGeom>
          <a:solidFill>
            <a:srgbClr val="FFFFFF"/>
          </a:solidFill>
          <a:ln w="9525">
            <a:solidFill>
              <a:schemeClr val="accent1"/>
            </a:solidFill>
            <a:prstDash val="dash"/>
            <a:miter lim="800000"/>
            <a:headEnd/>
            <a:tailEnd/>
          </a:ln>
          <a:effectLst/>
        </p:spPr>
        <p:txBody>
          <a:bodyPr wrap="square" tIns="72000" anchor="t"/>
          <a:lstStyle/>
          <a:p>
            <a:pPr defTabSz="895350" fontAlgn="base">
              <a:spcBef>
                <a:spcPts val="288"/>
              </a:spcBef>
              <a:buSzPct val="100000"/>
              <a:buFont typeface="Verdana" panose="020B0604030504040204" pitchFamily="34" charset="0"/>
              <a:buNone/>
              <a:defRPr/>
            </a:pPr>
            <a:r>
              <a:rPr lang="en-US" altLang="ko-KR" sz="1400" b="1" kern="0" dirty="0" smtClean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CONSOLIDATE COMPETENZE</a:t>
            </a:r>
          </a:p>
          <a:p>
            <a:pPr marL="182563" lvl="1" indent="-182563" fontAlgn="base">
              <a:spcBef>
                <a:spcPts val="288"/>
              </a:spcBef>
              <a:buSzPct val="100000"/>
              <a:buFont typeface="Wingdings" panose="05000000000000000000" pitchFamily="2" charset="2"/>
              <a:buChar char="§"/>
            </a:pPr>
            <a:r>
              <a:rPr lang="it-IT" sz="1200" b="1" dirty="0" smtClean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Management team con esperienza pluriennale nel settore delle TLC</a:t>
            </a:r>
          </a:p>
          <a:p>
            <a:pPr marL="182563" lvl="1" indent="-182563" fontAlgn="base">
              <a:spcBef>
                <a:spcPts val="288"/>
              </a:spcBef>
              <a:buSzPct val="100000"/>
              <a:buFont typeface="Wingdings" panose="05000000000000000000" pitchFamily="2" charset="2"/>
              <a:buChar char="§"/>
            </a:pPr>
            <a:r>
              <a:rPr lang="it-IT" altLang="ko-KR" sz="1200" kern="0" dirty="0" smtClean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Acquisizione </a:t>
            </a:r>
            <a:r>
              <a:rPr lang="it-IT" altLang="ko-KR" sz="1200" kern="0" dirty="0" err="1" smtClean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Metroweb</a:t>
            </a:r>
            <a:r>
              <a:rPr lang="it-IT" altLang="ko-KR" sz="1200" kern="0" dirty="0" smtClean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 per avviamento</a:t>
            </a:r>
            <a:endParaRPr lang="en-US" altLang="ko-KR" sz="1200" kern="0" dirty="0">
              <a:solidFill>
                <a:schemeClr val="bg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21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442752" y="1938471"/>
            <a:ext cx="2790829" cy="1723129"/>
          </a:xfrm>
          <a:prstGeom prst="rect">
            <a:avLst/>
          </a:prstGeom>
          <a:solidFill>
            <a:srgbClr val="FFFFFF"/>
          </a:solidFill>
          <a:ln w="9525">
            <a:solidFill>
              <a:schemeClr val="accent1"/>
            </a:solidFill>
            <a:prstDash val="dash"/>
            <a:miter lim="800000"/>
            <a:headEnd/>
            <a:tailEnd/>
          </a:ln>
          <a:effectLst/>
        </p:spPr>
        <p:txBody>
          <a:bodyPr wrap="square" tIns="72000" anchor="t"/>
          <a:lstStyle/>
          <a:p>
            <a:pPr defTabSz="895350" fontAlgn="base">
              <a:spcBef>
                <a:spcPts val="288"/>
              </a:spcBef>
              <a:buSzPct val="100000"/>
              <a:buFont typeface="Verdana" panose="020B0604030504040204" pitchFamily="34" charset="0"/>
              <a:buNone/>
              <a:defRPr/>
            </a:pPr>
            <a:r>
              <a:rPr lang="en-US" altLang="ko-KR" sz="1400" b="1" kern="0" dirty="0" smtClean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PIANO DI SVILUPPO TARGET </a:t>
            </a:r>
          </a:p>
          <a:p>
            <a:pPr marL="182563" lvl="1" indent="-182563" fontAlgn="base">
              <a:spcBef>
                <a:spcPts val="288"/>
              </a:spcBef>
              <a:buSzPct val="100000"/>
              <a:buFont typeface="Wingdings" panose="05000000000000000000" pitchFamily="2" charset="2"/>
              <a:buChar char="§"/>
            </a:pPr>
            <a:r>
              <a:rPr lang="it-IT" sz="1200" dirty="0" smtClean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Piano di sviluppo</a:t>
            </a:r>
            <a:r>
              <a:rPr lang="it-IT" sz="1200" b="1" dirty="0" smtClean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 totalmente finanziato</a:t>
            </a:r>
            <a:endParaRPr lang="en-US" sz="1200" kern="0" dirty="0">
              <a:solidFill>
                <a:schemeClr val="bg1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182563" lvl="1" indent="-182563" fontAlgn="base">
              <a:spcBef>
                <a:spcPts val="288"/>
              </a:spcBef>
              <a:buSzPct val="100000"/>
              <a:buFont typeface="Wingdings" panose="05000000000000000000" pitchFamily="2" charset="2"/>
              <a:buChar char="§"/>
            </a:pPr>
            <a:r>
              <a:rPr lang="it-IT" altLang="ko-KR" sz="1200" kern="0" dirty="0" smtClean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Rete capillare sulle principali città italiane (cluster A&amp;B)</a:t>
            </a:r>
          </a:p>
          <a:p>
            <a:pPr marL="182563" lvl="1" indent="-182563" fontAlgn="base">
              <a:spcBef>
                <a:spcPts val="288"/>
              </a:spcBef>
              <a:buSzPct val="100000"/>
              <a:buFont typeface="Wingdings" panose="05000000000000000000" pitchFamily="2" charset="2"/>
              <a:buChar char="§"/>
            </a:pPr>
            <a:r>
              <a:rPr lang="it-IT" altLang="ko-KR" sz="1200" kern="0" dirty="0" smtClean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Aggiudicazione tre bandi cluster C&amp;D</a:t>
            </a:r>
          </a:p>
          <a:p>
            <a:pPr indent="-142875" fontAlgn="base">
              <a:spcBef>
                <a:spcPts val="288"/>
              </a:spcBef>
              <a:buSzPct val="100000"/>
              <a:buFont typeface="Verdana" panose="020B0604030504040204" pitchFamily="34" charset="0"/>
              <a:buChar char="•"/>
            </a:pPr>
            <a:endParaRPr lang="en-US" altLang="ko-KR" sz="1400" kern="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30" name="Gray2"/>
          <p:cNvSpPr>
            <a:spLocks noChangeAspect="1"/>
          </p:cNvSpPr>
          <p:nvPr/>
        </p:nvSpPr>
        <p:spPr bwMode="auto">
          <a:xfrm>
            <a:off x="949372" y="1796669"/>
            <a:ext cx="360000" cy="3600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0" tIns="0" rIns="0" bIns="0"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1</a:t>
            </a:r>
          </a:p>
        </p:txBody>
      </p:sp>
      <p:sp>
        <p:nvSpPr>
          <p:cNvPr id="31" name="Gray2"/>
          <p:cNvSpPr>
            <a:spLocks noChangeAspect="1"/>
          </p:cNvSpPr>
          <p:nvPr/>
        </p:nvSpPr>
        <p:spPr bwMode="auto">
          <a:xfrm>
            <a:off x="8079236" y="1796669"/>
            <a:ext cx="360000" cy="3600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0" tIns="0" rIns="0" bIns="0"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3</a:t>
            </a:r>
            <a:endParaRPr kumimoji="0" lang="en-GB" sz="2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32" name="Gray2"/>
          <p:cNvSpPr>
            <a:spLocks noChangeAspect="1"/>
          </p:cNvSpPr>
          <p:nvPr/>
        </p:nvSpPr>
        <p:spPr bwMode="auto">
          <a:xfrm>
            <a:off x="4514304" y="1796669"/>
            <a:ext cx="360000" cy="3600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0" tIns="0" rIns="0" bIns="0"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2</a:t>
            </a:r>
            <a:endParaRPr kumimoji="0" lang="en-GB" sz="2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771504" y="1109472"/>
            <a:ext cx="108749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altLang="ko-KR" sz="1600" dirty="0">
                <a:solidFill>
                  <a:schemeClr val="bg1">
                    <a:lumMod val="50000"/>
                  </a:schemeClr>
                </a:solidFill>
                <a:ea typeface="Gulim" pitchFamily="34" charset="-127"/>
              </a:rPr>
              <a:t>Realizzare l’</a:t>
            </a:r>
            <a:r>
              <a:rPr lang="it-IT" altLang="ko-KR" sz="1600" b="1" dirty="0">
                <a:solidFill>
                  <a:schemeClr val="bg1">
                    <a:lumMod val="50000"/>
                  </a:schemeClr>
                </a:solidFill>
                <a:ea typeface="Gulim" pitchFamily="34" charset="-127"/>
              </a:rPr>
              <a:t>installazione</a:t>
            </a:r>
            <a:r>
              <a:rPr lang="it-IT" altLang="ko-KR" sz="1600" dirty="0">
                <a:solidFill>
                  <a:schemeClr val="bg1">
                    <a:lumMod val="50000"/>
                  </a:schemeClr>
                </a:solidFill>
                <a:ea typeface="Gulim" pitchFamily="34" charset="-127"/>
              </a:rPr>
              <a:t>, la </a:t>
            </a:r>
            <a:r>
              <a:rPr lang="it-IT" altLang="ko-KR" sz="1600" b="1" dirty="0">
                <a:solidFill>
                  <a:schemeClr val="bg1">
                    <a:lumMod val="50000"/>
                  </a:schemeClr>
                </a:solidFill>
                <a:ea typeface="Gulim" pitchFamily="34" charset="-127"/>
              </a:rPr>
              <a:t>fornitura</a:t>
            </a:r>
            <a:r>
              <a:rPr lang="it-IT" altLang="ko-KR" sz="1600" dirty="0">
                <a:solidFill>
                  <a:schemeClr val="bg1">
                    <a:lumMod val="50000"/>
                  </a:schemeClr>
                </a:solidFill>
                <a:ea typeface="Gulim" pitchFamily="34" charset="-127"/>
              </a:rPr>
              <a:t> e l’</a:t>
            </a:r>
            <a:r>
              <a:rPr lang="it-IT" altLang="ko-KR" sz="1600" b="1" dirty="0">
                <a:solidFill>
                  <a:schemeClr val="bg1">
                    <a:lumMod val="50000"/>
                  </a:schemeClr>
                </a:solidFill>
                <a:ea typeface="Gulim" pitchFamily="34" charset="-127"/>
              </a:rPr>
              <a:t>esercizio</a:t>
            </a:r>
            <a:r>
              <a:rPr lang="it-IT" altLang="ko-KR" sz="1600" dirty="0">
                <a:solidFill>
                  <a:schemeClr val="bg1">
                    <a:lumMod val="50000"/>
                  </a:schemeClr>
                </a:solidFill>
                <a:ea typeface="Gulim" pitchFamily="34" charset="-127"/>
              </a:rPr>
              <a:t> di </a:t>
            </a:r>
            <a:r>
              <a:rPr lang="it-IT" altLang="ko-KR" sz="1600" b="1" dirty="0">
                <a:solidFill>
                  <a:schemeClr val="bg1">
                    <a:lumMod val="50000"/>
                  </a:schemeClr>
                </a:solidFill>
                <a:ea typeface="Gulim" pitchFamily="34" charset="-127"/>
              </a:rPr>
              <a:t>reti di comunicazione elettronica ad alta velocità in fibra ottica </a:t>
            </a:r>
            <a:r>
              <a:rPr lang="it-IT" altLang="ko-KR" sz="1600" dirty="0">
                <a:solidFill>
                  <a:schemeClr val="bg1">
                    <a:lumMod val="50000"/>
                  </a:schemeClr>
                </a:solidFill>
                <a:ea typeface="Gulim" pitchFamily="34" charset="-127"/>
              </a:rPr>
              <a:t>su </a:t>
            </a:r>
            <a:r>
              <a:rPr lang="it-IT" altLang="ko-KR" sz="1600" b="1" dirty="0">
                <a:solidFill>
                  <a:schemeClr val="bg1">
                    <a:lumMod val="50000"/>
                  </a:schemeClr>
                </a:solidFill>
                <a:ea typeface="Gulim" pitchFamily="34" charset="-127"/>
              </a:rPr>
              <a:t>tutto il territorio nazionale</a:t>
            </a:r>
            <a:r>
              <a:rPr lang="it-IT" altLang="ko-KR" sz="1600" dirty="0" smtClean="0">
                <a:solidFill>
                  <a:schemeClr val="bg1">
                    <a:lumMod val="50000"/>
                  </a:schemeClr>
                </a:solidFill>
                <a:ea typeface="Gulim" pitchFamily="34" charset="-127"/>
              </a:rPr>
              <a:t>. Tutto questo attraverso:</a:t>
            </a:r>
            <a:endParaRPr lang="en-US" altLang="ko-KR" sz="1600" dirty="0">
              <a:solidFill>
                <a:schemeClr val="bg1">
                  <a:lumMod val="50000"/>
                </a:schemeClr>
              </a:solidFill>
              <a:ea typeface="Gulim" pitchFamily="34" charset="-127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838200" y="3860537"/>
            <a:ext cx="10808207" cy="2122332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/>
          <p:cNvSpPr/>
          <p:nvPr/>
        </p:nvSpPr>
        <p:spPr>
          <a:xfrm>
            <a:off x="838200" y="3860537"/>
            <a:ext cx="291778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895350" fontAlgn="base">
              <a:spcBef>
                <a:spcPts val="288"/>
              </a:spcBef>
              <a:buSzPct val="100000"/>
              <a:buFont typeface="Verdana" panose="020B0604030504040204" pitchFamily="34" charset="0"/>
              <a:buNone/>
              <a:defRPr/>
            </a:pPr>
            <a:r>
              <a:rPr lang="en-US" altLang="ko-KR" sz="1400" b="1" kern="0" dirty="0" smtClean="0">
                <a:solidFill>
                  <a:schemeClr val="accent1"/>
                </a:solidFill>
                <a:cs typeface="Arial" panose="020B0604020202020204" pitchFamily="34" charset="0"/>
              </a:rPr>
              <a:t>CARATTERISTICHE DISTINTIVE</a:t>
            </a:r>
            <a:endParaRPr lang="en-US" altLang="ko-KR" sz="1400" b="1" kern="0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1446663" y="5352737"/>
            <a:ext cx="3052913" cy="61486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it-IT" sz="1050" b="1" dirty="0" smtClean="0">
                <a:solidFill>
                  <a:schemeClr val="bg1">
                    <a:lumMod val="50000"/>
                  </a:schemeClr>
                </a:solidFill>
              </a:rPr>
              <a:t>Nuova Architettura di Rete di accesso e trasporto</a:t>
            </a:r>
            <a:r>
              <a:rPr lang="it-IT" sz="105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it-IT" sz="1050" b="1" i="1" dirty="0" smtClean="0">
                <a:solidFill>
                  <a:schemeClr val="bg1">
                    <a:lumMod val="50000"/>
                  </a:schemeClr>
                </a:solidFill>
              </a:rPr>
              <a:t>Future </a:t>
            </a:r>
            <a:r>
              <a:rPr lang="en-GB" sz="1050" b="1" i="1" dirty="0" smtClean="0">
                <a:solidFill>
                  <a:schemeClr val="bg1">
                    <a:lumMod val="50000"/>
                  </a:schemeClr>
                </a:solidFill>
              </a:rPr>
              <a:t>Proof</a:t>
            </a:r>
          </a:p>
          <a:p>
            <a:pPr algn="ctr"/>
            <a:r>
              <a:rPr lang="it-IT" sz="1050" dirty="0" smtClean="0">
                <a:solidFill>
                  <a:schemeClr val="bg1">
                    <a:lumMod val="50000"/>
                  </a:schemeClr>
                </a:solidFill>
              </a:rPr>
              <a:t>(velocità, latenza, scalabilità)</a:t>
            </a:r>
            <a:endParaRPr lang="it-IT" sz="10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CasellaDiTesto 32"/>
          <p:cNvSpPr txBox="1"/>
          <p:nvPr/>
        </p:nvSpPr>
        <p:spPr>
          <a:xfrm>
            <a:off x="5102905" y="5352737"/>
            <a:ext cx="2409825" cy="61486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it-IT" sz="1050" b="1" dirty="0" smtClean="0">
                <a:solidFill>
                  <a:schemeClr val="bg1">
                    <a:lumMod val="50000"/>
                  </a:schemeClr>
                </a:solidFill>
              </a:rPr>
              <a:t>Operatore</a:t>
            </a:r>
            <a:r>
              <a:rPr lang="it-IT" sz="1050" b="1" i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50" b="1" i="1" dirty="0" smtClean="0">
                <a:solidFill>
                  <a:schemeClr val="bg1">
                    <a:lumMod val="50000"/>
                  </a:schemeClr>
                </a:solidFill>
              </a:rPr>
              <a:t>Wholesale Only</a:t>
            </a:r>
          </a:p>
        </p:txBody>
      </p:sp>
      <p:sp>
        <p:nvSpPr>
          <p:cNvPr id="34" name="CasellaDiTesto 33"/>
          <p:cNvSpPr txBox="1"/>
          <p:nvPr/>
        </p:nvSpPr>
        <p:spPr>
          <a:xfrm>
            <a:off x="8633253" y="5352737"/>
            <a:ext cx="2409825" cy="61486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it-IT" sz="1050" b="1" dirty="0" smtClean="0">
                <a:solidFill>
                  <a:schemeClr val="bg1">
                    <a:lumMod val="50000"/>
                  </a:schemeClr>
                </a:solidFill>
              </a:rPr>
              <a:t>Rete Aperta </a:t>
            </a:r>
          </a:p>
          <a:p>
            <a:pPr algn="ctr"/>
            <a:r>
              <a:rPr lang="it-IT" sz="1050" b="1" dirty="0" smtClean="0">
                <a:solidFill>
                  <a:schemeClr val="bg1">
                    <a:lumMod val="50000"/>
                  </a:schemeClr>
                </a:solidFill>
              </a:rPr>
              <a:t>all’utilizzo di una pluralità di «fornitori digitali»</a:t>
            </a:r>
            <a:endParaRPr lang="en-US" sz="105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31110" y="4194935"/>
            <a:ext cx="8815580" cy="11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949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Grafico 18"/>
          <p:cNvGraphicFramePr/>
          <p:nvPr>
            <p:extLst>
              <p:ext uri="{D42A27DB-BD31-4B8C-83A1-F6EECF244321}">
                <p14:modId xmlns:p14="http://schemas.microsoft.com/office/powerpoint/2010/main" val="3097146572"/>
              </p:ext>
            </p:extLst>
          </p:nvPr>
        </p:nvGraphicFramePr>
        <p:xfrm>
          <a:off x="838198" y="3621024"/>
          <a:ext cx="10637522" cy="25766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progetto Open Fiber per il sistema Italia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DE35A-732E-4D94-B6B1-C87A416326DB}" type="slidenum">
              <a:rPr lang="it-IT" smtClean="0"/>
              <a:t>3</a:t>
            </a:fld>
            <a:endParaRPr lang="it-IT"/>
          </a:p>
        </p:txBody>
      </p:sp>
      <p:sp>
        <p:nvSpPr>
          <p:cNvPr id="10" name="Rettangolo 9"/>
          <p:cNvSpPr/>
          <p:nvPr/>
        </p:nvSpPr>
        <p:spPr>
          <a:xfrm>
            <a:off x="838200" y="1109472"/>
            <a:ext cx="10637520" cy="241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it-IT" sz="1400" dirty="0" smtClean="0">
                <a:solidFill>
                  <a:schemeClr val="bg1">
                    <a:lumMod val="50000"/>
                  </a:schemeClr>
                </a:solidFill>
              </a:rPr>
              <a:t>L’</a:t>
            </a:r>
            <a:r>
              <a:rPr lang="it-IT" sz="1400" b="1" dirty="0" smtClean="0">
                <a:solidFill>
                  <a:schemeClr val="bg1">
                    <a:lumMod val="50000"/>
                  </a:schemeClr>
                </a:solidFill>
              </a:rPr>
              <a:t>impatto</a:t>
            </a:r>
            <a:r>
              <a:rPr lang="it-IT" sz="1400" dirty="0" smtClean="0">
                <a:solidFill>
                  <a:schemeClr val="bg1">
                    <a:lumMod val="50000"/>
                  </a:schemeClr>
                </a:solidFill>
              </a:rPr>
              <a:t> sul sistema Paese del Progetto Open Fiber riguarda:</a:t>
            </a:r>
          </a:p>
          <a:p>
            <a:endParaRPr lang="it-IT" sz="14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1400" b="1" dirty="0" smtClean="0">
                <a:solidFill>
                  <a:schemeClr val="bg1">
                    <a:lumMod val="50000"/>
                  </a:schemeClr>
                </a:solidFill>
              </a:rPr>
              <a:t>~19.1 milioni</a:t>
            </a:r>
            <a:r>
              <a:rPr lang="it-IT" sz="1400" dirty="0" smtClean="0">
                <a:solidFill>
                  <a:schemeClr val="bg1">
                    <a:lumMod val="50000"/>
                  </a:schemeClr>
                </a:solidFill>
              </a:rPr>
              <a:t> di </a:t>
            </a:r>
            <a:r>
              <a:rPr lang="it-IT" sz="1400" b="1" dirty="0" smtClean="0">
                <a:solidFill>
                  <a:schemeClr val="bg1">
                    <a:lumMod val="50000"/>
                  </a:schemeClr>
                </a:solidFill>
              </a:rPr>
              <a:t>Unità Immobiliari</a:t>
            </a:r>
            <a:r>
              <a:rPr lang="it-IT" sz="1400" dirty="0" smtClean="0">
                <a:solidFill>
                  <a:schemeClr val="bg1">
                    <a:lumMod val="50000"/>
                  </a:schemeClr>
                </a:solidFill>
              </a:rPr>
              <a:t> raggiunte dalla Rete in Fibra Ottica a fine Piano (</a:t>
            </a:r>
            <a:r>
              <a:rPr lang="it-IT" sz="1400" b="1" dirty="0" smtClean="0">
                <a:solidFill>
                  <a:schemeClr val="bg1">
                    <a:lumMod val="50000"/>
                  </a:schemeClr>
                </a:solidFill>
              </a:rPr>
              <a:t>~9.5 mln nel Cluster A&amp;B</a:t>
            </a:r>
            <a:r>
              <a:rPr lang="it-IT" sz="1400" dirty="0" smtClean="0">
                <a:solidFill>
                  <a:schemeClr val="bg1">
                    <a:lumMod val="50000"/>
                  </a:schemeClr>
                </a:solidFill>
              </a:rPr>
              <a:t> e </a:t>
            </a:r>
            <a:r>
              <a:rPr lang="it-IT" sz="1400" b="1" dirty="0" smtClean="0">
                <a:solidFill>
                  <a:schemeClr val="bg1">
                    <a:lumMod val="50000"/>
                  </a:schemeClr>
                </a:solidFill>
              </a:rPr>
              <a:t>~9.6 mln nel Cluster C&amp;D</a:t>
            </a:r>
            <a:r>
              <a:rPr lang="it-IT" sz="1400" dirty="0" smtClean="0">
                <a:solidFill>
                  <a:schemeClr val="bg1">
                    <a:lumMod val="50000"/>
                  </a:schemeClr>
                </a:solidFill>
              </a:rPr>
              <a:t>);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1400" b="1" dirty="0" smtClean="0">
                <a:solidFill>
                  <a:schemeClr val="bg1">
                    <a:lumMod val="50000"/>
                  </a:schemeClr>
                </a:solidFill>
              </a:rPr>
              <a:t>271 città </a:t>
            </a:r>
            <a:r>
              <a:rPr lang="it-IT" sz="1400" dirty="0" smtClean="0">
                <a:solidFill>
                  <a:schemeClr val="bg1">
                    <a:lumMod val="50000"/>
                  </a:schemeClr>
                </a:solidFill>
              </a:rPr>
              <a:t>coperte nel </a:t>
            </a:r>
            <a:r>
              <a:rPr lang="it-IT" sz="1400" b="1" dirty="0" smtClean="0">
                <a:solidFill>
                  <a:schemeClr val="bg1">
                    <a:lumMod val="50000"/>
                  </a:schemeClr>
                </a:solidFill>
              </a:rPr>
              <a:t>Cluster A&amp;B </a:t>
            </a:r>
            <a:r>
              <a:rPr lang="it-IT" sz="1400" dirty="0" smtClean="0">
                <a:solidFill>
                  <a:schemeClr val="bg1">
                    <a:lumMod val="50000"/>
                  </a:schemeClr>
                </a:solidFill>
              </a:rPr>
              <a:t>e </a:t>
            </a:r>
            <a:r>
              <a:rPr lang="it-IT" sz="1400" b="1" dirty="0" smtClean="0">
                <a:solidFill>
                  <a:schemeClr val="bg1">
                    <a:lumMod val="50000"/>
                  </a:schemeClr>
                </a:solidFill>
              </a:rPr>
              <a:t>~7.7 mila Comuni </a:t>
            </a:r>
            <a:r>
              <a:rPr lang="it-IT" sz="1400" dirty="0" smtClean="0">
                <a:solidFill>
                  <a:schemeClr val="bg1">
                    <a:lumMod val="50000"/>
                  </a:schemeClr>
                </a:solidFill>
              </a:rPr>
              <a:t>nel </a:t>
            </a:r>
            <a:r>
              <a:rPr lang="it-IT" sz="1400" b="1" dirty="0" smtClean="0">
                <a:solidFill>
                  <a:schemeClr val="bg1">
                    <a:lumMod val="50000"/>
                  </a:schemeClr>
                </a:solidFill>
              </a:rPr>
              <a:t>Cluster C&amp;D</a:t>
            </a:r>
            <a:r>
              <a:rPr lang="it-IT" sz="1400" dirty="0" smtClean="0">
                <a:solidFill>
                  <a:schemeClr val="bg1">
                    <a:lumMod val="50000"/>
                  </a:schemeClr>
                </a:solidFill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1400" b="1" dirty="0" smtClean="0">
                <a:solidFill>
                  <a:schemeClr val="bg1">
                    <a:lumMod val="50000"/>
                  </a:schemeClr>
                </a:solidFill>
              </a:rPr>
              <a:t>~800 occupati diretti</a:t>
            </a:r>
            <a:r>
              <a:rPr lang="it-IT" sz="1400" dirty="0" smtClean="0">
                <a:solidFill>
                  <a:schemeClr val="bg1">
                    <a:lumMod val="50000"/>
                  </a:schemeClr>
                </a:solidFill>
              </a:rPr>
              <a:t> al 31/12/2018;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1400" b="1" dirty="0" smtClean="0">
                <a:solidFill>
                  <a:schemeClr val="bg1">
                    <a:lumMod val="50000"/>
                  </a:schemeClr>
                </a:solidFill>
              </a:rPr>
              <a:t>~9,000 persone</a:t>
            </a:r>
            <a:r>
              <a:rPr lang="it-IT" sz="1400" dirty="0" smtClean="0">
                <a:solidFill>
                  <a:schemeClr val="bg1">
                    <a:lumMod val="50000"/>
                  </a:schemeClr>
                </a:solidFill>
              </a:rPr>
              <a:t> a lavoro nei cantieri (15,000 a regime);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1400" b="1" dirty="0" smtClean="0">
                <a:solidFill>
                  <a:schemeClr val="bg1">
                    <a:lumMod val="50000"/>
                  </a:schemeClr>
                </a:solidFill>
              </a:rPr>
              <a:t>~6.5 miliardi €</a:t>
            </a:r>
            <a:r>
              <a:rPr lang="it-IT" sz="1400" dirty="0" smtClean="0">
                <a:solidFill>
                  <a:schemeClr val="bg1">
                    <a:lumMod val="50000"/>
                  </a:schemeClr>
                </a:solidFill>
              </a:rPr>
              <a:t> di </a:t>
            </a:r>
            <a:r>
              <a:rPr lang="it-IT" sz="1400" b="1" dirty="0" smtClean="0">
                <a:solidFill>
                  <a:schemeClr val="bg1">
                    <a:lumMod val="50000"/>
                  </a:schemeClr>
                </a:solidFill>
              </a:rPr>
              <a:t>investimenti complessivi</a:t>
            </a:r>
            <a:r>
              <a:rPr lang="it-IT" sz="1400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it-IT" sz="14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it-IT" sz="1400" dirty="0" smtClean="0">
                <a:solidFill>
                  <a:schemeClr val="bg1">
                    <a:lumMod val="50000"/>
                  </a:schemeClr>
                </a:solidFill>
              </a:rPr>
              <a:t>Open Fiber è il </a:t>
            </a:r>
            <a:r>
              <a:rPr lang="it-IT" sz="1400" b="1" dirty="0" smtClean="0">
                <a:solidFill>
                  <a:schemeClr val="bg1">
                    <a:lumMod val="50000"/>
                  </a:schemeClr>
                </a:solidFill>
              </a:rPr>
              <a:t>progetto più rilevante </a:t>
            </a:r>
            <a:r>
              <a:rPr lang="it-IT" sz="1400" dirty="0" smtClean="0">
                <a:solidFill>
                  <a:schemeClr val="bg1">
                    <a:lumMod val="50000"/>
                  </a:schemeClr>
                </a:solidFill>
              </a:rPr>
              <a:t>in Europa nell’ambito delle infrastrutture di comunicazione.</a:t>
            </a:r>
            <a:endParaRPr lang="it-IT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902208" y="3624832"/>
            <a:ext cx="4689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chemeClr val="bg1">
                    <a:lumMod val="50000"/>
                  </a:schemeClr>
                </a:solidFill>
              </a:rPr>
              <a:t>Il Piano </a:t>
            </a:r>
            <a:r>
              <a:rPr lang="it-IT" b="1" smtClean="0">
                <a:solidFill>
                  <a:schemeClr val="bg1">
                    <a:lumMod val="50000"/>
                  </a:schemeClr>
                </a:solidFill>
              </a:rPr>
              <a:t>Open Fiber </a:t>
            </a:r>
            <a:r>
              <a:rPr lang="it-IT" sz="100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it-IT" sz="1400" smtClean="0">
                <a:solidFill>
                  <a:schemeClr val="bg1">
                    <a:lumMod val="50000"/>
                  </a:schemeClr>
                </a:solidFill>
              </a:rPr>
              <a:t>(mln UI)</a:t>
            </a:r>
            <a:endParaRPr lang="it-IT" sz="1000" baseline="30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Rettangolo 20"/>
          <p:cNvSpPr/>
          <p:nvPr/>
        </p:nvSpPr>
        <p:spPr>
          <a:xfrm>
            <a:off x="838200" y="1369030"/>
            <a:ext cx="534121" cy="2585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047493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BCBCBC"/>
              </a:buClr>
            </a:pPr>
            <a:r>
              <a:rPr lang="it-IT" sz="1200" dirty="0" smtClean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(mln)</a:t>
            </a:r>
            <a:endParaRPr lang="it-IT" sz="1200" dirty="0">
              <a:solidFill>
                <a:schemeClr val="bg1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22" name="Rettangolo 21"/>
          <p:cNvSpPr/>
          <p:nvPr/>
        </p:nvSpPr>
        <p:spPr>
          <a:xfrm>
            <a:off x="838200" y="3615688"/>
            <a:ext cx="10637520" cy="2582014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Rettangolo 23"/>
          <p:cNvSpPr>
            <a:spLocks noChangeAspect="1"/>
          </p:cNvSpPr>
          <p:nvPr/>
        </p:nvSpPr>
        <p:spPr>
          <a:xfrm>
            <a:off x="976611" y="4235021"/>
            <a:ext cx="144000" cy="144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CasellaDiTesto 24"/>
          <p:cNvSpPr txBox="1"/>
          <p:nvPr/>
        </p:nvSpPr>
        <p:spPr>
          <a:xfrm>
            <a:off x="1119585" y="4181021"/>
            <a:ext cx="1334923" cy="252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it-IT" sz="1050" b="1" dirty="0" smtClean="0">
                <a:solidFill>
                  <a:schemeClr val="bg1">
                    <a:lumMod val="50000"/>
                  </a:schemeClr>
                </a:solidFill>
              </a:rPr>
              <a:t>CLUSTER C&amp;D</a:t>
            </a:r>
            <a:endParaRPr lang="it-IT" sz="105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Rettangolo 25"/>
          <p:cNvSpPr>
            <a:spLocks noChangeAspect="1"/>
          </p:cNvSpPr>
          <p:nvPr/>
        </p:nvSpPr>
        <p:spPr>
          <a:xfrm>
            <a:off x="976611" y="4032970"/>
            <a:ext cx="144000" cy="14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7" name="CasellaDiTesto 26"/>
          <p:cNvSpPr txBox="1"/>
          <p:nvPr/>
        </p:nvSpPr>
        <p:spPr>
          <a:xfrm>
            <a:off x="1119586" y="3978970"/>
            <a:ext cx="1185166" cy="252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it-IT" sz="1050" b="1" dirty="0" smtClean="0">
                <a:solidFill>
                  <a:schemeClr val="bg1">
                    <a:lumMod val="50000"/>
                  </a:schemeClr>
                </a:solidFill>
              </a:rPr>
              <a:t>CLUSTER A&amp;B</a:t>
            </a:r>
            <a:endParaRPr lang="it-IT" sz="105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Ovale 27"/>
          <p:cNvSpPr>
            <a:spLocks noChangeAspect="1"/>
          </p:cNvSpPr>
          <p:nvPr/>
        </p:nvSpPr>
        <p:spPr>
          <a:xfrm>
            <a:off x="2784880" y="4230970"/>
            <a:ext cx="924420" cy="92442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it-IT" sz="1600" b="1" dirty="0" smtClean="0"/>
              <a:t>&gt;15 Mln</a:t>
            </a:r>
            <a:endParaRPr lang="it-IT" sz="1000" b="1" dirty="0" smtClean="0"/>
          </a:p>
          <a:p>
            <a:pPr algn="ctr"/>
            <a:r>
              <a:rPr lang="it-IT" sz="1000" b="1" dirty="0" smtClean="0"/>
              <a:t>Italiani </a:t>
            </a:r>
          </a:p>
          <a:p>
            <a:pPr algn="ctr"/>
            <a:r>
              <a:rPr lang="it-IT" sz="1000" b="1" dirty="0"/>
              <a:t>r</a:t>
            </a:r>
            <a:r>
              <a:rPr lang="it-IT" sz="1000" b="1" dirty="0" smtClean="0"/>
              <a:t>aggiunti da </a:t>
            </a:r>
          </a:p>
          <a:p>
            <a:pPr algn="ctr"/>
            <a:r>
              <a:rPr lang="it-IT" sz="1000" b="1" dirty="0" smtClean="0"/>
              <a:t>FTTH</a:t>
            </a:r>
            <a:endParaRPr lang="it-IT" sz="1000" b="1" dirty="0"/>
          </a:p>
        </p:txBody>
      </p:sp>
    </p:spTree>
    <p:extLst>
      <p:ext uri="{BB962C8B-B14F-4D97-AF65-F5344CB8AC3E}">
        <p14:creationId xmlns:p14="http://schemas.microsoft.com/office/powerpoint/2010/main" val="2423016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wrap="none">
            <a:noAutofit/>
          </a:bodyPr>
          <a:lstStyle/>
          <a:p>
            <a:r>
              <a:rPr lang="it-IT" dirty="0" smtClean="0"/>
              <a:t>Complessità Autorizzative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DE35A-732E-4D94-B6B1-C87A416326DB}" type="slidenum">
              <a:rPr lang="it-IT" smtClean="0"/>
              <a:t>4</a:t>
            </a:fld>
            <a:endParaRPr lang="it-IT" dirty="0"/>
          </a:p>
        </p:txBody>
      </p:sp>
      <p:sp>
        <p:nvSpPr>
          <p:cNvPr id="17" name="Rettangolo 16"/>
          <p:cNvSpPr/>
          <p:nvPr/>
        </p:nvSpPr>
        <p:spPr>
          <a:xfrm>
            <a:off x="838200" y="2671744"/>
            <a:ext cx="10808208" cy="36011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285750" lvl="0" indent="-285750" algn="just" defTabSz="1047703">
              <a:lnSpc>
                <a:spcPct val="100000"/>
              </a:lnSpc>
              <a:spcBef>
                <a:spcPts val="130"/>
              </a:spcBef>
              <a:spcAft>
                <a:spcPts val="100"/>
              </a:spcAft>
              <a:buFont typeface="Wingdings" panose="05000000000000000000" pitchFamily="2" charset="2"/>
              <a:buChar char="§"/>
            </a:pPr>
            <a:r>
              <a:rPr lang="it-IT" sz="12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L’esecuzione di </a:t>
            </a:r>
            <a:r>
              <a:rPr lang="it-IT" sz="1200" dirty="0" smtClean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lavori </a:t>
            </a:r>
            <a:r>
              <a:rPr lang="it-IT" sz="12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prevede il coinvolgimento di una </a:t>
            </a:r>
            <a:r>
              <a:rPr lang="it-IT" sz="1200" dirty="0" smtClean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molteplicità di enti chiamati al rilascio di permessi ed autorizzazioni. Per realizzare il proprio progetto Paese, Open Fiber deve </a:t>
            </a:r>
            <a:r>
              <a:rPr lang="it-IT" sz="12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presentare, gestire ed </a:t>
            </a:r>
            <a:r>
              <a:rPr lang="it-IT" sz="1200" dirty="0" smtClean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ottenere circa </a:t>
            </a:r>
            <a:r>
              <a:rPr lang="it-IT" sz="1200" b="1" u="sng" dirty="0" smtClean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100.000 </a:t>
            </a:r>
            <a:r>
              <a:rPr lang="it-IT" sz="1200" b="1" u="sng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richieste autorizzative nei confronti di enti pubblici</a:t>
            </a:r>
            <a:r>
              <a:rPr lang="it-IT" sz="1200" dirty="0" smtClean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.</a:t>
            </a:r>
            <a:endParaRPr lang="it-IT" sz="1200" dirty="0">
              <a:solidFill>
                <a:schemeClr val="bg1">
                  <a:lumMod val="50000"/>
                </a:schemeClr>
              </a:solidFill>
              <a:cs typeface="Calibri" panose="020F0502020204030204" pitchFamily="34" charset="0"/>
            </a:endParaRPr>
          </a:p>
          <a:p>
            <a:pPr marL="285750" lvl="0" indent="-285750" algn="just" defTabSz="1047703">
              <a:lnSpc>
                <a:spcPct val="100000"/>
              </a:lnSpc>
              <a:spcBef>
                <a:spcPts val="130"/>
              </a:spcBef>
              <a:spcAft>
                <a:spcPts val="100"/>
              </a:spcAft>
              <a:buFont typeface="Wingdings" panose="05000000000000000000" pitchFamily="2" charset="2"/>
              <a:buChar char="§"/>
            </a:pPr>
            <a:r>
              <a:rPr lang="it-IT" sz="1200" dirty="0" smtClean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Gli </a:t>
            </a:r>
            <a:r>
              <a:rPr lang="it-IT" sz="1200" b="1" dirty="0" smtClean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enti pubblici</a:t>
            </a:r>
            <a:r>
              <a:rPr lang="it-IT" sz="1200" dirty="0" smtClean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 maggiormente interessati sono: </a:t>
            </a:r>
            <a:r>
              <a:rPr lang="it-IT" sz="1200" b="1" dirty="0" smtClean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Comuni</a:t>
            </a:r>
            <a:r>
              <a:rPr lang="it-IT" sz="1200" dirty="0" smtClean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, </a:t>
            </a:r>
            <a:r>
              <a:rPr lang="it-IT" sz="1200" b="1" dirty="0" smtClean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Soprintendenze</a:t>
            </a:r>
            <a:r>
              <a:rPr lang="it-IT" sz="1200" dirty="0" smtClean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, </a:t>
            </a:r>
            <a:r>
              <a:rPr lang="it-IT" sz="1200" b="1" dirty="0" smtClean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Province</a:t>
            </a:r>
            <a:r>
              <a:rPr lang="it-IT" sz="1200" dirty="0" smtClean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 ed </a:t>
            </a:r>
            <a:r>
              <a:rPr lang="it-IT" sz="1200" b="1" dirty="0" smtClean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ANAS</a:t>
            </a:r>
            <a:r>
              <a:rPr lang="it-IT" sz="1200" dirty="0" smtClean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.</a:t>
            </a:r>
            <a:endParaRPr lang="it-IT" sz="1200" dirty="0">
              <a:solidFill>
                <a:schemeClr val="bg1">
                  <a:lumMod val="50000"/>
                </a:schemeClr>
              </a:solidFill>
              <a:cs typeface="Calibri" panose="020F0502020204030204" pitchFamily="34" charset="0"/>
            </a:endParaRPr>
          </a:p>
          <a:p>
            <a:pPr marL="285750" lvl="0" indent="-285750" algn="just" defTabSz="1047703">
              <a:lnSpc>
                <a:spcPct val="100000"/>
              </a:lnSpc>
              <a:spcBef>
                <a:spcPts val="130"/>
              </a:spcBef>
              <a:spcAft>
                <a:spcPts val="100"/>
              </a:spcAft>
              <a:buFont typeface="Wingdings" panose="05000000000000000000" pitchFamily="2" charset="2"/>
              <a:buChar char="§"/>
            </a:pPr>
            <a:r>
              <a:rPr lang="it-IT" sz="1200" dirty="0" smtClean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Per le richieste autorizzative relative ai privati, le maggiori complessità si riscontrano nell’ambito delle </a:t>
            </a:r>
            <a:r>
              <a:rPr lang="it-IT" sz="1200" b="1" dirty="0" smtClean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amministrazioni condominiali</a:t>
            </a:r>
            <a:r>
              <a:rPr lang="it-IT" sz="1200" dirty="0" smtClean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.</a:t>
            </a:r>
            <a:endParaRPr lang="it-IT" sz="1200" dirty="0">
              <a:solidFill>
                <a:schemeClr val="bg1">
                  <a:lumMod val="50000"/>
                </a:schemeClr>
              </a:solidFill>
              <a:cs typeface="Calibri" panose="020F0502020204030204" pitchFamily="34" charset="0"/>
            </a:endParaRPr>
          </a:p>
          <a:p>
            <a:pPr marL="285750" lvl="0" indent="-285750" algn="just" defTabSz="1047703">
              <a:lnSpc>
                <a:spcPct val="100000"/>
              </a:lnSpc>
              <a:spcBef>
                <a:spcPts val="130"/>
              </a:spcBef>
              <a:spcAft>
                <a:spcPts val="100"/>
              </a:spcAft>
              <a:buFont typeface="Wingdings" panose="05000000000000000000" pitchFamily="2" charset="2"/>
              <a:buChar char="§"/>
            </a:pPr>
            <a:r>
              <a:rPr lang="it-IT" sz="1200" dirty="0" smtClean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Alcuni </a:t>
            </a:r>
            <a:r>
              <a:rPr lang="it-IT" sz="1200" b="1" dirty="0" smtClean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Comuni </a:t>
            </a:r>
            <a:r>
              <a:rPr lang="it-IT" sz="1200" dirty="0" smtClean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dispongono di un Regolamento Comunale per l’esecuzione di scavi </a:t>
            </a:r>
            <a:r>
              <a:rPr lang="it-IT" sz="1200" b="1" dirty="0" smtClean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non in linea </a:t>
            </a:r>
            <a:r>
              <a:rPr lang="it-IT" sz="1200" dirty="0" smtClean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con le direttive del </a:t>
            </a:r>
            <a:r>
              <a:rPr lang="it-IT" sz="1200" b="1" dirty="0" smtClean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Decreto Scavi</a:t>
            </a:r>
            <a:r>
              <a:rPr lang="it-IT" sz="1200" dirty="0" smtClean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.</a:t>
            </a:r>
          </a:p>
          <a:p>
            <a:pPr marL="285750" lvl="0" indent="-285750" algn="just" defTabSz="1047703">
              <a:lnSpc>
                <a:spcPct val="100000"/>
              </a:lnSpc>
              <a:spcBef>
                <a:spcPts val="130"/>
              </a:spcBef>
              <a:spcAft>
                <a:spcPts val="100"/>
              </a:spcAft>
              <a:buFont typeface="Wingdings" panose="05000000000000000000" pitchFamily="2" charset="2"/>
              <a:buChar char="§"/>
            </a:pPr>
            <a:r>
              <a:rPr lang="it-IT" sz="1200" dirty="0" smtClean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La normativa che disciplina il rilascio dei permessi da parte delle </a:t>
            </a:r>
            <a:r>
              <a:rPr lang="it-IT" sz="1200" b="1" dirty="0" smtClean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Soprintendenze</a:t>
            </a:r>
            <a:r>
              <a:rPr lang="it-IT" sz="12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it-IT" sz="1200" dirty="0" smtClean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è frutto di differenti interpretazioni e non viene applicata in maniera uniforme sul territorio nazionale. </a:t>
            </a:r>
            <a:endParaRPr lang="it-IT" sz="1200" dirty="0">
              <a:solidFill>
                <a:schemeClr val="bg1">
                  <a:lumMod val="50000"/>
                </a:schemeClr>
              </a:solidFill>
              <a:cs typeface="Calibri" panose="020F0502020204030204" pitchFamily="34" charset="0"/>
            </a:endParaRPr>
          </a:p>
          <a:p>
            <a:pPr marL="285750" indent="-285750" algn="just" defTabSz="1047703">
              <a:spcBef>
                <a:spcPts val="130"/>
              </a:spcBef>
              <a:spcAft>
                <a:spcPts val="100"/>
              </a:spcAft>
              <a:buFont typeface="Wingdings" panose="05000000000000000000" pitchFamily="2" charset="2"/>
              <a:buChar char="§"/>
            </a:pPr>
            <a:r>
              <a:rPr lang="it-IT" sz="12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Per i Comuni con popolazione inferiore ai 10.000 abitanti</a:t>
            </a:r>
            <a:r>
              <a:rPr lang="it-IT" sz="1200" dirty="0" smtClean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, a differenza di quelli più grandi, </a:t>
            </a:r>
            <a:r>
              <a:rPr lang="it-IT" sz="12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il rilascio di concessioni e di autorizzazioni è di competenza del </a:t>
            </a:r>
            <a:r>
              <a:rPr lang="it-IT" sz="1200" dirty="0" smtClean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comune, ma </a:t>
            </a:r>
            <a:r>
              <a:rPr lang="it-IT" sz="12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previo nulla  osta  dell'ente  proprietario della strada (ANAS, Provincia, etc.), </a:t>
            </a:r>
            <a:r>
              <a:rPr lang="it-IT" sz="1200" dirty="0" smtClean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determinando </a:t>
            </a:r>
            <a:r>
              <a:rPr lang="it-IT" sz="12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così un ulteriore </a:t>
            </a:r>
            <a:r>
              <a:rPr lang="it-IT" sz="1200" dirty="0" smtClean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allungamento delle tempistiche autorizzative.</a:t>
            </a:r>
            <a:endParaRPr lang="it-IT" sz="1200" dirty="0">
              <a:solidFill>
                <a:schemeClr val="bg1">
                  <a:lumMod val="50000"/>
                </a:schemeClr>
              </a:solidFill>
              <a:cs typeface="Calibri" panose="020F0502020204030204" pitchFamily="34" charset="0"/>
            </a:endParaRPr>
          </a:p>
          <a:p>
            <a:pPr marL="285750" lvl="0" indent="-285750" algn="just" defTabSz="1047703">
              <a:lnSpc>
                <a:spcPct val="100000"/>
              </a:lnSpc>
              <a:spcBef>
                <a:spcPts val="130"/>
              </a:spcBef>
              <a:spcAft>
                <a:spcPts val="100"/>
              </a:spcAft>
              <a:buFont typeface="Wingdings" panose="05000000000000000000" pitchFamily="2" charset="2"/>
              <a:buChar char="§"/>
            </a:pPr>
            <a:r>
              <a:rPr lang="it-IT" sz="12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All’interno di tale panorama, </a:t>
            </a:r>
            <a:r>
              <a:rPr lang="it-IT" sz="1200" dirty="0" smtClean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per le aree interessate dai bandi </a:t>
            </a:r>
            <a:r>
              <a:rPr lang="it-IT" sz="1200" dirty="0" err="1" smtClean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Infratel</a:t>
            </a:r>
            <a:r>
              <a:rPr lang="it-IT" sz="1200" dirty="0" smtClean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 (Cluster C&amp;D) la </a:t>
            </a:r>
            <a:r>
              <a:rPr lang="it-IT" sz="1200" b="1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Conferenza dei Servizi </a:t>
            </a:r>
            <a:r>
              <a:rPr lang="it-IT" sz="12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è uno strumento imprescindibile per la gestione del progetto, ma comporta alcune criticità:</a:t>
            </a:r>
          </a:p>
          <a:p>
            <a:pPr marL="1266801" lvl="2" indent="-285750" algn="just" defTabSz="1047703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it-IT" sz="1200" dirty="0" smtClean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Non tutte le Regioni </a:t>
            </a:r>
            <a:r>
              <a:rPr lang="it-IT" sz="12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intendono o </a:t>
            </a:r>
            <a:r>
              <a:rPr lang="it-IT" sz="1200" dirty="0" smtClean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dispongono </a:t>
            </a:r>
            <a:r>
              <a:rPr lang="it-IT" sz="12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delle risorse necessarie per gestire una Conferenza dei Servizi che coinvolge un così ampio numero di Comuni ed enti terzi.</a:t>
            </a:r>
          </a:p>
          <a:p>
            <a:pPr marL="1266801" lvl="2" indent="-285750" algn="just" defTabSz="1047703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it-IT" sz="12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Le Regioni adottano differenti modalità di Conferenza dei Servizi, con tempistiche non sempre note e/o stabilite giuridicamente</a:t>
            </a:r>
            <a:r>
              <a:rPr lang="it-IT" sz="1200" dirty="0" smtClean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.</a:t>
            </a:r>
            <a:br>
              <a:rPr lang="it-IT" sz="1200" dirty="0" smtClean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</a:br>
            <a:r>
              <a:rPr lang="it-IT" sz="1200" dirty="0" smtClean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(Es: Umbria – </a:t>
            </a:r>
            <a:r>
              <a:rPr lang="it-IT" sz="1200" dirty="0" err="1" smtClean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CdS</a:t>
            </a:r>
            <a:r>
              <a:rPr lang="it-IT" sz="1200" dirty="0" smtClean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 decisoria sincrona, durata 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~</a:t>
            </a:r>
            <a:r>
              <a:rPr lang="it-IT" sz="1200" dirty="0" smtClean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40gg; Toscana – </a:t>
            </a:r>
            <a:r>
              <a:rPr lang="it-IT" sz="1200" dirty="0" err="1" smtClean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CdS</a:t>
            </a:r>
            <a:r>
              <a:rPr lang="it-IT" sz="1200" dirty="0" smtClean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 sincrona con Accordo di Programma, durata 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~</a:t>
            </a:r>
            <a:r>
              <a:rPr lang="it-IT" sz="1200" dirty="0" smtClean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180 gg; Lombardia – </a:t>
            </a:r>
            <a:r>
              <a:rPr lang="it-IT" sz="1200" dirty="0" err="1" smtClean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CdS</a:t>
            </a:r>
            <a:r>
              <a:rPr lang="it-IT" sz="1200" dirty="0" smtClean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 decisoria asincrona, durata 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~</a:t>
            </a:r>
            <a:r>
              <a:rPr lang="it-IT" sz="1200" dirty="0" smtClean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120 gg.)</a:t>
            </a:r>
            <a:endParaRPr lang="it-IT" sz="1200" dirty="0">
              <a:solidFill>
                <a:schemeClr val="bg1">
                  <a:lumMod val="50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5" name="Right Arrow 85"/>
          <p:cNvSpPr/>
          <p:nvPr/>
        </p:nvSpPr>
        <p:spPr>
          <a:xfrm>
            <a:off x="5635324" y="1261758"/>
            <a:ext cx="2474768" cy="1118642"/>
          </a:xfrm>
          <a:prstGeom prst="rightArrow">
            <a:avLst>
              <a:gd name="adj1" fmla="val 100000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600" b="1" u="sng" dirty="0">
              <a:solidFill>
                <a:schemeClr val="tx2"/>
              </a:solidFill>
            </a:endParaRPr>
          </a:p>
        </p:txBody>
      </p:sp>
      <p:sp>
        <p:nvSpPr>
          <p:cNvPr id="6" name="Rectangle 218">
            <a:hlinkClick r:id="rId2" action="ppaction://hlinksldjump"/>
            <a:extLst>
              <a:ext uri="{FF2B5EF4-FFF2-40B4-BE49-F238E27FC236}">
                <a16:creationId xmlns:a16="http://schemas.microsoft.com/office/drawing/2014/main" xmlns="" id="{3D8D28BC-C9BB-41B5-9D07-697083C65A35}"/>
              </a:ext>
            </a:extLst>
          </p:cNvPr>
          <p:cNvSpPr/>
          <p:nvPr/>
        </p:nvSpPr>
        <p:spPr>
          <a:xfrm>
            <a:off x="838200" y="1502685"/>
            <a:ext cx="1332000" cy="720000"/>
          </a:xfrm>
          <a:prstGeom prst="roundRect">
            <a:avLst/>
          </a:prstGeom>
          <a:solidFill>
            <a:schemeClr val="accent1"/>
          </a:solidFill>
          <a:ln w="19050">
            <a:solidFill>
              <a:schemeClr val="accen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anchor="ctr"/>
          <a:lstStyle/>
          <a:p>
            <a:pPr algn="ctr">
              <a:spcAft>
                <a:spcPts val="200"/>
              </a:spcAft>
            </a:pPr>
            <a:r>
              <a:rPr lang="it-IT" sz="1400" b="1" dirty="0" smtClean="0">
                <a:solidFill>
                  <a:schemeClr val="bg1"/>
                </a:solidFill>
              </a:rPr>
              <a:t>Pianificazione di rete</a:t>
            </a:r>
            <a:endParaRPr lang="it-IT" sz="1400" b="1" dirty="0">
              <a:solidFill>
                <a:schemeClr val="bg1"/>
              </a:solidFill>
            </a:endParaRPr>
          </a:p>
        </p:txBody>
      </p:sp>
      <p:sp>
        <p:nvSpPr>
          <p:cNvPr id="8" name="Rectangle 218">
            <a:hlinkClick r:id="" action="ppaction://noaction"/>
            <a:extLst>
              <a:ext uri="{FF2B5EF4-FFF2-40B4-BE49-F238E27FC236}">
                <a16:creationId xmlns:a16="http://schemas.microsoft.com/office/drawing/2014/main" xmlns="" id="{8595A797-FD7F-44C9-B269-EA8336E9649E}"/>
              </a:ext>
            </a:extLst>
          </p:cNvPr>
          <p:cNvSpPr/>
          <p:nvPr/>
        </p:nvSpPr>
        <p:spPr>
          <a:xfrm>
            <a:off x="5685484" y="1302697"/>
            <a:ext cx="2360036" cy="720000"/>
          </a:xfrm>
          <a:prstGeom prst="roundRect">
            <a:avLst/>
          </a:prstGeom>
          <a:solidFill>
            <a:schemeClr val="accent1">
              <a:alpha val="89000"/>
            </a:schemeClr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anchor="ctr"/>
          <a:lstStyle/>
          <a:p>
            <a:pPr algn="ctr">
              <a:spcAft>
                <a:spcPts val="200"/>
              </a:spcAft>
            </a:pPr>
            <a:r>
              <a:rPr lang="it-IT" sz="1400" b="1" dirty="0" smtClean="0">
                <a:solidFill>
                  <a:schemeClr val="bg1"/>
                </a:solidFill>
              </a:rPr>
              <a:t>Network </a:t>
            </a:r>
            <a:r>
              <a:rPr lang="it-IT" sz="1400" b="1" dirty="0" err="1" smtClean="0">
                <a:solidFill>
                  <a:schemeClr val="bg1"/>
                </a:solidFill>
              </a:rPr>
              <a:t>creation</a:t>
            </a:r>
            <a:endParaRPr lang="it-IT" sz="1400" b="1" dirty="0">
              <a:solidFill>
                <a:schemeClr val="bg1"/>
              </a:solidFill>
            </a:endParaRPr>
          </a:p>
        </p:txBody>
      </p:sp>
      <p:sp>
        <p:nvSpPr>
          <p:cNvPr id="9" name="Diamond 64">
            <a:extLst>
              <a:ext uri="{FF2B5EF4-FFF2-40B4-BE49-F238E27FC236}">
                <a16:creationId xmlns:a16="http://schemas.microsoft.com/office/drawing/2014/main" xmlns="" id="{9CB7969E-FF19-40A5-8E60-2C0F0E9A018A}"/>
              </a:ext>
            </a:extLst>
          </p:cNvPr>
          <p:cNvSpPr/>
          <p:nvPr/>
        </p:nvSpPr>
        <p:spPr>
          <a:xfrm>
            <a:off x="4146491" y="1330414"/>
            <a:ext cx="1274596" cy="981330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APPALTO</a:t>
            </a:r>
          </a:p>
        </p:txBody>
      </p:sp>
      <p:sp>
        <p:nvSpPr>
          <p:cNvPr id="15" name="Rectangle 218">
            <a:hlinkClick r:id="" action="ppaction://noaction"/>
            <a:extLst>
              <a:ext uri="{FF2B5EF4-FFF2-40B4-BE49-F238E27FC236}">
                <a16:creationId xmlns:a16="http://schemas.microsoft.com/office/drawing/2014/main" xmlns="" id="{8595A797-FD7F-44C9-B269-EA8336E9649E}"/>
              </a:ext>
            </a:extLst>
          </p:cNvPr>
          <p:cNvSpPr/>
          <p:nvPr/>
        </p:nvSpPr>
        <p:spPr>
          <a:xfrm>
            <a:off x="8408196" y="1461079"/>
            <a:ext cx="1301264" cy="720000"/>
          </a:xfrm>
          <a:prstGeom prst="roundRect">
            <a:avLst/>
          </a:prstGeom>
          <a:solidFill>
            <a:schemeClr val="accent1">
              <a:alpha val="89000"/>
            </a:schemeClr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anchor="ctr"/>
          <a:lstStyle/>
          <a:p>
            <a:pPr algn="ctr">
              <a:spcAft>
                <a:spcPts val="200"/>
              </a:spcAft>
            </a:pPr>
            <a:r>
              <a:rPr lang="it-IT" sz="1400" b="1" dirty="0" smtClean="0">
                <a:solidFill>
                  <a:schemeClr val="bg1"/>
                </a:solidFill>
              </a:rPr>
              <a:t>COLLAUDO RETE</a:t>
            </a:r>
            <a:endParaRPr lang="it-IT" sz="1400" b="1" dirty="0">
              <a:solidFill>
                <a:schemeClr val="bg1"/>
              </a:solidFill>
            </a:endParaRPr>
          </a:p>
        </p:txBody>
      </p:sp>
      <p:sp>
        <p:nvSpPr>
          <p:cNvPr id="16" name="Diamond 102">
            <a:extLst>
              <a:ext uri="{FF2B5EF4-FFF2-40B4-BE49-F238E27FC236}">
                <a16:creationId xmlns:a16="http://schemas.microsoft.com/office/drawing/2014/main" xmlns="" id="{21FB898B-1CDC-4DEC-BC5D-88F178E67CF5}"/>
              </a:ext>
            </a:extLst>
          </p:cNvPr>
          <p:cNvSpPr/>
          <p:nvPr/>
        </p:nvSpPr>
        <p:spPr>
          <a:xfrm>
            <a:off x="9984606" y="1645306"/>
            <a:ext cx="396000" cy="360000"/>
          </a:xfrm>
          <a:prstGeom prst="diamond">
            <a:avLst/>
          </a:prstGeom>
          <a:solidFill>
            <a:srgbClr val="FFFFCC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+</a:t>
            </a:r>
          </a:p>
        </p:txBody>
      </p:sp>
      <p:cxnSp>
        <p:nvCxnSpPr>
          <p:cNvPr id="18" name="Connettore 4 77">
            <a:extLst>
              <a:ext uri="{FF2B5EF4-FFF2-40B4-BE49-F238E27FC236}">
                <a16:creationId xmlns:a16="http://schemas.microsoft.com/office/drawing/2014/main" xmlns="" id="{3343DFE0-A24B-4708-AA35-49A86F34142F}"/>
              </a:ext>
            </a:extLst>
          </p:cNvPr>
          <p:cNvCxnSpPr>
            <a:cxnSpLocks/>
            <a:stCxn id="5" idx="3"/>
            <a:endCxn id="15" idx="1"/>
          </p:cNvCxnSpPr>
          <p:nvPr/>
        </p:nvCxnSpPr>
        <p:spPr>
          <a:xfrm>
            <a:off x="8110092" y="1821079"/>
            <a:ext cx="298104" cy="0"/>
          </a:xfrm>
          <a:prstGeom prst="straightConnector1">
            <a:avLst/>
          </a:prstGeom>
          <a:ln w="3175"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4 77">
            <a:extLst>
              <a:ext uri="{FF2B5EF4-FFF2-40B4-BE49-F238E27FC236}">
                <a16:creationId xmlns:a16="http://schemas.microsoft.com/office/drawing/2014/main" xmlns="" id="{3343DFE0-A24B-4708-AA35-49A86F34142F}"/>
              </a:ext>
            </a:extLst>
          </p:cNvPr>
          <p:cNvCxnSpPr>
            <a:cxnSpLocks/>
            <a:stCxn id="15" idx="3"/>
            <a:endCxn id="16" idx="1"/>
          </p:cNvCxnSpPr>
          <p:nvPr/>
        </p:nvCxnSpPr>
        <p:spPr>
          <a:xfrm>
            <a:off x="9709460" y="1821079"/>
            <a:ext cx="275146" cy="4227"/>
          </a:xfrm>
          <a:prstGeom prst="straightConnector1">
            <a:avLst/>
          </a:prstGeom>
          <a:ln w="3175"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218">
            <a:hlinkClick r:id="" action="ppaction://noaction"/>
            <a:extLst>
              <a:ext uri="{FF2B5EF4-FFF2-40B4-BE49-F238E27FC236}">
                <a16:creationId xmlns:a16="http://schemas.microsoft.com/office/drawing/2014/main" xmlns="" id="{0AA7DE5B-C212-4306-A192-25CAE76DC82C}"/>
              </a:ext>
            </a:extLst>
          </p:cNvPr>
          <p:cNvSpPr/>
          <p:nvPr/>
        </p:nvSpPr>
        <p:spPr>
          <a:xfrm>
            <a:off x="10704083" y="1891072"/>
            <a:ext cx="1296000" cy="720000"/>
          </a:xfrm>
          <a:prstGeom prst="roundRect">
            <a:avLst/>
          </a:prstGeom>
          <a:solidFill>
            <a:schemeClr val="accent1">
              <a:alpha val="89000"/>
            </a:schemeClr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anchor="ctr"/>
          <a:lstStyle/>
          <a:p>
            <a:pPr algn="ctr">
              <a:spcAft>
                <a:spcPts val="200"/>
              </a:spcAft>
            </a:pPr>
            <a:r>
              <a:rPr lang="it-IT" sz="1400" b="1" dirty="0">
                <a:solidFill>
                  <a:schemeClr val="bg1"/>
                </a:solidFill>
              </a:rPr>
              <a:t>Assurance</a:t>
            </a:r>
          </a:p>
        </p:txBody>
      </p:sp>
      <p:sp>
        <p:nvSpPr>
          <p:cNvPr id="21" name="Rectangle 218">
            <a:hlinkClick r:id="" action="ppaction://noaction"/>
            <a:extLst>
              <a:ext uri="{FF2B5EF4-FFF2-40B4-BE49-F238E27FC236}">
                <a16:creationId xmlns:a16="http://schemas.microsoft.com/office/drawing/2014/main" xmlns="" id="{D8D73C14-8B5F-442A-9822-806B357BDF67}"/>
              </a:ext>
            </a:extLst>
          </p:cNvPr>
          <p:cNvSpPr/>
          <p:nvPr/>
        </p:nvSpPr>
        <p:spPr>
          <a:xfrm>
            <a:off x="10704083" y="1109472"/>
            <a:ext cx="1296000" cy="720000"/>
          </a:xfrm>
          <a:prstGeom prst="roundRect">
            <a:avLst/>
          </a:prstGeom>
          <a:solidFill>
            <a:schemeClr val="accent1">
              <a:alpha val="89000"/>
            </a:schemeClr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anchor="ctr"/>
          <a:lstStyle/>
          <a:p>
            <a:pPr algn="ctr">
              <a:spcAft>
                <a:spcPts val="200"/>
              </a:spcAft>
            </a:pPr>
            <a:r>
              <a:rPr lang="it-IT" sz="1400" b="1" dirty="0">
                <a:solidFill>
                  <a:schemeClr val="bg1"/>
                </a:solidFill>
              </a:rPr>
              <a:t>Delivery</a:t>
            </a:r>
          </a:p>
        </p:txBody>
      </p:sp>
      <p:cxnSp>
        <p:nvCxnSpPr>
          <p:cNvPr id="22" name="Connector: Elbow 45">
            <a:extLst>
              <a:ext uri="{FF2B5EF4-FFF2-40B4-BE49-F238E27FC236}">
                <a16:creationId xmlns:a16="http://schemas.microsoft.com/office/drawing/2014/main" xmlns="" id="{A80933BE-E8CD-445D-9ED1-3AD209245169}"/>
              </a:ext>
            </a:extLst>
          </p:cNvPr>
          <p:cNvCxnSpPr>
            <a:cxnSpLocks/>
            <a:stCxn id="16" idx="3"/>
            <a:endCxn id="21" idx="1"/>
          </p:cNvCxnSpPr>
          <p:nvPr/>
        </p:nvCxnSpPr>
        <p:spPr>
          <a:xfrm flipV="1">
            <a:off x="10380606" y="1469472"/>
            <a:ext cx="323477" cy="355834"/>
          </a:xfrm>
          <a:prstGeom prst="bentConnector3">
            <a:avLst>
              <a:gd name="adj1" fmla="val 50000"/>
            </a:avLst>
          </a:prstGeom>
          <a:ln w="3175"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or: Elbow 81">
            <a:extLst>
              <a:ext uri="{FF2B5EF4-FFF2-40B4-BE49-F238E27FC236}">
                <a16:creationId xmlns:a16="http://schemas.microsoft.com/office/drawing/2014/main" xmlns="" id="{FA92D489-BD9C-4FD2-95E2-F4F2BE6A1B0E}"/>
              </a:ext>
            </a:extLst>
          </p:cNvPr>
          <p:cNvCxnSpPr>
            <a:cxnSpLocks/>
            <a:stCxn id="16" idx="3"/>
            <a:endCxn id="20" idx="1"/>
          </p:cNvCxnSpPr>
          <p:nvPr/>
        </p:nvCxnSpPr>
        <p:spPr>
          <a:xfrm>
            <a:off x="10380606" y="1825306"/>
            <a:ext cx="323477" cy="425766"/>
          </a:xfrm>
          <a:prstGeom prst="bentConnector3">
            <a:avLst>
              <a:gd name="adj1" fmla="val 50000"/>
            </a:avLst>
          </a:prstGeom>
          <a:ln w="3175"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218">
            <a:hlinkClick r:id="" action="ppaction://noaction"/>
            <a:extLst>
              <a:ext uri="{FF2B5EF4-FFF2-40B4-BE49-F238E27FC236}">
                <a16:creationId xmlns:a16="http://schemas.microsoft.com/office/drawing/2014/main" xmlns="" id="{8595A797-FD7F-44C9-B269-EA8336E9649E}"/>
              </a:ext>
            </a:extLst>
          </p:cNvPr>
          <p:cNvSpPr/>
          <p:nvPr/>
        </p:nvSpPr>
        <p:spPr>
          <a:xfrm>
            <a:off x="5687826" y="2049672"/>
            <a:ext cx="2357693" cy="291398"/>
          </a:xfrm>
          <a:prstGeom prst="roundRect">
            <a:avLst/>
          </a:prstGeom>
          <a:solidFill>
            <a:schemeClr val="accent1">
              <a:alpha val="89000"/>
            </a:schemeClr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anchor="ctr"/>
          <a:lstStyle/>
          <a:p>
            <a:pPr algn="ctr">
              <a:spcAft>
                <a:spcPts val="200"/>
              </a:spcAft>
            </a:pPr>
            <a:r>
              <a:rPr lang="it-IT" sz="1400" b="1" dirty="0">
                <a:solidFill>
                  <a:schemeClr val="bg1"/>
                </a:solidFill>
              </a:rPr>
              <a:t>Gestione Amministratori</a:t>
            </a:r>
          </a:p>
        </p:txBody>
      </p:sp>
      <p:sp>
        <p:nvSpPr>
          <p:cNvPr id="47" name="Rectangle 218">
            <a:hlinkClick r:id="" action="ppaction://noaction"/>
            <a:extLst>
              <a:ext uri="{FF2B5EF4-FFF2-40B4-BE49-F238E27FC236}">
                <a16:creationId xmlns:a16="http://schemas.microsoft.com/office/drawing/2014/main" xmlns="" id="{0AA7DE5B-C212-4306-A192-25CAE76DC82C}"/>
              </a:ext>
            </a:extLst>
          </p:cNvPr>
          <p:cNvSpPr/>
          <p:nvPr/>
        </p:nvSpPr>
        <p:spPr>
          <a:xfrm>
            <a:off x="2513275" y="1895897"/>
            <a:ext cx="1388512" cy="720000"/>
          </a:xfrm>
          <a:prstGeom prst="roundRect">
            <a:avLst/>
          </a:prstGeom>
          <a:solidFill>
            <a:schemeClr val="accent1">
              <a:alpha val="89000"/>
            </a:schemeClr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anchor="ctr"/>
          <a:lstStyle/>
          <a:p>
            <a:pPr algn="ctr">
              <a:spcAft>
                <a:spcPts val="200"/>
              </a:spcAft>
            </a:pPr>
            <a:r>
              <a:rPr lang="it-IT" sz="1400" b="1" dirty="0" smtClean="0">
                <a:solidFill>
                  <a:schemeClr val="bg1"/>
                </a:solidFill>
              </a:rPr>
              <a:t>Autorizzazioni</a:t>
            </a:r>
            <a:endParaRPr lang="it-IT" sz="1400" b="1" dirty="0">
              <a:solidFill>
                <a:schemeClr val="bg1"/>
              </a:solidFill>
            </a:endParaRPr>
          </a:p>
        </p:txBody>
      </p:sp>
      <p:sp>
        <p:nvSpPr>
          <p:cNvPr id="48" name="Rectangle 218">
            <a:hlinkClick r:id="" action="ppaction://noaction"/>
            <a:extLst>
              <a:ext uri="{FF2B5EF4-FFF2-40B4-BE49-F238E27FC236}">
                <a16:creationId xmlns:a16="http://schemas.microsoft.com/office/drawing/2014/main" xmlns="" id="{D8D73C14-8B5F-442A-9822-806B357BDF67}"/>
              </a:ext>
            </a:extLst>
          </p:cNvPr>
          <p:cNvSpPr/>
          <p:nvPr/>
        </p:nvSpPr>
        <p:spPr>
          <a:xfrm>
            <a:off x="2513275" y="1109472"/>
            <a:ext cx="1388512" cy="720000"/>
          </a:xfrm>
          <a:prstGeom prst="roundRect">
            <a:avLst/>
          </a:prstGeom>
          <a:solidFill>
            <a:schemeClr val="accent1">
              <a:alpha val="89000"/>
            </a:schemeClr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anchor="ctr"/>
          <a:lstStyle/>
          <a:p>
            <a:pPr algn="ctr">
              <a:spcAft>
                <a:spcPts val="200"/>
              </a:spcAft>
            </a:pPr>
            <a:r>
              <a:rPr lang="it-IT" sz="1400" b="1" dirty="0" smtClean="0">
                <a:solidFill>
                  <a:schemeClr val="bg1"/>
                </a:solidFill>
              </a:rPr>
              <a:t>Progettazione</a:t>
            </a:r>
            <a:endParaRPr lang="it-IT" sz="1400" b="1" dirty="0">
              <a:solidFill>
                <a:schemeClr val="bg1"/>
              </a:solidFill>
            </a:endParaRPr>
          </a:p>
        </p:txBody>
      </p:sp>
      <p:cxnSp>
        <p:nvCxnSpPr>
          <p:cNvPr id="49" name="Connector: Elbow 45">
            <a:extLst>
              <a:ext uri="{FF2B5EF4-FFF2-40B4-BE49-F238E27FC236}">
                <a16:creationId xmlns:a16="http://schemas.microsoft.com/office/drawing/2014/main" xmlns="" id="{A80933BE-E8CD-445D-9ED1-3AD209245169}"/>
              </a:ext>
            </a:extLst>
          </p:cNvPr>
          <p:cNvCxnSpPr>
            <a:cxnSpLocks/>
            <a:stCxn id="6" idx="3"/>
            <a:endCxn id="48" idx="1"/>
          </p:cNvCxnSpPr>
          <p:nvPr/>
        </p:nvCxnSpPr>
        <p:spPr>
          <a:xfrm flipV="1">
            <a:off x="2170200" y="1469472"/>
            <a:ext cx="343075" cy="393213"/>
          </a:xfrm>
          <a:prstGeom prst="bentConnector3">
            <a:avLst>
              <a:gd name="adj1" fmla="val 50000"/>
            </a:avLst>
          </a:prstGeom>
          <a:ln w="3175"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or: Elbow 81">
            <a:extLst>
              <a:ext uri="{FF2B5EF4-FFF2-40B4-BE49-F238E27FC236}">
                <a16:creationId xmlns:a16="http://schemas.microsoft.com/office/drawing/2014/main" xmlns="" id="{FA92D489-BD9C-4FD2-95E2-F4F2BE6A1B0E}"/>
              </a:ext>
            </a:extLst>
          </p:cNvPr>
          <p:cNvCxnSpPr>
            <a:cxnSpLocks/>
            <a:stCxn id="6" idx="3"/>
            <a:endCxn id="47" idx="1"/>
          </p:cNvCxnSpPr>
          <p:nvPr/>
        </p:nvCxnSpPr>
        <p:spPr>
          <a:xfrm>
            <a:off x="2170200" y="1862685"/>
            <a:ext cx="343075" cy="393212"/>
          </a:xfrm>
          <a:prstGeom prst="bentConnector3">
            <a:avLst>
              <a:gd name="adj1" fmla="val 50000"/>
            </a:avLst>
          </a:prstGeom>
          <a:ln w="3175"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ttore 4 77">
            <a:extLst>
              <a:ext uri="{FF2B5EF4-FFF2-40B4-BE49-F238E27FC236}">
                <a16:creationId xmlns:a16="http://schemas.microsoft.com/office/drawing/2014/main" xmlns="" id="{3343DFE0-A24B-4708-AA35-49A86F34142F}"/>
              </a:ext>
            </a:extLst>
          </p:cNvPr>
          <p:cNvCxnSpPr>
            <a:cxnSpLocks/>
            <a:stCxn id="9" idx="3"/>
            <a:endCxn id="5" idx="1"/>
          </p:cNvCxnSpPr>
          <p:nvPr/>
        </p:nvCxnSpPr>
        <p:spPr>
          <a:xfrm>
            <a:off x="5421087" y="1821079"/>
            <a:ext cx="214237" cy="0"/>
          </a:xfrm>
          <a:prstGeom prst="straightConnector1">
            <a:avLst/>
          </a:prstGeom>
          <a:ln w="3175"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ttore 4 77"/>
          <p:cNvCxnSpPr>
            <a:stCxn id="48" idx="3"/>
            <a:endCxn id="9" idx="1"/>
          </p:cNvCxnSpPr>
          <p:nvPr/>
        </p:nvCxnSpPr>
        <p:spPr>
          <a:xfrm>
            <a:off x="3901787" y="1469472"/>
            <a:ext cx="244704" cy="351607"/>
          </a:xfrm>
          <a:prstGeom prst="bentConnector3">
            <a:avLst/>
          </a:prstGeom>
          <a:ln w="3175"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ttore 4 79"/>
          <p:cNvCxnSpPr>
            <a:stCxn id="47" idx="3"/>
            <a:endCxn id="9" idx="1"/>
          </p:cNvCxnSpPr>
          <p:nvPr/>
        </p:nvCxnSpPr>
        <p:spPr>
          <a:xfrm flipV="1">
            <a:off x="3901787" y="1821079"/>
            <a:ext cx="244704" cy="434818"/>
          </a:xfrm>
          <a:prstGeom prst="bentConnector3">
            <a:avLst>
              <a:gd name="adj1" fmla="val 50000"/>
            </a:avLst>
          </a:prstGeom>
          <a:ln w="3175"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8789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Fibra: </a:t>
            </a:r>
            <a:r>
              <a:rPr lang="it-IT" dirty="0"/>
              <a:t>A</a:t>
            </a:r>
            <a:r>
              <a:rPr lang="it-IT" dirty="0" smtClean="0"/>
              <a:t>bilitatore indispensabile per il 5G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DE35A-732E-4D94-B6B1-C87A416326DB}" type="slidenum">
              <a:rPr lang="it-IT" smtClean="0"/>
              <a:t>5</a:t>
            </a:fld>
            <a:endParaRPr lang="it-IT"/>
          </a:p>
        </p:txBody>
      </p:sp>
      <p:pic>
        <p:nvPicPr>
          <p:cNvPr id="3" name="Immagine 2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82879" y="1083610"/>
            <a:ext cx="3780000" cy="2160000"/>
          </a:xfrm>
          <a:prstGeom prst="rect">
            <a:avLst/>
          </a:prstGeom>
        </p:spPr>
      </p:pic>
      <p:pic>
        <p:nvPicPr>
          <p:cNvPr id="11" name="Immagine 10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189476" y="1083611"/>
            <a:ext cx="3780000" cy="2160000"/>
          </a:xfrm>
          <a:prstGeom prst="rect">
            <a:avLst/>
          </a:prstGeom>
        </p:spPr>
      </p:pic>
      <p:pic>
        <p:nvPicPr>
          <p:cNvPr id="12" name="Immagine 11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8196072" y="1083610"/>
            <a:ext cx="3780000" cy="2160000"/>
          </a:xfrm>
          <a:prstGeom prst="rect">
            <a:avLst/>
          </a:prstGeom>
        </p:spPr>
      </p:pic>
      <p:sp>
        <p:nvSpPr>
          <p:cNvPr id="13" name="Rettangolo 12"/>
          <p:cNvSpPr/>
          <p:nvPr/>
        </p:nvSpPr>
        <p:spPr>
          <a:xfrm>
            <a:off x="783337" y="3809720"/>
            <a:ext cx="10808207" cy="889661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Titolo 1"/>
          <p:cNvSpPr txBox="1">
            <a:spLocks/>
          </p:cNvSpPr>
          <p:nvPr/>
        </p:nvSpPr>
        <p:spPr>
          <a:xfrm>
            <a:off x="1520952" y="3882377"/>
            <a:ext cx="2090928" cy="7443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3200" dirty="0" smtClean="0"/>
              <a:t>Velocità</a:t>
            </a:r>
            <a:endParaRPr lang="it-IT" sz="3200" dirty="0"/>
          </a:p>
        </p:txBody>
      </p:sp>
      <p:sp>
        <p:nvSpPr>
          <p:cNvPr id="15" name="Titolo 1"/>
          <p:cNvSpPr txBox="1">
            <a:spLocks/>
          </p:cNvSpPr>
          <p:nvPr/>
        </p:nvSpPr>
        <p:spPr>
          <a:xfrm>
            <a:off x="5141976" y="3882377"/>
            <a:ext cx="2090928" cy="7443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3200" dirty="0" smtClean="0"/>
              <a:t>Latenza</a:t>
            </a:r>
            <a:endParaRPr lang="it-IT" sz="3200" dirty="0"/>
          </a:p>
        </p:txBody>
      </p:sp>
      <p:sp>
        <p:nvSpPr>
          <p:cNvPr id="16" name="Titolo 1"/>
          <p:cNvSpPr txBox="1">
            <a:spLocks/>
          </p:cNvSpPr>
          <p:nvPr/>
        </p:nvSpPr>
        <p:spPr>
          <a:xfrm>
            <a:off x="8750808" y="3882377"/>
            <a:ext cx="2414016" cy="7443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3200" dirty="0" smtClean="0"/>
              <a:t>Affidabilità</a:t>
            </a:r>
            <a:endParaRPr lang="it-IT" sz="3200" dirty="0"/>
          </a:p>
        </p:txBody>
      </p:sp>
      <p:pic>
        <p:nvPicPr>
          <p:cNvPr id="18" name="Immagin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5636" y="3909464"/>
            <a:ext cx="723159" cy="690173"/>
          </a:xfrm>
          <a:prstGeom prst="rect">
            <a:avLst/>
          </a:prstGeom>
        </p:spPr>
      </p:pic>
      <p:pic>
        <p:nvPicPr>
          <p:cNvPr id="19" name="Immagin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5256" y="3908950"/>
            <a:ext cx="728419" cy="691200"/>
          </a:xfrm>
          <a:prstGeom prst="rect">
            <a:avLst/>
          </a:prstGeom>
        </p:spPr>
      </p:pic>
      <p:pic>
        <p:nvPicPr>
          <p:cNvPr id="20" name="Immagine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24340" y="3908950"/>
            <a:ext cx="841913" cy="691200"/>
          </a:xfrm>
          <a:prstGeom prst="rect">
            <a:avLst/>
          </a:prstGeom>
        </p:spPr>
      </p:pic>
      <p:sp>
        <p:nvSpPr>
          <p:cNvPr id="21" name="Triangolo isoscele 20"/>
          <p:cNvSpPr/>
          <p:nvPr/>
        </p:nvSpPr>
        <p:spPr>
          <a:xfrm>
            <a:off x="4125468" y="3584448"/>
            <a:ext cx="4123944" cy="193945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Triangolo isoscele 21"/>
          <p:cNvSpPr/>
          <p:nvPr/>
        </p:nvSpPr>
        <p:spPr>
          <a:xfrm rot="10800000">
            <a:off x="4125469" y="4750970"/>
            <a:ext cx="4123944" cy="193945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26" name="Picture 2" descr="Risultati immagini per openfiber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55" y="5077186"/>
            <a:ext cx="5368785" cy="1338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8886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Progetto 5G – Smart City Prato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DE35A-732E-4D94-B6B1-C87A416326DB}" type="slidenum">
              <a:rPr lang="it-IT" smtClean="0"/>
              <a:t>6</a:t>
            </a:fld>
            <a:endParaRPr lang="it-IT"/>
          </a:p>
        </p:txBody>
      </p:sp>
      <p:grpSp>
        <p:nvGrpSpPr>
          <p:cNvPr id="5" name="Gruppo 4"/>
          <p:cNvGrpSpPr/>
          <p:nvPr/>
        </p:nvGrpSpPr>
        <p:grpSpPr>
          <a:xfrm>
            <a:off x="2130587" y="1125729"/>
            <a:ext cx="8749928" cy="5086267"/>
            <a:chOff x="2212475" y="1330449"/>
            <a:chExt cx="8749928" cy="5086267"/>
          </a:xfrm>
        </p:grpSpPr>
        <p:sp>
          <p:nvSpPr>
            <p:cNvPr id="6" name="Rettangolo 5"/>
            <p:cNvSpPr/>
            <p:nvPr/>
          </p:nvSpPr>
          <p:spPr>
            <a:xfrm>
              <a:off x="6199580" y="5955051"/>
              <a:ext cx="342037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126"/>
              <a:r>
                <a:rPr lang="it-IT" sz="12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5G e Cyber</a:t>
              </a:r>
            </a:p>
            <a:p>
              <a:pPr defTabSz="914126"/>
              <a:r>
                <a:rPr lang="it-IT" sz="12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Security</a:t>
              </a:r>
              <a:endParaRPr lang="en-GB" sz="12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7" name="Rettangolo 6"/>
            <p:cNvSpPr/>
            <p:nvPr/>
          </p:nvSpPr>
          <p:spPr>
            <a:xfrm>
              <a:off x="7816782" y="3453449"/>
              <a:ext cx="3145621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126"/>
              <a:endParaRPr lang="en-GB" sz="1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defTabSz="914126"/>
              <a:r>
                <a:rPr lang="en-GB" sz="1200" b="1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Sistema di </a:t>
              </a:r>
            </a:p>
            <a:p>
              <a:pPr defTabSz="914126"/>
              <a:r>
                <a:rPr lang="en-GB" sz="1200" b="1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gestione</a:t>
              </a:r>
              <a:r>
                <a:rPr lang="en-GB" sz="1200" b="1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sz="1200" b="1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efficace</a:t>
              </a:r>
              <a:endParaRPr lang="en-GB" sz="12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defTabSz="914126"/>
              <a:r>
                <a:rPr lang="en-GB" sz="1200" b="1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della</a:t>
              </a:r>
              <a:r>
                <a:rPr lang="en-GB" sz="1200" b="1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sz="1200" b="1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mobilità</a:t>
              </a:r>
              <a:endParaRPr lang="en-GB" sz="1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Rettangolo 7"/>
            <p:cNvSpPr/>
            <p:nvPr/>
          </p:nvSpPr>
          <p:spPr>
            <a:xfrm>
              <a:off x="2544801" y="3581580"/>
              <a:ext cx="177271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914126"/>
              <a:r>
                <a:rPr lang="en-GB" sz="1200" b="1" dirty="0" err="1" smtClean="0">
                  <a:solidFill>
                    <a:prstClr val="black"/>
                  </a:solidFill>
                  <a:latin typeface="Arial"/>
                  <a:cs typeface="Arial"/>
                </a:rPr>
                <a:t>Beni</a:t>
              </a:r>
              <a:r>
                <a:rPr lang="en-GB" sz="1200" b="1" dirty="0" smtClean="0">
                  <a:solidFill>
                    <a:prstClr val="black"/>
                  </a:solidFill>
                  <a:latin typeface="Arial"/>
                  <a:cs typeface="Arial"/>
                </a:rPr>
                <a:t> </a:t>
              </a:r>
              <a:r>
                <a:rPr lang="en-GB" sz="1200" b="1" dirty="0" err="1" smtClean="0">
                  <a:solidFill>
                    <a:prstClr val="black"/>
                  </a:solidFill>
                  <a:latin typeface="Arial"/>
                  <a:cs typeface="Arial"/>
                </a:rPr>
                <a:t>Culturali</a:t>
              </a:r>
              <a:endParaRPr lang="en-GB" sz="1200" b="1" dirty="0" smtClean="0">
                <a:solidFill>
                  <a:prstClr val="black"/>
                </a:solidFill>
                <a:latin typeface="Arial"/>
                <a:cs typeface="Arial"/>
              </a:endParaRPr>
            </a:p>
            <a:p>
              <a:pPr algn="r" defTabSz="914126"/>
              <a:r>
                <a:rPr lang="en-GB" sz="1200" b="1" dirty="0" smtClean="0">
                  <a:solidFill>
                    <a:prstClr val="black"/>
                  </a:solidFill>
                  <a:latin typeface="Arial"/>
                  <a:cs typeface="Arial"/>
                </a:rPr>
                <a:t>In </a:t>
              </a:r>
              <a:r>
                <a:rPr lang="en-GB" sz="1200" b="1" dirty="0" err="1" smtClean="0">
                  <a:solidFill>
                    <a:prstClr val="black"/>
                  </a:solidFill>
                  <a:latin typeface="Arial"/>
                  <a:cs typeface="Arial"/>
                </a:rPr>
                <a:t>Realtà</a:t>
              </a:r>
              <a:r>
                <a:rPr lang="en-GB" sz="1200" b="1" dirty="0" smtClean="0">
                  <a:solidFill>
                    <a:prstClr val="black"/>
                  </a:solidFill>
                  <a:latin typeface="Arial"/>
                  <a:cs typeface="Arial"/>
                </a:rPr>
                <a:t> </a:t>
              </a:r>
              <a:r>
                <a:rPr lang="en-GB" sz="1200" b="1" dirty="0" err="1" smtClean="0">
                  <a:solidFill>
                    <a:prstClr val="black"/>
                  </a:solidFill>
                  <a:latin typeface="Arial"/>
                  <a:cs typeface="Arial"/>
                </a:rPr>
                <a:t>Virtuale</a:t>
              </a:r>
              <a:endParaRPr lang="en-GB" sz="1200" b="1" dirty="0">
                <a:solidFill>
                  <a:prstClr val="black"/>
                </a:solidFill>
                <a:latin typeface="Arial"/>
                <a:cs typeface="Arial"/>
              </a:endParaRPr>
            </a:p>
            <a:p>
              <a:pPr algn="r" defTabSz="914126"/>
              <a:r>
                <a:rPr lang="en-GB" sz="1200" b="1" dirty="0" err="1">
                  <a:solidFill>
                    <a:prstClr val="black"/>
                  </a:solidFill>
                  <a:latin typeface="Arial"/>
                  <a:cs typeface="Arial"/>
                </a:rPr>
                <a:t>e</a:t>
              </a:r>
              <a:r>
                <a:rPr lang="en-GB" sz="1200" b="1" dirty="0" err="1" smtClean="0">
                  <a:solidFill>
                    <a:prstClr val="black"/>
                  </a:solidFill>
                  <a:latin typeface="Arial"/>
                  <a:cs typeface="Arial"/>
                </a:rPr>
                <a:t>d</a:t>
              </a:r>
              <a:r>
                <a:rPr lang="en-GB" sz="1200" b="1" dirty="0" smtClean="0">
                  <a:solidFill>
                    <a:prstClr val="black"/>
                  </a:solidFill>
                  <a:latin typeface="Arial"/>
                  <a:cs typeface="Arial"/>
                </a:rPr>
                <a:t> </a:t>
              </a:r>
              <a:r>
                <a:rPr lang="en-GB" sz="1200" b="1" dirty="0" err="1" smtClean="0">
                  <a:solidFill>
                    <a:prstClr val="black"/>
                  </a:solidFill>
                  <a:latin typeface="Arial"/>
                  <a:cs typeface="Arial"/>
                </a:rPr>
                <a:t>Aumentata</a:t>
              </a:r>
              <a:endParaRPr lang="en-GB" sz="1200" b="1" dirty="0">
                <a:solidFill>
                  <a:prstClr val="black"/>
                </a:solidFill>
                <a:latin typeface="Arial"/>
                <a:cs typeface="Arial"/>
              </a:endParaRPr>
            </a:p>
          </p:txBody>
        </p:sp>
        <p:sp>
          <p:nvSpPr>
            <p:cNvPr id="9" name="Rettangolo 8"/>
            <p:cNvSpPr/>
            <p:nvPr/>
          </p:nvSpPr>
          <p:spPr>
            <a:xfrm>
              <a:off x="3387625" y="1406554"/>
              <a:ext cx="282477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914126"/>
              <a:r>
                <a:rPr lang="it-IT" sz="1200" b="1" dirty="0" smtClean="0">
                  <a:latin typeface="Arial"/>
                  <a:cs typeface="Arial"/>
                </a:rPr>
                <a:t>Evoluzione Industria</a:t>
              </a:r>
            </a:p>
            <a:p>
              <a:pPr algn="r" defTabSz="914126"/>
              <a:r>
                <a:rPr lang="it-IT" sz="1200" b="1" dirty="0" smtClean="0">
                  <a:latin typeface="Arial"/>
                  <a:cs typeface="Arial"/>
                </a:rPr>
                <a:t>Manifatturiera</a:t>
              </a:r>
            </a:p>
            <a:p>
              <a:pPr algn="r" defTabSz="914126"/>
              <a:r>
                <a:rPr lang="it-IT" sz="1200" b="1" dirty="0" err="1" smtClean="0">
                  <a:latin typeface="Arial"/>
                  <a:cs typeface="Arial"/>
                </a:rPr>
                <a:t>Industry</a:t>
              </a:r>
              <a:r>
                <a:rPr lang="it-IT" sz="1200" b="1" dirty="0" smtClean="0">
                  <a:latin typeface="Arial"/>
                  <a:cs typeface="Arial"/>
                </a:rPr>
                <a:t> 4.0</a:t>
              </a:r>
              <a:endParaRPr lang="it-IT" sz="1200" b="1" dirty="0">
                <a:latin typeface="Arial"/>
                <a:cs typeface="Arial"/>
              </a:endParaRPr>
            </a:p>
          </p:txBody>
        </p:sp>
        <p:pic>
          <p:nvPicPr>
            <p:cNvPr id="10" name="Immagine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560480" y="3149154"/>
              <a:ext cx="799811" cy="545903"/>
            </a:xfrm>
            <a:prstGeom prst="rect">
              <a:avLst/>
            </a:prstGeom>
          </p:spPr>
        </p:pic>
        <p:pic>
          <p:nvPicPr>
            <p:cNvPr id="11" name="Immagin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12475" y="3381419"/>
              <a:ext cx="952156" cy="558598"/>
            </a:xfrm>
            <a:prstGeom prst="rect">
              <a:avLst/>
            </a:prstGeom>
          </p:spPr>
        </p:pic>
        <p:pic>
          <p:nvPicPr>
            <p:cNvPr id="12" name="Immagine 11"/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198749" y="1330449"/>
              <a:ext cx="799811" cy="774420"/>
            </a:xfrm>
            <a:prstGeom prst="rect">
              <a:avLst/>
            </a:prstGeom>
          </p:spPr>
        </p:pic>
        <p:pic>
          <p:nvPicPr>
            <p:cNvPr id="13" name="Immagine 1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347253" y="1650800"/>
              <a:ext cx="888678" cy="761725"/>
            </a:xfrm>
            <a:prstGeom prst="rect">
              <a:avLst/>
            </a:prstGeom>
          </p:spPr>
        </p:pic>
        <p:pic>
          <p:nvPicPr>
            <p:cNvPr id="14" name="Immagine 1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450345" y="4453234"/>
              <a:ext cx="787115" cy="787115"/>
            </a:xfrm>
            <a:prstGeom prst="rect">
              <a:avLst/>
            </a:prstGeom>
          </p:spPr>
        </p:pic>
        <p:pic>
          <p:nvPicPr>
            <p:cNvPr id="15" name="Immagine 1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854787" y="3230973"/>
              <a:ext cx="469730" cy="495121"/>
            </a:xfrm>
            <a:prstGeom prst="rect">
              <a:avLst/>
            </a:prstGeom>
          </p:spPr>
        </p:pic>
        <p:sp>
          <p:nvSpPr>
            <p:cNvPr id="16" name="Rettangolo 15"/>
            <p:cNvSpPr/>
            <p:nvPr/>
          </p:nvSpPr>
          <p:spPr>
            <a:xfrm>
              <a:off x="5061518" y="3778422"/>
              <a:ext cx="2065413" cy="6460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126"/>
              <a:r>
                <a:rPr lang="it-IT" sz="1200" b="1" dirty="0">
                  <a:solidFill>
                    <a:srgbClr val="000000"/>
                  </a:solidFill>
                  <a:latin typeface="Arial"/>
                  <a:cs typeface="Arial"/>
                </a:rPr>
                <a:t>IL CITTADINO AL CENTRO DELLA </a:t>
              </a:r>
            </a:p>
            <a:p>
              <a:pPr algn="ctr" defTabSz="914126"/>
              <a:r>
                <a:rPr lang="it-IT" sz="1200" b="1" dirty="0">
                  <a:solidFill>
                    <a:srgbClr val="000000"/>
                  </a:solidFill>
                  <a:latin typeface="Arial"/>
                  <a:cs typeface="Arial"/>
                </a:rPr>
                <a:t>CITTÀ 5G</a:t>
              </a:r>
              <a:endParaRPr lang="en-GB" sz="12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pic>
          <p:nvPicPr>
            <p:cNvPr id="17" name="Immagine 1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313161" y="2089570"/>
              <a:ext cx="3534300" cy="3552950"/>
            </a:xfrm>
            <a:prstGeom prst="rect">
              <a:avLst/>
            </a:prstGeom>
          </p:spPr>
        </p:pic>
        <p:sp>
          <p:nvSpPr>
            <p:cNvPr id="18" name="Rettangolo 17"/>
            <p:cNvSpPr/>
            <p:nvPr/>
          </p:nvSpPr>
          <p:spPr>
            <a:xfrm>
              <a:off x="7251477" y="4635401"/>
              <a:ext cx="2261009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126"/>
              <a:endParaRPr lang="en-GB" sz="1200" b="1" dirty="0">
                <a:solidFill>
                  <a:prstClr val="black"/>
                </a:solidFill>
                <a:latin typeface="Arial"/>
                <a:cs typeface="Arial"/>
              </a:endParaRPr>
            </a:p>
            <a:p>
              <a:pPr defTabSz="914126"/>
              <a:endParaRPr lang="en-GB" sz="1200" b="1" dirty="0">
                <a:solidFill>
                  <a:prstClr val="black"/>
                </a:solidFill>
                <a:latin typeface="Arial"/>
                <a:cs typeface="Arial"/>
              </a:endParaRPr>
            </a:p>
            <a:p>
              <a:pPr defTabSz="914126"/>
              <a:endParaRPr lang="en-GB" sz="1200" b="1" dirty="0">
                <a:solidFill>
                  <a:prstClr val="black"/>
                </a:solidFill>
                <a:latin typeface="Arial"/>
                <a:cs typeface="Arial"/>
              </a:endParaRPr>
            </a:p>
            <a:p>
              <a:pPr defTabSz="914126"/>
              <a:r>
                <a:rPr lang="en-GB" sz="1200" b="1" dirty="0" err="1" smtClean="0">
                  <a:solidFill>
                    <a:prstClr val="black"/>
                  </a:solidFill>
                  <a:latin typeface="Arial"/>
                  <a:cs typeface="Arial"/>
                </a:rPr>
                <a:t>Ottimizzazione</a:t>
              </a:r>
              <a:r>
                <a:rPr lang="en-GB" sz="1200" b="1" dirty="0" smtClean="0">
                  <a:solidFill>
                    <a:prstClr val="black"/>
                  </a:solidFill>
                  <a:latin typeface="Arial"/>
                  <a:cs typeface="Arial"/>
                </a:rPr>
                <a:t> </a:t>
              </a:r>
              <a:r>
                <a:rPr lang="en-GB" sz="1200" b="1" dirty="0" err="1" smtClean="0">
                  <a:solidFill>
                    <a:prstClr val="black"/>
                  </a:solidFill>
                  <a:latin typeface="Arial"/>
                  <a:cs typeface="Arial"/>
                </a:rPr>
                <a:t>delle</a:t>
              </a:r>
              <a:r>
                <a:rPr lang="en-GB" sz="1200" b="1" dirty="0" smtClean="0">
                  <a:solidFill>
                    <a:prstClr val="black"/>
                  </a:solidFill>
                  <a:latin typeface="Arial"/>
                  <a:cs typeface="Arial"/>
                </a:rPr>
                <a:t> </a:t>
              </a:r>
              <a:r>
                <a:rPr lang="en-GB" sz="1200" b="1" dirty="0" err="1" smtClean="0">
                  <a:solidFill>
                    <a:prstClr val="black"/>
                  </a:solidFill>
                  <a:latin typeface="Arial"/>
                  <a:cs typeface="Arial"/>
                </a:rPr>
                <a:t>reti</a:t>
              </a:r>
              <a:endParaRPr lang="en-GB" sz="1200" b="1" dirty="0" smtClean="0">
                <a:solidFill>
                  <a:prstClr val="black"/>
                </a:solidFill>
                <a:latin typeface="Arial"/>
                <a:cs typeface="Arial"/>
              </a:endParaRPr>
            </a:p>
            <a:p>
              <a:pPr defTabSz="914126"/>
              <a:r>
                <a:rPr lang="en-GB" sz="1200" b="1" dirty="0" smtClean="0">
                  <a:solidFill>
                    <a:prstClr val="black"/>
                  </a:solidFill>
                  <a:latin typeface="Arial"/>
                  <a:cs typeface="Arial"/>
                </a:rPr>
                <a:t>di </a:t>
              </a:r>
              <a:r>
                <a:rPr lang="en-GB" sz="1200" b="1" dirty="0" err="1" smtClean="0">
                  <a:solidFill>
                    <a:prstClr val="black"/>
                  </a:solidFill>
                  <a:latin typeface="Arial"/>
                  <a:cs typeface="Arial"/>
                </a:rPr>
                <a:t>distribuzione</a:t>
              </a:r>
              <a:endParaRPr lang="en-GB" sz="1200" b="1" dirty="0" smtClean="0">
                <a:solidFill>
                  <a:prstClr val="black"/>
                </a:solidFill>
                <a:latin typeface="Arial"/>
                <a:cs typeface="Arial"/>
              </a:endParaRPr>
            </a:p>
            <a:p>
              <a:pPr defTabSz="914126"/>
              <a:r>
                <a:rPr lang="en-GB" sz="1200" b="1" dirty="0" err="1" smtClean="0">
                  <a:solidFill>
                    <a:prstClr val="black"/>
                  </a:solidFill>
                  <a:latin typeface="Arial"/>
                  <a:cs typeface="Arial"/>
                </a:rPr>
                <a:t>elettrica</a:t>
              </a:r>
              <a:endParaRPr lang="en-GB" sz="1200" b="1" dirty="0">
                <a:solidFill>
                  <a:prstClr val="black"/>
                </a:solidFill>
                <a:latin typeface="Arial"/>
                <a:cs typeface="Arial"/>
              </a:endParaRPr>
            </a:p>
          </p:txBody>
        </p:sp>
        <p:sp>
          <p:nvSpPr>
            <p:cNvPr id="19" name="Rettangolo 18"/>
            <p:cNvSpPr/>
            <p:nvPr/>
          </p:nvSpPr>
          <p:spPr>
            <a:xfrm>
              <a:off x="7359478" y="2328777"/>
              <a:ext cx="3145621" cy="4615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126"/>
              <a:endParaRPr lang="it-IT" sz="1200" b="1" dirty="0">
                <a:solidFill>
                  <a:prstClr val="black"/>
                </a:solidFill>
                <a:latin typeface="Arial"/>
                <a:cs typeface="Arial"/>
              </a:endParaRPr>
            </a:p>
            <a:p>
              <a:pPr defTabSz="914126"/>
              <a:r>
                <a:rPr lang="it-IT" sz="1200" b="1" dirty="0" smtClean="0">
                  <a:solidFill>
                    <a:prstClr val="black"/>
                  </a:solidFill>
                  <a:latin typeface="Arial"/>
                  <a:cs typeface="Arial"/>
                </a:rPr>
                <a:t>Maggiore sicurezza cittadina</a:t>
              </a:r>
              <a:endParaRPr lang="it-IT" sz="1200" b="1" dirty="0">
                <a:solidFill>
                  <a:prstClr val="black"/>
                </a:solidFill>
                <a:latin typeface="Arial"/>
                <a:cs typeface="Arial"/>
              </a:endParaRPr>
            </a:p>
          </p:txBody>
        </p:sp>
        <p:sp>
          <p:nvSpPr>
            <p:cNvPr id="20" name="Rettangolo 19"/>
            <p:cNvSpPr/>
            <p:nvPr/>
          </p:nvSpPr>
          <p:spPr>
            <a:xfrm>
              <a:off x="3017661" y="2442041"/>
              <a:ext cx="177271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914126"/>
              <a:r>
                <a:rPr lang="en-GB" sz="1200" b="1" dirty="0" err="1" smtClean="0">
                  <a:solidFill>
                    <a:prstClr val="black"/>
                  </a:solidFill>
                  <a:latin typeface="Arial"/>
                  <a:cs typeface="Arial"/>
                </a:rPr>
                <a:t>Miglioramento</a:t>
              </a:r>
              <a:r>
                <a:rPr lang="en-GB" sz="1200" b="1" dirty="0" smtClean="0">
                  <a:solidFill>
                    <a:prstClr val="black"/>
                  </a:solidFill>
                  <a:latin typeface="Arial"/>
                  <a:cs typeface="Arial"/>
                </a:rPr>
                <a:t> </a:t>
              </a:r>
              <a:r>
                <a:rPr lang="en-GB" sz="1200" b="1" dirty="0" err="1" smtClean="0">
                  <a:solidFill>
                    <a:prstClr val="black"/>
                  </a:solidFill>
                  <a:latin typeface="Arial"/>
                  <a:cs typeface="Arial"/>
                </a:rPr>
                <a:t>dei</a:t>
              </a:r>
              <a:r>
                <a:rPr lang="en-GB" sz="1200" b="1" dirty="0" smtClean="0">
                  <a:solidFill>
                    <a:prstClr val="black"/>
                  </a:solidFill>
                  <a:latin typeface="Arial"/>
                  <a:cs typeface="Arial"/>
                </a:rPr>
                <a:t> </a:t>
              </a:r>
              <a:r>
                <a:rPr lang="en-GB" sz="1200" b="1" dirty="0" err="1" smtClean="0">
                  <a:solidFill>
                    <a:prstClr val="black"/>
                  </a:solidFill>
                  <a:latin typeface="Arial"/>
                  <a:cs typeface="Arial"/>
                </a:rPr>
                <a:t>sistemi</a:t>
              </a:r>
              <a:r>
                <a:rPr lang="en-GB" sz="1200" b="1" dirty="0" smtClean="0">
                  <a:solidFill>
                    <a:prstClr val="black"/>
                  </a:solidFill>
                  <a:latin typeface="Arial"/>
                  <a:cs typeface="Arial"/>
                </a:rPr>
                <a:t> di </a:t>
              </a:r>
              <a:r>
                <a:rPr lang="en-GB" sz="1200" b="1" dirty="0" err="1" smtClean="0">
                  <a:solidFill>
                    <a:prstClr val="black"/>
                  </a:solidFill>
                  <a:latin typeface="Arial"/>
                  <a:cs typeface="Arial"/>
                </a:rPr>
                <a:t>assistenza</a:t>
              </a:r>
              <a:r>
                <a:rPr lang="en-GB" sz="1200" b="1" dirty="0" smtClean="0">
                  <a:solidFill>
                    <a:prstClr val="black"/>
                  </a:solidFill>
                  <a:latin typeface="Arial"/>
                  <a:cs typeface="Arial"/>
                </a:rPr>
                <a:t> per la salute del </a:t>
              </a:r>
              <a:r>
                <a:rPr lang="en-GB" sz="1200" b="1" dirty="0" err="1" smtClean="0">
                  <a:solidFill>
                    <a:prstClr val="black"/>
                  </a:solidFill>
                  <a:latin typeface="Arial"/>
                  <a:cs typeface="Arial"/>
                </a:rPr>
                <a:t>cittadino</a:t>
              </a:r>
              <a:endParaRPr lang="en-GB" sz="1200" b="1" dirty="0">
                <a:solidFill>
                  <a:prstClr val="black"/>
                </a:solidFill>
                <a:latin typeface="Arial"/>
                <a:cs typeface="Arial"/>
              </a:endParaRPr>
            </a:p>
          </p:txBody>
        </p:sp>
        <p:sp>
          <p:nvSpPr>
            <p:cNvPr id="21" name="Rettangolo 20"/>
            <p:cNvSpPr/>
            <p:nvPr/>
          </p:nvSpPr>
          <p:spPr>
            <a:xfrm>
              <a:off x="3111316" y="5009333"/>
              <a:ext cx="177271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914126"/>
              <a:endParaRPr lang="en-GB" sz="1200" b="1" dirty="0">
                <a:latin typeface="Arial"/>
                <a:cs typeface="Arial"/>
              </a:endParaRPr>
            </a:p>
            <a:p>
              <a:pPr algn="r" defTabSz="914126"/>
              <a:r>
                <a:rPr lang="en-GB" sz="1200" b="1" dirty="0" err="1" smtClean="0">
                  <a:latin typeface="Arial"/>
                  <a:cs typeface="Arial"/>
                </a:rPr>
                <a:t>Sensori</a:t>
              </a:r>
              <a:r>
                <a:rPr lang="en-GB" sz="1200" b="1" dirty="0" smtClean="0">
                  <a:latin typeface="Arial"/>
                  <a:cs typeface="Arial"/>
                </a:rPr>
                <a:t> e </a:t>
              </a:r>
              <a:r>
                <a:rPr lang="en-GB" sz="1200" b="1" dirty="0" err="1" smtClean="0">
                  <a:latin typeface="Arial"/>
                  <a:cs typeface="Arial"/>
                </a:rPr>
                <a:t>IoT</a:t>
              </a:r>
              <a:endParaRPr lang="en-GB" sz="1200" b="1" dirty="0">
                <a:latin typeface="Arial"/>
                <a:cs typeface="Arial"/>
              </a:endParaRPr>
            </a:p>
            <a:p>
              <a:pPr algn="r" defTabSz="914126"/>
              <a:r>
                <a:rPr lang="en-GB" sz="1200" b="1" dirty="0" smtClean="0">
                  <a:latin typeface="Arial"/>
                  <a:cs typeface="Arial"/>
                </a:rPr>
                <a:t>per la Smart City</a:t>
              </a:r>
              <a:endParaRPr lang="en-GB" sz="1200" b="1" dirty="0">
                <a:latin typeface="Arial"/>
                <a:cs typeface="Arial"/>
              </a:endParaRPr>
            </a:p>
          </p:txBody>
        </p:sp>
        <p:pic>
          <p:nvPicPr>
            <p:cNvPr id="22" name="Immagine 21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839279" y="3202350"/>
              <a:ext cx="523875" cy="552450"/>
            </a:xfrm>
            <a:prstGeom prst="rect">
              <a:avLst/>
            </a:prstGeom>
          </p:spPr>
        </p:pic>
        <p:sp>
          <p:nvSpPr>
            <p:cNvPr id="23" name="CasellaDiTesto 22"/>
            <p:cNvSpPr txBox="1"/>
            <p:nvPr/>
          </p:nvSpPr>
          <p:spPr>
            <a:xfrm>
              <a:off x="5423796" y="3731134"/>
              <a:ext cx="133940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400" b="1" dirty="0" smtClean="0"/>
                <a:t>Il cittadino al centro della città 5G</a:t>
              </a:r>
              <a:endParaRPr lang="it-IT" sz="1400" b="1" dirty="0"/>
            </a:p>
          </p:txBody>
        </p:sp>
        <p:pic>
          <p:nvPicPr>
            <p:cNvPr id="24" name="Immagine 23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559949" y="1870778"/>
              <a:ext cx="787115" cy="660161"/>
            </a:xfrm>
            <a:prstGeom prst="rect">
              <a:avLst/>
            </a:prstGeom>
          </p:spPr>
        </p:pic>
        <p:grpSp>
          <p:nvGrpSpPr>
            <p:cNvPr id="25" name="Gruppo 24"/>
            <p:cNvGrpSpPr/>
            <p:nvPr/>
          </p:nvGrpSpPr>
          <p:grpSpPr>
            <a:xfrm>
              <a:off x="5555417" y="5658112"/>
              <a:ext cx="648000" cy="648000"/>
              <a:chOff x="600755" y="5306097"/>
              <a:chExt cx="648000" cy="648000"/>
            </a:xfrm>
          </p:grpSpPr>
          <p:sp>
            <p:nvSpPr>
              <p:cNvPr id="28" name="Ovale 27">
                <a:extLst>
                  <a:ext uri="{FF2B5EF4-FFF2-40B4-BE49-F238E27FC236}">
                    <a16:creationId xmlns="" xmlns:a16="http://schemas.microsoft.com/office/drawing/2014/main" id="{5F42D013-E4B9-4510-B7DE-5AD3856D307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00755" y="5306097"/>
                <a:ext cx="648000" cy="648000"/>
              </a:xfrm>
              <a:prstGeom prst="ellipse">
                <a:avLst/>
              </a:prstGeom>
              <a:noFill/>
              <a:ln w="38100"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36000" rIns="0" bIns="36000" rtlCol="0" anchor="ctr"/>
              <a:lstStyle/>
              <a:p>
                <a:pPr algn="ctr"/>
                <a:endParaRPr lang="en-GB" sz="1100" b="1" dirty="0"/>
              </a:p>
            </p:txBody>
          </p:sp>
          <p:pic>
            <p:nvPicPr>
              <p:cNvPr id="29" name="Immagine 28"/>
              <p:cNvPicPr>
                <a:picLocks noChangeAspect="1"/>
              </p:cNvPicPr>
              <p:nvPr/>
            </p:nvPicPr>
            <p:blipFill>
              <a:blip r:embed="rId11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99991" y="5384524"/>
                <a:ext cx="455836" cy="502968"/>
              </a:xfrm>
              <a:prstGeom prst="rect">
                <a:avLst/>
              </a:prstGeom>
              <a:ln>
                <a:noFill/>
              </a:ln>
            </p:spPr>
          </p:pic>
        </p:grpSp>
        <p:pic>
          <p:nvPicPr>
            <p:cNvPr id="26" name="Immagine 25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568866" y="4660088"/>
              <a:ext cx="827696" cy="555739"/>
            </a:xfrm>
            <a:prstGeom prst="rect">
              <a:avLst/>
            </a:prstGeom>
          </p:spPr>
        </p:pic>
        <p:pic>
          <p:nvPicPr>
            <p:cNvPr id="27" name="Immagine 26"/>
            <p:cNvPicPr>
              <a:picLocks noChangeAspect="1"/>
            </p:cNvPicPr>
            <p:nvPr/>
          </p:nvPicPr>
          <p:blipFill>
            <a:blip r:embed="rId13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94643" y="4612254"/>
              <a:ext cx="397702" cy="3670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90606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 Partner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DE35A-732E-4D94-B6B1-C87A416326DB}" type="slidenum">
              <a:rPr lang="it-IT" smtClean="0"/>
              <a:t>7</a:t>
            </a:fld>
            <a:endParaRPr lang="it-IT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655" y="1229061"/>
            <a:ext cx="10393494" cy="4561243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="" xmlns:a16="http://schemas.microsoft.com/office/drawing/2014/main" id="{AB840692-1D6F-4BC3-A719-18FF91E791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7579" y="3229448"/>
            <a:ext cx="797292" cy="413411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="" xmlns:a16="http://schemas.microsoft.com/office/drawing/2014/main" id="{1F744490-4F6B-4222-9973-375258B4C0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6360" y="3317623"/>
            <a:ext cx="1602116" cy="189162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="" xmlns:a16="http://schemas.microsoft.com/office/drawing/2014/main" id="{86D69EF2-7A43-409E-8A9F-81A1053C07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4972" y="3794601"/>
            <a:ext cx="925581" cy="253928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="" xmlns:a16="http://schemas.microsoft.com/office/drawing/2014/main" id="{1B0D14F0-0357-4090-BFF4-1A7B1D17CD1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6692" y="3646630"/>
            <a:ext cx="477979" cy="477979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="" xmlns:a16="http://schemas.microsoft.com/office/drawing/2014/main" id="{658FB2A9-05B8-46D8-B929-8D1F5FBCF6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38572" y="3754820"/>
            <a:ext cx="1633609" cy="435628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="" xmlns:a16="http://schemas.microsoft.com/office/drawing/2014/main" id="{5A2BCA3A-A468-4AC1-9826-E5C13367B57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30889" b="34889"/>
          <a:stretch/>
        </p:blipFill>
        <p:spPr>
          <a:xfrm>
            <a:off x="8444535" y="3208197"/>
            <a:ext cx="1409810" cy="523910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="" xmlns:a16="http://schemas.microsoft.com/office/drawing/2014/main" id="{C5630724-993F-4368-860D-3EAE106CCD9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54443" y="3757594"/>
            <a:ext cx="1040253" cy="307290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="" xmlns:a16="http://schemas.microsoft.com/office/drawing/2014/main" id="{73C3A097-93AC-430A-A981-7D710214109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6822" y="3278575"/>
            <a:ext cx="768883" cy="307353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="" xmlns:a16="http://schemas.microsoft.com/office/drawing/2014/main" id="{89F46505-7B0F-4BB3-AA7E-10DBF74A32B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73082" y="1661509"/>
            <a:ext cx="585027" cy="585027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="" xmlns:a16="http://schemas.microsoft.com/office/drawing/2014/main" id="{1F062067-800B-4CB4-8A35-B4BF51855D8B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15678" b="24204"/>
          <a:stretch/>
        </p:blipFill>
        <p:spPr>
          <a:xfrm>
            <a:off x="4340183" y="1644823"/>
            <a:ext cx="943022" cy="566935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="" xmlns:a16="http://schemas.microsoft.com/office/drawing/2014/main" id="{7259ADBE-C5A3-4D4D-B7C2-62C87FC119B3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72932" y="1607047"/>
            <a:ext cx="1176438" cy="664687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="" xmlns:a16="http://schemas.microsoft.com/office/drawing/2014/main" id="{67BC91E4-DC42-4C7A-A4D5-D7D30315379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823491" y="1649179"/>
            <a:ext cx="870842" cy="575627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="" xmlns:a16="http://schemas.microsoft.com/office/drawing/2014/main" id="{E9841014-0D29-4145-B134-F76A93DC76C9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t="15569" b="22098"/>
          <a:stretch/>
        </p:blipFill>
        <p:spPr>
          <a:xfrm>
            <a:off x="10258917" y="1647730"/>
            <a:ext cx="963594" cy="600635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="" xmlns:a16="http://schemas.microsoft.com/office/drawing/2014/main" id="{3919CD22-E100-49EC-83D1-2F931CCB36D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995407" y="1674229"/>
            <a:ext cx="1060336" cy="545413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="" xmlns:a16="http://schemas.microsoft.com/office/drawing/2014/main" id="{28FDA7DF-548D-4CBC-896C-7B79D4E9B2B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418363" y="5183701"/>
            <a:ext cx="912336" cy="330201"/>
          </a:xfrm>
          <a:prstGeom prst="rect">
            <a:avLst/>
          </a:prstGeom>
        </p:spPr>
      </p:pic>
      <p:pic>
        <p:nvPicPr>
          <p:cNvPr id="21" name="Immagine 20">
            <a:extLst>
              <a:ext uri="{FF2B5EF4-FFF2-40B4-BE49-F238E27FC236}">
                <a16:creationId xmlns="" xmlns:a16="http://schemas.microsoft.com/office/drawing/2014/main" id="{7F100364-4198-4987-A0A9-C54360CB0537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961299" y="5183701"/>
            <a:ext cx="609794" cy="473486"/>
          </a:xfrm>
          <a:prstGeom prst="rect">
            <a:avLst/>
          </a:prstGeom>
        </p:spPr>
      </p:pic>
      <p:pic>
        <p:nvPicPr>
          <p:cNvPr id="22" name="Immagine 21">
            <a:extLst>
              <a:ext uri="{FF2B5EF4-FFF2-40B4-BE49-F238E27FC236}">
                <a16:creationId xmlns="" xmlns:a16="http://schemas.microsoft.com/office/drawing/2014/main" id="{7D86D11E-DB52-40D3-BCAF-3F0F7AFC4611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892174" y="5209847"/>
            <a:ext cx="580773" cy="352899"/>
          </a:xfrm>
          <a:prstGeom prst="rect">
            <a:avLst/>
          </a:prstGeom>
        </p:spPr>
      </p:pic>
      <p:pic>
        <p:nvPicPr>
          <p:cNvPr id="23" name="Immagine 22">
            <a:extLst>
              <a:ext uri="{FF2B5EF4-FFF2-40B4-BE49-F238E27FC236}">
                <a16:creationId xmlns="" xmlns:a16="http://schemas.microsoft.com/office/drawing/2014/main" id="{47034C51-547A-4AED-B088-85EE632C11C4}"/>
              </a:ext>
            </a:extLst>
          </p:cNvPr>
          <p:cNvPicPr>
            <a:picLocks noChangeAspect="1"/>
          </p:cNvPicPr>
          <p:nvPr/>
        </p:nvPicPr>
        <p:blipFill rotWithShape="1">
          <a:blip r:embed="rId20"/>
          <a:srcRect t="26428" b="19285"/>
          <a:stretch/>
        </p:blipFill>
        <p:spPr>
          <a:xfrm>
            <a:off x="8100609" y="5183701"/>
            <a:ext cx="716912" cy="389182"/>
          </a:xfrm>
          <a:prstGeom prst="rect">
            <a:avLst/>
          </a:prstGeom>
        </p:spPr>
      </p:pic>
      <p:sp>
        <p:nvSpPr>
          <p:cNvPr id="24" name="Rettangolo 23"/>
          <p:cNvSpPr/>
          <p:nvPr/>
        </p:nvSpPr>
        <p:spPr>
          <a:xfrm>
            <a:off x="4242320" y="2824912"/>
            <a:ext cx="4237058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Imprese con competenze nel settore </a:t>
            </a:r>
          </a:p>
        </p:txBody>
      </p:sp>
      <p:sp>
        <p:nvSpPr>
          <p:cNvPr id="25" name="Rettangolo 24"/>
          <p:cNvSpPr/>
          <p:nvPr/>
        </p:nvSpPr>
        <p:spPr>
          <a:xfrm>
            <a:off x="4292664" y="1240288"/>
            <a:ext cx="3084150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Università e Enti di ricerca</a:t>
            </a:r>
          </a:p>
        </p:txBody>
      </p:sp>
      <p:sp>
        <p:nvSpPr>
          <p:cNvPr id="26" name="Rettangolo 25"/>
          <p:cNvSpPr/>
          <p:nvPr/>
        </p:nvSpPr>
        <p:spPr>
          <a:xfrm>
            <a:off x="4242484" y="4714463"/>
            <a:ext cx="2074029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Ulteriori Aziende</a:t>
            </a:r>
          </a:p>
        </p:txBody>
      </p:sp>
      <p:pic>
        <p:nvPicPr>
          <p:cNvPr id="27" name="Immagine 26">
            <a:extLst>
              <a:ext uri="{FF2B5EF4-FFF2-40B4-BE49-F238E27FC236}">
                <a16:creationId xmlns="" xmlns:a16="http://schemas.microsoft.com/office/drawing/2014/main" id="{153A03F9-DC11-4FC3-8E67-0A92827F0F3F}"/>
              </a:ext>
            </a:extLst>
          </p:cNvPr>
          <p:cNvPicPr>
            <a:picLocks noChangeAspect="1"/>
          </p:cNvPicPr>
          <p:nvPr/>
        </p:nvPicPr>
        <p:blipFill rotWithShape="1">
          <a:blip r:embed="rId21"/>
          <a:srcRect t="15775" b="16985"/>
          <a:stretch/>
        </p:blipFill>
        <p:spPr>
          <a:xfrm>
            <a:off x="1421130" y="3819023"/>
            <a:ext cx="1236235" cy="553160"/>
          </a:xfrm>
          <a:prstGeom prst="rect">
            <a:avLst/>
          </a:prstGeom>
        </p:spPr>
      </p:pic>
      <p:pic>
        <p:nvPicPr>
          <p:cNvPr id="28" name="Immagine 27">
            <a:extLst>
              <a:ext uri="{FF2B5EF4-FFF2-40B4-BE49-F238E27FC236}">
                <a16:creationId xmlns="" xmlns:a16="http://schemas.microsoft.com/office/drawing/2014/main" id="{9D7784E9-CDAF-4FFD-B254-CD27332459F8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47" y="3420108"/>
            <a:ext cx="1903944" cy="404905"/>
          </a:xfrm>
          <a:prstGeom prst="rect">
            <a:avLst/>
          </a:prstGeom>
        </p:spPr>
      </p:pic>
      <p:pic>
        <p:nvPicPr>
          <p:cNvPr id="29" name="Immagine 28"/>
          <p:cNvPicPr>
            <a:picLocks noChangeAspect="1"/>
          </p:cNvPicPr>
          <p:nvPr/>
        </p:nvPicPr>
        <p:blipFill rotWithShape="1">
          <a:blip r:embed="rId23"/>
          <a:srcRect l="25530" t="35685" r="25411" b="32230"/>
          <a:stretch/>
        </p:blipFill>
        <p:spPr>
          <a:xfrm>
            <a:off x="9936493" y="3226199"/>
            <a:ext cx="923293" cy="431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507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0874" y="1866364"/>
            <a:ext cx="6047273" cy="3383593"/>
          </a:xfrm>
          <a:prstGeom prst="rect">
            <a:avLst/>
          </a:prstGeom>
        </p:spPr>
      </p:pic>
      <p:sp>
        <p:nvSpPr>
          <p:cNvPr id="12" name="Rettangolo 11"/>
          <p:cNvSpPr/>
          <p:nvPr/>
        </p:nvSpPr>
        <p:spPr>
          <a:xfrm>
            <a:off x="685799" y="2600680"/>
            <a:ext cx="4645153" cy="1670349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250000"/>
              </a:lnSpc>
            </a:pPr>
            <a:endParaRPr lang="it-IT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Titolo 2"/>
          <p:cNvSpPr>
            <a:spLocks noGrp="1"/>
          </p:cNvSpPr>
          <p:nvPr>
            <p:ph type="title"/>
          </p:nvPr>
        </p:nvSpPr>
        <p:spPr>
          <a:xfrm>
            <a:off x="838200" y="363600"/>
            <a:ext cx="10515600" cy="745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dirty="0" err="1"/>
              <a:t>Fixed</a:t>
            </a:r>
            <a:r>
              <a:rPr lang="it-IT" dirty="0"/>
              <a:t> Wireless </a:t>
            </a:r>
            <a:r>
              <a:rPr lang="it-IT" dirty="0" smtClean="0"/>
              <a:t>Access: Analisi per l’utilizzo del 5G</a:t>
            </a:r>
            <a:endParaRPr lang="en-GB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0536-2070-4FA2-81C0-08A2D04A142D}" type="slidenum">
              <a:rPr lang="en-GB" smtClean="0">
                <a:solidFill>
                  <a:prstClr val="white">
                    <a:lumMod val="50000"/>
                  </a:prstClr>
                </a:solidFill>
              </a:rPr>
              <a:pPr/>
              <a:t>8</a:t>
            </a:fld>
            <a:endParaRPr lang="en-GB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10231762" y="1784068"/>
            <a:ext cx="1727792" cy="21597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ctr" defTabSz="685663">
              <a:lnSpc>
                <a:spcPct val="90000"/>
              </a:lnSpc>
              <a:spcBef>
                <a:spcPts val="750"/>
              </a:spcBef>
            </a:pPr>
            <a:r>
              <a:rPr lang="it-IT" sz="1200" b="1" dirty="0">
                <a:solidFill>
                  <a:srgbClr val="002060"/>
                </a:solidFill>
              </a:rPr>
              <a:t>FWA Radio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7163566" y="2020291"/>
            <a:ext cx="1727792" cy="21597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ctr" defTabSz="685663">
              <a:lnSpc>
                <a:spcPct val="90000"/>
              </a:lnSpc>
              <a:spcBef>
                <a:spcPts val="750"/>
              </a:spcBef>
            </a:pPr>
            <a:r>
              <a:rPr lang="it-IT" sz="1200" b="1" dirty="0">
                <a:solidFill>
                  <a:srgbClr val="002060"/>
                </a:solidFill>
              </a:rPr>
              <a:t>FWA CPE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7685793" y="4037068"/>
            <a:ext cx="935887" cy="21597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ctr" defTabSz="685663">
              <a:lnSpc>
                <a:spcPct val="90000"/>
              </a:lnSpc>
              <a:spcBef>
                <a:spcPts val="750"/>
              </a:spcBef>
            </a:pPr>
            <a:r>
              <a:rPr lang="it-IT" sz="1100" b="1" dirty="0">
                <a:solidFill>
                  <a:srgbClr val="002060"/>
                </a:solidFill>
              </a:rPr>
              <a:t>FWA CPE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7511966" y="5195312"/>
            <a:ext cx="3509601" cy="90351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defTabSz="685663">
              <a:lnSpc>
                <a:spcPct val="90000"/>
              </a:lnSpc>
              <a:spcBef>
                <a:spcPts val="750"/>
              </a:spcBef>
            </a:pPr>
            <a:r>
              <a:rPr lang="it-IT" sz="1400" b="1" i="1" dirty="0">
                <a:solidFill>
                  <a:schemeClr val="bg1">
                    <a:lumMod val="50000"/>
                  </a:schemeClr>
                </a:solidFill>
              </a:rPr>
              <a:t>FWA</a:t>
            </a:r>
            <a:r>
              <a:rPr lang="it-IT" sz="1400" i="1" dirty="0">
                <a:solidFill>
                  <a:schemeClr val="bg1">
                    <a:lumMod val="50000"/>
                  </a:schemeClr>
                </a:solidFill>
              </a:rPr>
              <a:t>: </a:t>
            </a:r>
            <a:r>
              <a:rPr lang="it-IT" sz="1400" i="1" dirty="0" err="1">
                <a:solidFill>
                  <a:schemeClr val="bg1">
                    <a:lumMod val="50000"/>
                  </a:schemeClr>
                </a:solidFill>
              </a:rPr>
              <a:t>Fixed</a:t>
            </a:r>
            <a:r>
              <a:rPr lang="it-IT" sz="1400" i="1" dirty="0">
                <a:solidFill>
                  <a:schemeClr val="bg1">
                    <a:lumMod val="50000"/>
                  </a:schemeClr>
                </a:solidFill>
              </a:rPr>
              <a:t> Wireless </a:t>
            </a:r>
            <a:r>
              <a:rPr lang="it-IT" sz="1400" i="1" dirty="0" smtClean="0">
                <a:solidFill>
                  <a:schemeClr val="bg1">
                    <a:lumMod val="50000"/>
                  </a:schemeClr>
                </a:solidFill>
              </a:rPr>
              <a:t>Access</a:t>
            </a:r>
            <a:endParaRPr lang="it-IT" sz="1400" i="1" dirty="0">
              <a:solidFill>
                <a:schemeClr val="bg1">
                  <a:lumMod val="50000"/>
                </a:schemeClr>
              </a:solidFill>
            </a:endParaRPr>
          </a:p>
          <a:p>
            <a:pPr defTabSz="685663">
              <a:lnSpc>
                <a:spcPct val="90000"/>
              </a:lnSpc>
              <a:spcBef>
                <a:spcPts val="750"/>
              </a:spcBef>
            </a:pPr>
            <a:r>
              <a:rPr lang="it-IT" sz="1400" b="1" i="1" dirty="0">
                <a:solidFill>
                  <a:schemeClr val="bg1">
                    <a:lumMod val="50000"/>
                  </a:schemeClr>
                </a:solidFill>
              </a:rPr>
              <a:t>CPE</a:t>
            </a:r>
            <a:r>
              <a:rPr lang="it-IT" sz="1400" i="1" dirty="0">
                <a:solidFill>
                  <a:schemeClr val="bg1">
                    <a:lumMod val="50000"/>
                  </a:schemeClr>
                </a:solidFill>
              </a:rPr>
              <a:t>: </a:t>
            </a:r>
            <a:r>
              <a:rPr lang="it-IT" sz="1400" i="1" dirty="0" err="1">
                <a:solidFill>
                  <a:schemeClr val="bg1">
                    <a:lumMod val="50000"/>
                  </a:schemeClr>
                </a:solidFill>
              </a:rPr>
              <a:t>Customer</a:t>
            </a:r>
            <a:r>
              <a:rPr lang="it-IT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it-IT" sz="1400" i="1" dirty="0" err="1" smtClean="0">
                <a:solidFill>
                  <a:schemeClr val="bg1">
                    <a:lumMod val="50000"/>
                  </a:schemeClr>
                </a:solidFill>
              </a:rPr>
              <a:t>Premises</a:t>
            </a:r>
            <a:r>
              <a:rPr lang="it-IT" sz="1400" i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it-IT" sz="1400" i="1" dirty="0" err="1">
                <a:solidFill>
                  <a:schemeClr val="bg1">
                    <a:lumMod val="50000"/>
                  </a:schemeClr>
                </a:solidFill>
              </a:rPr>
              <a:t>Equipment</a:t>
            </a:r>
            <a:endParaRPr lang="it-IT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ttangolo 13"/>
          <p:cNvSpPr/>
          <p:nvPr/>
        </p:nvSpPr>
        <p:spPr>
          <a:xfrm>
            <a:off x="5959449" y="1371600"/>
            <a:ext cx="6045825" cy="4553712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Triangolo isoscele 15"/>
          <p:cNvSpPr/>
          <p:nvPr/>
        </p:nvSpPr>
        <p:spPr>
          <a:xfrm rot="5400000">
            <a:off x="4792039" y="3341648"/>
            <a:ext cx="1706323" cy="188413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Rettangolo 16"/>
          <p:cNvSpPr/>
          <p:nvPr/>
        </p:nvSpPr>
        <p:spPr>
          <a:xfrm>
            <a:off x="685798" y="2782058"/>
            <a:ext cx="4645153" cy="1307592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chemeClr val="bg1">
                    <a:lumMod val="50000"/>
                  </a:schemeClr>
                </a:solidFill>
              </a:rPr>
              <a:t>Piano per le Aree Remote Cluster </a:t>
            </a:r>
            <a:r>
              <a:rPr lang="it-IT" b="1" dirty="0" smtClean="0">
                <a:solidFill>
                  <a:schemeClr val="bg1">
                    <a:lumMod val="50000"/>
                  </a:schemeClr>
                </a:solidFill>
              </a:rPr>
              <a:t>C&amp;D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it-IT" sz="12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b="1" dirty="0" smtClean="0">
                <a:solidFill>
                  <a:schemeClr val="bg1">
                    <a:lumMod val="50000"/>
                  </a:schemeClr>
                </a:solidFill>
              </a:rPr>
              <a:t>Open Fiber ha già spettro licenziato per il servizio</a:t>
            </a:r>
            <a:r>
              <a:rPr lang="it-IT" baseline="30000" dirty="0" smtClean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lang="it-IT" baseline="30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2145453" y="6379227"/>
            <a:ext cx="6999494" cy="235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defTabSz="685663">
              <a:lnSpc>
                <a:spcPct val="90000"/>
              </a:lnSpc>
              <a:spcBef>
                <a:spcPts val="750"/>
              </a:spcBef>
            </a:pPr>
            <a:r>
              <a:rPr lang="it-IT" sz="1000" i="1" dirty="0" smtClean="0">
                <a:solidFill>
                  <a:schemeClr val="bg1">
                    <a:lumMod val="50000"/>
                  </a:schemeClr>
                </a:solidFill>
              </a:rPr>
              <a:t>1) 56 </a:t>
            </a:r>
            <a:r>
              <a:rPr lang="it-IT" sz="1000" i="1" dirty="0" err="1" smtClean="0">
                <a:solidFill>
                  <a:schemeClr val="bg1">
                    <a:lumMod val="50000"/>
                  </a:schemeClr>
                </a:solidFill>
              </a:rPr>
              <a:t>Mhz</a:t>
            </a:r>
            <a:r>
              <a:rPr lang="it-IT" sz="1000" i="1" dirty="0" smtClean="0">
                <a:solidFill>
                  <a:schemeClr val="bg1">
                    <a:lumMod val="50000"/>
                  </a:schemeClr>
                </a:solidFill>
              </a:rPr>
              <a:t> nella banda 24.5-26.5 </a:t>
            </a:r>
            <a:r>
              <a:rPr lang="it-IT" sz="1000" i="1" dirty="0" err="1" smtClean="0">
                <a:solidFill>
                  <a:schemeClr val="bg1">
                    <a:lumMod val="50000"/>
                  </a:schemeClr>
                </a:solidFill>
              </a:rPr>
              <a:t>Ghz</a:t>
            </a:r>
            <a:r>
              <a:rPr lang="it-IT" sz="1000" i="1" dirty="0" smtClean="0">
                <a:solidFill>
                  <a:schemeClr val="bg1">
                    <a:lumMod val="50000"/>
                  </a:schemeClr>
                </a:solidFill>
              </a:rPr>
              <a:t> e 112 </a:t>
            </a:r>
            <a:r>
              <a:rPr lang="it-IT" sz="1000" i="1" dirty="0" err="1" smtClean="0">
                <a:solidFill>
                  <a:schemeClr val="bg1">
                    <a:lumMod val="50000"/>
                  </a:schemeClr>
                </a:solidFill>
              </a:rPr>
              <a:t>Mhz</a:t>
            </a:r>
            <a:r>
              <a:rPr lang="it-IT" sz="1000" i="1" dirty="0" smtClean="0">
                <a:solidFill>
                  <a:schemeClr val="bg1">
                    <a:lumMod val="50000"/>
                  </a:schemeClr>
                </a:solidFill>
              </a:rPr>
              <a:t> nella banda 27.5-29.5 </a:t>
            </a:r>
            <a:r>
              <a:rPr lang="it-IT" sz="1000" i="1" dirty="0" err="1" smtClean="0">
                <a:solidFill>
                  <a:schemeClr val="bg1">
                    <a:lumMod val="50000"/>
                  </a:schemeClr>
                </a:solidFill>
              </a:rPr>
              <a:t>Ghz</a:t>
            </a:r>
            <a:r>
              <a:rPr lang="it-IT" sz="1000" i="1" dirty="0" smtClean="0">
                <a:solidFill>
                  <a:schemeClr val="bg1">
                    <a:lumMod val="50000"/>
                  </a:schemeClr>
                </a:solidFill>
              </a:rPr>
              <a:t>. Scadenza 2022</a:t>
            </a:r>
            <a:endParaRPr lang="it-IT" sz="10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769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SACTIVATED" val="True"/>
  <p:tag name="BAINBULLETSLEVELSFINGERPRINT" val="105142386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SACTIVATED" val="True"/>
  <p:tag name="BAINBULLETSLEVELSFINGERPRINT" val="-97691976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SACTIVATED" val="True"/>
  <p:tag name="BAINBULLETSLEVELSFINGERPRINT" val="-1268591139"/>
</p:tagLst>
</file>

<file path=ppt/theme/theme1.xml><?xml version="1.0" encoding="utf-8"?>
<a:theme xmlns:a="http://schemas.openxmlformats.org/drawingml/2006/main" name="Tema di Office">
  <a:themeElements>
    <a:clrScheme name="Rosso viola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18EC55FB4D22E347973C5D50E0306D31" ma:contentTypeVersion="1" ma:contentTypeDescription="Creare un nuovo documento." ma:contentTypeScope="" ma:versionID="cb504a8a0d1b722e0919b84a0fa6ef7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de2c2bff39701977361371fca1d1563b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6B37E8A-2B3A-4D9C-B745-D0477C40704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89C50190-B7EC-4879-98A5-4B487AC38997}">
  <ds:schemaRefs>
    <ds:schemaRef ds:uri="http://purl.org/dc/dcmitype/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3A067326-FE93-410F-9C33-F9F8B28A8BC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613</Words>
  <Application>Microsoft Office PowerPoint</Application>
  <PresentationFormat>Personalizzato</PresentationFormat>
  <Paragraphs>119</Paragraphs>
  <Slides>8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9" baseType="lpstr">
      <vt:lpstr>Tema di Office</vt:lpstr>
      <vt:lpstr> </vt:lpstr>
      <vt:lpstr>Open Fiber: Protagonista della Digitalizzazione del Paese</vt:lpstr>
      <vt:lpstr>Il progetto Open Fiber per il sistema Italia</vt:lpstr>
      <vt:lpstr>Complessità Autorizzative</vt:lpstr>
      <vt:lpstr>La Fibra: Abilitatore indispensabile per il 5G</vt:lpstr>
      <vt:lpstr>Progetto 5G – Smart City Prato</vt:lpstr>
      <vt:lpstr>I Partner</vt:lpstr>
      <vt:lpstr>Fixed Wireless Access: Analisi per l’utilizzo del 5G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pamelago</dc:creator>
  <cp:lastModifiedBy>Utente_locale</cp:lastModifiedBy>
  <cp:revision>330</cp:revision>
  <dcterms:created xsi:type="dcterms:W3CDTF">2018-07-02T11:40:52Z</dcterms:created>
  <dcterms:modified xsi:type="dcterms:W3CDTF">2019-01-29T10:37:05Z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0x01010018EC55FB4D22E347973C5D50E0306D31</vt:lpwstr>
  </property>
</Properties>
</file>