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1" r:id="rId2"/>
    <p:sldId id="257" r:id="rId3"/>
    <p:sldId id="298" r:id="rId4"/>
    <p:sldId id="300" r:id="rId5"/>
    <p:sldId id="301" r:id="rId6"/>
    <p:sldId id="264" r:id="rId7"/>
    <p:sldId id="302" r:id="rId8"/>
    <p:sldId id="732" r:id="rId9"/>
    <p:sldId id="306" r:id="rId10"/>
    <p:sldId id="267" r:id="rId11"/>
    <p:sldId id="299" r:id="rId12"/>
    <p:sldId id="308" r:id="rId13"/>
    <p:sldId id="310" r:id="rId14"/>
    <p:sldId id="309" r:id="rId15"/>
    <p:sldId id="278" r:id="rId16"/>
    <p:sldId id="289" r:id="rId17"/>
    <p:sldId id="290" r:id="rId18"/>
    <p:sldId id="291" r:id="rId19"/>
    <p:sldId id="733" r:id="rId20"/>
    <p:sldId id="285" r:id="rId21"/>
  </p:sldIdLst>
  <p:sldSz cx="12192000" cy="6858000"/>
  <p:notesSz cx="6808788" cy="9942513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4" autoAdjust="0"/>
    <p:restoredTop sz="94249" autoAdjust="0"/>
  </p:normalViewPr>
  <p:slideViewPr>
    <p:cSldViewPr snapToGrid="0">
      <p:cViewPr varScale="1">
        <p:scale>
          <a:sx n="81" d="100"/>
          <a:sy n="81" d="100"/>
        </p:scale>
        <p:origin x="-78" y="-5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0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Francesco\Lavori\2018\MIT\ACB\Torino%20-%20Lione\Confutazione_50percent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franc.DESKTOP-0JNBPT3\Dropbox\MIT%20-%20ACB\d3%20-%20ACB%20Torino%20-%20Lione\Figure%20e%20tabell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franc.DESKTOP-0JNBPT3\Dropbox\MIT%20-%20ACB\d3%20-%20ACB%20Torino%20-%20Lione\Figure%20e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81507138973355"/>
          <c:y val="9.0052084246707464E-2"/>
          <c:w val="0.81163868904876102"/>
          <c:h val="0.6387322764279129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'1984-2014'!$A$2</c:f>
              <c:strCache>
                <c:ptCount val="1"/>
                <c:pt idx="0">
                  <c:v>Francia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'1984-2014'!$R$1:$T$1</c:f>
              <c:numCache>
                <c:formatCode>General</c:formatCode>
                <c:ptCount val="3"/>
                <c:pt idx="0">
                  <c:v>1994</c:v>
                </c:pt>
                <c:pt idx="1">
                  <c:v>2004</c:v>
                </c:pt>
                <c:pt idx="2">
                  <c:v>2014</c:v>
                </c:pt>
              </c:numCache>
            </c:numRef>
          </c:cat>
          <c:val>
            <c:numRef>
              <c:f>'1984-2014'!$R$2:$T$2</c:f>
              <c:numCache>
                <c:formatCode>0%</c:formatCode>
                <c:ptCount val="3"/>
                <c:pt idx="0">
                  <c:v>0.41160220994475138</c:v>
                </c:pt>
                <c:pt idx="1">
                  <c:v>0.32794307891332469</c:v>
                </c:pt>
                <c:pt idx="2">
                  <c:v>0.27471029311520112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D4-4952-8A47-BE8D23FB150F}"/>
            </c:ext>
          </c:extLst>
        </c:ser>
        <c:ser>
          <c:idx val="2"/>
          <c:order val="1"/>
          <c:tx>
            <c:strRef>
              <c:f>'1984-2014'!$A$3</c:f>
              <c:strCache>
                <c:ptCount val="1"/>
                <c:pt idx="0">
                  <c:v>Svizzera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'1984-2014'!$R$1:$T$1</c:f>
              <c:numCache>
                <c:formatCode>General</c:formatCode>
                <c:ptCount val="3"/>
                <c:pt idx="0">
                  <c:v>1994</c:v>
                </c:pt>
                <c:pt idx="1">
                  <c:v>2004</c:v>
                </c:pt>
                <c:pt idx="2">
                  <c:v>2014</c:v>
                </c:pt>
              </c:numCache>
            </c:numRef>
          </c:cat>
          <c:val>
            <c:numRef>
              <c:f>'1984-2014'!$R$3:$T$3</c:f>
              <c:numCache>
                <c:formatCode>0%</c:formatCode>
                <c:ptCount val="3"/>
                <c:pt idx="0">
                  <c:v>0.22099447513812154</c:v>
                </c:pt>
                <c:pt idx="1">
                  <c:v>0.22897800776196636</c:v>
                </c:pt>
                <c:pt idx="2">
                  <c:v>0.26380368098159512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D4-4952-8A47-BE8D23FB150F}"/>
            </c:ext>
          </c:extLst>
        </c:ser>
        <c:ser>
          <c:idx val="1"/>
          <c:order val="2"/>
          <c:tx>
            <c:strRef>
              <c:f>'1984-2014'!$A$4</c:f>
              <c:strCache>
                <c:ptCount val="1"/>
                <c:pt idx="0">
                  <c:v>Austria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'1984-2014'!$R$1:$T$1</c:f>
              <c:numCache>
                <c:formatCode>General</c:formatCode>
                <c:ptCount val="3"/>
                <c:pt idx="0">
                  <c:v>1994</c:v>
                </c:pt>
                <c:pt idx="1">
                  <c:v>2004</c:v>
                </c:pt>
                <c:pt idx="2">
                  <c:v>2014</c:v>
                </c:pt>
              </c:numCache>
            </c:numRef>
          </c:cat>
          <c:val>
            <c:numRef>
              <c:f>'1984-2014'!$R$4:$T$4</c:f>
              <c:numCache>
                <c:formatCode>0%</c:formatCode>
                <c:ptCount val="3"/>
                <c:pt idx="0">
                  <c:v>0.36740331491712702</c:v>
                </c:pt>
                <c:pt idx="1">
                  <c:v>0.44307891332470895</c:v>
                </c:pt>
                <c:pt idx="2">
                  <c:v>0.46148602590320387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D4-4952-8A47-BE8D23FB1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87693184"/>
        <c:axId val="87694720"/>
      </c:barChart>
      <c:catAx>
        <c:axId val="87693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>
                <a:latin typeface="+mn-lt"/>
              </a:defRPr>
            </a:pPr>
            <a:endParaRPr lang="it-IT"/>
          </a:p>
        </c:txPr>
        <c:crossAx val="87694720"/>
        <c:crosses val="autoZero"/>
        <c:auto val="1"/>
        <c:lblAlgn val="ctr"/>
        <c:lblOffset val="100"/>
        <c:noMultiLvlLbl val="0"/>
      </c:catAx>
      <c:valAx>
        <c:axId val="87694720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it-IT"/>
          </a:p>
        </c:txPr>
        <c:crossAx val="87693184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</c:spPr>
    </c:plotArea>
    <c:legend>
      <c:legendPos val="b"/>
      <c:layout>
        <c:manualLayout>
          <c:xMode val="edge"/>
          <c:yMode val="edge"/>
          <c:x val="0.20116747554893236"/>
          <c:y val="0.90406704523864811"/>
          <c:w val="0.60816615314390055"/>
          <c:h val="6.0886542856975839E-2"/>
        </c:manualLayout>
      </c:layout>
      <c:overlay val="0"/>
      <c:txPr>
        <a:bodyPr/>
        <a:lstStyle/>
        <a:p>
          <a:pPr>
            <a:defRPr sz="1200"/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+mn-lt"/>
                <a:ea typeface="Calibri"/>
                <a:cs typeface="Calibri"/>
              </a:defRPr>
            </a:pPr>
            <a:r>
              <a:rPr lang="it-IT" sz="1400" b="0" i="0" u="none" strike="noStrike" baseline="0" dirty="0">
                <a:solidFill>
                  <a:schemeClr val="tx1"/>
                </a:solidFill>
                <a:latin typeface="+mn-lt"/>
              </a:rPr>
              <a:t>Scostamenti rispetto alle stime iniziali</a:t>
            </a:r>
          </a:p>
          <a:p>
            <a:pPr>
              <a:defRPr sz="1400" b="0" i="0" u="none" strike="noStrike" baseline="0">
                <a:solidFill>
                  <a:schemeClr val="tx1"/>
                </a:solidFill>
                <a:latin typeface="+mn-lt"/>
                <a:ea typeface="Calibri"/>
                <a:cs typeface="Calibri"/>
              </a:defRPr>
            </a:pPr>
            <a:r>
              <a:rPr lang="it-IT" sz="1400" b="0" i="0" u="none" strike="noStrike" baseline="0" dirty="0">
                <a:solidFill>
                  <a:schemeClr val="tx1"/>
                </a:solidFill>
                <a:latin typeface="+mn-lt"/>
              </a:rPr>
              <a:t>(58 progetti di ferrovie / metropolitane)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Ferrovie e metropolitane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1">
                  <a:lumMod val="6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>
                    <a:lumMod val="6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BEC-4E42-ABDD-6B13D89B5A6E}"/>
              </c:ext>
            </c:extLst>
          </c:dPt>
          <c:dLbls>
            <c:dLbl>
              <c:idx val="0"/>
              <c:layout>
                <c:manualLayout>
                  <c:x val="-0.19444444444444514"/>
                  <c:y val="9.2592592592593004E-3"/>
                </c:manualLayout>
              </c:layout>
              <c:tx>
                <c:rich>
                  <a:bodyPr/>
                  <a:lstStyle/>
                  <a:p>
                    <a:r>
                      <a:rPr lang="en-US" sz="1400"/>
                      <a:t>+</a:t>
                    </a:r>
                    <a:r>
                      <a:rPr lang="en-US"/>
                      <a:t>45%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EC-4E42-ABDD-6B13D89B5A6E}"/>
                </c:ext>
              </c:extLst>
            </c:dLbl>
            <c:dLbl>
              <c:idx val="1"/>
              <c:layout>
                <c:manualLayout>
                  <c:x val="-0.2305555555555555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EC-4E42-ABDD-6B13D89B5A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 baseline="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Costi</c:v>
                </c:pt>
                <c:pt idx="1">
                  <c:v>Traffici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0.44700000000000001</c:v>
                </c:pt>
                <c:pt idx="1">
                  <c:v>-0.48600000000000032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BEC-4E42-ABDD-6B13D89B5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50"/>
        <c:axId val="92616960"/>
        <c:axId val="92655616"/>
      </c:barChart>
      <c:catAx>
        <c:axId val="926169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92655616"/>
        <c:crosses val="autoZero"/>
        <c:auto val="1"/>
        <c:lblAlgn val="ctr"/>
        <c:lblOffset val="100"/>
        <c:noMultiLvlLbl val="0"/>
      </c:catAx>
      <c:valAx>
        <c:axId val="92655616"/>
        <c:scaling>
          <c:orientation val="minMax"/>
        </c:scaling>
        <c:delete val="0"/>
        <c:axPos val="b"/>
        <c:majorGridlines>
          <c:spPr>
            <a:ln>
              <a:solidFill>
                <a:schemeClr val="tx1"/>
              </a:solidFill>
            </a:ln>
          </c:spPr>
        </c:majorGridlines>
        <c:numFmt formatCode="0%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92616960"/>
        <c:crosses val="autoZero"/>
        <c:crossBetween val="between"/>
        <c:minorUnit val="0.2"/>
      </c:valAx>
      <c:spPr>
        <a:ln>
          <a:solidFill>
            <a:schemeClr val="tx1"/>
          </a:solidFill>
        </a:ln>
      </c:spPr>
    </c:plotArea>
    <c:legend>
      <c:legendPos val="b"/>
      <c:layout/>
      <c:overlay val="0"/>
      <c:txPr>
        <a:bodyPr/>
        <a:lstStyle/>
        <a:p>
          <a:pPr rtl="0">
            <a:defRPr sz="1400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it-IT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Trasporto</a:t>
            </a:r>
            <a:r>
              <a:rPr lang="it-IT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merci su ferrovia</a:t>
            </a:r>
            <a:endParaRPr lang="it-IT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783980127484065"/>
          <c:y val="0.25986605766805837"/>
          <c:w val="0.83644591301087368"/>
          <c:h val="0.594502946918112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'ITA-FRA t-km ferrovia'!$A$2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467-4022-82D6-CEA09D7A5C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'ITA-FRA t-km ferrovia'!$B$1:$C$1</c:f>
              <c:strCache>
                <c:ptCount val="2"/>
                <c:pt idx="0">
                  <c:v>Francia</c:v>
                </c:pt>
                <c:pt idx="1">
                  <c:v>Italia</c:v>
                </c:pt>
              </c:strCache>
            </c:strRef>
          </c:cat>
          <c:val>
            <c:numRef>
              <c:f>'ITA-FRA t-km ferrovia'!$B$2:$C$2</c:f>
              <c:numCache>
                <c:formatCode>General</c:formatCode>
                <c:ptCount val="2"/>
                <c:pt idx="0">
                  <c:v>57.7</c:v>
                </c:pt>
                <c:pt idx="1">
                  <c:v>22.8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67-4022-82D6-CEA09D7A5C7F}"/>
            </c:ext>
          </c:extLst>
        </c:ser>
        <c:ser>
          <c:idx val="1"/>
          <c:order val="1"/>
          <c:tx>
            <c:strRef>
              <c:f>'ITA-FRA t-km ferrovia'!$A$3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4467-4022-82D6-CEA09D7A5C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'ITA-FRA t-km ferrovia'!$B$1:$C$1</c:f>
              <c:strCache>
                <c:ptCount val="2"/>
                <c:pt idx="0">
                  <c:v>Francia</c:v>
                </c:pt>
                <c:pt idx="1">
                  <c:v>Italia</c:v>
                </c:pt>
              </c:strCache>
            </c:strRef>
          </c:cat>
          <c:val>
            <c:numRef>
              <c:f>'ITA-FRA t-km ferrovia'!$B$3:$C$3</c:f>
              <c:numCache>
                <c:formatCode>General</c:formatCode>
                <c:ptCount val="2"/>
                <c:pt idx="0">
                  <c:v>32.6</c:v>
                </c:pt>
                <c:pt idx="1">
                  <c:v>22.7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467-4022-82D6-CEA09D7A5C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0"/>
        <c:axId val="94765824"/>
        <c:axId val="94767360"/>
      </c:barChart>
      <c:catAx>
        <c:axId val="9476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94767360"/>
        <c:crosses val="autoZero"/>
        <c:auto val="1"/>
        <c:lblAlgn val="ctr"/>
        <c:lblOffset val="100"/>
        <c:noMultiLvlLbl val="0"/>
      </c:catAx>
      <c:valAx>
        <c:axId val="94767360"/>
        <c:scaling>
          <c:orientation val="minMax"/>
          <c:max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it-IT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Tonnellate-km (miliardi)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9476582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sz="1300">
                <a:solidFill>
                  <a:sysClr val="windowText" lastClr="000000"/>
                </a:solidFill>
              </a:rPr>
              <a:t>Ripartizione</a:t>
            </a:r>
            <a:r>
              <a:rPr lang="it-IT" sz="1300" baseline="0">
                <a:solidFill>
                  <a:sysClr val="windowText" lastClr="000000"/>
                </a:solidFill>
              </a:rPr>
              <a:t> modale dei flussi di merce tra Italia e Svizzera</a:t>
            </a:r>
            <a:endParaRPr lang="it-IT" sz="1300">
              <a:solidFill>
                <a:sysClr val="windowText" lastClr="000000"/>
              </a:solidFill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298579390283398"/>
          <c:y val="0.32452225025269904"/>
          <c:w val="0.85017445248129986"/>
          <c:h val="0.4573768570190862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'Figura 2.12'!$E$1</c:f>
              <c:strCache>
                <c:ptCount val="1"/>
                <c:pt idx="0">
                  <c:v>Ferrovia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10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16-4EEB-BE85-E993566C3ED2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16-4EEB-BE85-E993566C3ED2}"/>
              </c:ext>
            </c:extLst>
          </c:dPt>
          <c:dLbls>
            <c:dLbl>
              <c:idx val="22"/>
              <c:layout/>
              <c:tx>
                <c:rich>
                  <a:bodyPr/>
                  <a:lstStyle/>
                  <a:p>
                    <a:fld id="{85205A8E-7658-4C26-84DF-2AECB8EF37F9}" type="CELLRANGE">
                      <a:rPr lang="en-US"/>
                      <a:pPr/>
                      <a:t>[INTERVALLOCELLE]</a:t>
                    </a:fld>
                    <a:endParaRPr lang="it-I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8-E916-4EEB-BE85-E993566C3ED2}"/>
                </c:ext>
              </c:extLst>
            </c:dLbl>
            <c:dLbl>
              <c:idx val="33"/>
              <c:layout/>
              <c:tx>
                <c:rich>
                  <a:bodyPr/>
                  <a:lstStyle/>
                  <a:p>
                    <a:fld id="{2F3A028C-15F2-4292-9214-9D4E0C6F7B7F}" type="CELLRANGE">
                      <a:rPr lang="it-IT"/>
                      <a:pPr/>
                      <a:t>[INTERVALLOCELLE]</a:t>
                    </a:fld>
                    <a:endParaRPr lang="it-I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E916-4EEB-BE85-E993566C3E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numRef>
              <c:f>'Figura 2.12'!$B$2:$B$35</c:f>
              <c:numCache>
                <c:formatCode>General</c:formatCode>
                <c:ptCount val="34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</c:numCache>
            </c:numRef>
          </c:cat>
          <c:val>
            <c:numRef>
              <c:f>'Figura 2.12'!$E$2:$E$35</c:f>
              <c:numCache>
                <c:formatCode>0.0</c:formatCode>
                <c:ptCount val="34"/>
                <c:pt idx="0">
                  <c:v>14.3</c:v>
                </c:pt>
                <c:pt idx="1">
                  <c:v>14</c:v>
                </c:pt>
                <c:pt idx="2">
                  <c:v>13.399999999999999</c:v>
                </c:pt>
                <c:pt idx="3">
                  <c:v>13.6</c:v>
                </c:pt>
                <c:pt idx="4">
                  <c:v>15.299999999999999</c:v>
                </c:pt>
                <c:pt idx="5">
                  <c:v>17.7</c:v>
                </c:pt>
                <c:pt idx="6">
                  <c:v>17.799999999999997</c:v>
                </c:pt>
                <c:pt idx="7">
                  <c:v>17.8</c:v>
                </c:pt>
                <c:pt idx="8">
                  <c:v>17.299999999999997</c:v>
                </c:pt>
                <c:pt idx="9">
                  <c:v>16</c:v>
                </c:pt>
                <c:pt idx="10">
                  <c:v>17.8</c:v>
                </c:pt>
                <c:pt idx="11">
                  <c:v>18.100000000000001</c:v>
                </c:pt>
                <c:pt idx="12">
                  <c:v>15.7</c:v>
                </c:pt>
                <c:pt idx="13">
                  <c:v>18</c:v>
                </c:pt>
                <c:pt idx="14">
                  <c:v>19.299999999999997</c:v>
                </c:pt>
                <c:pt idx="15">
                  <c:v>18.399999999999999</c:v>
                </c:pt>
                <c:pt idx="16">
                  <c:v>20.6</c:v>
                </c:pt>
                <c:pt idx="17">
                  <c:v>20.799999999999997</c:v>
                </c:pt>
                <c:pt idx="18">
                  <c:v>19.3</c:v>
                </c:pt>
                <c:pt idx="19">
                  <c:v>20.5</c:v>
                </c:pt>
                <c:pt idx="20">
                  <c:v>22.9</c:v>
                </c:pt>
                <c:pt idx="21">
                  <c:v>23.7</c:v>
                </c:pt>
                <c:pt idx="22">
                  <c:v>25.2</c:v>
                </c:pt>
                <c:pt idx="23">
                  <c:v>25.3</c:v>
                </c:pt>
                <c:pt idx="24">
                  <c:v>25.400000000000002</c:v>
                </c:pt>
                <c:pt idx="25">
                  <c:v>20.9</c:v>
                </c:pt>
                <c:pt idx="26">
                  <c:v>24.1</c:v>
                </c:pt>
                <c:pt idx="27">
                  <c:v>25.700000000000003</c:v>
                </c:pt>
                <c:pt idx="28">
                  <c:v>23.799999999999997</c:v>
                </c:pt>
                <c:pt idx="29">
                  <c:v>25.2</c:v>
                </c:pt>
                <c:pt idx="30">
                  <c:v>26.3</c:v>
                </c:pt>
                <c:pt idx="31">
                  <c:v>26.9</c:v>
                </c:pt>
                <c:pt idx="32">
                  <c:v>28.7</c:v>
                </c:pt>
                <c:pt idx="33">
                  <c:v>27.1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datalabelsRange>
                <c15:f>'Figura 2.12'!$H$2:$H$35</c15:f>
                <c15:dlblRangeCache>
                  <c:ptCount val="34"/>
                  <c:pt idx="0">
                    <c:v>85,6%</c:v>
                  </c:pt>
                  <c:pt idx="1">
                    <c:v>83,8%</c:v>
                  </c:pt>
                  <c:pt idx="2">
                    <c:v>80,7%</c:v>
                  </c:pt>
                  <c:pt idx="3">
                    <c:v>79,5%</c:v>
                  </c:pt>
                  <c:pt idx="4">
                    <c:v>80,1%</c:v>
                  </c:pt>
                  <c:pt idx="5">
                    <c:v>81,6%</c:v>
                  </c:pt>
                  <c:pt idx="6">
                    <c:v>80,5%</c:v>
                  </c:pt>
                  <c:pt idx="7">
                    <c:v>79,1%</c:v>
                  </c:pt>
                  <c:pt idx="8">
                    <c:v>77,2%</c:v>
                  </c:pt>
                  <c:pt idx="9">
                    <c:v>74,1%</c:v>
                  </c:pt>
                  <c:pt idx="10">
                    <c:v>74,2%</c:v>
                  </c:pt>
                  <c:pt idx="11">
                    <c:v>73,6%</c:v>
                  </c:pt>
                  <c:pt idx="12">
                    <c:v>69,2%</c:v>
                  </c:pt>
                  <c:pt idx="13">
                    <c:v>71,7%</c:v>
                  </c:pt>
                  <c:pt idx="14">
                    <c:v>71,5%</c:v>
                  </c:pt>
                  <c:pt idx="15">
                    <c:v>68,7%</c:v>
                  </c:pt>
                  <c:pt idx="16">
                    <c:v>69,8%</c:v>
                  </c:pt>
                  <c:pt idx="17">
                    <c:v>65,8%</c:v>
                  </c:pt>
                  <c:pt idx="18">
                    <c:v>64,3%</c:v>
                  </c:pt>
                  <c:pt idx="19">
                    <c:v>64,3%</c:v>
                  </c:pt>
                  <c:pt idx="20">
                    <c:v>64,7%</c:v>
                  </c:pt>
                  <c:pt idx="21">
                    <c:v>64,9%</c:v>
                  </c:pt>
                  <c:pt idx="22">
                    <c:v>66,3%</c:v>
                  </c:pt>
                  <c:pt idx="23">
                    <c:v>64,4%</c:v>
                  </c:pt>
                  <c:pt idx="24">
                    <c:v>63,8%</c:v>
                  </c:pt>
                  <c:pt idx="25">
                    <c:v>60,9%</c:v>
                  </c:pt>
                  <c:pt idx="26">
                    <c:v>62,8%</c:v>
                  </c:pt>
                  <c:pt idx="27">
                    <c:v>64,1%</c:v>
                  </c:pt>
                  <c:pt idx="28">
                    <c:v>63,6%</c:v>
                  </c:pt>
                  <c:pt idx="29">
                    <c:v>66,3%</c:v>
                  </c:pt>
                  <c:pt idx="30">
                    <c:v>67,8%</c:v>
                  </c:pt>
                  <c:pt idx="31">
                    <c:v>69,2%</c:v>
                  </c:pt>
                  <c:pt idx="32">
                    <c:v>71,0%</c:v>
                  </c:pt>
                  <c:pt idx="33">
                    <c:v>69,8%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24-E916-4EEB-BE85-E993566C3ED2}"/>
            </c:ext>
          </c:extLst>
        </c:ser>
        <c:ser>
          <c:idx val="3"/>
          <c:order val="1"/>
          <c:tx>
            <c:strRef>
              <c:f>'Figura 2.12'!$F$1</c:f>
              <c:strCache>
                <c:ptCount val="1"/>
                <c:pt idx="0">
                  <c:v>Strada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'Figura 2.12'!$B$2:$B$35</c:f>
              <c:numCache>
                <c:formatCode>General</c:formatCode>
                <c:ptCount val="34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</c:numCache>
            </c:numRef>
          </c:cat>
          <c:val>
            <c:numRef>
              <c:f>'Figura 2.12'!$F$2:$F$35</c:f>
              <c:numCache>
                <c:formatCode>General</c:formatCode>
                <c:ptCount val="34"/>
                <c:pt idx="0">
                  <c:v>2.4</c:v>
                </c:pt>
                <c:pt idx="1">
                  <c:v>2.7</c:v>
                </c:pt>
                <c:pt idx="2">
                  <c:v>3.2</c:v>
                </c:pt>
                <c:pt idx="3">
                  <c:v>3.5</c:v>
                </c:pt>
                <c:pt idx="4">
                  <c:v>3.8</c:v>
                </c:pt>
                <c:pt idx="5">
                  <c:v>4</c:v>
                </c:pt>
                <c:pt idx="6">
                  <c:v>4.3</c:v>
                </c:pt>
                <c:pt idx="7">
                  <c:v>4.7</c:v>
                </c:pt>
                <c:pt idx="8">
                  <c:v>5.0999999999999996</c:v>
                </c:pt>
                <c:pt idx="9">
                  <c:v>5.6</c:v>
                </c:pt>
                <c:pt idx="10">
                  <c:v>6.2</c:v>
                </c:pt>
                <c:pt idx="11">
                  <c:v>6.5</c:v>
                </c:pt>
                <c:pt idx="12">
                  <c:v>7</c:v>
                </c:pt>
                <c:pt idx="13">
                  <c:v>7.1</c:v>
                </c:pt>
                <c:pt idx="14">
                  <c:v>7.7</c:v>
                </c:pt>
                <c:pt idx="15">
                  <c:v>8.4</c:v>
                </c:pt>
                <c:pt idx="16">
                  <c:v>8.9</c:v>
                </c:pt>
                <c:pt idx="17">
                  <c:v>10.8</c:v>
                </c:pt>
                <c:pt idx="18">
                  <c:v>10.7</c:v>
                </c:pt>
                <c:pt idx="19">
                  <c:v>11.4</c:v>
                </c:pt>
                <c:pt idx="20">
                  <c:v>12.5</c:v>
                </c:pt>
                <c:pt idx="21">
                  <c:v>12.8</c:v>
                </c:pt>
                <c:pt idx="22">
                  <c:v>12.8</c:v>
                </c:pt>
                <c:pt idx="23">
                  <c:v>14</c:v>
                </c:pt>
                <c:pt idx="24">
                  <c:v>14.4</c:v>
                </c:pt>
                <c:pt idx="25">
                  <c:v>13.4</c:v>
                </c:pt>
                <c:pt idx="26">
                  <c:v>14.3</c:v>
                </c:pt>
                <c:pt idx="27">
                  <c:v>14.4</c:v>
                </c:pt>
                <c:pt idx="28">
                  <c:v>13.6</c:v>
                </c:pt>
                <c:pt idx="29">
                  <c:v>12.8</c:v>
                </c:pt>
                <c:pt idx="30">
                  <c:v>12.5</c:v>
                </c:pt>
                <c:pt idx="31">
                  <c:v>12</c:v>
                </c:pt>
                <c:pt idx="32">
                  <c:v>11.7</c:v>
                </c:pt>
                <c:pt idx="33">
                  <c:v>11.7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5-E916-4EEB-BE85-E993566C3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5109504"/>
        <c:axId val="95111040"/>
      </c:barChart>
      <c:catAx>
        <c:axId val="95109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95111040"/>
        <c:crosses val="autoZero"/>
        <c:auto val="1"/>
        <c:lblAlgn val="ctr"/>
        <c:lblOffset val="100"/>
        <c:tickLblSkip val="4"/>
        <c:noMultiLvlLbl val="0"/>
      </c:catAx>
      <c:valAx>
        <c:axId val="95111040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95109504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37010290840716736"/>
          <c:y val="0.92448344222929579"/>
          <c:w val="0.26470517152206802"/>
          <c:h val="6.8424359189143899E-2"/>
        </c:manualLayout>
      </c:layout>
      <c:overlay val="0"/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200" b="0" i="0" u="none" strike="noStrike" baseline="0">
          <a:solidFill>
            <a:srgbClr val="FFFF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0.68017</cdr:x>
      <cdr:y>0.22353</cdr:y>
    </cdr:from>
    <cdr:to>
      <cdr:x>0.72437</cdr:x>
      <cdr:y>0.31055</cdr:y>
    </cdr:to>
    <cdr:sp macro="" textlink="">
      <cdr:nvSpPr>
        <cdr:cNvPr id="2" name="Freccia in giù 1">
          <a:extLst xmlns:a="http://schemas.openxmlformats.org/drawingml/2006/main">
            <a:ext uri="{FF2B5EF4-FFF2-40B4-BE49-F238E27FC236}">
              <a16:creationId xmlns:a16="http://schemas.microsoft.com/office/drawing/2014/main" xmlns="" id="{C33CF6AD-4338-461C-BE25-2F0208392A51}"/>
            </a:ext>
          </a:extLst>
        </cdr:cNvPr>
        <cdr:cNvSpPr/>
      </cdr:nvSpPr>
      <cdr:spPr>
        <a:xfrm xmlns:a="http://schemas.openxmlformats.org/drawingml/2006/main">
          <a:off x="3517890" y="657897"/>
          <a:ext cx="228606" cy="256119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C0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it-IT" sz="1100"/>
        </a:p>
      </cdr:txBody>
    </cdr:sp>
  </cdr:relSizeAnchor>
  <cdr:relSizeAnchor xmlns:cdr="http://schemas.openxmlformats.org/drawingml/2006/chartDrawing">
    <cdr:from>
      <cdr:x>0.63352</cdr:x>
      <cdr:y>0.13545</cdr:y>
    </cdr:from>
    <cdr:to>
      <cdr:x>0.78085</cdr:x>
      <cdr:y>0.20991</cdr:y>
    </cdr:to>
    <cdr:sp macro="" textlink="">
      <cdr:nvSpPr>
        <cdr:cNvPr id="3" name="CasellaDiTesto 2">
          <a:extLst xmlns:a="http://schemas.openxmlformats.org/drawingml/2006/main">
            <a:ext uri="{FF2B5EF4-FFF2-40B4-BE49-F238E27FC236}">
              <a16:creationId xmlns:a16="http://schemas.microsoft.com/office/drawing/2014/main" xmlns="" id="{9F698BA8-A4F4-4460-BCA1-C81A09A87C56}"/>
            </a:ext>
          </a:extLst>
        </cdr:cNvPr>
        <cdr:cNvSpPr txBox="1"/>
      </cdr:nvSpPr>
      <cdr:spPr>
        <a:xfrm xmlns:a="http://schemas.openxmlformats.org/drawingml/2006/main" rot="5400000">
          <a:off x="3548035" y="127233"/>
          <a:ext cx="219154" cy="762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/>
        <a:lstStyle xmlns:a="http://schemas.openxmlformats.org/drawingml/2006/main"/>
        <a:p xmlns:a="http://schemas.openxmlformats.org/drawingml/2006/main">
          <a:r>
            <a:rPr lang="it-IT" sz="1100" b="0" i="0">
              <a:effectLst/>
              <a:latin typeface="+mn-lt"/>
              <a:ea typeface="+mn-ea"/>
              <a:cs typeface="+mn-cs"/>
            </a:rPr>
            <a:t>Lötschberg</a:t>
          </a:r>
        </a:p>
      </cdr:txBody>
    </cdr:sp>
  </cdr:relSizeAnchor>
  <cdr:relSizeAnchor xmlns:cdr="http://schemas.openxmlformats.org/drawingml/2006/chartDrawing">
    <cdr:from>
      <cdr:x>0.90485</cdr:x>
      <cdr:y>0.22029</cdr:y>
    </cdr:from>
    <cdr:to>
      <cdr:x>0.94905</cdr:x>
      <cdr:y>0.30731</cdr:y>
    </cdr:to>
    <cdr:sp macro="" textlink="">
      <cdr:nvSpPr>
        <cdr:cNvPr id="4" name="Freccia in giù 3">
          <a:extLst xmlns:a="http://schemas.openxmlformats.org/drawingml/2006/main">
            <a:ext uri="{FF2B5EF4-FFF2-40B4-BE49-F238E27FC236}">
              <a16:creationId xmlns:a16="http://schemas.microsoft.com/office/drawing/2014/main" xmlns="" id="{54750E91-DB4B-4FBA-AF45-9C78B8ADB22D}"/>
            </a:ext>
          </a:extLst>
        </cdr:cNvPr>
        <cdr:cNvSpPr/>
      </cdr:nvSpPr>
      <cdr:spPr>
        <a:xfrm xmlns:a="http://schemas.openxmlformats.org/drawingml/2006/main">
          <a:off x="4679960" y="648371"/>
          <a:ext cx="228606" cy="256119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C0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it-IT" sz="1100"/>
        </a:p>
      </cdr:txBody>
    </cdr:sp>
  </cdr:relSizeAnchor>
  <cdr:relSizeAnchor xmlns:cdr="http://schemas.openxmlformats.org/drawingml/2006/chartDrawing">
    <cdr:from>
      <cdr:x>0.85635</cdr:x>
      <cdr:y>0.04505</cdr:y>
    </cdr:from>
    <cdr:to>
      <cdr:x>0.99724</cdr:x>
      <cdr:y>0.30395</cdr:y>
    </cdr:to>
    <cdr:sp macro="" textlink="">
      <cdr:nvSpPr>
        <cdr:cNvPr id="5" name="CasellaDiTesto 1">
          <a:extLst xmlns:a="http://schemas.openxmlformats.org/drawingml/2006/main">
            <a:ext uri="{FF2B5EF4-FFF2-40B4-BE49-F238E27FC236}">
              <a16:creationId xmlns:a16="http://schemas.microsoft.com/office/drawing/2014/main" xmlns="" id="{B40AE24A-DF4D-4C38-A585-3F3637CDDA74}"/>
            </a:ext>
          </a:extLst>
        </cdr:cNvPr>
        <cdr:cNvSpPr txBox="1"/>
      </cdr:nvSpPr>
      <cdr:spPr>
        <a:xfrm xmlns:a="http://schemas.openxmlformats.org/drawingml/2006/main">
          <a:off x="4429125" y="132583"/>
          <a:ext cx="728695" cy="7620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100" b="0" i="0">
              <a:effectLst/>
              <a:latin typeface="+mn-lt"/>
              <a:ea typeface="+mn-ea"/>
              <a:cs typeface="+mn-cs"/>
            </a:rPr>
            <a:t>Gottardo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29CACC-1C38-41D1-95DA-9B331B943FBC}" type="datetime1">
              <a:rPr lang="it-IT" smtClean="0"/>
              <a:t>13/02/2019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6737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724DE-8C22-4DD0-B00D-D2F34D07F374}" type="datetime1">
              <a:rPr lang="it-IT" smtClean="0"/>
              <a:pPr/>
              <a:t>13/02/2019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879" y="4784834"/>
            <a:ext cx="5447030" cy="33555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dirty="0"/>
              <a:t>Fare clic per modificare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6737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66613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0303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Roosevelt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la grande depressione. Analogia con analisi finanziaria. Un tunnel è un mezzo non un fine. E’ come un impianto produttivo. Realizzare un nuovo stabilimento è un impiego efficiente di risorse se il numero di auto vendute * prezzo &gt; costi. Altrimenti è un fallimento. Per un tunnel uguale. Crea occupazione e profitti per le imprese costruttrici anche un tunnel nel quale non passerà mai alcun treno. Siamo tutti d’accordo che un tunnel dove non passerà alcun treno è uno spreco di risorse. E siamo ancora tutti d’accordo che un tunnel dove passano 300 treni al giorno è un ottimo investimento. L’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acb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serve a capire se il numero di treni che lo attraverseranno (analogo al numero di auto prodotte dall’impatto) è sufficiente a ripagare l’investimento oppure no.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3297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72903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3466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3919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Differenti trend per area. La crescita sul versante occidentale degli anni ’80 (completamento mercato unico + tunnel stradali) è irripetibile anche se i traffici possono ancora crescere (come accaduto negli ultimi tre anni). Parte del calo dei traffici è dovuto al forte innalzamento dei pedaggi al Fréjus e M. Bianco con conseguente diversione di una parte del traffico su Ventimiglia. Il dato rilevante per il dimensionamento delle capacità è lo scambio in quantità (e flussi di veicoli su capacità) non quello in valore.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8278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9117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8391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82815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7286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quota dell’Europa sulle emissioni globali è diminuita dal 20 al 10%. La Svizzera ha emissioni </a:t>
            </a:r>
            <a:r>
              <a:rPr lang="it-IT" dirty="0" err="1"/>
              <a:t>procapite</a:t>
            </a:r>
            <a:r>
              <a:rPr lang="it-IT" dirty="0"/>
              <a:t> più alte di quelle dell’Europa.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4320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97979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8644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1483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5638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2153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9530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19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91209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it-IT" smtClean="0"/>
              <a:t>20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93468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Connettore diritto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ttore diritto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diritto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diritto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uppo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Connettore diritto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ttore diritto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ttore diritto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ttore diritto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ttore diritto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uppo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Connettore diritto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ttore diritto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ttore diritto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ttore diritto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ttore diritto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Connettore diritto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ttore diritto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ttore diritto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ttore diritto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ttore diritto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o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Connettore diritto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ttore diritto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diritto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ttore diritto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ttore diritto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uppo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Connettore diritto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nettore diritto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nettore diritto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nettore diritto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ttore diritto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Connettore diritto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ttore diritto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ttore diritto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diritto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3845" y="1296063"/>
            <a:ext cx="9604310" cy="3996563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it-IT" dirty="0"/>
          </a:p>
        </p:txBody>
      </p:sp>
      <p:cxnSp>
        <p:nvCxnSpPr>
          <p:cNvPr id="58" name="Connettore diritto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xmlns="" id="{73B5B733-6656-47F7-BF82-170DB524D60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609600" y="6289678"/>
            <a:ext cx="6156959" cy="411567"/>
          </a:xfrm>
        </p:spPr>
        <p:txBody>
          <a:bodyPr rtlCol="0"/>
          <a:lstStyle>
            <a:lvl1pPr rtl="0">
              <a:defRPr/>
            </a:lvl1pPr>
          </a:lstStyle>
          <a:p>
            <a:r>
              <a:rPr lang="it-IT" dirty="0"/>
              <a:t>Nuovo collegamento ferroviario Torino - Lione</a:t>
            </a:r>
            <a:br>
              <a:rPr lang="it-IT" dirty="0"/>
            </a:br>
            <a:r>
              <a:rPr lang="it-IT" i="1" dirty="0"/>
              <a:t>Analisi costi-benefici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Connettore diritto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diritto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diritto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o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Connettore diritto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ttore diritto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ttore diritto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ttore diritto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ttore diritto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uppo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Connettore diritto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ttore diritto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ttore diritto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ttore diritto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diritto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Connettore diritto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ttore diritto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ttore diritto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ttore diritto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ttore diritto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o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Connettore diritto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diritto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ttore diritto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ttore diritto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ttore diritto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uppo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Connettore diritto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nettore diritto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nettore diritto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ttore diritto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ttore diritto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Connettore diritto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ttore diritto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diritto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ttore diritto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cxnSp>
        <p:nvCxnSpPr>
          <p:cNvPr id="58" name="Connettore diritto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it-IT" dirty="0"/>
              <a:t>Nuovo collegamento ferroviario Torino - Lione</a:t>
            </a:r>
          </a:p>
          <a:p>
            <a:r>
              <a:rPr lang="it-IT" i="1" dirty="0"/>
              <a:t>Analisi costi-benefici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06DFC69-8F1A-44A2-833E-CF846519E346}" type="datetime1">
              <a:rPr lang="it-IT" smtClean="0"/>
              <a:t>13/02/2019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74B65AF-80DC-4FB8-ABAE-337117BB5EB8}" type="datetime1">
              <a:rPr lang="it-IT" smtClean="0"/>
              <a:t>13/02/2019</a:t>
            </a:fld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FD8F3F-BFB4-4811-A834-1EA9DD0C0A62}" type="datetime1">
              <a:rPr lang="it-IT" smtClean="0"/>
              <a:t>13/02/2019</a:t>
            </a:fld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uppo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Connettore diritto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ttore diritto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nettore diritto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nettore diritto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nettore diritto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ttore diritto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nettore diritto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nettore diritto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nettore diritto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nettore diritto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nettore diritto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nettore diritto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nettore diritto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nettore diritto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nettore diritto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nettore diritto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uppo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Connettore diritto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Connettore diritto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Connettore diritto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Connettore diritto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Connettore diritto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uppo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Connettore diritto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Connettore diritto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Connettore diritto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Connettore diritto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Connettore diritto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Connettore diritto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Connettore diritto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Connettore diritto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Connettore diritto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Connettore diritto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uppo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Connettore diritto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Connettore diritto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onnettore diritto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Connettore diritto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Connettore diritto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uppo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Connettore diritto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Connettore diritto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Connettore diritto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Connettore diritto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Connettore diritto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Connettore diritto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Connettore diritto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Connettore diritto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Connettore diritto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Connettore diritto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Segnaposto piè di pagina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212" name="Segnaposto data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F596161-00B9-40AC-B59B-0A0FB399EE35}" type="datetime1">
              <a:rPr lang="it-IT" smtClean="0"/>
              <a:t>13/02/2019</a:t>
            </a:fld>
            <a:endParaRPr lang="it-IT" dirty="0"/>
          </a:p>
        </p:txBody>
      </p:sp>
      <p:sp>
        <p:nvSpPr>
          <p:cNvPr id="214" name="Segnaposto numero diapositiva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Connettore diritto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diritto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diritto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diritto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diritto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uppo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Connettore diritto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ttore diritto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ttore diritto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ttore diritto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ttore diritto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uppo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Connettore diritto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ttore diritto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diritto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ttore diritto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ttore diritto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Connettore diritto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ttore diritto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ttore diritto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ttore diritto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ttore diritto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uppo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Connettore diritto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ttore diritto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ttore diritto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ttore diritto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ttore diritto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uppo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Connettore diritto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ttore diritto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ttore diritto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nettore diritto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nettore diritto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Connettore diritto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ttore diritto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ttore diritto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ttore diritto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ttangolo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cxnSp>
        <p:nvCxnSpPr>
          <p:cNvPr id="60" name="Connettore diritto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C0BA21-EA8D-4B76-825A-4442033CF82F}" type="datetime1">
              <a:rPr lang="it-IT" smtClean="0"/>
              <a:t>13/02/2019</a:t>
            </a:fld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Connettore diritto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diritto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diritto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diritto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uppo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Connettore diritto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ttore diritto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ttore diritto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ttore diritto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ttore diritto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uppo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Connettore diritto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ttore diritto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ttore diritto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diritto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ttore diritto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Connettore diritto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ttore diritto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ttore diritto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ttore diritto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ttore diritto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o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Connettore diritto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ttore diritto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ttore diritto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ttore diritto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ttore diritto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po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Connettore diritto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nettore diritto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ttore diritto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ttore diritto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nettore diritto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Connettore diritto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diritto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ttore diritto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ttore diritto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ttangolo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cxnSp>
        <p:nvCxnSpPr>
          <p:cNvPr id="59" name="Connettore diritto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immagine 2" descr="Segnaposto vuoto per aggiungere un'immagine. Fare clic sul segnaposto e selezionare l'immagine che si vuole aggiungere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dirty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CB9C4E-2439-4EF7-B2AA-291ACA80E6E9}" type="datetime1">
              <a:rPr lang="it-IT" smtClean="0"/>
              <a:t>13/02/2019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C32E078-2B3A-4D62-8D55-50E0F642885D}" type="datetime1">
              <a:rPr lang="it-IT" smtClean="0"/>
              <a:t>13/02/2019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uppo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Connettore diritto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diritto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diritto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diritto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diritto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diritto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diritto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diritto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diritto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diritto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diritto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diritto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diritto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diritto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diritto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diritto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uppo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Connettore diritto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nettore diritto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nettore diritto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Connettore diritto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Connettore diritto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uppo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Connettore diritto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Connettore diritto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Connettore diritto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Connettore diritto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Connettore diritto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Connettore diritto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Connettore diritto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Connettore diritto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Connettore diritto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Connettore diritto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uppo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Connettore diritto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Connettore diritto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Connettore diritto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Connettore diritto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Connettore diritto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uppo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Connettore diritto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Connettore diritto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Connettore diritto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Connettore diritto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Connettore diritto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Connettore diritto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Connettore diritto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Connettore diritto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Connettore diritto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Connettore diritto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dirty="0"/>
              <a:t>Fare clic per modificare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cxnSp>
        <p:nvCxnSpPr>
          <p:cNvPr id="148" name="Connettore diritto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609601" y="6289678"/>
            <a:ext cx="6128030" cy="351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it-IT" dirty="0"/>
              <a:t>Nuovo collegamento ferroviario Torino - Lione</a:t>
            </a:r>
            <a:br>
              <a:rPr lang="it-IT" dirty="0"/>
            </a:br>
            <a:r>
              <a:rPr lang="it-IT" i="1" dirty="0"/>
              <a:t>Analisi costi-benefici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74156F-301C-4B9F-8B3B-5A06335DCDD1}" type="datetime1">
              <a:rPr lang="it-IT" smtClean="0"/>
              <a:t>13/02/2019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it-IT" sz="6000" dirty="0"/>
              <a:t>Nuovo collegamento ferroviario Torino - Lione</a:t>
            </a:r>
            <a:br>
              <a:rPr lang="it-IT" sz="6000" dirty="0"/>
            </a:br>
            <a:r>
              <a:rPr lang="it-IT" sz="6000" i="1" dirty="0"/>
              <a:t>Analisi costi-benefici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1127262"/>
          </a:xfrm>
        </p:spPr>
        <p:txBody>
          <a:bodyPr rtlCol="0">
            <a:normAutofit fontScale="25000" lnSpcReduction="20000"/>
          </a:bodyPr>
          <a:lstStyle/>
          <a:p>
            <a:pPr rtl="0"/>
            <a:r>
              <a:rPr lang="it-IT" sz="4000" b="1" dirty="0"/>
              <a:t>Gruppo di lavoro:</a:t>
            </a:r>
          </a:p>
          <a:p>
            <a:pPr rtl="0"/>
            <a:endParaRPr lang="it-IT" sz="4000" dirty="0"/>
          </a:p>
          <a:p>
            <a:pPr rtl="0">
              <a:lnSpc>
                <a:spcPct val="120000"/>
              </a:lnSpc>
            </a:pPr>
            <a:r>
              <a:rPr lang="it-IT" sz="4000" dirty="0"/>
              <a:t>Marco Ponti</a:t>
            </a:r>
          </a:p>
          <a:p>
            <a:pPr rtl="0">
              <a:lnSpc>
                <a:spcPct val="120000"/>
              </a:lnSpc>
            </a:pPr>
            <a:r>
              <a:rPr lang="it-IT" sz="4000" dirty="0"/>
              <a:t>Paolo Beria</a:t>
            </a:r>
          </a:p>
          <a:p>
            <a:pPr rtl="0">
              <a:lnSpc>
                <a:spcPct val="120000"/>
              </a:lnSpc>
            </a:pPr>
            <a:r>
              <a:rPr lang="it-IT" sz="4000" dirty="0"/>
              <a:t>Alfredo Drufuca</a:t>
            </a:r>
          </a:p>
          <a:p>
            <a:pPr rtl="0">
              <a:lnSpc>
                <a:spcPct val="120000"/>
              </a:lnSpc>
            </a:pPr>
            <a:r>
              <a:rPr lang="it-IT" sz="4000" dirty="0"/>
              <a:t>Riccardo Parolin</a:t>
            </a:r>
          </a:p>
          <a:p>
            <a:pPr rtl="0">
              <a:lnSpc>
                <a:spcPct val="120000"/>
              </a:lnSpc>
            </a:pPr>
            <a:r>
              <a:rPr lang="it-IT" sz="4000" dirty="0"/>
              <a:t>Francesco Ramella</a:t>
            </a:r>
          </a:p>
          <a:p>
            <a:pPr rtl="0"/>
            <a:endParaRPr lang="it-IT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xmlns="" id="{AC3E6720-DE78-4743-ADBE-5BE03CE7EAEE}"/>
              </a:ext>
            </a:extLst>
          </p:cNvPr>
          <p:cNvSpPr txBox="1"/>
          <p:nvPr/>
        </p:nvSpPr>
        <p:spPr>
          <a:xfrm>
            <a:off x="4431323" y="385953"/>
            <a:ext cx="6382451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9845" marR="5080" indent="-524510" algn="r">
              <a:lnSpc>
                <a:spcPct val="100000"/>
              </a:lnSpc>
              <a:spcBef>
                <a:spcPts val="100"/>
              </a:spcBef>
            </a:pPr>
            <a:r>
              <a:rPr lang="it-IT" sz="1500" spc="-30" dirty="0">
                <a:latin typeface="Trebuchet MS"/>
                <a:cs typeface="Trebuchet MS"/>
              </a:rPr>
              <a:t>Mercoledì,</a:t>
            </a:r>
            <a:r>
              <a:rPr sz="1500" spc="-30" dirty="0">
                <a:latin typeface="Trebuchet MS"/>
                <a:cs typeface="Trebuchet MS"/>
              </a:rPr>
              <a:t> </a:t>
            </a:r>
            <a:r>
              <a:rPr sz="1500" spc="15" dirty="0">
                <a:latin typeface="Trebuchet MS"/>
                <a:cs typeface="Trebuchet MS"/>
              </a:rPr>
              <a:t>1</a:t>
            </a:r>
            <a:r>
              <a:rPr lang="it-IT" sz="1500" spc="15" dirty="0">
                <a:latin typeface="Trebuchet MS"/>
                <a:cs typeface="Trebuchet MS"/>
              </a:rPr>
              <a:t>3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lang="it-IT" sz="1500" spc="-15" dirty="0">
                <a:latin typeface="Trebuchet MS"/>
                <a:cs typeface="Trebuchet MS"/>
              </a:rPr>
              <a:t>Febbraio 2019</a:t>
            </a:r>
            <a:endParaRPr lang="it-IT" sz="1500" spc="15" dirty="0">
              <a:latin typeface="Trebuchet MS"/>
              <a:cs typeface="Trebuchet MS"/>
            </a:endParaRPr>
          </a:p>
          <a:p>
            <a:pPr marL="2569845" marR="5080" indent="-524510" algn="r">
              <a:lnSpc>
                <a:spcPct val="100000"/>
              </a:lnSpc>
              <a:spcBef>
                <a:spcPts val="100"/>
              </a:spcBef>
            </a:pPr>
            <a:r>
              <a:rPr lang="it-IT" sz="1500" spc="-30" dirty="0">
                <a:latin typeface="Trebuchet MS"/>
                <a:cs typeface="Trebuchet MS"/>
              </a:rPr>
              <a:t>Camera dei Deputati – Commissione Trasporti</a:t>
            </a:r>
            <a:endParaRPr sz="15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677833"/>
          </a:xfrm>
        </p:spPr>
        <p:txBody>
          <a:bodyPr rtlCol="0"/>
          <a:lstStyle/>
          <a:p>
            <a:pPr rtl="0"/>
            <a:r>
              <a:rPr lang="it-IT" dirty="0"/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0" y="2065609"/>
            <a:ext cx="9601200" cy="3809999"/>
          </a:xfrm>
        </p:spPr>
        <p:txBody>
          <a:bodyPr rtlCol="0">
            <a:normAutofit fontScale="92500" lnSpcReduction="20000"/>
          </a:bodyPr>
          <a:lstStyle/>
          <a:p>
            <a:pPr rtl="0">
              <a:buClr>
                <a:srgbClr val="00B0F0"/>
              </a:buClr>
              <a:buSzPct val="400000"/>
              <a:buFont typeface="Arial" panose="020B0604020202020204" pitchFamily="34" charset="0"/>
              <a:buChar char="■"/>
            </a:pPr>
            <a:r>
              <a:rPr lang="it-IT" b="1" dirty="0"/>
              <a:t>Che cos’è </a:t>
            </a:r>
            <a:r>
              <a:rPr lang="it-IT" dirty="0"/>
              <a:t>l’analisi costi-benefici?</a:t>
            </a:r>
          </a:p>
          <a:p>
            <a:pPr rtl="0">
              <a:buClr>
                <a:srgbClr val="00B0F0"/>
              </a:buClr>
              <a:buSzPct val="400000"/>
              <a:buFont typeface="Arial" panose="020B0604020202020204" pitchFamily="34" charset="0"/>
              <a:buChar char="■"/>
            </a:pPr>
            <a:endParaRPr lang="it-IT" dirty="0"/>
          </a:p>
          <a:p>
            <a:pPr rtl="0">
              <a:buClr>
                <a:srgbClr val="00B050"/>
              </a:buClr>
              <a:buSzPct val="400000"/>
              <a:buFont typeface="Arial" panose="020B0604020202020204" pitchFamily="34" charset="0"/>
              <a:buChar char="■"/>
            </a:pPr>
            <a:r>
              <a:rPr lang="it-IT" b="1" dirty="0"/>
              <a:t>Perché</a:t>
            </a:r>
            <a:r>
              <a:rPr lang="it-IT" dirty="0"/>
              <a:t> un’altra analisi?</a:t>
            </a:r>
          </a:p>
          <a:p>
            <a:pPr rtl="0">
              <a:buClr>
                <a:srgbClr val="00B0F0"/>
              </a:buClr>
              <a:buSzPct val="400000"/>
              <a:buFont typeface="Arial" panose="020B0604020202020204" pitchFamily="34" charset="0"/>
              <a:buChar char="■"/>
            </a:pPr>
            <a:endParaRPr lang="it-IT" dirty="0"/>
          </a:p>
          <a:p>
            <a:pPr>
              <a:buClr>
                <a:srgbClr val="FFC000"/>
              </a:buClr>
              <a:buSzPct val="400000"/>
              <a:buFont typeface="Arial" panose="020B0604020202020204" pitchFamily="34" charset="0"/>
              <a:buChar char="■"/>
            </a:pPr>
            <a:r>
              <a:rPr lang="it-IT" dirty="0"/>
              <a:t>Alcuni </a:t>
            </a:r>
            <a:r>
              <a:rPr lang="it-IT" b="1" dirty="0"/>
              <a:t>approfondimenti</a:t>
            </a:r>
          </a:p>
          <a:p>
            <a:pPr rtl="0">
              <a:buClr>
                <a:srgbClr val="00B0F0"/>
              </a:buClr>
              <a:buSzPct val="400000"/>
              <a:buFont typeface="Arial" panose="020B0604020202020204" pitchFamily="34" charset="0"/>
              <a:buChar char="■"/>
            </a:pPr>
            <a:endParaRPr lang="it-IT" dirty="0"/>
          </a:p>
          <a:p>
            <a:pPr rtl="0">
              <a:buClr>
                <a:srgbClr val="FFFF00"/>
              </a:buClr>
              <a:buSzPct val="400000"/>
              <a:buFont typeface="Arial" panose="020B0604020202020204" pitchFamily="34" charset="0"/>
              <a:buChar char="■"/>
            </a:pPr>
            <a:r>
              <a:rPr lang="it-IT" dirty="0"/>
              <a:t>I </a:t>
            </a:r>
            <a:r>
              <a:rPr lang="it-IT" b="1" dirty="0"/>
              <a:t>risultati </a:t>
            </a:r>
            <a:r>
              <a:rPr lang="it-IT" dirty="0"/>
              <a:t>della valutazione</a:t>
            </a:r>
          </a:p>
          <a:p>
            <a:pPr rtl="0">
              <a:buClr>
                <a:srgbClr val="00B0F0"/>
              </a:buClr>
              <a:buSzPct val="400000"/>
              <a:buFont typeface="Arial" panose="020B0604020202020204" pitchFamily="34" charset="0"/>
              <a:buChar char="■"/>
            </a:pPr>
            <a:endParaRPr lang="it-IT" dirty="0"/>
          </a:p>
          <a:p>
            <a:pPr>
              <a:buClr>
                <a:srgbClr val="FF0000"/>
              </a:buClr>
              <a:buSzPct val="400000"/>
              <a:buFont typeface="Arial" panose="020B0604020202020204" pitchFamily="34" charset="0"/>
              <a:buChar char="■"/>
            </a:pPr>
            <a:r>
              <a:rPr lang="it-IT" b="1" dirty="0"/>
              <a:t>Conclusioni</a:t>
            </a:r>
            <a:endParaRPr lang="it-IT" dirty="0"/>
          </a:p>
          <a:p>
            <a:pPr marL="0" indent="0" rtl="0">
              <a:buNone/>
            </a:pPr>
            <a:endParaRPr lang="it-IT" dirty="0"/>
          </a:p>
          <a:p>
            <a:pPr rtl="0"/>
            <a:endParaRPr lang="it-IT" dirty="0"/>
          </a:p>
          <a:p>
            <a:pPr rtl="0"/>
            <a:endParaRPr lang="it-IT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xmlns="" id="{3B3340F0-9BB9-4FEE-8DAA-5605A589178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609600" y="6289678"/>
            <a:ext cx="6156959" cy="411567"/>
          </a:xfrm>
        </p:spPr>
        <p:txBody>
          <a:bodyPr rtlCol="0"/>
          <a:lstStyle>
            <a:lvl1pPr rtl="0">
              <a:defRPr/>
            </a:lvl1pPr>
          </a:lstStyle>
          <a:p>
            <a:r>
              <a:rPr lang="it-IT" dirty="0"/>
              <a:t>Nuovo collegamento ferroviario Torino - Lione</a:t>
            </a:r>
            <a:br>
              <a:rPr lang="it-IT" dirty="0"/>
            </a:br>
            <a:r>
              <a:rPr lang="it-IT" i="1" dirty="0"/>
              <a:t>Analisi costi-benefici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326C13A7-DDB0-4610-9870-7EC21C42E23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65311" y="6289679"/>
            <a:ext cx="918882" cy="222436"/>
          </a:xfrm>
        </p:spPr>
        <p:txBody>
          <a:bodyPr/>
          <a:lstStyle/>
          <a:p>
            <a:r>
              <a:rPr lang="it-IT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846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Che cos’è l’analisi costi-benefici?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9902484" cy="4278929"/>
          </a:xfrm>
        </p:spPr>
        <p:txBody>
          <a:bodyPr rtlCol="0">
            <a:noAutofit/>
          </a:bodyPr>
          <a:lstStyle/>
          <a:p>
            <a:r>
              <a:rPr lang="it-IT" dirty="0"/>
              <a:t>Metodologia ideata negli Stati Uniti negli anni ‘30 in un periodo di forte crescita della spesa pubblica con la finalità di </a:t>
            </a:r>
            <a:r>
              <a:rPr lang="it-IT" b="1" dirty="0"/>
              <a:t>allocarla</a:t>
            </a:r>
            <a:r>
              <a:rPr lang="it-IT" dirty="0"/>
              <a:t> nel modo più conveniente per la collettività.</a:t>
            </a:r>
          </a:p>
          <a:p>
            <a:r>
              <a:rPr lang="it-IT" dirty="0"/>
              <a:t>E’ l’</a:t>
            </a:r>
            <a:r>
              <a:rPr lang="it-IT" b="1" dirty="0"/>
              <a:t>equivalente</a:t>
            </a:r>
            <a:r>
              <a:rPr lang="it-IT" dirty="0"/>
              <a:t> per il settore pubblico di un’analisi finanziaria in quello privato.</a:t>
            </a:r>
          </a:p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3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9637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xmlns="" id="{37FA30CD-EA5F-47BF-9FB4-83C1D64B1C0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xmlns="" id="{39C3EFEC-8BF6-4B9E-93A8-B52547FDDF44}"/>
              </a:ext>
            </a:extLst>
          </p:cNvPr>
          <p:cNvGrpSpPr/>
          <p:nvPr/>
        </p:nvGrpSpPr>
        <p:grpSpPr>
          <a:xfrm>
            <a:off x="2430016" y="3210390"/>
            <a:ext cx="7633249" cy="2214265"/>
            <a:chOff x="1689654" y="3206734"/>
            <a:chExt cx="7633249" cy="2214265"/>
          </a:xfrm>
        </p:grpSpPr>
        <p:pic>
          <p:nvPicPr>
            <p:cNvPr id="1026" name="Picture 2" descr="Immagine correlata">
              <a:extLst>
                <a:ext uri="{FF2B5EF4-FFF2-40B4-BE49-F238E27FC236}">
                  <a16:creationId xmlns:a16="http://schemas.microsoft.com/office/drawing/2014/main" xmlns="" id="{A336ACF9-9837-465E-B55E-D5CF25A45F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348"/>
            <a:stretch/>
          </p:blipFill>
          <p:spPr bwMode="auto">
            <a:xfrm>
              <a:off x="1689654" y="3225486"/>
              <a:ext cx="3339547" cy="2195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Risultati immagini per tav torino lione tunnel di base">
              <a:extLst>
                <a:ext uri="{FF2B5EF4-FFF2-40B4-BE49-F238E27FC236}">
                  <a16:creationId xmlns:a16="http://schemas.microsoft.com/office/drawing/2014/main" xmlns="" id="{754006D5-72D9-44AC-95FF-F5C972E1C9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3356" y="3206734"/>
              <a:ext cx="3339547" cy="2214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360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7807" y="503853"/>
            <a:ext cx="10288793" cy="1142385"/>
          </a:xfrm>
        </p:spPr>
        <p:txBody>
          <a:bodyPr rtlCol="0">
            <a:noAutofit/>
          </a:bodyPr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Quali sono le differenze tra analisi finanziaria e </a:t>
            </a:r>
            <a:r>
              <a:rPr lang="it-IT" dirty="0" err="1">
                <a:solidFill>
                  <a:schemeClr val="bg1">
                    <a:lumMod val="65000"/>
                  </a:schemeClr>
                </a:solidFill>
              </a:rPr>
              <a:t>acb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?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9902484" cy="4278929"/>
          </a:xfrm>
        </p:spPr>
        <p:txBody>
          <a:bodyPr rtlCol="0">
            <a:noAutofit/>
          </a:bodyPr>
          <a:lstStyle/>
          <a:p>
            <a:r>
              <a:rPr lang="it-IT" dirty="0"/>
              <a:t>Analisi finanziaria: costi e ricavi per l’</a:t>
            </a:r>
            <a:r>
              <a:rPr lang="it-IT" b="1" dirty="0"/>
              <a:t>imprenditore</a:t>
            </a:r>
            <a:r>
              <a:rPr lang="it-IT" dirty="0"/>
              <a:t>.</a:t>
            </a:r>
          </a:p>
          <a:p>
            <a:r>
              <a:rPr lang="it-IT" dirty="0"/>
              <a:t>ACB: costi e benefici per la </a:t>
            </a:r>
            <a:r>
              <a:rPr lang="it-IT" b="1" dirty="0"/>
              <a:t>collettività</a:t>
            </a:r>
            <a:r>
              <a:rPr lang="it-IT" dirty="0"/>
              <a:t>.</a:t>
            </a:r>
          </a:p>
          <a:p>
            <a:pPr lvl="1"/>
            <a:r>
              <a:rPr lang="it-IT" dirty="0"/>
              <a:t>Effetti </a:t>
            </a:r>
            <a:r>
              <a:rPr lang="it-IT" b="1" dirty="0"/>
              <a:t>diretti</a:t>
            </a:r>
            <a:r>
              <a:rPr lang="it-IT" dirty="0"/>
              <a:t> per gli utenti (disponibilità a pagare e non prezzo).</a:t>
            </a:r>
          </a:p>
          <a:p>
            <a:pPr lvl="1"/>
            <a:r>
              <a:rPr lang="it-IT" dirty="0"/>
              <a:t>Effetti </a:t>
            </a:r>
            <a:r>
              <a:rPr lang="it-IT" b="1" dirty="0"/>
              <a:t>indiretti</a:t>
            </a:r>
            <a:r>
              <a:rPr lang="it-IT" dirty="0"/>
              <a:t> per i non utenti: congestione, sicurezza, impatto ambientale, ecc.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4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9637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xmlns="" id="{37FA30CD-EA5F-47BF-9FB4-83C1D64B1C0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xmlns="" id="{FDCEDFDA-9C4C-4B3B-A653-0E45E2727E4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02819995"/>
              </p:ext>
            </p:extLst>
          </p:nvPr>
        </p:nvGraphicFramePr>
        <p:xfrm>
          <a:off x="872864" y="3788578"/>
          <a:ext cx="10446272" cy="203654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278624">
                  <a:extLst>
                    <a:ext uri="{9D8B030D-6E8A-4147-A177-3AD203B41FA5}">
                      <a16:colId xmlns:a16="http://schemas.microsoft.com/office/drawing/2014/main" xmlns="" val="2526619715"/>
                    </a:ext>
                  </a:extLst>
                </a:gridCol>
                <a:gridCol w="399047">
                  <a:extLst>
                    <a:ext uri="{9D8B030D-6E8A-4147-A177-3AD203B41FA5}">
                      <a16:colId xmlns:a16="http://schemas.microsoft.com/office/drawing/2014/main" xmlns="" val="3042134245"/>
                    </a:ext>
                  </a:extLst>
                </a:gridCol>
                <a:gridCol w="1679761">
                  <a:extLst>
                    <a:ext uri="{9D8B030D-6E8A-4147-A177-3AD203B41FA5}">
                      <a16:colId xmlns:a16="http://schemas.microsoft.com/office/drawing/2014/main" xmlns="" val="715793917"/>
                    </a:ext>
                  </a:extLst>
                </a:gridCol>
                <a:gridCol w="399047">
                  <a:extLst>
                    <a:ext uri="{9D8B030D-6E8A-4147-A177-3AD203B41FA5}">
                      <a16:colId xmlns:a16="http://schemas.microsoft.com/office/drawing/2014/main" xmlns="" val="3725208797"/>
                    </a:ext>
                  </a:extLst>
                </a:gridCol>
                <a:gridCol w="2507105">
                  <a:extLst>
                    <a:ext uri="{9D8B030D-6E8A-4147-A177-3AD203B41FA5}">
                      <a16:colId xmlns:a16="http://schemas.microsoft.com/office/drawing/2014/main" xmlns="" val="2252831757"/>
                    </a:ext>
                  </a:extLst>
                </a:gridCol>
                <a:gridCol w="399047">
                  <a:extLst>
                    <a:ext uri="{9D8B030D-6E8A-4147-A177-3AD203B41FA5}">
                      <a16:colId xmlns:a16="http://schemas.microsoft.com/office/drawing/2014/main" xmlns="" val="1755554986"/>
                    </a:ext>
                  </a:extLst>
                </a:gridCol>
                <a:gridCol w="1848991">
                  <a:extLst>
                    <a:ext uri="{9D8B030D-6E8A-4147-A177-3AD203B41FA5}">
                      <a16:colId xmlns:a16="http://schemas.microsoft.com/office/drawing/2014/main" xmlns="" val="2492062327"/>
                    </a:ext>
                  </a:extLst>
                </a:gridCol>
                <a:gridCol w="396959">
                  <a:extLst>
                    <a:ext uri="{9D8B030D-6E8A-4147-A177-3AD203B41FA5}">
                      <a16:colId xmlns:a16="http://schemas.microsoft.com/office/drawing/2014/main" xmlns="" val="3152515348"/>
                    </a:ext>
                  </a:extLst>
                </a:gridCol>
                <a:gridCol w="1537691">
                  <a:extLst>
                    <a:ext uri="{9D8B030D-6E8A-4147-A177-3AD203B41FA5}">
                      <a16:colId xmlns:a16="http://schemas.microsoft.com/office/drawing/2014/main" xmlns="" val="3500550504"/>
                    </a:ext>
                  </a:extLst>
                </a:gridCol>
              </a:tblGrid>
              <a:tr h="20365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</a:rPr>
                        <a:t>Impatto economico </a:t>
                      </a:r>
                      <a:r>
                        <a:rPr lang="it-IT" sz="1600" b="0" dirty="0">
                          <a:effectLst/>
                        </a:rPr>
                        <a:t>complessivo</a:t>
                      </a:r>
                      <a:endParaRPr lang="it-IT" sz="16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0" dirty="0">
                          <a:effectLst/>
                        </a:rPr>
                        <a:t>=</a:t>
                      </a:r>
                      <a:endParaRPr lang="it-IT" sz="16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0" dirty="0">
                          <a:effectLst/>
                        </a:rPr>
                        <a:t>Variazione dei benefici degli utenti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0" dirty="0">
                          <a:effectLst/>
                        </a:rPr>
                        <a:t> (</a:t>
                      </a:r>
                      <a:r>
                        <a:rPr lang="it-IT" sz="1600" b="1" i="1" dirty="0">
                          <a:effectLst/>
                        </a:rPr>
                        <a:t>surplus</a:t>
                      </a:r>
                      <a:r>
                        <a:rPr lang="it-IT" sz="1600" b="1" dirty="0">
                          <a:effectLst/>
                        </a:rPr>
                        <a:t> del consumatore</a:t>
                      </a:r>
                      <a:r>
                        <a:rPr lang="it-IT" sz="1600" b="0" dirty="0">
                          <a:effectLst/>
                        </a:rPr>
                        <a:t>)</a:t>
                      </a:r>
                      <a:endParaRPr lang="it-IT" sz="16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0" dirty="0">
                          <a:effectLst/>
                        </a:rPr>
                        <a:t>+/-</a:t>
                      </a:r>
                      <a:endParaRPr lang="it-IT" sz="16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0" dirty="0">
                          <a:effectLst/>
                        </a:rPr>
                        <a:t>Variazione dei costi operativi e delle entrate (</a:t>
                      </a:r>
                      <a:r>
                        <a:rPr lang="it-IT" sz="1600" b="1" i="1" dirty="0">
                          <a:effectLst/>
                        </a:rPr>
                        <a:t>surplus</a:t>
                      </a:r>
                      <a:r>
                        <a:rPr lang="it-IT" sz="1600" b="1" dirty="0">
                          <a:effectLst/>
                        </a:rPr>
                        <a:t> del produttore e impatti sullo Stato</a:t>
                      </a:r>
                      <a:r>
                        <a:rPr lang="it-IT" sz="1600" b="0" dirty="0">
                          <a:effectLst/>
                        </a:rPr>
                        <a:t>)</a:t>
                      </a:r>
                      <a:endParaRPr lang="it-IT" sz="16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0" dirty="0">
                          <a:effectLst/>
                        </a:rPr>
                        <a:t>+/-</a:t>
                      </a:r>
                      <a:endParaRPr lang="it-IT" sz="16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0" dirty="0">
                          <a:effectLst/>
                        </a:rPr>
                        <a:t>Variazione dei </a:t>
                      </a:r>
                      <a:r>
                        <a:rPr lang="it-IT" sz="1600" b="1" dirty="0">
                          <a:effectLst/>
                        </a:rPr>
                        <a:t>costi</a:t>
                      </a:r>
                      <a:r>
                        <a:rPr lang="it-IT" sz="1600" b="0" dirty="0">
                          <a:effectLst/>
                        </a:rPr>
                        <a:t> </a:t>
                      </a:r>
                      <a:r>
                        <a:rPr lang="it-IT" sz="1600" b="1" dirty="0">
                          <a:effectLst/>
                        </a:rPr>
                        <a:t>esterni</a:t>
                      </a:r>
                      <a:r>
                        <a:rPr lang="it-IT" sz="1600" b="0" dirty="0">
                          <a:effectLst/>
                        </a:rPr>
                        <a:t> (ambientali, incidenti ecc.)</a:t>
                      </a:r>
                      <a:endParaRPr lang="it-IT" sz="16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0" dirty="0">
                          <a:effectLst/>
                        </a:rPr>
                        <a:t>–</a:t>
                      </a:r>
                      <a:endParaRPr lang="it-IT" sz="16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0" dirty="0">
                          <a:effectLst/>
                        </a:rPr>
                        <a:t>Costi di </a:t>
                      </a:r>
                      <a:r>
                        <a:rPr lang="it-IT" sz="1600" b="1" dirty="0">
                          <a:effectLst/>
                        </a:rPr>
                        <a:t>Investimento</a:t>
                      </a:r>
                      <a:r>
                        <a:rPr lang="it-IT" sz="1600" b="0" dirty="0">
                          <a:effectLst/>
                        </a:rPr>
                        <a:t> </a:t>
                      </a:r>
                      <a:endParaRPr lang="it-IT" sz="1600" b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073001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02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7807" y="503853"/>
            <a:ext cx="10288793" cy="1142385"/>
          </a:xfrm>
        </p:spPr>
        <p:txBody>
          <a:bodyPr rtlCol="0">
            <a:noAutofit/>
          </a:bodyPr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E’ corretto fare un’</a:t>
            </a:r>
            <a:r>
              <a:rPr lang="it-IT" dirty="0" err="1">
                <a:solidFill>
                  <a:schemeClr val="bg1">
                    <a:lumMod val="65000"/>
                  </a:schemeClr>
                </a:solidFill>
              </a:rPr>
              <a:t>acb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 a lavori iniziati?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648259"/>
            <a:ext cx="9902484" cy="4278929"/>
          </a:xfrm>
        </p:spPr>
        <p:txBody>
          <a:bodyPr rtlCol="0">
            <a:noAutofit/>
          </a:bodyPr>
          <a:lstStyle/>
          <a:p>
            <a:r>
              <a:rPr lang="it-IT" dirty="0"/>
              <a:t>Sì, qualsiasi imprenditore privato di fronte a un mutamento del mercato decide se proseguire, rinviare o fermare un investimento già avviato.</a:t>
            </a:r>
          </a:p>
          <a:p>
            <a:r>
              <a:rPr lang="it-IT" dirty="0"/>
              <a:t>Nel caso di acquisto di un titolo azionario che ha già perso parte del proprio valore è ragionevole cederlo, minimizzando le perdite, nel caso si ritenga che in futuro il valore dello stesso sia destinato a scendere ulteriormente.</a:t>
            </a:r>
          </a:p>
          <a:p>
            <a:r>
              <a:rPr lang="it-IT" dirty="0"/>
              <a:t>Nella valutazione «in corso d’opera» si confrontano costi ancora da sostenere e benefici attesi. Nel caso della Torino – Lione sono </a:t>
            </a:r>
            <a:r>
              <a:rPr lang="it-IT" b="1" dirty="0"/>
              <a:t>già stati spesi 1,5 miliardi ma ne restano da investire 11,5</a:t>
            </a:r>
            <a:r>
              <a:rPr lang="it-IT" dirty="0"/>
              <a:t>.</a:t>
            </a:r>
          </a:p>
          <a:p>
            <a:r>
              <a:rPr lang="it-IT" dirty="0"/>
              <a:t>L’attuale valutazione è un passo ulteriore nella stessa direzione percorsa dal precedente esecutivo che ha attuato una </a:t>
            </a:r>
            <a:r>
              <a:rPr lang="it-IT" i="1" dirty="0"/>
              <a:t>project review</a:t>
            </a:r>
            <a:r>
              <a:rPr lang="it-IT" dirty="0"/>
              <a:t> del progetto ritenendo, seppur senza una esplicita analisi c/b, che i costi delle parti abbandonate fossero superiori ai benefici attesi. </a:t>
            </a:r>
          </a:p>
          <a:p>
            <a:r>
              <a:rPr lang="it-IT" dirty="0"/>
              <a:t>Il progetto così rivisto ha costi superiori ai benefici attesi?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5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963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xmlns="" id="{37FA30CD-EA5F-47BF-9FB4-83C1D64B1C0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855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</p:spPr>
        <p:txBody>
          <a:bodyPr rtlCol="0"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Perché un’altra analisi? 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9902484" cy="4278929"/>
          </a:xfrm>
        </p:spPr>
        <p:txBody>
          <a:bodyPr rtlCol="0">
            <a:noAutofit/>
          </a:bodyPr>
          <a:lstStyle/>
          <a:p>
            <a:r>
              <a:rPr lang="it-IT" dirty="0"/>
              <a:t>Stime di </a:t>
            </a:r>
            <a:r>
              <a:rPr lang="it-IT" b="1" dirty="0"/>
              <a:t>domanda </a:t>
            </a:r>
            <a:r>
              <a:rPr lang="it-IT" dirty="0"/>
              <a:t>non coerenti con la </a:t>
            </a:r>
            <a:r>
              <a:rPr lang="it-IT" b="1" dirty="0"/>
              <a:t>reale evoluzione </a:t>
            </a:r>
            <a:r>
              <a:rPr lang="it-IT" dirty="0"/>
              <a:t>dei flussi; stime di crescita dei flussi sulla linea storica contraddette in documenti successivi.</a:t>
            </a:r>
          </a:p>
          <a:p>
            <a:r>
              <a:rPr lang="it-IT" dirty="0"/>
              <a:t>Progetto sottoposto a </a:t>
            </a:r>
            <a:r>
              <a:rPr lang="it-IT" i="1" dirty="0"/>
              <a:t>project review</a:t>
            </a:r>
            <a:r>
              <a:rPr lang="it-IT" dirty="0"/>
              <a:t>: non esiste alcuna valutazione di quello nella configurazione attuale.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6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963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8EC892BA-8E48-4DD8-AB7A-ED284F4D9FB8}"/>
              </a:ext>
            </a:extLst>
          </p:cNvPr>
          <p:cNvGrpSpPr/>
          <p:nvPr/>
        </p:nvGrpSpPr>
        <p:grpSpPr>
          <a:xfrm>
            <a:off x="1568568" y="3619148"/>
            <a:ext cx="9054864" cy="2205978"/>
            <a:chOff x="1424955" y="3732009"/>
            <a:chExt cx="9054864" cy="2205978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xmlns="" id="{67075621-3FCF-42E6-8513-58A98E077765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6194" y="3732009"/>
              <a:ext cx="5619612" cy="22059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xmlns="" id="{24049AB4-706B-47B3-98DC-66C09E195688}"/>
                </a:ext>
              </a:extLst>
            </p:cNvPr>
            <p:cNvSpPr/>
            <p:nvPr/>
          </p:nvSpPr>
          <p:spPr>
            <a:xfrm>
              <a:off x="3991556" y="4962627"/>
              <a:ext cx="620202" cy="886352"/>
            </a:xfrm>
            <a:prstGeom prst="rect">
              <a:avLst/>
            </a:prstGeom>
            <a:solidFill>
              <a:srgbClr val="E6B9B8">
                <a:alpha val="40000"/>
              </a:srgb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xmlns="" id="{533C5A76-C168-439B-8EBD-6D9229491F9E}"/>
                </a:ext>
              </a:extLst>
            </p:cNvPr>
            <p:cNvSpPr/>
            <p:nvPr/>
          </p:nvSpPr>
          <p:spPr>
            <a:xfrm>
              <a:off x="6877878" y="4010399"/>
              <a:ext cx="612251" cy="886352"/>
            </a:xfrm>
            <a:prstGeom prst="rect">
              <a:avLst/>
            </a:prstGeom>
            <a:solidFill>
              <a:srgbClr val="E6B9B8">
                <a:alpha val="40000"/>
              </a:srgb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xmlns="" id="{3BC3397B-98DF-4333-B0AF-41DE03189E10}"/>
                </a:ext>
              </a:extLst>
            </p:cNvPr>
            <p:cNvSpPr txBox="1"/>
            <p:nvPr/>
          </p:nvSpPr>
          <p:spPr>
            <a:xfrm>
              <a:off x="9045311" y="4082346"/>
              <a:ext cx="1434508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>
                  <a:solidFill>
                    <a:srgbClr val="FF0000"/>
                  </a:solidFill>
                </a:rPr>
                <a:t>Anno 2017: 2,7</a:t>
              </a:r>
            </a:p>
          </p:txBody>
        </p:sp>
        <p:cxnSp>
          <p:nvCxnSpPr>
            <p:cNvPr id="13" name="Connettore 4 29">
              <a:extLst>
                <a:ext uri="{FF2B5EF4-FFF2-40B4-BE49-F238E27FC236}">
                  <a16:creationId xmlns:a16="http://schemas.microsoft.com/office/drawing/2014/main" xmlns="" id="{16F025DF-1B7C-4ABA-8B67-4160E0E2E093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rot="10800000" flipV="1">
              <a:off x="7340137" y="4236234"/>
              <a:ext cx="1705175" cy="89275"/>
            </a:xfrm>
            <a:prstGeom prst="bentConnector3">
              <a:avLst>
                <a:gd name="adj1" fmla="val 81709"/>
              </a:avLst>
            </a:prstGeom>
            <a:ln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xmlns="" id="{F24E0C29-B23E-46EF-978F-23AFE7831256}"/>
                </a:ext>
              </a:extLst>
            </p:cNvPr>
            <p:cNvSpPr txBox="1"/>
            <p:nvPr/>
          </p:nvSpPr>
          <p:spPr>
            <a:xfrm>
              <a:off x="1424955" y="5008487"/>
              <a:ext cx="1620000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>
                  <a:solidFill>
                    <a:srgbClr val="FF0000"/>
                  </a:solidFill>
                </a:rPr>
                <a:t>Anno 2017: 23,3</a:t>
              </a:r>
            </a:p>
          </p:txBody>
        </p:sp>
        <p:cxnSp>
          <p:nvCxnSpPr>
            <p:cNvPr id="18" name="Connettore 4 29">
              <a:extLst>
                <a:ext uri="{FF2B5EF4-FFF2-40B4-BE49-F238E27FC236}">
                  <a16:creationId xmlns:a16="http://schemas.microsoft.com/office/drawing/2014/main" xmlns="" id="{A116B00C-826C-4444-A78E-57B15269D435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3044955" y="5162376"/>
              <a:ext cx="1091694" cy="121715"/>
            </a:xfrm>
            <a:prstGeom prst="bentConnector3">
              <a:avLst>
                <a:gd name="adj1" fmla="val 56555"/>
              </a:avLst>
            </a:prstGeom>
            <a:ln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xmlns="" id="{37FA30CD-EA5F-47BF-9FB4-83C1D64B1C0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769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</p:spPr>
        <p:txBody>
          <a:bodyPr rtlCol="0"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Perché un’altra analisi?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7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963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xmlns="" id="{37FA30CD-EA5F-47BF-9FB4-83C1D64B1C0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BCE6F12F-DD9F-4774-AAC4-A819D0CB8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782" y="2219638"/>
            <a:ext cx="3938040" cy="3535467"/>
          </a:xfrm>
          <a:prstGeom prst="rect">
            <a:avLst/>
          </a:prstGeom>
        </p:spPr>
      </p:pic>
      <p:graphicFrame>
        <p:nvGraphicFramePr>
          <p:cNvPr id="19" name="Grafico 18">
            <a:extLst>
              <a:ext uri="{FF2B5EF4-FFF2-40B4-BE49-F238E27FC236}">
                <a16:creationId xmlns:a16="http://schemas.microsoft.com/office/drawing/2014/main" xmlns="" id="{24EAC1BD-2DDA-4F69-9B10-04BCC32C9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508150"/>
              </p:ext>
            </p:extLst>
          </p:nvPr>
        </p:nvGraphicFramePr>
        <p:xfrm>
          <a:off x="6941036" y="3154978"/>
          <a:ext cx="3724275" cy="207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Segnaposto contenuto 2">
            <a:extLst>
              <a:ext uri="{FF2B5EF4-FFF2-40B4-BE49-F238E27FC236}">
                <a16:creationId xmlns:a16="http://schemas.microsoft.com/office/drawing/2014/main" xmlns="" id="{CA5CA389-D919-4927-A76C-3BE35DA081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9902484" cy="4278929"/>
          </a:xfrm>
        </p:spPr>
        <p:txBody>
          <a:bodyPr rtlCol="0">
            <a:noAutofit/>
          </a:bodyPr>
          <a:lstStyle/>
          <a:p>
            <a:r>
              <a:rPr lang="it-IT" dirty="0"/>
              <a:t>Lo spostamento verso Est dei flussi di merce attraverso le Alpi.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C5C1CBCA-EB71-4E43-93EC-FEA053384C87}"/>
              </a:ext>
            </a:extLst>
          </p:cNvPr>
          <p:cNvSpPr/>
          <p:nvPr/>
        </p:nvSpPr>
        <p:spPr>
          <a:xfrm>
            <a:off x="6020710" y="2725046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Ripartizione per Paese dei flussi di merci (strada + ferrovia)</a:t>
            </a:r>
          </a:p>
          <a:p>
            <a:pPr algn="ctr"/>
            <a:r>
              <a:rPr lang="it-IT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 valichi alpini – 1994 - 2014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97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</p:spPr>
        <p:txBody>
          <a:bodyPr rtlCol="0"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Perché un’altra analisi? 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9902484" cy="4278929"/>
          </a:xfrm>
        </p:spPr>
        <p:txBody>
          <a:bodyPr rtlCol="0">
            <a:noAutofit/>
          </a:bodyPr>
          <a:lstStyle/>
          <a:p>
            <a:r>
              <a:rPr lang="it-IT" dirty="0"/>
              <a:t>Le stime di domanda sono </a:t>
            </a:r>
            <a:r>
              <a:rPr lang="it-IT" b="1" dirty="0"/>
              <a:t>sistematicamente</a:t>
            </a:r>
            <a:r>
              <a:rPr lang="it-IT" dirty="0"/>
              <a:t> errate per eccesso e quelle di costo per difetto.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8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963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xmlns="" id="{37FA30CD-EA5F-47BF-9FB4-83C1D64B1C0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graphicFrame>
        <p:nvGraphicFramePr>
          <p:cNvPr id="20" name="Chart 35">
            <a:extLst>
              <a:ext uri="{FF2B5EF4-FFF2-40B4-BE49-F238E27FC236}">
                <a16:creationId xmlns:a16="http://schemas.microsoft.com/office/drawing/2014/main" xmlns="" id="{FACF4D18-1C28-4F74-9A04-F13F16F20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717850"/>
              </p:ext>
            </p:extLst>
          </p:nvPr>
        </p:nvGraphicFramePr>
        <p:xfrm>
          <a:off x="2819636" y="2466525"/>
          <a:ext cx="6552728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305A5EF3-DFBC-4C24-B958-9B5011C36C6F}"/>
              </a:ext>
            </a:extLst>
          </p:cNvPr>
          <p:cNvSpPr/>
          <p:nvPr/>
        </p:nvSpPr>
        <p:spPr>
          <a:xfrm>
            <a:off x="3011612" y="5615395"/>
            <a:ext cx="20890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i="1" dirty="0"/>
              <a:t>Fonte</a:t>
            </a:r>
            <a:r>
              <a:rPr lang="it-IT" sz="1200" dirty="0"/>
              <a:t>: </a:t>
            </a:r>
            <a:r>
              <a:rPr lang="it-IT" sz="1200" dirty="0" err="1"/>
              <a:t>Flyvbjerg</a:t>
            </a:r>
            <a:r>
              <a:rPr lang="it-IT" sz="1200" dirty="0"/>
              <a:t> et al., 2003</a:t>
            </a:r>
          </a:p>
        </p:txBody>
      </p:sp>
    </p:spTree>
    <p:extLst>
      <p:ext uri="{BB962C8B-B14F-4D97-AF65-F5344CB8AC3E}">
        <p14:creationId xmlns:p14="http://schemas.microsoft.com/office/powerpoint/2010/main" val="333363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</p:spPr>
        <p:txBody>
          <a:bodyPr rtlCol="0"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Perché un’altra analisi?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56111"/>
            <a:ext cx="9902484" cy="4278929"/>
          </a:xfrm>
        </p:spPr>
        <p:txBody>
          <a:bodyPr rtlCol="0">
            <a:noAutofit/>
          </a:bodyPr>
          <a:lstStyle/>
          <a:p>
            <a:pPr>
              <a:spcBef>
                <a:spcPts val="600"/>
              </a:spcBef>
            </a:pPr>
            <a:r>
              <a:rPr lang="it-IT" dirty="0"/>
              <a:t>Le stime di </a:t>
            </a:r>
            <a:r>
              <a:rPr lang="it-IT" b="1" dirty="0"/>
              <a:t>cambio modale </a:t>
            </a:r>
            <a:r>
              <a:rPr lang="it-IT" dirty="0"/>
              <a:t>(50% strada – 50% ferrovia)</a:t>
            </a:r>
            <a:r>
              <a:rPr lang="it-IT" b="1" dirty="0"/>
              <a:t>  </a:t>
            </a:r>
            <a:r>
              <a:rPr lang="it-IT" dirty="0"/>
              <a:t>dell’</a:t>
            </a:r>
            <a:r>
              <a:rPr lang="it-IT" dirty="0" err="1"/>
              <a:t>acb</a:t>
            </a:r>
            <a:r>
              <a:rPr lang="it-IT" dirty="0"/>
              <a:t> del 2011 non </a:t>
            </a:r>
            <a:r>
              <a:rPr lang="it-IT" b="1" dirty="0"/>
              <a:t>coerenti</a:t>
            </a:r>
            <a:r>
              <a:rPr lang="it-IT" dirty="0"/>
              <a:t> con gli effetti attesi dell’intervento (riduzione di costo su una tratta di 300 km).</a:t>
            </a:r>
          </a:p>
          <a:p>
            <a:pPr>
              <a:spcBef>
                <a:spcPts val="600"/>
              </a:spcBef>
            </a:pPr>
            <a:r>
              <a:rPr lang="it-IT" dirty="0"/>
              <a:t>Il caso dei flussi al confine Italia – Svizzera.</a:t>
            </a:r>
          </a:p>
          <a:p>
            <a:pPr>
              <a:spcBef>
                <a:spcPts val="600"/>
              </a:spcBef>
            </a:pPr>
            <a:r>
              <a:rPr lang="it-IT" dirty="0"/>
              <a:t>La stasi del traffico merci in Italia e la forte riduzione in Francia.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9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963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xmlns="" id="{37FA30CD-EA5F-47BF-9FB4-83C1D64B1C0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xmlns="" id="{54D883E6-ABFC-4476-8558-DBA4B70538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5681326"/>
              </p:ext>
            </p:extLst>
          </p:nvPr>
        </p:nvGraphicFramePr>
        <p:xfrm>
          <a:off x="6857552" y="3372583"/>
          <a:ext cx="4267200" cy="2676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3">
            <a:extLst>
              <a:ext uri="{FF2B5EF4-FFF2-40B4-BE49-F238E27FC236}">
                <a16:creationId xmlns:a16="http://schemas.microsoft.com/office/drawing/2014/main" xmlns="" id="{0C6373EC-185D-4914-9A6E-F2448AA5A3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752160"/>
              </p:ext>
            </p:extLst>
          </p:nvPr>
        </p:nvGraphicFramePr>
        <p:xfrm>
          <a:off x="1295399" y="3226168"/>
          <a:ext cx="5172075" cy="2943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3447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Perché un’altra analisi?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9601199" cy="3810001"/>
          </a:xfrm>
        </p:spPr>
        <p:txBody>
          <a:bodyPr rtlCol="0">
            <a:noAutofit/>
          </a:bodyPr>
          <a:lstStyle/>
          <a:p>
            <a:r>
              <a:rPr lang="it-IT" b="1" dirty="0"/>
              <a:t>Errato calcolo </a:t>
            </a:r>
            <a:r>
              <a:rPr lang="it-IT" dirty="0"/>
              <a:t>dei benefici per i trasportatori che cambiano modo di trasporto.</a:t>
            </a:r>
          </a:p>
          <a:p>
            <a:pPr lvl="1"/>
            <a:r>
              <a:rPr lang="it-IT" dirty="0"/>
              <a:t>Si considerano i costi «cessanti» del modo stradale prima utilizzato.</a:t>
            </a:r>
          </a:p>
          <a:p>
            <a:pPr lvl="1"/>
            <a:r>
              <a:rPr lang="it-IT" dirty="0"/>
              <a:t>Il beneficio deve essere calcolato solo come </a:t>
            </a:r>
            <a:r>
              <a:rPr lang="it-IT" b="1" dirty="0"/>
              <a:t>variazione di costo </a:t>
            </a:r>
            <a:r>
              <a:rPr lang="it-IT" dirty="0"/>
              <a:t>del modo di destinazione (ferrovia in questo caso).</a:t>
            </a:r>
          </a:p>
          <a:p>
            <a:pPr lvl="1"/>
            <a:endParaRPr lang="it-IT" dirty="0"/>
          </a:p>
          <a:p>
            <a:pPr lvl="1"/>
            <a:endParaRPr lang="it-IT" dirty="0"/>
          </a:p>
          <a:p>
            <a:pPr lvl="1"/>
            <a:endParaRPr lang="it-IT" dirty="0"/>
          </a:p>
          <a:p>
            <a:pPr lvl="1"/>
            <a:endParaRPr lang="it-IT" dirty="0"/>
          </a:p>
          <a:p>
            <a:pPr lvl="1"/>
            <a:endParaRPr lang="it-IT" dirty="0"/>
          </a:p>
          <a:p>
            <a:pPr lvl="1"/>
            <a:endParaRPr lang="it-IT" dirty="0"/>
          </a:p>
          <a:p>
            <a:r>
              <a:rPr lang="it-IT" b="1" dirty="0"/>
              <a:t>Errata stima</a:t>
            </a:r>
            <a:r>
              <a:rPr lang="it-IT" dirty="0"/>
              <a:t> dei benefici relativi alla sicurezza (8,3 miliardi)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10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11044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xmlns="" id="{04143F0C-89D6-4713-8BDD-B40AF9E4C99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DF8ED98B-97C0-4023-9EC4-57E7C429D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890" y="3260184"/>
            <a:ext cx="2118257" cy="231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5F103C91-CE2C-4AA3-81B5-3D8D67D31F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7090" y="3245477"/>
            <a:ext cx="5045630" cy="2180020"/>
          </a:xfrm>
          <a:prstGeom prst="rect">
            <a:avLst/>
          </a:prstGeom>
        </p:spPr>
      </p:pic>
      <p:sp>
        <p:nvSpPr>
          <p:cNvPr id="12" name="Freccia a destra 11">
            <a:extLst>
              <a:ext uri="{FF2B5EF4-FFF2-40B4-BE49-F238E27FC236}">
                <a16:creationId xmlns:a16="http://schemas.microsoft.com/office/drawing/2014/main" xmlns="" id="{6E33DCDF-55D8-4500-BC78-08B0F4FC5BCB}"/>
              </a:ext>
            </a:extLst>
          </p:cNvPr>
          <p:cNvSpPr/>
          <p:nvPr/>
        </p:nvSpPr>
        <p:spPr>
          <a:xfrm>
            <a:off x="1883902" y="4319877"/>
            <a:ext cx="613188" cy="2313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963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I benefici «esterni» sono stati calcolati (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 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3 miliardi)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11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1104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xmlns="" id="{04143F0C-89D6-4713-8BDD-B40AF9E4C99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xmlns="" id="{22792537-D6F4-4A40-887A-9813105BEC9D}"/>
              </a:ext>
            </a:extLst>
          </p:cNvPr>
          <p:cNvGrpSpPr>
            <a:grpSpLocks noChangeAspect="1"/>
          </p:cNvGrpSpPr>
          <p:nvPr/>
        </p:nvGrpSpPr>
        <p:grpSpPr>
          <a:xfrm>
            <a:off x="862817" y="1896607"/>
            <a:ext cx="6863643" cy="1059114"/>
            <a:chOff x="609600" y="2177961"/>
            <a:chExt cx="6183463" cy="954157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xmlns="" id="{53444FD9-430C-4C1E-87DF-AA97CE6DD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7721" y="2177961"/>
              <a:ext cx="5115342" cy="95415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xmlns="" id="{6F962570-BBA2-4969-8A65-A0164163D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" y="2340844"/>
              <a:ext cx="1020417" cy="628392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B07A2DF2-8282-46FB-964F-0DAF03F27C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6600" y="1802760"/>
            <a:ext cx="2880000" cy="38551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xmlns="" id="{8FC03E22-2888-4AF3-9F43-31F80ABBB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9812" y="3247815"/>
            <a:ext cx="3786188" cy="25622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xmlns="" id="{D1525673-ACB8-4911-9CB8-72AD71755004}"/>
              </a:ext>
            </a:extLst>
          </p:cNvPr>
          <p:cNvSpPr/>
          <p:nvPr/>
        </p:nvSpPr>
        <p:spPr>
          <a:xfrm>
            <a:off x="759655" y="1802760"/>
            <a:ext cx="6966805" cy="1195756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596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7807" y="714873"/>
            <a:ext cx="10974592" cy="1142385"/>
          </a:xfrm>
        </p:spPr>
        <p:txBody>
          <a:bodyPr rtlCol="0">
            <a:noAutofit/>
          </a:bodyPr>
          <a:lstStyle/>
          <a:p>
            <a:pPr>
              <a:spcBef>
                <a:spcPts val="6600"/>
              </a:spcBef>
            </a:pP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I benefici «esterni» sono di entità modesta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a scala nazionale / europea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12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1104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xmlns="" id="{04143F0C-89D6-4713-8BDD-B40AF9E4C99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xmlns="" id="{EAA0A90E-11C3-4EA1-A93F-FA61C4673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399" y="1648259"/>
            <a:ext cx="9902484" cy="4278929"/>
          </a:xfrm>
        </p:spPr>
        <p:txBody>
          <a:bodyPr rtlCol="0">
            <a:noAutofit/>
          </a:bodyPr>
          <a:lstStyle/>
          <a:p>
            <a:r>
              <a:rPr lang="it-IT" dirty="0"/>
              <a:t>La ferrovia ha consumi ed emissioni </a:t>
            </a:r>
            <a:r>
              <a:rPr lang="it-IT" b="1" dirty="0"/>
              <a:t>molto più bassi</a:t>
            </a:r>
            <a:r>
              <a:rPr lang="it-IT" dirty="0"/>
              <a:t> della strada e livelli di sicurezza </a:t>
            </a:r>
            <a:r>
              <a:rPr lang="it-IT" b="1" dirty="0"/>
              <a:t>molto più alti </a:t>
            </a:r>
            <a:r>
              <a:rPr lang="it-IT" dirty="0"/>
              <a:t>(ma la gomma ha emissioni locali molto più basse e livelli di sicurezza molto più alti rispetto al passato).</a:t>
            </a:r>
          </a:p>
          <a:p>
            <a:r>
              <a:rPr lang="it-IT" dirty="0"/>
              <a:t>La «leva» che non c’è</a:t>
            </a:r>
          </a:p>
          <a:p>
            <a:endParaRPr lang="it-IT" dirty="0"/>
          </a:p>
          <a:p>
            <a:r>
              <a:rPr lang="it-IT" dirty="0"/>
              <a:t>Congestione: in media, </a:t>
            </a:r>
            <a:r>
              <a:rPr lang="it-IT" b="1" dirty="0"/>
              <a:t>la durata dei viaggi dei veicoli tra Milano e Parigi si riduce di 2' e 20"</a:t>
            </a:r>
            <a:r>
              <a:rPr lang="it-IT" dirty="0"/>
              <a:t>; quelli tra Milano e Lione si accorcerebbero di 1' e 20" e </a:t>
            </a:r>
            <a:r>
              <a:rPr lang="it-IT" b="1" dirty="0"/>
              <a:t>il tempo di attraversamento della tangenziale di Torino diminuirebbe di circa 5"</a:t>
            </a:r>
            <a:r>
              <a:rPr lang="it-IT" dirty="0"/>
              <a:t>.</a:t>
            </a:r>
          </a:p>
          <a:p>
            <a:r>
              <a:rPr lang="it-IT" dirty="0"/>
              <a:t>Riduzione delle </a:t>
            </a:r>
            <a:r>
              <a:rPr lang="it-IT" b="1" dirty="0"/>
              <a:t>emissioni di CO</a:t>
            </a:r>
            <a:r>
              <a:rPr lang="it-IT" b="1" baseline="-25000" dirty="0"/>
              <a:t>2</a:t>
            </a:r>
            <a:r>
              <a:rPr lang="it-IT" dirty="0"/>
              <a:t> pari allo </a:t>
            </a:r>
            <a:r>
              <a:rPr lang="it-IT" b="1" dirty="0"/>
              <a:t>0,5%</a:t>
            </a:r>
            <a:r>
              <a:rPr lang="it-IT" dirty="0"/>
              <a:t> di quelle del settore </a:t>
            </a:r>
            <a:r>
              <a:rPr lang="it-IT" b="1" dirty="0"/>
              <a:t>trasporti</a:t>
            </a:r>
            <a:r>
              <a:rPr lang="it-IT" dirty="0"/>
              <a:t> e allo </a:t>
            </a:r>
            <a:r>
              <a:rPr lang="it-IT" b="1" dirty="0"/>
              <a:t>0,12%</a:t>
            </a:r>
            <a:r>
              <a:rPr lang="it-IT" dirty="0"/>
              <a:t> di quelle totali in Italia.</a:t>
            </a:r>
          </a:p>
          <a:p>
            <a:r>
              <a:rPr lang="it-IT" dirty="0"/>
              <a:t>Radicali riduzioni di emissioni sono possibili solo grazie a </a:t>
            </a:r>
            <a:r>
              <a:rPr lang="it-IT" b="1" dirty="0"/>
              <a:t>innovazione tecnologica </a:t>
            </a:r>
            <a:r>
              <a:rPr lang="it-IT" dirty="0"/>
              <a:t>(con conseguente riduzione del vantaggio competitivo ambientale della ferrovia).</a:t>
            </a:r>
          </a:p>
        </p:txBody>
      </p:sp>
      <p:pic>
        <p:nvPicPr>
          <p:cNvPr id="3074" name="Picture 2" descr="https://3.bp.blogspot.com/-2d-JUs3G2uk/WIDlDck3XZI/AAAAAAAABEU/21HF55sTBKgd9z4c4158TuP9b0b4zkUQwCLcB/s400/leva-archimede.jpg">
            <a:extLst>
              <a:ext uri="{FF2B5EF4-FFF2-40B4-BE49-F238E27FC236}">
                <a16:creationId xmlns:a16="http://schemas.microsoft.com/office/drawing/2014/main" xmlns="" id="{1C313F42-4B10-4ED7-BB92-9E20B59F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122" y="2494251"/>
            <a:ext cx="1503195" cy="93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74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7807" y="714873"/>
            <a:ext cx="10974592" cy="1142385"/>
          </a:xfrm>
        </p:spPr>
        <p:txBody>
          <a:bodyPr rtlCol="0">
            <a:noAutofit/>
          </a:bodyPr>
          <a:lstStyle/>
          <a:p>
            <a:pPr>
              <a:spcBef>
                <a:spcPts val="6600"/>
              </a:spcBef>
            </a:pP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Efficienza sociale del cambio modale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13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1104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xmlns="" id="{04143F0C-89D6-4713-8BDD-B40AF9E4C99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xmlns="" id="{EAA0A90E-11C3-4EA1-A93F-FA61C4673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399" y="1648259"/>
            <a:ext cx="9902484" cy="4278929"/>
          </a:xfrm>
        </p:spPr>
        <p:txBody>
          <a:bodyPr rtlCol="0">
            <a:noAutofit/>
          </a:bodyPr>
          <a:lstStyle/>
          <a:p>
            <a:r>
              <a:rPr lang="it-IT" dirty="0"/>
              <a:t>Il </a:t>
            </a:r>
            <a:r>
              <a:rPr lang="it-IT" b="1" dirty="0"/>
              <a:t>cambio modale </a:t>
            </a:r>
            <a:r>
              <a:rPr lang="it-IT" dirty="0"/>
              <a:t>dalla strada alla ferrovia comporta una </a:t>
            </a:r>
            <a:r>
              <a:rPr lang="it-IT" b="1" dirty="0"/>
              <a:t>riduzione delle esternalità </a:t>
            </a:r>
            <a:r>
              <a:rPr lang="it-IT" dirty="0"/>
              <a:t>negative, cioè un beneficio.</a:t>
            </a:r>
          </a:p>
          <a:p>
            <a:r>
              <a:rPr lang="it-IT" dirty="0"/>
              <a:t>Il cambio modale è </a:t>
            </a:r>
            <a:r>
              <a:rPr lang="it-IT" b="1" dirty="0"/>
              <a:t>socialmente efficiente </a:t>
            </a:r>
            <a:r>
              <a:rPr lang="it-IT" dirty="0"/>
              <a:t>solo se il beneficio per le persone e le merci che cambiano modo sommato alla riduzione delle esternalità è maggiore della somma di accise e pedaggi.</a:t>
            </a:r>
          </a:p>
          <a:p>
            <a:r>
              <a:rPr lang="it-IT" dirty="0"/>
              <a:t>Nel </a:t>
            </a:r>
            <a:r>
              <a:rPr lang="it-IT" b="1" dirty="0"/>
              <a:t>caso specifico </a:t>
            </a:r>
            <a:r>
              <a:rPr lang="it-IT" dirty="0"/>
              <a:t>questa condizione è verificata per i passeggeri ma non per le merci.</a:t>
            </a:r>
          </a:p>
          <a:p>
            <a:r>
              <a:rPr lang="it-IT" dirty="0"/>
              <a:t>L’imposizione fiscale è all’incirca equivalente alle esternalità generate mentre i </a:t>
            </a:r>
            <a:r>
              <a:rPr lang="it-IT" b="1" dirty="0"/>
              <a:t>pedaggi sono molto più elevati</a:t>
            </a:r>
            <a:r>
              <a:rPr lang="it-IT" dirty="0"/>
              <a:t> del costo d’uso della infrastruttura. </a:t>
            </a:r>
          </a:p>
        </p:txBody>
      </p:sp>
    </p:spTree>
    <p:extLst>
      <p:ext uri="{BB962C8B-B14F-4D97-AF65-F5344CB8AC3E}">
        <p14:creationId xmlns:p14="http://schemas.microsoft.com/office/powerpoint/2010/main" val="195004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7807" y="714873"/>
            <a:ext cx="10974592" cy="1142385"/>
          </a:xfrm>
        </p:spPr>
        <p:txBody>
          <a:bodyPr rtlCol="0">
            <a:noAutofit/>
          </a:bodyPr>
          <a:lstStyle/>
          <a:p>
            <a:pPr>
              <a:spcBef>
                <a:spcPts val="6600"/>
              </a:spcBef>
            </a:pP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Traffici e capacità dei trafori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14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1104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xmlns="" id="{04143F0C-89D6-4713-8BDD-B40AF9E4C99D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xmlns="" id="{EAA0A90E-11C3-4EA1-A93F-FA61C4673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399" y="1648259"/>
            <a:ext cx="5288281" cy="4278929"/>
          </a:xfrm>
        </p:spPr>
        <p:txBody>
          <a:bodyPr rtlCol="0">
            <a:noAutofit/>
          </a:bodyPr>
          <a:lstStyle/>
          <a:p>
            <a:r>
              <a:rPr lang="it-IT" dirty="0"/>
              <a:t>Nel 2019 è prevista l’apertura della «seconda canna» del traforo autostradale del Fréjus.</a:t>
            </a:r>
          </a:p>
          <a:p>
            <a:r>
              <a:rPr lang="it-IT" dirty="0"/>
              <a:t>«al Brennero “l’indice di congestione si attesta allo 0,19% il che equivale a dire che per il 99,81% del tempo </a:t>
            </a:r>
            <a:r>
              <a:rPr lang="it-IT" b="1" dirty="0"/>
              <a:t>non</a:t>
            </a:r>
            <a:r>
              <a:rPr lang="it-IT" dirty="0"/>
              <a:t> si sono registrate perturbazioni significative della circolazione”»</a:t>
            </a:r>
          </a:p>
          <a:p>
            <a:pPr>
              <a:spcBef>
                <a:spcPts val="0"/>
              </a:spcBef>
              <a:buClr>
                <a:schemeClr val="bg1"/>
              </a:buClr>
            </a:pPr>
            <a:r>
              <a:rPr lang="it-IT" sz="1400" dirty="0"/>
              <a:t>Fonte: Commission européenne DG MOVE,    </a:t>
            </a:r>
            <a:r>
              <a:rPr lang="it-IT" sz="1400" dirty="0" err="1"/>
              <a:t>Confédération</a:t>
            </a:r>
            <a:r>
              <a:rPr lang="it-IT" sz="1400" dirty="0"/>
              <a:t> </a:t>
            </a:r>
            <a:r>
              <a:rPr lang="it-IT" sz="1400" dirty="0" err="1"/>
              <a:t>suisse</a:t>
            </a:r>
            <a:r>
              <a:rPr lang="it-IT" sz="1400" dirty="0"/>
              <a:t> Office </a:t>
            </a:r>
            <a:r>
              <a:rPr lang="it-IT" sz="1400" dirty="0" err="1"/>
              <a:t>fédéral</a:t>
            </a:r>
            <a:r>
              <a:rPr lang="it-IT" sz="1400" dirty="0"/>
              <a:t> </a:t>
            </a:r>
            <a:r>
              <a:rPr lang="it-IT" sz="1400" dirty="0" err="1"/>
              <a:t>des</a:t>
            </a:r>
            <a:r>
              <a:rPr lang="it-IT" sz="1400" dirty="0"/>
              <a:t> </a:t>
            </a:r>
            <a:r>
              <a:rPr lang="it-IT" sz="1400" dirty="0" err="1"/>
              <a:t>transports</a:t>
            </a:r>
            <a:r>
              <a:rPr lang="it-IT" sz="1400" dirty="0"/>
              <a:t> 2018, “</a:t>
            </a:r>
            <a:r>
              <a:rPr lang="it-IT" sz="1400" dirty="0" err="1"/>
              <a:t>Observation</a:t>
            </a:r>
            <a:r>
              <a:rPr lang="it-IT" sz="1400" dirty="0"/>
              <a:t> et </a:t>
            </a:r>
            <a:r>
              <a:rPr lang="it-IT" sz="1400" dirty="0" err="1"/>
              <a:t>analyse</a:t>
            </a:r>
            <a:r>
              <a:rPr lang="it-IT" sz="1400" dirty="0"/>
              <a:t> </a:t>
            </a:r>
            <a:r>
              <a:rPr lang="it-IT" sz="1400" dirty="0" err="1"/>
              <a:t>des</a:t>
            </a:r>
            <a:r>
              <a:rPr lang="it-IT" sz="1400" dirty="0"/>
              <a:t> </a:t>
            </a:r>
            <a:r>
              <a:rPr lang="it-IT" sz="1400" dirty="0" err="1"/>
              <a:t>flux</a:t>
            </a:r>
            <a:r>
              <a:rPr lang="it-IT" sz="1400" dirty="0"/>
              <a:t> de </a:t>
            </a:r>
            <a:r>
              <a:rPr lang="it-IT" sz="1400" dirty="0" err="1"/>
              <a:t>transports</a:t>
            </a:r>
            <a:r>
              <a:rPr lang="it-IT" sz="1400" dirty="0"/>
              <a:t> de </a:t>
            </a:r>
            <a:r>
              <a:rPr lang="it-IT" sz="1400" dirty="0" err="1"/>
              <a:t>marchandises</a:t>
            </a:r>
            <a:r>
              <a:rPr lang="it-IT" sz="1400" dirty="0"/>
              <a:t> </a:t>
            </a:r>
            <a:r>
              <a:rPr lang="it-IT" sz="1400" dirty="0" err="1"/>
              <a:t>transalpins</a:t>
            </a:r>
            <a:r>
              <a:rPr lang="it-IT" sz="1400" dirty="0"/>
              <a:t>” </a:t>
            </a: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62B9423A-4469-4617-85D7-8C7151261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272" y="1680262"/>
            <a:ext cx="3544762" cy="4423922"/>
          </a:xfrm>
          <a:prstGeom prst="rect">
            <a:avLst/>
          </a:prstGeom>
        </p:spPr>
      </p:pic>
      <p:sp>
        <p:nvSpPr>
          <p:cNvPr id="11" name="Freccia in giù 10">
            <a:extLst>
              <a:ext uri="{FF2B5EF4-FFF2-40B4-BE49-F238E27FC236}">
                <a16:creationId xmlns:a16="http://schemas.microsoft.com/office/drawing/2014/main" xmlns="" id="{117440C0-EA1A-4236-962E-5E22977C636B}"/>
              </a:ext>
            </a:extLst>
          </p:cNvPr>
          <p:cNvSpPr/>
          <p:nvPr/>
        </p:nvSpPr>
        <p:spPr>
          <a:xfrm>
            <a:off x="7938794" y="3517897"/>
            <a:ext cx="228600" cy="31165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sz="1100"/>
          </a:p>
        </p:txBody>
      </p:sp>
      <p:sp>
        <p:nvSpPr>
          <p:cNvPr id="12" name="Freccia in giù 11">
            <a:extLst>
              <a:ext uri="{FF2B5EF4-FFF2-40B4-BE49-F238E27FC236}">
                <a16:creationId xmlns:a16="http://schemas.microsoft.com/office/drawing/2014/main" xmlns="" id="{F4F88D09-DA8F-4A04-B429-E0E3D2743909}"/>
              </a:ext>
            </a:extLst>
          </p:cNvPr>
          <p:cNvSpPr/>
          <p:nvPr/>
        </p:nvSpPr>
        <p:spPr>
          <a:xfrm>
            <a:off x="8329319" y="3517897"/>
            <a:ext cx="228600" cy="31165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sz="1100"/>
          </a:p>
        </p:txBody>
      </p:sp>
    </p:spTree>
    <p:extLst>
      <p:ext uri="{BB962C8B-B14F-4D97-AF65-F5344CB8AC3E}">
        <p14:creationId xmlns:p14="http://schemas.microsoft.com/office/powerpoint/2010/main" val="220037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I numeri dell’investimento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9601199" cy="3810001"/>
          </a:xfrm>
        </p:spPr>
        <p:txBody>
          <a:bodyPr rtlCol="0">
            <a:noAutofit/>
          </a:bodyPr>
          <a:lstStyle/>
          <a:p>
            <a:r>
              <a:rPr lang="it-IT" dirty="0"/>
              <a:t>Fase preliminare: </a:t>
            </a:r>
            <a:r>
              <a:rPr lang="it-IT" b="1" dirty="0"/>
              <a:t>1.397</a:t>
            </a:r>
            <a:r>
              <a:rPr lang="it-IT" dirty="0"/>
              <a:t> M€</a:t>
            </a:r>
          </a:p>
          <a:p>
            <a:r>
              <a:rPr lang="it-IT" dirty="0"/>
              <a:t>Costo «a finire» della tratta transfrontaliera: </a:t>
            </a:r>
            <a:r>
              <a:rPr lang="it-IT" b="1" dirty="0"/>
              <a:t>9.630</a:t>
            </a:r>
            <a:r>
              <a:rPr lang="it-IT" dirty="0"/>
              <a:t> M€</a:t>
            </a:r>
          </a:p>
          <a:p>
            <a:r>
              <a:rPr lang="it-IT" dirty="0"/>
              <a:t>Costo dell’adeguamento della tratta nazionale Bussoleno – Avigliana: </a:t>
            </a:r>
            <a:r>
              <a:rPr lang="it-IT" b="1" dirty="0"/>
              <a:t>200</a:t>
            </a:r>
            <a:r>
              <a:rPr lang="it-IT" dirty="0"/>
              <a:t> M€</a:t>
            </a:r>
          </a:p>
          <a:p>
            <a:r>
              <a:rPr lang="it-IT" dirty="0"/>
              <a:t>Costo della variante Avigliana – Orbassano: </a:t>
            </a:r>
            <a:r>
              <a:rPr lang="it-IT" b="1" dirty="0"/>
              <a:t>1.700</a:t>
            </a:r>
            <a:r>
              <a:rPr lang="it-IT" dirty="0"/>
              <a:t> M€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15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9637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xmlns="" id="{8A7A8C7F-EE86-4823-B46C-02F207B5C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58067"/>
            <a:ext cx="494571" cy="58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501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it-IT" altLang="it-I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xmlns="" id="{21B4EF07-0AC2-4EC8-AF23-6140F7DA8CFE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5035E5B6-9988-4AC8-848C-C5EDC31E2D9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242" y="3838850"/>
            <a:ext cx="5249935" cy="1928374"/>
          </a:xfrm>
          <a:prstGeom prst="rect">
            <a:avLst/>
          </a:prstGeom>
          <a:noFill/>
          <a:extLst/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xmlns="" id="{25644B05-EE7D-4320-BD33-12A0CD09B87C}"/>
              </a:ext>
            </a:extLst>
          </p:cNvPr>
          <p:cNvSpPr/>
          <p:nvPr/>
        </p:nvSpPr>
        <p:spPr>
          <a:xfrm>
            <a:off x="8022045" y="5451938"/>
            <a:ext cx="576776" cy="236802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torino-lione">
            <a:extLst>
              <a:ext uri="{FF2B5EF4-FFF2-40B4-BE49-F238E27FC236}">
                <a16:creationId xmlns:a16="http://schemas.microsoft.com/office/drawing/2014/main" xmlns="" id="{527E4297-87D5-44C8-922A-8FF66D660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4" t="33436"/>
          <a:stretch/>
        </p:blipFill>
        <p:spPr bwMode="auto">
          <a:xfrm>
            <a:off x="1813674" y="3751593"/>
            <a:ext cx="3090203" cy="212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75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I risultati della valutazione (scenari analizzati)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10288794" cy="3810001"/>
          </a:xfrm>
        </p:spPr>
        <p:txBody>
          <a:bodyPr rtlCol="0">
            <a:noAutofit/>
          </a:bodyPr>
          <a:lstStyle/>
          <a:p>
            <a:r>
              <a:rPr lang="it-IT" dirty="0"/>
              <a:t>Due scenari di offerta:</a:t>
            </a:r>
          </a:p>
          <a:p>
            <a:pPr lvl="1"/>
            <a:r>
              <a:rPr lang="it-IT" dirty="0"/>
              <a:t>Tratta internazionale + adeguamento Bussoleno – Avigliana + variante Avigliana – Orbassano</a:t>
            </a:r>
          </a:p>
          <a:p>
            <a:pPr lvl="1"/>
            <a:r>
              <a:rPr lang="it-IT" dirty="0"/>
              <a:t>Tratta internazionale + adeguamento Bussoleno - Avigliana</a:t>
            </a:r>
          </a:p>
          <a:p>
            <a:r>
              <a:rPr lang="it-IT" dirty="0"/>
              <a:t>Costo totale e costo «a finire»</a:t>
            </a:r>
          </a:p>
          <a:p>
            <a:r>
              <a:rPr lang="it-IT" dirty="0"/>
              <a:t>Scenario di domanda «Osservatorio 2011» e «realistico»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16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1110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E2D1E53D-4873-4DD3-B7B3-D8C6BB044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 dirty="0"/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xmlns="" id="{B6625157-AA2D-4C8C-A1B8-C0C59A15342E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420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10000957" cy="1142385"/>
          </a:xfrm>
        </p:spPr>
        <p:txBody>
          <a:bodyPr rtlCol="0">
            <a:normAutofit/>
          </a:bodyPr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I risultati della valutazione (domanda «realistica»)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10288794" cy="3810001"/>
          </a:xfrm>
        </p:spPr>
        <p:txBody>
          <a:bodyPr rtlCol="0">
            <a:noAutofit/>
          </a:bodyPr>
          <a:lstStyle/>
          <a:p>
            <a:r>
              <a:rPr lang="it-IT" dirty="0"/>
              <a:t>Il VANE risulta </a:t>
            </a:r>
            <a:r>
              <a:rPr lang="it-IT" b="1" dirty="0"/>
              <a:t>negativo</a:t>
            </a:r>
            <a:r>
              <a:rPr lang="it-IT" dirty="0"/>
              <a:t> per entrambi gli scenari di offerta; il VANE relativo al progetto completo con «costo a finire» è pari a </a:t>
            </a:r>
            <a:r>
              <a:rPr lang="it-IT" b="1" dirty="0"/>
              <a:t>-6.995</a:t>
            </a:r>
            <a:r>
              <a:rPr lang="it-IT" dirty="0"/>
              <a:t> milioni. 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17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1110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E2D1E53D-4873-4DD3-B7B3-D8C6BB044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 dirty="0"/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xmlns="" id="{B6625157-AA2D-4C8C-A1B8-C0C59A15342E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18FF22D5-00C9-446D-97A6-F0E94F034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767" y="2833778"/>
            <a:ext cx="5430466" cy="2542172"/>
          </a:xfrm>
          <a:prstGeom prst="rect">
            <a:avLst/>
          </a:prstGeom>
        </p:spPr>
      </p:pic>
      <p:sp>
        <p:nvSpPr>
          <p:cNvPr id="13" name="Freccia in giù 12">
            <a:extLst>
              <a:ext uri="{FF2B5EF4-FFF2-40B4-BE49-F238E27FC236}">
                <a16:creationId xmlns:a16="http://schemas.microsoft.com/office/drawing/2014/main" xmlns="" id="{083708A9-FEBB-405C-90C5-C4F20F3B5A5A}"/>
              </a:ext>
            </a:extLst>
          </p:cNvPr>
          <p:cNvSpPr/>
          <p:nvPr/>
        </p:nvSpPr>
        <p:spPr>
          <a:xfrm rot="10800000">
            <a:off x="5575422" y="4746778"/>
            <a:ext cx="228600" cy="31165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sz="1100"/>
          </a:p>
        </p:txBody>
      </p:sp>
    </p:spTree>
    <p:extLst>
      <p:ext uri="{BB962C8B-B14F-4D97-AF65-F5344CB8AC3E}">
        <p14:creationId xmlns:p14="http://schemas.microsoft.com/office/powerpoint/2010/main" val="415137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832145" cy="1142385"/>
          </a:xfrm>
        </p:spPr>
        <p:txBody>
          <a:bodyPr rtlCol="0">
            <a:normAutofit fontScale="90000"/>
          </a:bodyPr>
          <a:lstStyle/>
          <a:p>
            <a:r>
              <a:rPr lang="it-IT" sz="3600" dirty="0">
                <a:solidFill>
                  <a:schemeClr val="bg1">
                    <a:lumMod val="65000"/>
                  </a:schemeClr>
                </a:solidFill>
              </a:rPr>
              <a:t>I risultati della valutazione (domanda «realistica»)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10288794" cy="3810001"/>
          </a:xfrm>
        </p:spPr>
        <p:txBody>
          <a:bodyPr rtlCol="0">
            <a:noAutofit/>
          </a:bodyPr>
          <a:lstStyle/>
          <a:p>
            <a:r>
              <a:rPr lang="it-IT" dirty="0"/>
              <a:t>Ripartizione di costi “a finire” e benefici attualizzati dello scenario “ottimistico” (tratta internazionale e nazionale).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18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1110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E2D1E53D-4873-4DD3-B7B3-D8C6BB044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 dirty="0"/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xmlns="" id="{D8F4C66B-B4A5-4D0B-BAA8-E04770F9DAD1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8D98BFEE-A13E-41C9-BEF8-18361A3BC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030" y="2656795"/>
            <a:ext cx="5357939" cy="332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7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832145" cy="1142385"/>
          </a:xfrm>
        </p:spPr>
        <p:txBody>
          <a:bodyPr rtlCol="0">
            <a:normAutofit/>
          </a:bodyPr>
          <a:lstStyle/>
          <a:p>
            <a:r>
              <a:rPr lang="it-IT" sz="3600" dirty="0">
                <a:solidFill>
                  <a:schemeClr val="bg1">
                    <a:lumMod val="65000"/>
                  </a:schemeClr>
                </a:solidFill>
              </a:rPr>
              <a:t>Accise e pedaggi	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399" y="1770179"/>
            <a:ext cx="10288794" cy="3810001"/>
          </a:xfrm>
        </p:spPr>
        <p:txBody>
          <a:bodyPr rtlCol="0">
            <a:noAutofit/>
          </a:bodyPr>
          <a:lstStyle/>
          <a:p>
            <a:r>
              <a:rPr lang="it-IT" dirty="0"/>
              <a:t>Sono computate nell’</a:t>
            </a:r>
            <a:r>
              <a:rPr lang="it-IT" dirty="0" err="1"/>
              <a:t>acb</a:t>
            </a:r>
            <a:r>
              <a:rPr lang="it-IT" dirty="0"/>
              <a:t> del 2011 come perdita di </a:t>
            </a:r>
            <a:r>
              <a:rPr lang="it-IT" i="1" dirty="0"/>
              <a:t>surplus</a:t>
            </a:r>
            <a:r>
              <a:rPr lang="it-IT" dirty="0"/>
              <a:t> per concessionari e Stati.</a:t>
            </a:r>
          </a:p>
          <a:p>
            <a:r>
              <a:rPr lang="it-IT" dirty="0"/>
              <a:t>Il surplus di chi cambia modo è ritenuto pari al triangolo BCD che rappresenta la maggiore utilità conseguita comprensiva delle minori accise e pedaggi pagati.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19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1110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E2D1E53D-4873-4DD3-B7B3-D8C6BB044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 dirty="0"/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xmlns="" id="{D8F4C66B-B4A5-4D0B-BAA8-E04770F9DAD1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1C91C9B5-775E-4225-8E2E-6E14B45B4A2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905" y="3078815"/>
            <a:ext cx="5598941" cy="2746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B208FEA5-EDD9-4499-81B0-EB1E8B09B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280" y="3037750"/>
            <a:ext cx="2583180" cy="282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22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Conclusioni</a:t>
            </a:r>
            <a:br>
              <a:rPr lang="it-IT" dirty="0">
                <a:solidFill>
                  <a:schemeClr val="bg1">
                    <a:lumMod val="65000"/>
                  </a:schemeClr>
                </a:solidFill>
              </a:rPr>
            </a:b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20</a:t>
            </a:fld>
            <a:endParaRPr lang="it-IT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E0AF4605-7D7C-4214-8807-B208C462E981}"/>
              </a:ext>
            </a:extLst>
          </p:cNvPr>
          <p:cNvSpPr txBox="1">
            <a:spLocks/>
          </p:cNvSpPr>
          <p:nvPr/>
        </p:nvSpPr>
        <p:spPr>
          <a:xfrm>
            <a:off x="1295400" y="503853"/>
            <a:ext cx="9601200" cy="677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8456DD1D-44A8-4669-BBC9-55F752EED4E2}"/>
              </a:ext>
            </a:extLst>
          </p:cNvPr>
          <p:cNvSpPr/>
          <p:nvPr/>
        </p:nvSpPr>
        <p:spPr>
          <a:xfrm flipV="1">
            <a:off x="609601" y="1437001"/>
            <a:ext cx="10974592" cy="1110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E2D1E53D-4873-4DD3-B7B3-D8C6BB044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 dirty="0"/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xmlns="" id="{E5D8EE78-F1DC-4D18-94DD-333D52937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399" y="1770180"/>
            <a:ext cx="10288794" cy="5087820"/>
          </a:xfrm>
        </p:spPr>
        <p:txBody>
          <a:bodyPr rtlCol="0">
            <a:noAutofit/>
          </a:bodyPr>
          <a:lstStyle/>
          <a:p>
            <a:pPr>
              <a:lnSpc>
                <a:spcPct val="80000"/>
              </a:lnSpc>
            </a:pPr>
            <a:r>
              <a:rPr lang="it-IT" b="1" dirty="0"/>
              <a:t>Gli effetti complessivi del progetto durante gli anni di esercizio – escludendo cioè il costo di investimento - risultano marginalmente positivi, pari a 885 milioni</a:t>
            </a:r>
            <a:r>
              <a:rPr lang="it-IT" dirty="0"/>
              <a:t>. Tale risultato deriva dalla somma di due componenti di segno opposto.</a:t>
            </a:r>
          </a:p>
          <a:p>
            <a:pPr lvl="0" fontAlgn="base">
              <a:lnSpc>
                <a:spcPct val="80000"/>
              </a:lnSpc>
            </a:pPr>
            <a:r>
              <a:rPr lang="it-IT" dirty="0"/>
              <a:t>La prima, relativa ai flussi di merce, determina un effetto </a:t>
            </a:r>
            <a:r>
              <a:rPr lang="it-IT" b="1" dirty="0"/>
              <a:t>negativo pari a 463 milioni</a:t>
            </a:r>
            <a:r>
              <a:rPr lang="it-IT" dirty="0"/>
              <a:t>. Tale risultato è la conseguenza del fatto che, nelle condizioni complessive esistenti sugli itinerari di interesse per il progetto, </a:t>
            </a:r>
            <a:r>
              <a:rPr lang="it-IT" b="1" dirty="0"/>
              <a:t>lo spostamento modale dalla strada alla ferrovia risulta essere socialmente inefficiente</a:t>
            </a:r>
            <a:r>
              <a:rPr lang="it-IT" dirty="0"/>
              <a:t>.</a:t>
            </a:r>
          </a:p>
          <a:p>
            <a:pPr lvl="0" fontAlgn="base">
              <a:lnSpc>
                <a:spcPct val="80000"/>
              </a:lnSpc>
            </a:pPr>
            <a:r>
              <a:rPr lang="it-IT" dirty="0"/>
              <a:t>Una </a:t>
            </a:r>
            <a:r>
              <a:rPr lang="it-IT" b="1" dirty="0"/>
              <a:t>positiva</a:t>
            </a:r>
            <a:r>
              <a:rPr lang="it-IT" dirty="0"/>
              <a:t> per i passeggeri: beneficio pari</a:t>
            </a:r>
            <a:r>
              <a:rPr lang="it-IT" b="1" dirty="0"/>
              <a:t> a 1,3 miliardi</a:t>
            </a:r>
            <a:r>
              <a:rPr lang="it-IT" dirty="0"/>
              <a:t>.</a:t>
            </a:r>
          </a:p>
          <a:p>
            <a:pPr>
              <a:lnSpc>
                <a:spcPct val="80000"/>
              </a:lnSpc>
            </a:pPr>
            <a:r>
              <a:rPr lang="it-IT" b="1" dirty="0"/>
              <a:t>La perdita di valore</a:t>
            </a:r>
            <a:r>
              <a:rPr lang="it-IT" dirty="0"/>
              <a:t> – differenza tra costi sostenuti e benefici conseguiti - conseguente alla realizzazione dell’opera risulta </a:t>
            </a:r>
            <a:r>
              <a:rPr lang="it-IT" b="1" dirty="0"/>
              <a:t>pari a 7 miliardi</a:t>
            </a:r>
            <a:r>
              <a:rPr lang="it-IT" dirty="0"/>
              <a:t>.</a:t>
            </a:r>
          </a:p>
          <a:p>
            <a:pPr>
              <a:lnSpc>
                <a:spcPct val="80000"/>
              </a:lnSpc>
            </a:pPr>
            <a:r>
              <a:rPr lang="it-IT" dirty="0"/>
              <a:t>I costi di ripristino sono stimati pari a </a:t>
            </a:r>
            <a:r>
              <a:rPr lang="it-IT" b="1" dirty="0"/>
              <a:t>347</a:t>
            </a:r>
            <a:r>
              <a:rPr lang="it-IT" dirty="0"/>
              <a:t> milioni e quelli della “messa in sicurezza” della linea storica fino a un </a:t>
            </a:r>
            <a:r>
              <a:rPr lang="it-IT" b="1" dirty="0"/>
              <a:t>massimo</a:t>
            </a:r>
            <a:r>
              <a:rPr lang="it-IT" dirty="0"/>
              <a:t> di circa </a:t>
            </a:r>
            <a:r>
              <a:rPr lang="it-IT" b="1" dirty="0"/>
              <a:t>1,5 miliardi</a:t>
            </a:r>
            <a:r>
              <a:rPr lang="it-IT" dirty="0"/>
              <a:t>.  Al netto di tali costi (attualizzati), la perdita risulterebbe pari a -5,7 miliardi.</a:t>
            </a:r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xmlns="" id="{497E3C28-04DD-42B7-8094-1611DA4A7166}"/>
              </a:ext>
            </a:extLst>
          </p:cNvPr>
          <p:cNvSpPr txBox="1">
            <a:spLocks/>
          </p:cNvSpPr>
          <p:nvPr/>
        </p:nvSpPr>
        <p:spPr>
          <a:xfrm>
            <a:off x="609600" y="6289678"/>
            <a:ext cx="6156959" cy="41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Nuovo collegamento ferroviario Torino - Lione</a:t>
            </a:r>
            <a:br>
              <a:rPr lang="it-IT"/>
            </a:br>
            <a:r>
              <a:rPr lang="it-IT" i="1"/>
              <a:t>Analisi costi-benefici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5980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riglia a diamante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6308533_TF03031015.potx" id="{D1CE47EB-10BF-4E12-B73A-2056D8C372D1}" vid="{D9009262-9072-4F00-9526-6416F75E2260}"/>
    </a:ext>
  </a:extLst>
</a:theme>
</file>

<file path=ppt/theme/theme2.xml><?xml version="1.0" encoding="utf-8"?>
<a:theme xmlns:a="http://schemas.openxmlformats.org/drawingml/2006/main" name="Tema di Offic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professionale con griglia romboidale (widescreen)</Template>
  <TotalTime>15801</TotalTime>
  <Words>1775</Words>
  <Application>Microsoft Office PowerPoint</Application>
  <PresentationFormat>Personalizzato</PresentationFormat>
  <Paragraphs>189</Paragraphs>
  <Slides>20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Griglia a diamante 16x9</vt:lpstr>
      <vt:lpstr>Nuovo collegamento ferroviario Torino - Lione Analisi costi-benefici</vt:lpstr>
      <vt:lpstr>Indice</vt:lpstr>
      <vt:lpstr>Che cos’è l’analisi costi-benefici? </vt:lpstr>
      <vt:lpstr>Quali sono le differenze tra analisi finanziaria e acb? </vt:lpstr>
      <vt:lpstr>E’ corretto fare un’acb a lavori iniziati? </vt:lpstr>
      <vt:lpstr>Perché un’altra analisi?  </vt:lpstr>
      <vt:lpstr>Perché un’altra analisi? </vt:lpstr>
      <vt:lpstr>Perché un’altra analisi?  </vt:lpstr>
      <vt:lpstr>Perché un’altra analisi? </vt:lpstr>
      <vt:lpstr>Perché un’altra analisi? </vt:lpstr>
      <vt:lpstr>I benefici «esterni» sono stati calcolati ( 3 miliardi) </vt:lpstr>
      <vt:lpstr>I benefici «esterni» sono di entità modesta a scala nazionale / europea </vt:lpstr>
      <vt:lpstr>Efficienza sociale del cambio modale </vt:lpstr>
      <vt:lpstr>Traffici e capacità dei trafori </vt:lpstr>
      <vt:lpstr>I numeri dell’investimento </vt:lpstr>
      <vt:lpstr>I risultati della valutazione (scenari analizzati) </vt:lpstr>
      <vt:lpstr>I risultati della valutazione (domanda «realistica») </vt:lpstr>
      <vt:lpstr>I risultati della valutazione (domanda «realistica») </vt:lpstr>
      <vt:lpstr>Accise e pedaggi  </vt:lpstr>
      <vt:lpstr>Conclusioni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Terzo Valico dei Giovi Analisi costi-benefici</dc:title>
  <dc:creator>Francesco Ramella</dc:creator>
  <cp:lastModifiedBy>Utente_locale</cp:lastModifiedBy>
  <cp:revision>163</cp:revision>
  <cp:lastPrinted>2019-02-12T15:14:43Z</cp:lastPrinted>
  <dcterms:created xsi:type="dcterms:W3CDTF">2018-10-13T12:25:17Z</dcterms:created>
  <dcterms:modified xsi:type="dcterms:W3CDTF">2019-02-13T08:06:56Z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