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embeddings/oleObject2.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3.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4.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GB"/>
    </a:defPPr>
    <a:lvl1pPr algn="l" defTabSz="449263"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1pPr>
    <a:lvl2pPr marL="742950" indent="-285750" algn="l" defTabSz="449263"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2pPr>
    <a:lvl3pPr marL="1143000" indent="-228600" algn="l" defTabSz="449263"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3pPr>
    <a:lvl4pPr marL="1600200" indent="-228600" algn="l" defTabSz="449263"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4pPr>
    <a:lvl5pPr marL="2057400" indent="-228600" algn="l" defTabSz="449263"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5pPr>
    <a:lvl6pPr marL="2286000" algn="l" defTabSz="457200" rtl="0" eaLnBrk="1" latinLnBrk="0" hangingPunct="1">
      <a:defRPr sz="2400" kern="1200">
        <a:solidFill>
          <a:schemeClr val="bg1"/>
        </a:solidFill>
        <a:latin typeface="Arial" charset="0"/>
        <a:ea typeface="ＭＳ Ｐゴシック" charset="0"/>
        <a:cs typeface="ＭＳ Ｐゴシック" charset="0"/>
      </a:defRPr>
    </a:lvl6pPr>
    <a:lvl7pPr marL="2743200" algn="l" defTabSz="457200" rtl="0" eaLnBrk="1" latinLnBrk="0" hangingPunct="1">
      <a:defRPr sz="2400" kern="1200">
        <a:solidFill>
          <a:schemeClr val="bg1"/>
        </a:solidFill>
        <a:latin typeface="Arial" charset="0"/>
        <a:ea typeface="ＭＳ Ｐゴシック" charset="0"/>
        <a:cs typeface="ＭＳ Ｐゴシック" charset="0"/>
      </a:defRPr>
    </a:lvl7pPr>
    <a:lvl8pPr marL="3200400" algn="l" defTabSz="457200" rtl="0" eaLnBrk="1" latinLnBrk="0" hangingPunct="1">
      <a:defRPr sz="2400" kern="1200">
        <a:solidFill>
          <a:schemeClr val="bg1"/>
        </a:solidFill>
        <a:latin typeface="Arial" charset="0"/>
        <a:ea typeface="ＭＳ Ｐゴシック" charset="0"/>
        <a:cs typeface="ＭＳ Ｐゴシック" charset="0"/>
      </a:defRPr>
    </a:lvl8pPr>
    <a:lvl9pPr marL="3657600" algn="l" defTabSz="457200" rtl="0" eaLnBrk="1" latinLnBrk="0" hangingPunct="1">
      <a:defRPr sz="2400" kern="1200">
        <a:solidFill>
          <a:schemeClr val="bg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67" d="100"/>
          <a:sy n="167" d="100"/>
        </p:scale>
        <p:origin x="-632" y="-10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50" name="AutoShape 2"/>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51" name="AutoShape 3"/>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52" name="Text Box 4"/>
          <p:cNvSpPr txBox="1">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53" name="Text Box 5"/>
          <p:cNvSpPr txBox="1">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54" name="Rectangle 6"/>
          <p:cNvSpPr>
            <a:spLocks noGrp="1" noRot="1" noChangeAspect="1" noChangeArrowheads="1"/>
          </p:cNvSpPr>
          <p:nvPr>
            <p:ph type="sldImg"/>
          </p:nvPr>
        </p:nvSpPr>
        <p:spPr bwMode="auto">
          <a:xfrm>
            <a:off x="1143000" y="685800"/>
            <a:ext cx="4567238" cy="3424238"/>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sp>
      <p:sp>
        <p:nvSpPr>
          <p:cNvPr id="2055" name="Rectangle 7"/>
          <p:cNvSpPr>
            <a:spLocks noGrp="1" noChangeArrowheads="1"/>
          </p:cNvSpPr>
          <p:nvPr>
            <p:ph type="body"/>
          </p:nvPr>
        </p:nvSpPr>
        <p:spPr bwMode="auto">
          <a:xfrm>
            <a:off x="914400" y="4343400"/>
            <a:ext cx="5024438" cy="411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t" anchorCtr="0" compatLnSpc="1">
            <a:prstTxWarp prst="textNoShape">
              <a:avLst/>
            </a:prstTxWarp>
          </a:bodyPr>
          <a:lstStyle/>
          <a:p>
            <a:pPr lvl="0"/>
            <a:endParaRPr lang="it-IT"/>
          </a:p>
        </p:txBody>
      </p:sp>
      <p:sp>
        <p:nvSpPr>
          <p:cNvPr id="2056" name="Text Box 8"/>
          <p:cNvSpPr txBox="1">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57" name="Rectangle 9"/>
          <p:cNvSpPr>
            <a:spLocks noGrp="1" noChangeArrowheads="1"/>
          </p:cNvSpPr>
          <p:nvPr>
            <p:ph type="sldNum"/>
          </p:nvPr>
        </p:nvSpPr>
        <p:spPr bwMode="auto">
          <a:xfrm>
            <a:off x="3886200" y="8686800"/>
            <a:ext cx="2967038"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b"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fld id="{78DE1743-2B93-5441-81CD-13927F1AEE33}" type="slidenum">
              <a:rPr lang="it-IT"/>
              <a:pPr/>
              <a:t>‹n.›</a:t>
            </a:fld>
            <a:endParaRPr lang="it-IT"/>
          </a:p>
        </p:txBody>
      </p:sp>
    </p:spTree>
    <p:extLst>
      <p:ext uri="{BB962C8B-B14F-4D97-AF65-F5344CB8AC3E}">
        <p14:creationId xmlns:p14="http://schemas.microsoft.com/office/powerpoint/2010/main" val="51044570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4C2004EC-BC1F-0D45-BE04-D93247339194}" type="slidenum">
              <a:rPr lang="it-IT"/>
              <a:pPr/>
              <a:t>1</a:t>
            </a:fld>
            <a:endParaRPr lang="it-IT"/>
          </a:p>
        </p:txBody>
      </p:sp>
      <p:sp>
        <p:nvSpPr>
          <p:cNvPr id="34817"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EF45A3C4-B68D-3042-916F-E7B8738EF936}" type="slidenum">
              <a:rPr lang="it-IT" sz="1200"/>
              <a:pPr algn="r">
                <a:buClrTx/>
                <a:buFontTx/>
                <a:buNone/>
              </a:pPr>
              <a:t>1</a:t>
            </a:fld>
            <a:endParaRPr lang="it-IT" sz="1200"/>
          </a:p>
        </p:txBody>
      </p:sp>
      <p:sp>
        <p:nvSpPr>
          <p:cNvPr id="34818"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4819" name="Text Box 3"/>
          <p:cNvSpPr txBox="1">
            <a:spLocks noGrp="1" noChangeArrowheads="1"/>
          </p:cNvSpPr>
          <p:nvPr>
            <p:ph type="body" idx="1"/>
          </p:nvPr>
        </p:nvSpPr>
        <p:spPr bwMode="auto">
          <a:xfrm>
            <a:off x="914400" y="4333875"/>
            <a:ext cx="5029200" cy="4143375"/>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83A71E46-986F-AB4F-BAF8-18E76712F71A}" type="slidenum">
              <a:rPr lang="it-IT"/>
              <a:pPr/>
              <a:t>2</a:t>
            </a:fld>
            <a:endParaRPr lang="it-IT"/>
          </a:p>
        </p:txBody>
      </p:sp>
      <p:sp>
        <p:nvSpPr>
          <p:cNvPr id="35841"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B4909D27-0637-1C49-9E61-A79929A6DB43}" type="slidenum">
              <a:rPr lang="it-IT" sz="1200"/>
              <a:pPr algn="r">
                <a:buClrTx/>
                <a:buFontTx/>
                <a:buNone/>
              </a:pPr>
              <a:t>2</a:t>
            </a:fld>
            <a:endParaRPr lang="it-IT" sz="1200"/>
          </a:p>
        </p:txBody>
      </p:sp>
      <p:sp>
        <p:nvSpPr>
          <p:cNvPr id="35842"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5843" name="Text Box 3"/>
          <p:cNvSpPr txBox="1">
            <a:spLocks noGrp="1" noChangeArrowheads="1"/>
          </p:cNvSpPr>
          <p:nvPr>
            <p:ph type="body" idx="1"/>
          </p:nvPr>
        </p:nvSpPr>
        <p:spPr bwMode="auto">
          <a:xfrm>
            <a:off x="914400" y="4333875"/>
            <a:ext cx="5029200" cy="4143375"/>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99F1C404-BEEF-7848-B358-25933185C57A}" type="slidenum">
              <a:rPr lang="it-IT"/>
              <a:pPr/>
              <a:t>3</a:t>
            </a:fld>
            <a:endParaRPr lang="it-IT"/>
          </a:p>
        </p:txBody>
      </p:sp>
      <p:sp>
        <p:nvSpPr>
          <p:cNvPr id="36865"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DDDE72F3-1795-9948-95DF-354265B00F2B}" type="slidenum">
              <a:rPr lang="it-IT" sz="1200"/>
              <a:pPr algn="r">
                <a:buClrTx/>
                <a:buFontTx/>
                <a:buNone/>
              </a:pPr>
              <a:t>3</a:t>
            </a:fld>
            <a:endParaRPr lang="it-IT" sz="1200"/>
          </a:p>
        </p:txBody>
      </p:sp>
      <p:sp>
        <p:nvSpPr>
          <p:cNvPr id="36866"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6867" name="Text Box 3"/>
          <p:cNvSpPr txBox="1">
            <a:spLocks noGrp="1" noChangeArrowheads="1"/>
          </p:cNvSpPr>
          <p:nvPr>
            <p:ph type="body" idx="1"/>
          </p:nvPr>
        </p:nvSpPr>
        <p:spPr bwMode="auto">
          <a:xfrm>
            <a:off x="914400" y="4333875"/>
            <a:ext cx="5029200" cy="4143375"/>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7DECAB49-BEC3-974F-A5D4-3F1B3D50F3F9}" type="slidenum">
              <a:rPr lang="it-IT"/>
              <a:pPr/>
              <a:t>4</a:t>
            </a:fld>
            <a:endParaRPr lang="it-IT"/>
          </a:p>
        </p:txBody>
      </p:sp>
      <p:sp>
        <p:nvSpPr>
          <p:cNvPr id="37889"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638058B9-6F3C-AB43-B3F4-44C3F30B572A}" type="slidenum">
              <a:rPr lang="it-IT" sz="1200"/>
              <a:pPr algn="r">
                <a:buClrTx/>
                <a:buFontTx/>
                <a:buNone/>
              </a:pPr>
              <a:t>4</a:t>
            </a:fld>
            <a:endParaRPr lang="it-IT" sz="1200"/>
          </a:p>
        </p:txBody>
      </p:sp>
      <p:sp>
        <p:nvSpPr>
          <p:cNvPr id="37890"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7891"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lnSpc>
                <a:spcPct val="110000"/>
              </a:lnSpc>
              <a:spcBef>
                <a:spcPts val="450"/>
              </a:spcBef>
              <a:buClrTx/>
              <a:buFontTx/>
              <a:buNone/>
            </a:pPr>
            <a:r>
              <a:rPr lang="it-IT">
                <a:effectLst>
                  <a:outerShdw blurRad="38100" dist="38100" dir="2700000" algn="tl">
                    <a:srgbClr val="DDDDDD"/>
                  </a:outerShdw>
                </a:effectLst>
                <a:latin typeface="Arial" charset="0"/>
                <a:cs typeface="ＭＳ Ｐゴシック" charset="0"/>
              </a:rPr>
              <a:t>L’evento finale responsabile della MI cardiaca è nel </a:t>
            </a:r>
            <a:r>
              <a:rPr lang="it-IT">
                <a:solidFill>
                  <a:srgbClr val="FFFF00"/>
                </a:solidFill>
                <a:effectLst>
                  <a:outerShdw blurRad="38100" dist="38100" dir="2700000" algn="tl">
                    <a:srgbClr val="DDDDDD"/>
                  </a:outerShdw>
                </a:effectLst>
                <a:latin typeface="Arial" charset="0"/>
                <a:cs typeface="ＭＳ Ｐゴシック" charset="0"/>
              </a:rPr>
              <a:t>90%</a:t>
            </a:r>
            <a:r>
              <a:rPr lang="it-IT">
                <a:effectLst>
                  <a:outerShdw blurRad="38100" dist="38100" dir="2700000" algn="tl">
                    <a:srgbClr val="DDDDDD"/>
                  </a:outerShdw>
                </a:effectLst>
                <a:latin typeface="Arial" charset="0"/>
                <a:cs typeface="ＭＳ Ｐゴシック" charset="0"/>
              </a:rPr>
              <a:t> dei casi un’aritmia. </a:t>
            </a:r>
          </a:p>
          <a:p>
            <a:pPr eaLnBrk="1" hangingPunct="1">
              <a:lnSpc>
                <a:spcPct val="110000"/>
              </a:lnSpc>
              <a:spcBef>
                <a:spcPts val="450"/>
              </a:spcBef>
              <a:buClrTx/>
              <a:buFontTx/>
              <a:buNone/>
            </a:pPr>
            <a:r>
              <a:rPr lang="it-IT">
                <a:effectLst>
                  <a:outerShdw blurRad="38100" dist="38100" dir="2700000" algn="tl">
                    <a:srgbClr val="DDDDDD"/>
                  </a:outerShdw>
                </a:effectLst>
                <a:latin typeface="Arial" charset="0"/>
                <a:cs typeface="ＭＳ Ｐゴシック" charset="0"/>
              </a:rPr>
              <a:t>Il </a:t>
            </a:r>
            <a:r>
              <a:rPr lang="it-IT">
                <a:solidFill>
                  <a:srgbClr val="FFFF00"/>
                </a:solidFill>
                <a:effectLst>
                  <a:outerShdw blurRad="38100" dist="38100" dir="2700000" algn="tl">
                    <a:srgbClr val="DDDDDD"/>
                  </a:outerShdw>
                </a:effectLst>
                <a:latin typeface="Arial" charset="0"/>
                <a:cs typeface="ＭＳ Ｐゴシック" charset="0"/>
              </a:rPr>
              <a:t>ritmo registrato</a:t>
            </a:r>
            <a:r>
              <a:rPr lang="it-IT">
                <a:effectLst>
                  <a:outerShdw blurRad="38100" dist="38100" dir="2700000" algn="tl">
                    <a:srgbClr val="DDDDDD"/>
                  </a:outerShdw>
                </a:effectLst>
                <a:latin typeface="Arial" charset="0"/>
                <a:cs typeface="ＭＳ Ｐゴシック" charset="0"/>
              </a:rPr>
              <a:t> nei pz risuscitati da arresto cardiaco extraospedaliero o nei pz deceduti improvvisamente durante registrazioni Holter è una </a:t>
            </a:r>
            <a:r>
              <a:rPr lang="it-IT">
                <a:solidFill>
                  <a:srgbClr val="FFFF00"/>
                </a:solidFill>
                <a:effectLst>
                  <a:outerShdw blurRad="38100" dist="38100" dir="2700000" algn="tl">
                    <a:srgbClr val="DDDDDD"/>
                  </a:outerShdw>
                </a:effectLst>
                <a:latin typeface="Arial" charset="0"/>
                <a:cs typeface="ＭＳ Ｐゴシック" charset="0"/>
              </a:rPr>
              <a:t>TVS/FV</a:t>
            </a:r>
            <a:r>
              <a:rPr lang="it-IT">
                <a:effectLst>
                  <a:outerShdw blurRad="38100" dist="38100" dir="2700000" algn="tl">
                    <a:srgbClr val="DDDDDD"/>
                  </a:outerShdw>
                </a:effectLst>
                <a:latin typeface="Arial" charset="0"/>
                <a:cs typeface="ＭＳ Ｐゴシック" charset="0"/>
              </a:rPr>
              <a:t> nel </a:t>
            </a:r>
            <a:r>
              <a:rPr lang="it-IT">
                <a:solidFill>
                  <a:srgbClr val="FFFF00"/>
                </a:solidFill>
                <a:effectLst>
                  <a:outerShdw blurRad="38100" dist="38100" dir="2700000" algn="tl">
                    <a:srgbClr val="DDDDDD"/>
                  </a:outerShdw>
                </a:effectLst>
                <a:latin typeface="Arial" charset="0"/>
                <a:cs typeface="ＭＳ Ｐゴシック" charset="0"/>
              </a:rPr>
              <a:t>75-80%</a:t>
            </a:r>
            <a:r>
              <a:rPr lang="it-IT">
                <a:effectLst>
                  <a:outerShdw blurRad="38100" dist="38100" dir="2700000" algn="tl">
                    <a:srgbClr val="DDDDDD"/>
                  </a:outerShdw>
                </a:effectLst>
                <a:latin typeface="Arial" charset="0"/>
                <a:cs typeface="ＭＳ Ｐゴシック" charset="0"/>
              </a:rPr>
              <a:t>, una </a:t>
            </a:r>
            <a:r>
              <a:rPr lang="it-IT">
                <a:solidFill>
                  <a:srgbClr val="FFFF00"/>
                </a:solidFill>
                <a:effectLst>
                  <a:outerShdw blurRad="38100" dist="38100" dir="2700000" algn="tl">
                    <a:srgbClr val="DDDDDD"/>
                  </a:outerShdw>
                </a:effectLst>
                <a:latin typeface="Arial" charset="0"/>
                <a:cs typeface="ＭＳ Ｐゴシック" charset="0"/>
              </a:rPr>
              <a:t>bradiaritmia</a:t>
            </a:r>
            <a:r>
              <a:rPr lang="it-IT">
                <a:effectLst>
                  <a:outerShdw blurRad="38100" dist="38100" dir="2700000" algn="tl">
                    <a:srgbClr val="DDDDDD"/>
                  </a:outerShdw>
                </a:effectLst>
                <a:latin typeface="Arial" charset="0"/>
                <a:cs typeface="ＭＳ Ｐゴシック" charset="0"/>
              </a:rPr>
              <a:t> nel </a:t>
            </a:r>
            <a:r>
              <a:rPr lang="it-IT">
                <a:solidFill>
                  <a:srgbClr val="FFFF00"/>
                </a:solidFill>
                <a:effectLst>
                  <a:outerShdw blurRad="38100" dist="38100" dir="2700000" algn="tl">
                    <a:srgbClr val="DDDDDD"/>
                  </a:outerShdw>
                </a:effectLst>
                <a:latin typeface="Arial" charset="0"/>
                <a:cs typeface="ＭＳ Ｐゴシック" charset="0"/>
              </a:rPr>
              <a:t>15-20%</a:t>
            </a:r>
            <a:r>
              <a:rPr lang="it-IT">
                <a:effectLst>
                  <a:outerShdw blurRad="38100" dist="38100" dir="2700000" algn="tl">
                    <a:srgbClr val="DDDDDD"/>
                  </a:outerShdw>
                </a:effectLst>
                <a:latin typeface="Arial" charset="0"/>
                <a:cs typeface="ＭＳ Ｐゴシック" charset="0"/>
              </a:rPr>
              <a:t> e una dissociazione elettromeccanica nel 5% dei casi</a:t>
            </a:r>
          </a:p>
          <a:p>
            <a:pPr eaLnBrk="1" hangingPunct="1">
              <a:spcBef>
                <a:spcPts val="450"/>
              </a:spcBef>
              <a:buClrTx/>
              <a:buFontTx/>
              <a:buNone/>
            </a:pPr>
            <a:endParaRPr lang="it-IT">
              <a:effectLst>
                <a:outerShdw blurRad="38100" dist="38100" dir="2700000" algn="tl">
                  <a:srgbClr val="DDDDDD"/>
                </a:outerShdw>
              </a:effectLst>
              <a:latin typeface="Arial"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BD6B651A-26B0-6648-8082-CF4925F6ED27}" type="slidenum">
              <a:rPr lang="it-IT"/>
              <a:pPr/>
              <a:t>5</a:t>
            </a:fld>
            <a:endParaRPr lang="it-IT"/>
          </a:p>
        </p:txBody>
      </p:sp>
      <p:sp>
        <p:nvSpPr>
          <p:cNvPr id="38913"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71B4866F-940F-FE42-8506-B49D839D378A}" type="slidenum">
              <a:rPr lang="it-IT" sz="1200"/>
              <a:pPr algn="r">
                <a:buClrTx/>
                <a:buFontTx/>
                <a:buNone/>
              </a:pPr>
              <a:t>5</a:t>
            </a:fld>
            <a:endParaRPr lang="it-IT" sz="1200"/>
          </a:p>
        </p:txBody>
      </p:sp>
      <p:sp>
        <p:nvSpPr>
          <p:cNvPr id="38914"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8915"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ClrTx/>
              <a:buFontTx/>
              <a:buNone/>
            </a:pPr>
            <a:r>
              <a:rPr lang="it-IT">
                <a:latin typeface="Arial" charset="0"/>
                <a:cs typeface="ＭＳ Ｐゴシック" charset="0"/>
              </a:rPr>
              <a:t>Prego il pubblico non sanitario di perdonarmi per l’aspetto forse eccessivamente tecnico di questi dati; in realtà ciò che voglio sottolineare è l’assoluta preminenza della malattia coronarica e quindi dell’infarto e delle sue conseguenze croniche tra le cause. L’altro aspetto  importante è che comunque in un 5% dei casi non si individua una cardiopatia tra quelle conosciute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D947E20B-256C-3B49-B621-C9C2CB6C3195}" type="slidenum">
              <a:rPr lang="it-IT"/>
              <a:pPr/>
              <a:t>6</a:t>
            </a:fld>
            <a:endParaRPr lang="it-IT"/>
          </a:p>
        </p:txBody>
      </p:sp>
      <p:sp>
        <p:nvSpPr>
          <p:cNvPr id="39937"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5602C256-8678-114E-9D3F-4256DAB28E3E}" type="slidenum">
              <a:rPr lang="it-IT" sz="1200"/>
              <a:pPr algn="r">
                <a:buClrTx/>
                <a:buFontTx/>
                <a:buNone/>
              </a:pPr>
              <a:t>6</a:t>
            </a:fld>
            <a:endParaRPr lang="it-IT" sz="1200"/>
          </a:p>
        </p:txBody>
      </p:sp>
      <p:sp>
        <p:nvSpPr>
          <p:cNvPr id="39938"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9939"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ClrTx/>
              <a:buFontTx/>
              <a:buNone/>
            </a:pPr>
            <a:r>
              <a:rPr lang="it-IT">
                <a:latin typeface="Arial" charset="0"/>
                <a:cs typeface="ＭＳ Ｐゴシック" charset="0"/>
              </a:rPr>
              <a:t>Raccolta dati pubblicata su Giornale Italiano di medicina sportiva. Dati giornalistici o conoscenza diretta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6B2BB1C7-8E5C-B34D-927A-BC6AEA92C553}" type="slidenum">
              <a:rPr lang="it-IT"/>
              <a:pPr/>
              <a:t>7</a:t>
            </a:fld>
            <a:endParaRPr lang="it-IT"/>
          </a:p>
        </p:txBody>
      </p:sp>
      <p:sp>
        <p:nvSpPr>
          <p:cNvPr id="40961"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0962"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a:spcBef>
                <a:spcPts val="450"/>
              </a:spcBef>
              <a:buClrTx/>
              <a:buFontTx/>
              <a:buNone/>
            </a:pPr>
            <a:r>
              <a:rPr lang="it-IT">
                <a:latin typeface="Arial" charset="0"/>
                <a:cs typeface="ＭＳ Ｐゴシック" charset="0"/>
              </a:rPr>
              <a:t>Dato europeo</a:t>
            </a:r>
          </a:p>
        </p:txBody>
      </p:sp>
      <p:sp>
        <p:nvSpPr>
          <p:cNvPr id="40963"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E1C8E1A1-9FE1-1E45-87E4-30CDF0129898}" type="slidenum">
              <a:rPr lang="it-IT" sz="1200"/>
              <a:pPr algn="r">
                <a:buClrTx/>
                <a:buFontTx/>
                <a:buNone/>
              </a:pPr>
              <a:t>7</a:t>
            </a:fld>
            <a:endParaRPr lang="it-IT"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F1ABB670-20F2-4148-BE4E-4BD75F127E09}" type="slidenum">
              <a:rPr lang="it-IT"/>
              <a:pPr/>
              <a:t>8</a:t>
            </a:fld>
            <a:endParaRPr lang="it-IT"/>
          </a:p>
        </p:txBody>
      </p:sp>
      <p:sp>
        <p:nvSpPr>
          <p:cNvPr id="41985"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1353455A-7850-8C4F-81E3-0B7DE4017F5D}" type="slidenum">
              <a:rPr lang="it-IT" sz="1200"/>
              <a:pPr algn="r">
                <a:buClrTx/>
                <a:buFontTx/>
                <a:buNone/>
              </a:pPr>
              <a:t>8</a:t>
            </a:fld>
            <a:endParaRPr lang="it-IT" sz="1200"/>
          </a:p>
        </p:txBody>
      </p:sp>
      <p:sp>
        <p:nvSpPr>
          <p:cNvPr id="41986"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1987"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ClrTx/>
              <a:buFontTx/>
              <a:buNone/>
            </a:pPr>
            <a:r>
              <a:rPr lang="it-IT">
                <a:latin typeface="Arial" charset="0"/>
                <a:cs typeface="ＭＳ Ｐゴシック" charset="0"/>
              </a:rPr>
              <a:t>Se la malattia coronarica è assolutamente preminente come causa di morte e di morte improvvisa l’altro aspetto  importante è che comunque in un 5% dei casi non si individua una cardiopatia tra quelle conosciute.</a:t>
            </a:r>
          </a:p>
          <a:p>
            <a:pPr eaLnBrk="1" hangingPunct="1">
              <a:spcBef>
                <a:spcPts val="450"/>
              </a:spcBef>
              <a:buClrTx/>
              <a:buFontTx/>
              <a:buNone/>
            </a:pPr>
            <a:r>
              <a:rPr lang="it-IT">
                <a:latin typeface="Arial" charset="0"/>
                <a:cs typeface="ＭＳ Ｐゴシック" charset="0"/>
              </a:rPr>
              <a:t>Sono le cosiddette morti improvvise a cuore sano.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E374633A-1ABF-9B4B-8A27-62034C1746F4}" type="slidenum">
              <a:rPr lang="it-IT"/>
              <a:pPr/>
              <a:t>9</a:t>
            </a:fld>
            <a:endParaRPr lang="it-IT"/>
          </a:p>
        </p:txBody>
      </p:sp>
      <p:sp>
        <p:nvSpPr>
          <p:cNvPr id="43009"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E8800B3B-CA9F-0343-B33F-042D8B262198}" type="slidenum">
              <a:rPr lang="it-IT" sz="1200"/>
              <a:pPr algn="r">
                <a:buClrTx/>
                <a:buFontTx/>
                <a:buNone/>
              </a:pPr>
              <a:t>9</a:t>
            </a:fld>
            <a:endParaRPr lang="it-IT" sz="1200"/>
          </a:p>
        </p:txBody>
      </p:sp>
      <p:sp>
        <p:nvSpPr>
          <p:cNvPr id="43010"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3011"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ClrTx/>
              <a:buFontTx/>
              <a:buNone/>
            </a:pPr>
            <a:r>
              <a:rPr lang="it-IT">
                <a:latin typeface="Arial" charset="0"/>
                <a:cs typeface="ＭＳ Ｐゴシック" charset="0"/>
              </a:rPr>
              <a:t>Questo perch</a:t>
            </a:r>
            <a:r>
              <a:rPr lang="fr-FR">
                <a:latin typeface="Arial" charset="0"/>
                <a:cs typeface="ＭＳ Ｐゴシック" charset="0"/>
              </a:rPr>
              <a:t>é</a:t>
            </a:r>
            <a:r>
              <a:rPr lang="it-IT">
                <a:latin typeface="Arial" charset="0"/>
                <a:cs typeface="ＭＳ Ｐゴシック" charset="0"/>
              </a:rPr>
              <a:t> accanto alla malattia coronarica, alla quale abbiamo dichiarato guerra spietata ormai da decenni, e infatti in questi pazienti raccogliamo ottimi frutti in termni di miglioramento della sopravvivenza e soprattutto delle condizioni di sopravvivenza, esistono una serie di altre condizioni morbose nelle quali la nostra capacità di diagnosi precoce e di prevenzione degli eventi è molto meno sviluppata allo stato dell’arte.</a:t>
            </a:r>
          </a:p>
          <a:p>
            <a:pPr eaLnBrk="1" hangingPunct="1">
              <a:spcBef>
                <a:spcPts val="450"/>
              </a:spcBef>
              <a:buClrTx/>
              <a:buFontTx/>
              <a:buNone/>
            </a:pPr>
            <a:r>
              <a:rPr lang="it-IT">
                <a:latin typeface="Arial" charset="0"/>
                <a:cs typeface="ＭＳ Ｐゴシック" charset="0"/>
              </a:rPr>
              <a:t>Peraltro sono spesso condizioni congenite che rimangono misconosciute fino alla manifestazione fatale, che quindi rappresenta spesso il primo evento di malattia in soggetti considerati sani, o meglio senza alcun motivo per essere considerati malati. Una bella sfida quindi.</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C1EE7398-7EEC-A744-804F-A4E5E3F65D86}" type="slidenum">
              <a:rPr lang="it-IT"/>
              <a:pPr/>
              <a:t>10</a:t>
            </a:fld>
            <a:endParaRPr lang="it-IT"/>
          </a:p>
        </p:txBody>
      </p:sp>
      <p:sp>
        <p:nvSpPr>
          <p:cNvPr id="44033"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51F34AEA-8FF3-964E-977E-B54EA37AE4D1}" type="slidenum">
              <a:rPr lang="it-IT" sz="1200"/>
              <a:pPr algn="r">
                <a:buClrTx/>
                <a:buFontTx/>
                <a:buNone/>
              </a:pPr>
              <a:t>10</a:t>
            </a:fld>
            <a:endParaRPr lang="it-IT" sz="1200"/>
          </a:p>
        </p:txBody>
      </p:sp>
      <p:sp>
        <p:nvSpPr>
          <p:cNvPr id="44034"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4035"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ClrTx/>
              <a:buFontTx/>
              <a:buNone/>
            </a:pPr>
            <a:r>
              <a:rPr lang="it-IT">
                <a:latin typeface="Arial" charset="0"/>
                <a:cs typeface="ＭＳ Ｐゴシック" charset="0"/>
              </a:rPr>
              <a:t>Se andiamo a guardare i dati nel particolare scopriamo che proprio in questi soggetti e quindi nella cosiddetta popolazione sana, si realizza il numero assoluto più elevato di eventi di morte improvvisa. La percentuale è ovviamente bassa rispetto ai soggetti con cardiopatia, ma il numero assoluto è molto maggiore. Certo ciò  è scontato trattandosi di una coorte più ampia di persone, ma significa però che per ottenere il migliore risultato dobbiamo puntare la nostra attenzione ed i nostri mezzi proprio verso questi soggetti.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BF0B0FA5-1CCC-E147-B0DB-64E5BC511D08}" type="slidenum">
              <a:rPr lang="it-IT"/>
              <a:pPr/>
              <a:t>11</a:t>
            </a:fld>
            <a:endParaRPr lang="it-IT"/>
          </a:p>
        </p:txBody>
      </p:sp>
      <p:sp>
        <p:nvSpPr>
          <p:cNvPr id="45057"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5058"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a:spcBef>
                <a:spcPts val="450"/>
              </a:spcBef>
              <a:buClrTx/>
              <a:buFontTx/>
              <a:buNone/>
            </a:pPr>
            <a:r>
              <a:rPr lang="it-IT">
                <a:latin typeface="Arial" charset="0"/>
                <a:cs typeface="ＭＳ Ｐゴシック" charset="0"/>
              </a:rPr>
              <a:t>A questo punto abbiamo un evidente paradosso…</a:t>
            </a:r>
          </a:p>
          <a:p>
            <a:pPr>
              <a:spcBef>
                <a:spcPts val="450"/>
              </a:spcBef>
              <a:buClrTx/>
              <a:buFontTx/>
              <a:buNone/>
            </a:pPr>
            <a:r>
              <a:rPr lang="it-IT">
                <a:latin typeface="Arial" charset="0"/>
                <a:cs typeface="ＭＳ Ｐゴシック" charset="0"/>
              </a:rPr>
              <a:t>Se da una parte l’attività fisica è raccomandata come fattore di prevenzione cardiovascoalare dall’altra esiste una maggiore probabilità che la stessa attività fisica renda attive delle condizioni patologiche fino a quel momento ignote o misconosciute</a:t>
            </a:r>
          </a:p>
        </p:txBody>
      </p:sp>
      <p:sp>
        <p:nvSpPr>
          <p:cNvPr id="45059"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FEF74E1F-2550-1B4C-BCA3-A755E1D52CF7}" type="slidenum">
              <a:rPr lang="it-IT" sz="1200"/>
              <a:pPr algn="r">
                <a:buClrTx/>
                <a:buFontTx/>
                <a:buNone/>
              </a:pPr>
              <a:t>11</a:t>
            </a:fld>
            <a:endParaRPr lang="it-IT"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403BF272-9417-7340-B8EB-36356A205DEF}" type="slidenum">
              <a:rPr lang="it-IT"/>
              <a:pPr/>
              <a:t>12</a:t>
            </a:fld>
            <a:endParaRPr lang="it-IT"/>
          </a:p>
        </p:txBody>
      </p:sp>
      <p:sp>
        <p:nvSpPr>
          <p:cNvPr id="46081"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6082"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a:spcBef>
                <a:spcPts val="450"/>
              </a:spcBef>
              <a:buClrTx/>
              <a:buFontTx/>
              <a:buNone/>
            </a:pPr>
            <a:r>
              <a:rPr lang="it-IT">
                <a:latin typeface="Arial" charset="0"/>
                <a:cs typeface="ＭＳ Ｐゴシック" charset="0"/>
              </a:rPr>
              <a:t>Questo è il primo punto sul quale vorrei richiamare l’attenzione.</a:t>
            </a:r>
          </a:p>
        </p:txBody>
      </p:sp>
      <p:sp>
        <p:nvSpPr>
          <p:cNvPr id="46083"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AAFD2514-C0D6-104D-855B-C4C199499FB0}" type="slidenum">
              <a:rPr lang="it-IT" sz="1200"/>
              <a:pPr algn="r">
                <a:buClrTx/>
                <a:buFontTx/>
                <a:buNone/>
              </a:pPr>
              <a:t>12</a:t>
            </a:fld>
            <a:endParaRPr lang="it-IT"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9"/>
          <p:cNvSpPr>
            <a:spLocks noGrp="1" noChangeArrowheads="1"/>
          </p:cNvSpPr>
          <p:nvPr>
            <p:ph type="sldNum"/>
          </p:nvPr>
        </p:nvSpPr>
        <p:spPr>
          <a:ln/>
        </p:spPr>
        <p:txBody>
          <a:bodyPr/>
          <a:lstStyle/>
          <a:p>
            <a:fld id="{E42C2FD7-E250-DE4F-A576-D0F8D722A594}" type="slidenum">
              <a:rPr lang="it-IT"/>
              <a:pPr/>
              <a:t>13</a:t>
            </a:fld>
            <a:endParaRPr lang="it-IT"/>
          </a:p>
        </p:txBody>
      </p:sp>
      <p:sp>
        <p:nvSpPr>
          <p:cNvPr id="47105"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7106" name="Text Box 2"/>
          <p:cNvSpPr txBox="1">
            <a:spLocks noGrp="1" noChangeArrowheads="1"/>
          </p:cNvSpPr>
          <p:nvPr>
            <p:ph type="body" idx="1"/>
          </p:nvPr>
        </p:nvSpPr>
        <p:spPr bwMode="auto">
          <a:xfrm>
            <a:off x="914400" y="4343400"/>
            <a:ext cx="5029200" cy="4114800"/>
          </a:xfrm>
          <a:prstGeom prst="rect">
            <a:avLst/>
          </a:prstGeom>
          <a:noFill/>
          <a:ln w="9360" cap="sq">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a:spcBef>
                <a:spcPts val="450"/>
              </a:spcBef>
              <a:buClrTx/>
              <a:buFontTx/>
              <a:buNone/>
            </a:pPr>
            <a:r>
              <a:rPr lang="it-IT">
                <a:effectLst>
                  <a:outerShdw blurRad="38100" dist="38100" dir="2700000" algn="tl">
                    <a:srgbClr val="DDDDDD"/>
                  </a:outerShdw>
                </a:effectLst>
                <a:latin typeface="Arial" charset="0"/>
                <a:cs typeface="ＭＳ Ｐゴシック" charset="0"/>
              </a:rPr>
              <a:t>Altri due fattori determinanti per la sopravvivenza sono il tempo dell’intervento e il luogo in cui si verifica l’arresto. I dati della letteratura ricavati dai pazienti portatori di defibrillatore impiantabile, dispositivo che registra in continuo per 24 ore al giorno il ritmo cardiaco del paziente,  ci dicono che esiste un picco degli eventi  aritmici nelle prime ore del mattino e appena dopo il risveglio.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2F0D2B65-0181-2A4D-A0F4-447271F5CDBF}" type="slidenum">
              <a:rPr lang="it-IT"/>
              <a:pPr/>
              <a:t>14</a:t>
            </a:fld>
            <a:endParaRPr lang="it-IT"/>
          </a:p>
        </p:txBody>
      </p:sp>
      <p:sp>
        <p:nvSpPr>
          <p:cNvPr id="48129"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CA66B236-660D-C149-9102-831D6056F712}" type="slidenum">
              <a:rPr lang="it-IT" sz="1200"/>
              <a:pPr algn="r">
                <a:buClrTx/>
                <a:buFontTx/>
                <a:buNone/>
              </a:pPr>
              <a:t>14</a:t>
            </a:fld>
            <a:endParaRPr lang="it-IT" sz="1200"/>
          </a:p>
        </p:txBody>
      </p:sp>
      <p:sp>
        <p:nvSpPr>
          <p:cNvPr id="48130"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1"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lnSpc>
                <a:spcPct val="110000"/>
              </a:lnSpc>
              <a:spcBef>
                <a:spcPts val="450"/>
              </a:spcBef>
              <a:buClrTx/>
              <a:buFontTx/>
              <a:buNone/>
            </a:pPr>
            <a:r>
              <a:rPr lang="it-IT">
                <a:effectLst>
                  <a:outerShdw blurRad="38100" dist="38100" dir="2700000" algn="tl">
                    <a:srgbClr val="DDDDDD"/>
                  </a:outerShdw>
                </a:effectLst>
                <a:latin typeface="Arial" charset="0"/>
                <a:cs typeface="ＭＳ Ｐゴシック" charset="0"/>
              </a:rPr>
              <a:t>La possibilità di ricevere il massaggio cardiaco ed il supporto ventilatorio oltre alla defibrillazione migliora la possibilità di evitare il danno neurologico permanente.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6C032BFA-B574-3442-925F-B610154BBBE9}" type="slidenum">
              <a:rPr lang="it-IT"/>
              <a:pPr/>
              <a:t>15</a:t>
            </a:fld>
            <a:endParaRPr lang="it-IT"/>
          </a:p>
        </p:txBody>
      </p:sp>
      <p:sp>
        <p:nvSpPr>
          <p:cNvPr id="49153"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89D7B270-30C0-2A4F-8DD5-595BA9747EB0}" type="slidenum">
              <a:rPr lang="it-IT" sz="1200"/>
              <a:pPr algn="r">
                <a:buClrTx/>
                <a:buFontTx/>
                <a:buNone/>
              </a:pPr>
              <a:t>15</a:t>
            </a:fld>
            <a:endParaRPr lang="it-IT" sz="1200"/>
          </a:p>
        </p:txBody>
      </p:sp>
      <p:sp>
        <p:nvSpPr>
          <p:cNvPr id="49154"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9155"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lnSpc>
                <a:spcPct val="110000"/>
              </a:lnSpc>
              <a:spcBef>
                <a:spcPts val="450"/>
              </a:spcBef>
              <a:buClrTx/>
              <a:buFontTx/>
              <a:buNone/>
            </a:pPr>
            <a:r>
              <a:rPr lang="it-IT">
                <a:effectLst>
                  <a:outerShdw blurRad="38100" dist="38100" dir="2700000" algn="tl">
                    <a:srgbClr val="DDDDDD"/>
                  </a:outerShdw>
                </a:effectLst>
                <a:latin typeface="Arial" charset="0"/>
                <a:cs typeface="ＭＳ Ｐゴシック" charset="0"/>
              </a:rPr>
              <a:t>Non a caso rileviamo che il 70% degli eventi si verifica nelle abitazioni, il 30 %v in strade e luoghi pubblici.</a:t>
            </a:r>
          </a:p>
          <a:p>
            <a:pPr eaLnBrk="1" hangingPunct="1">
              <a:lnSpc>
                <a:spcPct val="110000"/>
              </a:lnSpc>
              <a:spcBef>
                <a:spcPts val="450"/>
              </a:spcBef>
              <a:buClrTx/>
              <a:buFontTx/>
              <a:buNone/>
            </a:pPr>
            <a:r>
              <a:rPr lang="it-IT">
                <a:effectLst>
                  <a:outerShdw blurRad="38100" dist="38100" dir="2700000" algn="tl">
                    <a:srgbClr val="DDDDDD"/>
                  </a:outerShdw>
                </a:effectLst>
                <a:latin typeface="Arial" charset="0"/>
                <a:cs typeface="ＭＳ Ｐゴシック" charset="0"/>
              </a:rPr>
              <a:t>Ovviamente la necessità di intervento a domicilio del paziente condiziona tempi più lunghi.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647297AE-08B3-4E49-AB76-683CE85C9432}" type="slidenum">
              <a:rPr lang="it-IT"/>
              <a:pPr/>
              <a:t>16</a:t>
            </a:fld>
            <a:endParaRPr lang="it-IT"/>
          </a:p>
        </p:txBody>
      </p:sp>
      <p:sp>
        <p:nvSpPr>
          <p:cNvPr id="50177"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0178"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50179"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33945222-2B17-934D-9A32-BBE1E941301A}" type="slidenum">
              <a:rPr lang="it-IT" sz="1200"/>
              <a:pPr algn="r">
                <a:buClrTx/>
                <a:buFontTx/>
                <a:buNone/>
              </a:pPr>
              <a:t>16</a:t>
            </a:fld>
            <a:endParaRPr lang="it-IT"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F10BCD81-DC52-8348-9CF5-31586D297C89}" type="slidenum">
              <a:rPr lang="it-IT"/>
              <a:pPr/>
              <a:t>17</a:t>
            </a:fld>
            <a:endParaRPr lang="it-IT"/>
          </a:p>
        </p:txBody>
      </p:sp>
      <p:sp>
        <p:nvSpPr>
          <p:cNvPr id="51201"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2F9304E7-7F31-B440-B477-A6A1B0E39D7E}" type="slidenum">
              <a:rPr lang="it-IT" sz="1200"/>
              <a:pPr algn="r">
                <a:buClrTx/>
                <a:buFontTx/>
                <a:buNone/>
              </a:pPr>
              <a:t>17</a:t>
            </a:fld>
            <a:endParaRPr lang="it-IT" sz="1200"/>
          </a:p>
        </p:txBody>
      </p:sp>
      <p:sp>
        <p:nvSpPr>
          <p:cNvPr id="51202"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1203"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ClrTx/>
              <a:buFontTx/>
              <a:buNone/>
            </a:pPr>
            <a:r>
              <a:rPr lang="it-IT">
                <a:latin typeface="Arial" charset="0"/>
                <a:cs typeface="ＭＳ Ｐゴシック" charset="0"/>
              </a:rPr>
              <a:t>Vorrei ora brevemente introdurre il discorso dell’uso del DAE completamente automatico. Un dispositivo che non richiede la conferma del soccorritore per procedere ad erogare lo shock elettrico.</a:t>
            </a:r>
          </a:p>
          <a:p>
            <a:pPr eaLnBrk="1" hangingPunct="1">
              <a:spcBef>
                <a:spcPts val="450"/>
              </a:spcBef>
              <a:buClrTx/>
              <a:buFontTx/>
              <a:buNone/>
            </a:pPr>
            <a:r>
              <a:rPr lang="it-IT">
                <a:latin typeface="Arial" charset="0"/>
                <a:cs typeface="ＭＳ Ｐゴシック" charset="0"/>
              </a:rPr>
              <a:t>Perch</a:t>
            </a:r>
            <a:r>
              <a:rPr lang="fr-FR">
                <a:latin typeface="Arial" charset="0"/>
                <a:cs typeface="ＭＳ Ｐゴシック" charset="0"/>
              </a:rPr>
              <a:t>é</a:t>
            </a:r>
            <a:r>
              <a:rPr lang="it-IT">
                <a:latin typeface="Arial" charset="0"/>
                <a:cs typeface="ＭＳ Ｐゴシック" charset="0"/>
              </a:rPr>
              <a:t> questi dispositivi sono considerati efficaci e sicuri?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9"/>
          <p:cNvSpPr>
            <a:spLocks noGrp="1" noChangeArrowheads="1"/>
          </p:cNvSpPr>
          <p:nvPr>
            <p:ph type="sldNum"/>
          </p:nvPr>
        </p:nvSpPr>
        <p:spPr>
          <a:ln/>
        </p:spPr>
        <p:txBody>
          <a:bodyPr/>
          <a:lstStyle/>
          <a:p>
            <a:fld id="{AFDD58B0-21FC-AF46-BE3B-55C7233ECB88}" type="slidenum">
              <a:rPr lang="it-IT"/>
              <a:pPr/>
              <a:t>18</a:t>
            </a:fld>
            <a:endParaRPr lang="it-IT"/>
          </a:p>
        </p:txBody>
      </p:sp>
      <p:sp>
        <p:nvSpPr>
          <p:cNvPr id="52225"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2226"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8A7FE691-3290-AD46-9CA9-ECE9A6027096}" type="slidenum">
              <a:rPr lang="it-IT"/>
              <a:pPr/>
              <a:t>19</a:t>
            </a:fld>
            <a:endParaRPr lang="it-IT"/>
          </a:p>
        </p:txBody>
      </p:sp>
      <p:sp>
        <p:nvSpPr>
          <p:cNvPr id="53249"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333D6729-253C-4F46-903D-613839530EAC}" type="slidenum">
              <a:rPr lang="it-IT" sz="1200"/>
              <a:pPr algn="r">
                <a:buClrTx/>
                <a:buFontTx/>
                <a:buNone/>
              </a:pPr>
              <a:t>19</a:t>
            </a:fld>
            <a:endParaRPr lang="it-IT" sz="1200"/>
          </a:p>
        </p:txBody>
      </p:sp>
      <p:sp>
        <p:nvSpPr>
          <p:cNvPr id="53250" name="Text Box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3251" name="Text Box 3"/>
          <p:cNvSpPr txBox="1">
            <a:spLocks noGrp="1" noChangeArrowheads="1"/>
          </p:cNvSpPr>
          <p:nvPr>
            <p:ph type="body" idx="1"/>
          </p:nvPr>
        </p:nvSpPr>
        <p:spPr bwMode="auto">
          <a:xfrm>
            <a:off x="914400" y="4343400"/>
            <a:ext cx="5029200" cy="4114800"/>
          </a:xfrm>
          <a:prstGeom prst="rect">
            <a:avLst/>
          </a:prstGeom>
          <a:solidFill>
            <a:srgbClr val="FFFFFF"/>
          </a:solidFill>
          <a:ln w="9360" cap="sq">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eaLnBrk="1" hangingPunct="1">
              <a:spcBef>
                <a:spcPts val="450"/>
              </a:spcBef>
              <a:buClrTx/>
              <a:buFontTx/>
              <a:buNone/>
            </a:pPr>
            <a:r>
              <a:rPr lang="it-IT">
                <a:latin typeface="Arial" charset="0"/>
                <a:cs typeface="ＭＳ Ｐゴシック" charset="0"/>
              </a:rPr>
              <a:t>Quindi di fronte ad una situazione estremamente grave come quella dell’elettrocardiogramma in alto, che potremmo tranquillamente paragonare al trovarsi nell’occhio del ciclone, il DAE, mutuando la tecnologia dei defibrillatori impiantabili, esegue automaticamente e autonomamente il riconoscimento dell’evento potenzialmente mortale e l’intervento salvavita. </a:t>
            </a:r>
          </a:p>
          <a:p>
            <a:pPr eaLnBrk="1" hangingPunct="1">
              <a:spcBef>
                <a:spcPts val="450"/>
              </a:spcBef>
              <a:buClrTx/>
              <a:buFontTx/>
              <a:buNone/>
            </a:pPr>
            <a:r>
              <a:rPr lang="it-IT">
                <a:latin typeface="Arial" charset="0"/>
                <a:cs typeface="ＭＳ Ｐゴシック" charset="0"/>
              </a:rPr>
              <a:t>Mutuando i dati dai defibrillatori impiantabili possiamo ipotizzare una frequenza di interventi inappropriati inferiore al 10%, che è un numero accettabile in una situazione di emergenza. Sottilineo inoltre che l’evoluzione tecnologica sta abbassando rapidamente queste percentuali e che attualmente per la maggior parte dispositivi l’appropriatezza di intervento è superiore al 95%.</a:t>
            </a:r>
          </a:p>
          <a:p>
            <a:pPr eaLnBrk="1" hangingPunct="1">
              <a:spcBef>
                <a:spcPts val="450"/>
              </a:spcBef>
              <a:buClrTx/>
              <a:buFontTx/>
              <a:buNone/>
            </a:pPr>
            <a:endParaRPr lang="it-IT">
              <a:latin typeface="Arial" charset="0"/>
              <a:cs typeface="ＭＳ Ｐゴシック" charset="0"/>
            </a:endParaRPr>
          </a:p>
          <a:p>
            <a:pPr eaLnBrk="1" hangingPunct="1">
              <a:spcBef>
                <a:spcPts val="450"/>
              </a:spcBef>
              <a:buClrTx/>
              <a:buFontTx/>
              <a:buNone/>
            </a:pPr>
            <a:endParaRPr lang="it-IT">
              <a:latin typeface="Arial" charset="0"/>
              <a:cs typeface="ＭＳ Ｐゴシック" charset="0"/>
            </a:endParaRPr>
          </a:p>
          <a:p>
            <a:pPr eaLnBrk="1" hangingPunct="1">
              <a:spcBef>
                <a:spcPts val="450"/>
              </a:spcBef>
              <a:buClrTx/>
              <a:buFontTx/>
              <a:buNone/>
            </a:pPr>
            <a:endParaRPr lang="it-IT">
              <a:latin typeface="Arial"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1B36F91B-F252-B544-8E26-02C051A98C33}" type="slidenum">
              <a:rPr lang="it-IT"/>
              <a:pPr/>
              <a:t>20</a:t>
            </a:fld>
            <a:endParaRPr lang="it-IT"/>
          </a:p>
        </p:txBody>
      </p:sp>
      <p:sp>
        <p:nvSpPr>
          <p:cNvPr id="54273"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4274"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a:spcBef>
                <a:spcPts val="450"/>
              </a:spcBef>
              <a:buClrTx/>
              <a:buFontTx/>
              <a:buNone/>
            </a:pPr>
            <a:r>
              <a:rPr lang="it-IT">
                <a:latin typeface="Arial" charset="0"/>
                <a:ea typeface="ヒラギノ角ゴ Pro W3" charset="0"/>
                <a:cs typeface="ヒラギノ角ゴ Pro W3" charset="0"/>
              </a:rPr>
              <a:t>E vorrei sottolineare con orgoglio che l’Italia ha contribuito in maniera preponderante alla raccolta di questi dati,  essendo stata per lungo tempi la nazione europea con la maggiore esperienza nell’utilizzo dei defibrillatori automatici impiantabili. </a:t>
            </a:r>
          </a:p>
          <a:p>
            <a:pPr>
              <a:spcBef>
                <a:spcPts val="450"/>
              </a:spcBef>
              <a:buClrTx/>
              <a:buFontTx/>
              <a:buNone/>
            </a:pPr>
            <a:r>
              <a:rPr lang="it-IT">
                <a:latin typeface="Arial" charset="0"/>
                <a:ea typeface="ヒラギノ角ゴ Pro W3" charset="0"/>
                <a:cs typeface="ヒラギノ角ゴ Pro W3" charset="0"/>
              </a:rPr>
              <a:t>Un dato non casuale ma strettamente legato al grande impegno che la comunità cardiologica di questo paese ha da sempre profuso nello studio e nel trattamento dell’infarto e delle aritmie cardiache. </a:t>
            </a:r>
          </a:p>
        </p:txBody>
      </p:sp>
      <p:sp>
        <p:nvSpPr>
          <p:cNvPr id="54275"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7DCF0987-81A0-CC49-BEAB-891D0565E89F}" type="slidenum">
              <a:rPr lang="it-IT" sz="1200">
                <a:ea typeface="ヒラギノ角ゴ Pro W3" charset="0"/>
                <a:cs typeface="ヒラギノ角ゴ Pro W3" charset="0"/>
              </a:rPr>
              <a:pPr algn="r">
                <a:buClrTx/>
                <a:buFontTx/>
                <a:buNone/>
              </a:pPr>
              <a:t>20</a:t>
            </a:fld>
            <a:endParaRPr lang="it-IT" sz="1200">
              <a:ea typeface="ヒラギノ角ゴ Pro W3" charset="0"/>
              <a:cs typeface="ヒラギノ角ゴ Pro W3"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54AD8A18-6768-0845-8840-974AF5DC77E0}" type="slidenum">
              <a:rPr lang="it-IT"/>
              <a:pPr/>
              <a:t>21</a:t>
            </a:fld>
            <a:endParaRPr lang="it-IT"/>
          </a:p>
        </p:txBody>
      </p:sp>
      <p:sp>
        <p:nvSpPr>
          <p:cNvPr id="55297"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5298"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charset="0"/>
                <a:ea typeface="ＭＳ Ｐゴシック" charset="0"/>
              </a:defRPr>
            </a:lvl9pPr>
          </a:lstStyle>
          <a:p>
            <a:pPr>
              <a:spcBef>
                <a:spcPts val="450"/>
              </a:spcBef>
              <a:buClrTx/>
              <a:buFontTx/>
              <a:buNone/>
            </a:pPr>
            <a:r>
              <a:rPr lang="it-IT">
                <a:latin typeface="Arial" charset="0"/>
                <a:cs typeface="ＭＳ Ｐゴシック" charset="0"/>
              </a:rPr>
              <a:t>Questi sono dati più vicini nel tempo, del 2013, dove possiamo notare che altre nazioni europee come Germania, Francia e Belgio hanno incrementato l’utilizzo di questi dispositivi, ma la nostra nazione rimane comunque un riferimento nel panorama europeo.</a:t>
            </a:r>
          </a:p>
          <a:p>
            <a:pPr>
              <a:spcBef>
                <a:spcPts val="450"/>
              </a:spcBef>
              <a:buClrTx/>
              <a:buFontTx/>
              <a:buNone/>
            </a:pPr>
            <a:endParaRPr lang="it-IT">
              <a:latin typeface="Arial" charset="0"/>
              <a:cs typeface="ＭＳ Ｐゴシック" charset="0"/>
            </a:endParaRPr>
          </a:p>
        </p:txBody>
      </p:sp>
      <p:sp>
        <p:nvSpPr>
          <p:cNvPr id="55299"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71EAB85C-9769-9440-AF99-57FED2C022CB}" type="slidenum">
              <a:rPr lang="it-IT" sz="1200"/>
              <a:pPr algn="r">
                <a:buClrTx/>
                <a:buFontTx/>
                <a:buNone/>
              </a:pPr>
              <a:t>21</a:t>
            </a:fld>
            <a:endParaRPr lang="it-IT"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28A56741-99CE-1046-A6E1-759B11C4335A}" type="slidenum">
              <a:rPr lang="it-IT"/>
              <a:pPr/>
              <a:t>22</a:t>
            </a:fld>
            <a:endParaRPr lang="it-IT"/>
          </a:p>
        </p:txBody>
      </p:sp>
      <p:sp>
        <p:nvSpPr>
          <p:cNvPr id="56321"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6322"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56323"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1F360674-D621-5347-99B3-4692DC8B36E4}" type="slidenum">
              <a:rPr lang="it-IT" sz="1200"/>
              <a:pPr algn="r">
                <a:buClrTx/>
                <a:buFontTx/>
                <a:buNone/>
              </a:pPr>
              <a:t>22</a:t>
            </a:fld>
            <a:endParaRPr lang="it-IT"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885B7C95-E312-7F49-BAEC-908D16048E9E}" type="slidenum">
              <a:rPr lang="it-IT"/>
              <a:pPr/>
              <a:t>23</a:t>
            </a:fld>
            <a:endParaRPr lang="it-IT"/>
          </a:p>
        </p:txBody>
      </p:sp>
      <p:sp>
        <p:nvSpPr>
          <p:cNvPr id="57345"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7346"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57347"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015EA97B-02CC-EE4D-98CA-22F996FD5FFD}" type="slidenum">
              <a:rPr lang="it-IT" sz="1200"/>
              <a:pPr algn="r">
                <a:buClrTx/>
                <a:buFontTx/>
                <a:buNone/>
              </a:pPr>
              <a:t>23</a:t>
            </a:fld>
            <a:endParaRPr lang="it-IT"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E8707B06-423E-9D43-ACDE-303BFBBC4C92}" type="slidenum">
              <a:rPr lang="it-IT"/>
              <a:pPr/>
              <a:t>24</a:t>
            </a:fld>
            <a:endParaRPr lang="it-IT"/>
          </a:p>
        </p:txBody>
      </p:sp>
      <p:sp>
        <p:nvSpPr>
          <p:cNvPr id="58369"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8370"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58371"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C7E5F9A5-A6D3-AB43-A845-A8F7835B4FBC}" type="slidenum">
              <a:rPr lang="it-IT" sz="1200"/>
              <a:pPr algn="r">
                <a:buClrTx/>
                <a:buFontTx/>
                <a:buNone/>
              </a:pPr>
              <a:t>24</a:t>
            </a:fld>
            <a:endParaRPr lang="it-IT"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15D88171-1249-CB44-8BAC-9F877DF1DF5F}" type="slidenum">
              <a:rPr lang="it-IT"/>
              <a:pPr/>
              <a:t>25</a:t>
            </a:fld>
            <a:endParaRPr lang="it-IT"/>
          </a:p>
        </p:txBody>
      </p:sp>
      <p:sp>
        <p:nvSpPr>
          <p:cNvPr id="59393"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9394"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59395"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89B4FE8C-B98E-E04F-8E67-299FE03EA77D}" type="slidenum">
              <a:rPr lang="it-IT" sz="1200"/>
              <a:pPr algn="r">
                <a:buClrTx/>
                <a:buFontTx/>
                <a:buNone/>
              </a:pPr>
              <a:t>25</a:t>
            </a:fld>
            <a:endParaRPr lang="it-IT"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7BD7DC2F-C4CA-2E48-AFD8-99B5E89759F4}" type="slidenum">
              <a:rPr lang="it-IT"/>
              <a:pPr/>
              <a:t>26</a:t>
            </a:fld>
            <a:endParaRPr lang="it-IT"/>
          </a:p>
        </p:txBody>
      </p:sp>
      <p:sp>
        <p:nvSpPr>
          <p:cNvPr id="60417"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0418"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60419"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0EF00E72-FCD7-344B-B447-2FD5F6F3852A}" type="slidenum">
              <a:rPr lang="it-IT" sz="1200"/>
              <a:pPr algn="r">
                <a:buClrTx/>
                <a:buFontTx/>
                <a:buNone/>
              </a:pPr>
              <a:t>26</a:t>
            </a:fld>
            <a:endParaRPr lang="it-IT"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DC3A4D82-E96C-1242-9521-5551DA66B43B}" type="slidenum">
              <a:rPr lang="it-IT"/>
              <a:pPr/>
              <a:t>27</a:t>
            </a:fld>
            <a:endParaRPr lang="it-IT"/>
          </a:p>
        </p:txBody>
      </p:sp>
      <p:sp>
        <p:nvSpPr>
          <p:cNvPr id="61441"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1442"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42900" indent="-33813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5pPr>
            <a:lvl6pPr marL="2514600" indent="-228600" defTabSz="449263" eaLnBrk="0" fontAlgn="base" hangingPunct="0">
              <a:spcBef>
                <a:spcPct val="3000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6pPr>
            <a:lvl7pPr marL="2971800" indent="-228600" defTabSz="449263" eaLnBrk="0" fontAlgn="base" hangingPunct="0">
              <a:spcBef>
                <a:spcPct val="3000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7pPr>
            <a:lvl8pPr marL="3429000" indent="-228600" defTabSz="449263" eaLnBrk="0" fontAlgn="base" hangingPunct="0">
              <a:spcBef>
                <a:spcPct val="3000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8pPr>
            <a:lvl9pPr marL="3886200" indent="-228600" defTabSz="449263" eaLnBrk="0" fontAlgn="base" hangingPunct="0">
              <a:spcBef>
                <a:spcPct val="3000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1200">
                <a:solidFill>
                  <a:srgbClr val="000000"/>
                </a:solidFill>
                <a:latin typeface="Times New Roman" charset="0"/>
                <a:ea typeface="ＭＳ Ｐゴシック" charset="0"/>
              </a:defRPr>
            </a:lvl9pPr>
          </a:lstStyle>
          <a:p>
            <a:pPr eaLnBrk="1" hangingPunct="1">
              <a:spcBef>
                <a:spcPts val="750"/>
              </a:spcBef>
              <a:buClrTx/>
              <a:buFontTx/>
              <a:buNone/>
            </a:pPr>
            <a:r>
              <a:rPr lang="it-IT">
                <a:latin typeface="Arial" charset="0"/>
                <a:cs typeface="ＭＳ Ｐゴシック" charset="0"/>
              </a:rPr>
              <a:t>Cito infine </a:t>
            </a:r>
            <a:r>
              <a:rPr lang="it-IT">
                <a:solidFill>
                  <a:srgbClr val="FFFFCC"/>
                </a:solidFill>
                <a:effectLst>
                  <a:outerShdw blurRad="38100" dist="38100" dir="2700000" algn="tl">
                    <a:srgbClr val="DDDDDD"/>
                  </a:outerShdw>
                </a:effectLst>
                <a:latin typeface="Century Gothic" charset="0"/>
                <a:cs typeface="ＭＳ Ｐゴシック" charset="0"/>
              </a:rPr>
              <a:t>Un report del Centro di controllo e prevenzione delle malattie, organo del Dipartimento della Salute USA sulle strategie  supportati da evidenze scientifiche o esperienze sul campo,. Si tratta di un lavoro volto ad individuare i comportamenti efficaci in termini di evidenze scientifie e risultati sul campo.</a:t>
            </a:r>
          </a:p>
          <a:p>
            <a:pPr eaLnBrk="1" hangingPunct="1">
              <a:spcBef>
                <a:spcPts val="750"/>
              </a:spcBef>
              <a:buClrTx/>
              <a:buFontTx/>
              <a:buNone/>
            </a:pPr>
            <a:endParaRPr lang="it-IT">
              <a:solidFill>
                <a:srgbClr val="FFFFCC"/>
              </a:solidFill>
              <a:effectLst>
                <a:outerShdw blurRad="38100" dist="38100" dir="2700000" algn="tl">
                  <a:srgbClr val="DDDDDD"/>
                </a:outerShdw>
              </a:effectLst>
              <a:latin typeface="Century Gothic" charset="0"/>
              <a:cs typeface="ＭＳ Ｐゴシック" charset="0"/>
            </a:endParaRPr>
          </a:p>
          <a:p>
            <a:pPr>
              <a:spcBef>
                <a:spcPts val="450"/>
              </a:spcBef>
              <a:buClrTx/>
              <a:buFontTx/>
              <a:buNone/>
            </a:pPr>
            <a:endParaRPr lang="it-IT">
              <a:solidFill>
                <a:srgbClr val="FFFFCC"/>
              </a:solidFill>
              <a:effectLst>
                <a:outerShdw blurRad="38100" dist="38100" dir="2700000" algn="tl">
                  <a:srgbClr val="DDDDDD"/>
                </a:outerShdw>
              </a:effectLst>
              <a:latin typeface="Century Gothic" charset="0"/>
              <a:cs typeface="ＭＳ Ｐゴシック" charset="0"/>
            </a:endParaRPr>
          </a:p>
        </p:txBody>
      </p:sp>
      <p:sp>
        <p:nvSpPr>
          <p:cNvPr id="61443"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31097EA0-158D-784A-A3C3-651561F7CD28}" type="slidenum">
              <a:rPr lang="it-IT" sz="1200"/>
              <a:pPr algn="r">
                <a:buClrTx/>
                <a:buFontTx/>
                <a:buNone/>
              </a:pPr>
              <a:t>27</a:t>
            </a:fld>
            <a:endParaRPr lang="it-IT"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DD3F9D62-F281-CB49-970C-50CD073BFC41}" type="slidenum">
              <a:rPr lang="it-IT"/>
              <a:pPr/>
              <a:t>28</a:t>
            </a:fld>
            <a:endParaRPr lang="it-IT"/>
          </a:p>
        </p:txBody>
      </p:sp>
      <p:sp>
        <p:nvSpPr>
          <p:cNvPr id="62465"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2466"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62467"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7139BF2F-B68D-FE4C-A3CB-32348E7BEE65}" type="slidenum">
              <a:rPr lang="it-IT" sz="1200"/>
              <a:pPr algn="r">
                <a:buClrTx/>
                <a:buFontTx/>
                <a:buNone/>
              </a:pPr>
              <a:t>28</a:t>
            </a:fld>
            <a:endParaRPr lang="it-IT"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B82F512C-88CB-9845-876C-18A563D45F74}" type="slidenum">
              <a:rPr lang="it-IT"/>
              <a:pPr/>
              <a:t>29</a:t>
            </a:fld>
            <a:endParaRPr lang="it-IT"/>
          </a:p>
        </p:txBody>
      </p:sp>
      <p:sp>
        <p:nvSpPr>
          <p:cNvPr id="63489"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3490"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63491"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38A596F6-4195-6345-9C40-EA6E49623B44}" type="slidenum">
              <a:rPr lang="it-IT" sz="1200"/>
              <a:pPr algn="r">
                <a:buClrTx/>
                <a:buFontTx/>
                <a:buNone/>
              </a:pPr>
              <a:t>29</a:t>
            </a:fld>
            <a:endParaRPr lang="it-IT"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F4F1B3A1-4896-1744-B2B9-F75EFB87ACBB}" type="slidenum">
              <a:rPr lang="it-IT"/>
              <a:pPr/>
              <a:t>30</a:t>
            </a:fld>
            <a:endParaRPr lang="it-IT"/>
          </a:p>
        </p:txBody>
      </p:sp>
      <p:sp>
        <p:nvSpPr>
          <p:cNvPr id="64513"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4514" name="Text Box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64515" name="Text Box 3"/>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r">
              <a:buClrTx/>
              <a:buFontTx/>
              <a:buNone/>
            </a:pPr>
            <a:fld id="{4036B64C-A118-D746-9C23-56F1AC8D9957}" type="slidenum">
              <a:rPr lang="it-IT" sz="1200"/>
              <a:pPr algn="r">
                <a:buClrTx/>
                <a:buFontTx/>
                <a:buNone/>
              </a:pPr>
              <a:t>30</a:t>
            </a:fld>
            <a:endParaRPr lang="it-IT"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9"/>
          <p:cNvSpPr>
            <a:spLocks noGrp="1" noChangeArrowheads="1"/>
          </p:cNvSpPr>
          <p:nvPr>
            <p:ph type="sldNum"/>
          </p:nvPr>
        </p:nvSpPr>
        <p:spPr>
          <a:ln/>
        </p:spPr>
        <p:txBody>
          <a:bodyPr/>
          <a:lstStyle/>
          <a:p>
            <a:fld id="{9EB79F21-3A3C-5145-BF6D-70884B5A24AA}" type="slidenum">
              <a:rPr lang="it-IT"/>
              <a:pPr/>
              <a:t>31</a:t>
            </a:fld>
            <a:endParaRPr lang="it-IT"/>
          </a:p>
        </p:txBody>
      </p:sp>
      <p:sp>
        <p:nvSpPr>
          <p:cNvPr id="65537"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5538" name="Text Box 2"/>
          <p:cNvSpPr txBox="1">
            <a:spLocks noGrp="1" noChangeArrowheads="1"/>
          </p:cNvSpPr>
          <p:nvPr>
            <p:ph type="body" idx="1"/>
          </p:nvPr>
        </p:nvSpPr>
        <p:spPr bwMode="auto">
          <a:xfrm>
            <a:off x="914400" y="4333875"/>
            <a:ext cx="5029200" cy="4143375"/>
          </a:xfrm>
          <a:prstGeom prst="rect">
            <a:avLst/>
          </a:prstGeom>
          <a:noFill/>
          <a:ln w="9360" cap="sq">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numero diapositiva 3"/>
          <p:cNvSpPr>
            <a:spLocks noGrp="1"/>
          </p:cNvSpPr>
          <p:nvPr>
            <p:ph type="sldNum" idx="10"/>
          </p:nvPr>
        </p:nvSpPr>
        <p:spPr/>
        <p:txBody>
          <a:bodyPr/>
          <a:lstStyle>
            <a:lvl1pPr>
              <a:defRPr/>
            </a:lvl1pPr>
          </a:lstStyle>
          <a:p>
            <a:fld id="{D4555D73-7C5B-D744-8466-137E525093DE}" type="slidenum">
              <a:rPr lang="it-IT"/>
              <a:pPr/>
              <a:t>‹n.›</a:t>
            </a:fld>
            <a:endParaRPr lang="it-IT"/>
          </a:p>
        </p:txBody>
      </p:sp>
    </p:spTree>
    <p:extLst>
      <p:ext uri="{BB962C8B-B14F-4D97-AF65-F5344CB8AC3E}">
        <p14:creationId xmlns:p14="http://schemas.microsoft.com/office/powerpoint/2010/main" val="3542148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numero diapositiva 3"/>
          <p:cNvSpPr>
            <a:spLocks noGrp="1"/>
          </p:cNvSpPr>
          <p:nvPr>
            <p:ph type="sldNum" idx="10"/>
          </p:nvPr>
        </p:nvSpPr>
        <p:spPr/>
        <p:txBody>
          <a:bodyPr/>
          <a:lstStyle>
            <a:lvl1pPr>
              <a:defRPr/>
            </a:lvl1pPr>
          </a:lstStyle>
          <a:p>
            <a:fld id="{1B599D86-4B81-D44D-806D-5BBAF73FB5BB}" type="slidenum">
              <a:rPr lang="it-IT"/>
              <a:pPr/>
              <a:t>‹n.›</a:t>
            </a:fld>
            <a:endParaRPr lang="it-IT"/>
          </a:p>
        </p:txBody>
      </p:sp>
    </p:spTree>
    <p:extLst>
      <p:ext uri="{BB962C8B-B14F-4D97-AF65-F5344CB8AC3E}">
        <p14:creationId xmlns:p14="http://schemas.microsoft.com/office/powerpoint/2010/main" val="345434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gli stili del testo dello schema</a:t>
            </a:r>
          </a:p>
        </p:txBody>
      </p:sp>
      <p:sp>
        <p:nvSpPr>
          <p:cNvPr id="4" name="Segnaposto numero diapositiva 3"/>
          <p:cNvSpPr>
            <a:spLocks noGrp="1"/>
          </p:cNvSpPr>
          <p:nvPr>
            <p:ph type="sldNum" idx="10"/>
          </p:nvPr>
        </p:nvSpPr>
        <p:spPr/>
        <p:txBody>
          <a:bodyPr/>
          <a:lstStyle>
            <a:lvl1pPr>
              <a:defRPr/>
            </a:lvl1pPr>
          </a:lstStyle>
          <a:p>
            <a:fld id="{5F50EB68-0266-8D43-8526-32D9E0DE35AC}" type="slidenum">
              <a:rPr lang="it-IT"/>
              <a:pPr/>
              <a:t>‹n.›</a:t>
            </a:fld>
            <a:endParaRPr lang="it-IT"/>
          </a:p>
        </p:txBody>
      </p:sp>
    </p:spTree>
    <p:extLst>
      <p:ext uri="{BB962C8B-B14F-4D97-AF65-F5344CB8AC3E}">
        <p14:creationId xmlns:p14="http://schemas.microsoft.com/office/powerpoint/2010/main" val="3882102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685800" y="1981200"/>
            <a:ext cx="3806825" cy="4110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5025" y="1981200"/>
            <a:ext cx="3808413" cy="4110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numero diapositiva 4"/>
          <p:cNvSpPr>
            <a:spLocks noGrp="1"/>
          </p:cNvSpPr>
          <p:nvPr>
            <p:ph type="sldNum" idx="10"/>
          </p:nvPr>
        </p:nvSpPr>
        <p:spPr/>
        <p:txBody>
          <a:bodyPr/>
          <a:lstStyle>
            <a:lvl1pPr>
              <a:defRPr/>
            </a:lvl1pPr>
          </a:lstStyle>
          <a:p>
            <a:fld id="{A98CA698-EE1F-2840-9F17-C12055760109}" type="slidenum">
              <a:rPr lang="it-IT"/>
              <a:pPr/>
              <a:t>‹n.›</a:t>
            </a:fld>
            <a:endParaRPr lang="it-IT"/>
          </a:p>
        </p:txBody>
      </p:sp>
    </p:spTree>
    <p:extLst>
      <p:ext uri="{BB962C8B-B14F-4D97-AF65-F5344CB8AC3E}">
        <p14:creationId xmlns:p14="http://schemas.microsoft.com/office/powerpoint/2010/main" val="236678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numero diapositiva 6"/>
          <p:cNvSpPr>
            <a:spLocks noGrp="1"/>
          </p:cNvSpPr>
          <p:nvPr>
            <p:ph type="sldNum" idx="10"/>
          </p:nvPr>
        </p:nvSpPr>
        <p:spPr/>
        <p:txBody>
          <a:bodyPr/>
          <a:lstStyle>
            <a:lvl1pPr>
              <a:defRPr/>
            </a:lvl1pPr>
          </a:lstStyle>
          <a:p>
            <a:fld id="{8C1288FF-001E-224D-9AEC-1D089D10F6ED}" type="slidenum">
              <a:rPr lang="it-IT"/>
              <a:pPr/>
              <a:t>‹n.›</a:t>
            </a:fld>
            <a:endParaRPr lang="it-IT"/>
          </a:p>
        </p:txBody>
      </p:sp>
    </p:spTree>
    <p:extLst>
      <p:ext uri="{BB962C8B-B14F-4D97-AF65-F5344CB8AC3E}">
        <p14:creationId xmlns:p14="http://schemas.microsoft.com/office/powerpoint/2010/main" val="161574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numero diapositiva 2"/>
          <p:cNvSpPr>
            <a:spLocks noGrp="1"/>
          </p:cNvSpPr>
          <p:nvPr>
            <p:ph type="sldNum" idx="10"/>
          </p:nvPr>
        </p:nvSpPr>
        <p:spPr/>
        <p:txBody>
          <a:bodyPr/>
          <a:lstStyle>
            <a:lvl1pPr>
              <a:defRPr/>
            </a:lvl1pPr>
          </a:lstStyle>
          <a:p>
            <a:fld id="{5DD6A06C-B6F4-F244-9A4E-A423F3F36649}" type="slidenum">
              <a:rPr lang="it-IT"/>
              <a:pPr/>
              <a:t>‹n.›</a:t>
            </a:fld>
            <a:endParaRPr lang="it-IT"/>
          </a:p>
        </p:txBody>
      </p:sp>
    </p:spTree>
    <p:extLst>
      <p:ext uri="{BB962C8B-B14F-4D97-AF65-F5344CB8AC3E}">
        <p14:creationId xmlns:p14="http://schemas.microsoft.com/office/powerpoint/2010/main" val="116869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numero diapositiva 1"/>
          <p:cNvSpPr>
            <a:spLocks noGrp="1"/>
          </p:cNvSpPr>
          <p:nvPr>
            <p:ph type="sldNum" idx="10"/>
          </p:nvPr>
        </p:nvSpPr>
        <p:spPr/>
        <p:txBody>
          <a:bodyPr/>
          <a:lstStyle>
            <a:lvl1pPr>
              <a:defRPr/>
            </a:lvl1pPr>
          </a:lstStyle>
          <a:p>
            <a:fld id="{3EC0E751-1A6C-1741-AFA5-814B3F244910}" type="slidenum">
              <a:rPr lang="it-IT"/>
              <a:pPr/>
              <a:t>‹n.›</a:t>
            </a:fld>
            <a:endParaRPr lang="it-IT"/>
          </a:p>
        </p:txBody>
      </p:sp>
    </p:spTree>
    <p:extLst>
      <p:ext uri="{BB962C8B-B14F-4D97-AF65-F5344CB8AC3E}">
        <p14:creationId xmlns:p14="http://schemas.microsoft.com/office/powerpoint/2010/main" val="3569181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numero diapositiva 4"/>
          <p:cNvSpPr>
            <a:spLocks noGrp="1"/>
          </p:cNvSpPr>
          <p:nvPr>
            <p:ph type="sldNum" idx="10"/>
          </p:nvPr>
        </p:nvSpPr>
        <p:spPr/>
        <p:txBody>
          <a:bodyPr/>
          <a:lstStyle>
            <a:lvl1pPr>
              <a:defRPr/>
            </a:lvl1pPr>
          </a:lstStyle>
          <a:p>
            <a:fld id="{522FFAF0-3B97-5041-81B0-EDE7FC5EEF06}" type="slidenum">
              <a:rPr lang="it-IT"/>
              <a:pPr/>
              <a:t>‹n.›</a:t>
            </a:fld>
            <a:endParaRPr lang="it-IT"/>
          </a:p>
        </p:txBody>
      </p:sp>
    </p:spTree>
    <p:extLst>
      <p:ext uri="{BB962C8B-B14F-4D97-AF65-F5344CB8AC3E}">
        <p14:creationId xmlns:p14="http://schemas.microsoft.com/office/powerpoint/2010/main" val="3596788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numero diapositiva 4"/>
          <p:cNvSpPr>
            <a:spLocks noGrp="1"/>
          </p:cNvSpPr>
          <p:nvPr>
            <p:ph type="sldNum" idx="10"/>
          </p:nvPr>
        </p:nvSpPr>
        <p:spPr/>
        <p:txBody>
          <a:bodyPr/>
          <a:lstStyle>
            <a:lvl1pPr>
              <a:defRPr/>
            </a:lvl1pPr>
          </a:lstStyle>
          <a:p>
            <a:fld id="{7E0F63F9-15B9-8846-B9B3-B6E371D2ED28}" type="slidenum">
              <a:rPr lang="it-IT"/>
              <a:pPr/>
              <a:t>‹n.›</a:t>
            </a:fld>
            <a:endParaRPr lang="it-IT"/>
          </a:p>
        </p:txBody>
      </p:sp>
    </p:spTree>
    <p:extLst>
      <p:ext uri="{BB962C8B-B14F-4D97-AF65-F5344CB8AC3E}">
        <p14:creationId xmlns:p14="http://schemas.microsoft.com/office/powerpoint/2010/main" val="1149712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numero diapositiva 3"/>
          <p:cNvSpPr>
            <a:spLocks noGrp="1"/>
          </p:cNvSpPr>
          <p:nvPr>
            <p:ph type="sldNum" idx="10"/>
          </p:nvPr>
        </p:nvSpPr>
        <p:spPr/>
        <p:txBody>
          <a:bodyPr/>
          <a:lstStyle>
            <a:lvl1pPr>
              <a:defRPr/>
            </a:lvl1pPr>
          </a:lstStyle>
          <a:p>
            <a:fld id="{AE4E54D6-361F-374D-9FFF-E09358808B73}" type="slidenum">
              <a:rPr lang="it-IT"/>
              <a:pPr/>
              <a:t>‹n.›</a:t>
            </a:fld>
            <a:endParaRPr lang="it-IT"/>
          </a:p>
        </p:txBody>
      </p:sp>
    </p:spTree>
    <p:extLst>
      <p:ext uri="{BB962C8B-B14F-4D97-AF65-F5344CB8AC3E}">
        <p14:creationId xmlns:p14="http://schemas.microsoft.com/office/powerpoint/2010/main" val="2588496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1925" y="609600"/>
            <a:ext cx="1941513" cy="5481638"/>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685800" y="609600"/>
            <a:ext cx="5673725" cy="5481638"/>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numero diapositiva 3"/>
          <p:cNvSpPr>
            <a:spLocks noGrp="1"/>
          </p:cNvSpPr>
          <p:nvPr>
            <p:ph type="sldNum" idx="10"/>
          </p:nvPr>
        </p:nvSpPr>
        <p:spPr/>
        <p:txBody>
          <a:bodyPr/>
          <a:lstStyle>
            <a:lvl1pPr>
              <a:defRPr/>
            </a:lvl1pPr>
          </a:lstStyle>
          <a:p>
            <a:fld id="{709EDCF7-3A8A-504D-A556-32D8A35C7452}" type="slidenum">
              <a:rPr lang="it-IT"/>
              <a:pPr/>
              <a:t>‹n.›</a:t>
            </a:fld>
            <a:endParaRPr lang="it-IT"/>
          </a:p>
        </p:txBody>
      </p:sp>
    </p:spTree>
    <p:extLst>
      <p:ext uri="{BB962C8B-B14F-4D97-AF65-F5344CB8AC3E}">
        <p14:creationId xmlns:p14="http://schemas.microsoft.com/office/powerpoint/2010/main" val="21079539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609600"/>
            <a:ext cx="7767638" cy="1138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ctr" anchorCtr="0" compatLnSpc="1">
            <a:prstTxWarp prst="textNoShape">
              <a:avLst/>
            </a:prstTxWarp>
          </a:bodyPr>
          <a:lstStyle/>
          <a:p>
            <a:pPr lvl="0"/>
            <a:r>
              <a:rPr lang="en-GB"/>
              <a:t>Fate clic per modificare il formato del testo del titolo</a:t>
            </a:r>
          </a:p>
        </p:txBody>
      </p:sp>
      <p:sp>
        <p:nvSpPr>
          <p:cNvPr id="1026" name="Rectangle 2"/>
          <p:cNvSpPr>
            <a:spLocks noGrp="1" noChangeArrowheads="1"/>
          </p:cNvSpPr>
          <p:nvPr>
            <p:ph type="body" idx="1"/>
          </p:nvPr>
        </p:nvSpPr>
        <p:spPr bwMode="auto">
          <a:xfrm>
            <a:off x="685800" y="1981200"/>
            <a:ext cx="7767638" cy="411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t" anchorCtr="0" compatLnSpc="1">
            <a:prstTxWarp prst="textNoShape">
              <a:avLst/>
            </a:prstTxWarp>
          </a:bodyPr>
          <a:lstStyle/>
          <a:p>
            <a:pPr lvl="0"/>
            <a:r>
              <a:rPr lang="en-GB"/>
              <a:t>Fate clic per modificare il formato del testo della struttura</a:t>
            </a:r>
          </a:p>
          <a:p>
            <a:pPr lvl="1"/>
            <a:r>
              <a:rPr lang="en-GB"/>
              <a:t>Secondo livello struttura</a:t>
            </a:r>
          </a:p>
          <a:p>
            <a:pPr lvl="2"/>
            <a:r>
              <a:rPr lang="en-GB"/>
              <a:t>Terzo livello struttura</a:t>
            </a:r>
          </a:p>
          <a:p>
            <a:pPr lvl="3"/>
            <a:r>
              <a:rPr lang="en-GB"/>
              <a:t>Quarto livello struttura</a:t>
            </a:r>
          </a:p>
          <a:p>
            <a:pPr lvl="4"/>
            <a:r>
              <a:rPr lang="en-GB"/>
              <a:t>Quinto livello struttura</a:t>
            </a:r>
          </a:p>
          <a:p>
            <a:pPr lvl="4"/>
            <a:r>
              <a:rPr lang="en-GB"/>
              <a:t>Sesto livello struttura</a:t>
            </a:r>
          </a:p>
          <a:p>
            <a:pPr lvl="4"/>
            <a:r>
              <a:rPr lang="en-GB"/>
              <a:t>Settimo livello struttura</a:t>
            </a:r>
          </a:p>
          <a:p>
            <a:pPr lvl="4"/>
            <a:r>
              <a:rPr lang="en-GB"/>
              <a:t>Ottavo livello struttura</a:t>
            </a:r>
          </a:p>
          <a:p>
            <a:pPr lvl="4"/>
            <a:r>
              <a:rPr lang="en-GB"/>
              <a:t>Nono livello struttura</a:t>
            </a:r>
          </a:p>
        </p:txBody>
      </p:sp>
      <p:sp>
        <p:nvSpPr>
          <p:cNvPr id="1027" name="Text Box 3"/>
          <p:cNvSpPr txBox="1">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1028" name="Text Box 4"/>
          <p:cNvSpPr txBox="1">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1029" name="Rectangle 5"/>
          <p:cNvSpPr>
            <a:spLocks noGrp="1" noChangeArrowheads="1"/>
          </p:cNvSpPr>
          <p:nvPr>
            <p:ph type="sldNum"/>
          </p:nvPr>
        </p:nvSpPr>
        <p:spPr bwMode="auto">
          <a:xfrm>
            <a:off x="6553200" y="6248400"/>
            <a:ext cx="1900238"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fld id="{8704D548-6642-8F4C-B449-3B6132E5BF7E}"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marL="742950" indent="-28575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2pPr>
      <a:lvl3pPr marL="1143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3pPr>
      <a:lvl4pPr marL="1600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4pPr>
      <a:lvl5pPr marL="20574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5.png"/><Relationship Id="rId5" Type="http://schemas.openxmlformats.org/officeDocument/2006/relationships/oleObject" Target="../embeddings/oleObject1.bin"/><Relationship Id="rId6" Type="http://schemas.openxmlformats.org/officeDocument/2006/relationships/image" Target="../media/image4.w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image" Target="../media/image6.w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3.bin"/><Relationship Id="rId5" Type="http://schemas.openxmlformats.org/officeDocument/2006/relationships/image" Target="../media/image6.w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30.png"/><Relationship Id="rId5" Type="http://schemas.openxmlformats.org/officeDocument/2006/relationships/image" Target="../media/image31.jpeg"/><Relationship Id="rId6" Type="http://schemas.openxmlformats.org/officeDocument/2006/relationships/oleObject" Target="../embeddings/oleObject4.bin"/><Relationship Id="rId7" Type="http://schemas.openxmlformats.org/officeDocument/2006/relationships/image" Target="../media/image29.png"/><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 Id="rId8" Type="http://schemas.openxmlformats.org/officeDocument/2006/relationships/image" Target="../media/image42.png"/><Relationship Id="rId9" Type="http://schemas.openxmlformats.org/officeDocument/2006/relationships/image" Target="../media/image43.png"/><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524000" y="838200"/>
            <a:ext cx="6248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3074" name="Text Box 2"/>
          <p:cNvSpPr txBox="1">
            <a:spLocks noChangeArrowheads="1"/>
          </p:cNvSpPr>
          <p:nvPr/>
        </p:nvSpPr>
        <p:spPr bwMode="auto">
          <a:xfrm>
            <a:off x="4186238" y="1628775"/>
            <a:ext cx="4932362" cy="3319463"/>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marL="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spcBef>
                <a:spcPts val="1750"/>
              </a:spcBef>
              <a:buClrTx/>
              <a:buFontTx/>
              <a:buNone/>
            </a:pPr>
            <a:endParaRPr lang="it-IT" sz="2800">
              <a:solidFill>
                <a:srgbClr val="FFFFFF"/>
              </a:solidFill>
              <a:effectLst>
                <a:outerShdw blurRad="38100" dist="38100" dir="2700000" algn="tl">
                  <a:srgbClr val="000000"/>
                </a:outerShdw>
              </a:effectLst>
              <a:latin typeface="Plantin (treccani1)" charset="0"/>
            </a:endParaRPr>
          </a:p>
          <a:p>
            <a:pPr lvl="1" indent="0" algn="ctr">
              <a:spcBef>
                <a:spcPts val="1750"/>
              </a:spcBef>
              <a:buClrTx/>
              <a:buFontTx/>
              <a:buNone/>
            </a:pPr>
            <a:r>
              <a:rPr lang="it-IT" sz="2800">
                <a:solidFill>
                  <a:srgbClr val="FFFFFF"/>
                </a:solidFill>
                <a:effectLst>
                  <a:outerShdw blurRad="38100" dist="38100" dir="2700000" algn="tl">
                    <a:srgbClr val="000000"/>
                  </a:outerShdw>
                </a:effectLst>
                <a:latin typeface="Century Gothic" charset="0"/>
              </a:rPr>
              <a:t>Considerazioni sull’utilizzo del DAE </a:t>
            </a:r>
          </a:p>
          <a:p>
            <a:pPr lvl="1" indent="0" algn="ctr">
              <a:spcBef>
                <a:spcPts val="1750"/>
              </a:spcBef>
              <a:buClrTx/>
              <a:buFontTx/>
              <a:buNone/>
            </a:pPr>
            <a:r>
              <a:rPr lang="it-IT" sz="2800">
                <a:solidFill>
                  <a:srgbClr val="FFFFFF"/>
                </a:solidFill>
                <a:effectLst>
                  <a:outerShdw blurRad="38100" dist="38100" dir="2700000" algn="tl">
                    <a:srgbClr val="000000"/>
                  </a:outerShdw>
                </a:effectLst>
                <a:latin typeface="Century Gothic" charset="0"/>
              </a:rPr>
              <a:t>in ambiente extraospedaliero</a:t>
            </a:r>
          </a:p>
          <a:p>
            <a:pPr algn="ctr">
              <a:spcBef>
                <a:spcPts val="1750"/>
              </a:spcBef>
              <a:buClrTx/>
              <a:buFontTx/>
              <a:buNone/>
            </a:pPr>
            <a:endParaRPr lang="it-IT" sz="2800">
              <a:solidFill>
                <a:srgbClr val="FFFFFF"/>
              </a:solidFill>
              <a:effectLst>
                <a:outerShdw blurRad="38100" dist="38100" dir="2700000" algn="tl">
                  <a:srgbClr val="000000"/>
                </a:outerShdw>
              </a:effectLst>
              <a:latin typeface="Century Gothic" charset="0"/>
            </a:endParaRPr>
          </a:p>
        </p:txBody>
      </p:sp>
      <p:sp>
        <p:nvSpPr>
          <p:cNvPr id="3075" name="Text Box 3"/>
          <p:cNvSpPr txBox="1">
            <a:spLocks noChangeArrowheads="1"/>
          </p:cNvSpPr>
          <p:nvPr/>
        </p:nvSpPr>
        <p:spPr bwMode="auto">
          <a:xfrm>
            <a:off x="609600" y="6326188"/>
            <a:ext cx="254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buClrTx/>
              <a:buFontTx/>
              <a:buNone/>
            </a:pPr>
            <a:r>
              <a:rPr lang="it-IT" sz="1800">
                <a:solidFill>
                  <a:srgbClr val="406096"/>
                </a:solidFill>
                <a:effectLst>
                  <a:outerShdw blurRad="38100" dist="38100" dir="2700000" algn="tl">
                    <a:srgbClr val="000000"/>
                  </a:outerShdw>
                </a:effectLst>
                <a:latin typeface="Plantin (treccani1)" charset="0"/>
              </a:rPr>
              <a:t> </a:t>
            </a:r>
          </a:p>
        </p:txBody>
      </p:sp>
      <p:sp>
        <p:nvSpPr>
          <p:cNvPr id="3076" name="Text Box 4"/>
          <p:cNvSpPr txBox="1">
            <a:spLocks noChangeArrowheads="1"/>
          </p:cNvSpPr>
          <p:nvPr/>
        </p:nvSpPr>
        <p:spPr bwMode="auto">
          <a:xfrm>
            <a:off x="5029200" y="5373688"/>
            <a:ext cx="4114800"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3077" name="Rectangle 5"/>
          <p:cNvSpPr>
            <a:spLocks noChangeArrowheads="1"/>
          </p:cNvSpPr>
          <p:nvPr/>
        </p:nvSpPr>
        <p:spPr bwMode="auto">
          <a:xfrm>
            <a:off x="4500563" y="5373688"/>
            <a:ext cx="4572000" cy="82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CC"/>
                </a:solidFill>
                <a:effectLst>
                  <a:outerShdw blurRad="38100" dist="38100" dir="2700000" algn="tl">
                    <a:srgbClr val="000000"/>
                  </a:outerShdw>
                </a:effectLst>
                <a:latin typeface="Century Gothic" charset="0"/>
              </a:rPr>
              <a:t>Dott.ssa Maria Letizia Stochino</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CC"/>
                </a:solidFill>
                <a:effectLst>
                  <a:outerShdw blurRad="38100" dist="38100" dir="2700000" algn="tl">
                    <a:srgbClr val="000000"/>
                  </a:outerShdw>
                </a:effectLst>
                <a:latin typeface="Century Gothic" charset="0"/>
              </a:rPr>
              <a:t>Cardiologa Elettrofisiologa e Emodinamista</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CC"/>
                </a:solidFill>
                <a:effectLst>
                  <a:outerShdw blurRad="38100" dist="38100" dir="2700000" algn="tl">
                    <a:srgbClr val="000000"/>
                  </a:outerShdw>
                </a:effectLst>
                <a:latin typeface="Century Gothic" charset="0"/>
              </a:rPr>
              <a:t>ATS Sardegna-Nuoro</a:t>
            </a:r>
          </a:p>
        </p:txBody>
      </p:sp>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1113" y="1844675"/>
            <a:ext cx="4343400" cy="45815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42900" indent="-33813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1pPr>
            <a:lvl2pPr indent="-28098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2pPr>
            <a:lvl3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3pPr>
            <a:lvl4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4pPr>
            <a:lvl5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9pPr>
          </a:lstStyle>
          <a:p>
            <a:pPr lvl="1">
              <a:spcBef>
                <a:spcPts val="1500"/>
              </a:spcBef>
              <a:buClrTx/>
              <a:buFontTx/>
              <a:buNone/>
            </a:pPr>
            <a:endParaRPr lang="it-IT" b="1">
              <a:solidFill>
                <a:srgbClr val="FFFFFF"/>
              </a:solidFill>
              <a:effectLst>
                <a:outerShdw blurRad="38100" dist="38100" dir="2700000" algn="tl">
                  <a:srgbClr val="000000"/>
                </a:outerShdw>
              </a:effectLst>
              <a:latin typeface="Plantin (treccani1)" charset="0"/>
            </a:endParaRPr>
          </a:p>
          <a:p>
            <a:pPr>
              <a:spcBef>
                <a:spcPts val="1125"/>
              </a:spcBef>
              <a:buClrTx/>
              <a:buFontTx/>
              <a:buNone/>
            </a:pPr>
            <a:r>
              <a:rPr lang="it-IT" sz="2800" b="1">
                <a:solidFill>
                  <a:srgbClr val="FFFFFF"/>
                </a:solidFill>
                <a:effectLst>
                  <a:outerShdw blurRad="38100" dist="38100" dir="2700000" algn="tl">
                    <a:srgbClr val="000000"/>
                  </a:outerShdw>
                </a:effectLst>
                <a:latin typeface="Plantin (treccani1)" charset="0"/>
              </a:rPr>
              <a:t>  	</a:t>
            </a:r>
            <a:r>
              <a:rPr lang="it-IT" sz="1800">
                <a:solidFill>
                  <a:srgbClr val="FFFFCC"/>
                </a:solidFill>
                <a:effectLst>
                  <a:outerShdw blurRad="38100" dist="38100" dir="2700000" algn="tl">
                    <a:srgbClr val="000000"/>
                  </a:outerShdw>
                </a:effectLst>
                <a:latin typeface="Century Gothic" charset="0"/>
              </a:rPr>
              <a:t>Morte naturale, preceduta da improvvisa perdita della conoscenza, che  si verifica entro  1 ora dall’inizio dei sintomi, in soggetti con o senza cardiopatia nota preesistente, ma in cui l’epoca e la modalità di morte sono imprevedibili.</a:t>
            </a:r>
          </a:p>
          <a:p>
            <a:pPr>
              <a:spcBef>
                <a:spcPts val="563"/>
              </a:spcBef>
              <a:buClrTx/>
              <a:buFontTx/>
              <a:buNone/>
            </a:pPr>
            <a:endParaRPr lang="it-IT" sz="900" b="1">
              <a:solidFill>
                <a:srgbClr val="FFFFFF"/>
              </a:solidFill>
              <a:effectLst>
                <a:outerShdw blurRad="38100" dist="38100" dir="2700000" algn="tl">
                  <a:srgbClr val="000000"/>
                </a:outerShdw>
              </a:effectLst>
              <a:latin typeface="Calibri" charset="0"/>
            </a:endParaRPr>
          </a:p>
          <a:p>
            <a:pPr lvl="1">
              <a:lnSpc>
                <a:spcPct val="80000"/>
              </a:lnSpc>
              <a:spcBef>
                <a:spcPts val="625"/>
              </a:spcBef>
              <a:buClrTx/>
              <a:buFontTx/>
              <a:buNone/>
            </a:pPr>
            <a:r>
              <a:rPr lang="it-IT" sz="1000">
                <a:solidFill>
                  <a:srgbClr val="92D050"/>
                </a:solidFill>
                <a:effectLst>
                  <a:outerShdw blurRad="38100" dist="38100" dir="2700000" algn="tl">
                    <a:srgbClr val="000000"/>
                  </a:outerShdw>
                </a:effectLst>
                <a:latin typeface="Calibri" charset="0"/>
              </a:rPr>
              <a:t>Myerburg RJ, Castellanos A 1980; Task-force on SD of ESC.</a:t>
            </a:r>
          </a:p>
          <a:p>
            <a:pPr lvl="1">
              <a:lnSpc>
                <a:spcPct val="80000"/>
              </a:lnSpc>
              <a:spcBef>
                <a:spcPts val="625"/>
              </a:spcBef>
              <a:buClrTx/>
              <a:buFontTx/>
              <a:buNone/>
            </a:pPr>
            <a:r>
              <a:rPr lang="it-IT" sz="1000">
                <a:solidFill>
                  <a:srgbClr val="92D050"/>
                </a:solidFill>
                <a:effectLst>
                  <a:outerShdw blurRad="38100" dist="38100" dir="2700000" algn="tl">
                    <a:srgbClr val="000000"/>
                  </a:outerShdw>
                </a:effectLst>
                <a:latin typeface="Calibri" charset="0"/>
              </a:rPr>
              <a:t>Eur Heart J 2001; 22: 1374-1450</a:t>
            </a:r>
          </a:p>
          <a:p>
            <a:pPr>
              <a:spcBef>
                <a:spcPts val="250"/>
              </a:spcBef>
              <a:buClrTx/>
              <a:buFontTx/>
              <a:buNone/>
            </a:pPr>
            <a:endParaRPr lang="it-IT" sz="1000">
              <a:solidFill>
                <a:srgbClr val="92D050"/>
              </a:solidFill>
              <a:effectLst>
                <a:outerShdw blurRad="38100" dist="38100" dir="2700000" algn="tl">
                  <a:srgbClr val="000000"/>
                </a:outerShdw>
              </a:effectLst>
              <a:latin typeface="Calibri"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875" y="0"/>
            <a:ext cx="4937125"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099" name="Text Box 3"/>
          <p:cNvSpPr txBox="1">
            <a:spLocks noChangeArrowheads="1"/>
          </p:cNvSpPr>
          <p:nvPr/>
        </p:nvSpPr>
        <p:spPr bwMode="auto">
          <a:xfrm>
            <a:off x="0" y="304800"/>
            <a:ext cx="4284663" cy="10668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Morte improvvisa</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5638800" y="6400800"/>
            <a:ext cx="3048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5122" name="Text Box 2"/>
          <p:cNvSpPr txBox="1">
            <a:spLocks noChangeArrowheads="1"/>
          </p:cNvSpPr>
          <p:nvPr/>
        </p:nvSpPr>
        <p:spPr bwMode="auto">
          <a:xfrm>
            <a:off x="0" y="404813"/>
            <a:ext cx="9144000" cy="9906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Epidemiologia della morte improvvisa in Italia</a:t>
            </a:r>
          </a:p>
        </p:txBody>
      </p:sp>
      <p:sp>
        <p:nvSpPr>
          <p:cNvPr id="5123" name="Rectangle 3"/>
          <p:cNvSpPr>
            <a:spLocks noChangeArrowheads="1"/>
          </p:cNvSpPr>
          <p:nvPr/>
        </p:nvSpPr>
        <p:spPr bwMode="auto">
          <a:xfrm>
            <a:off x="3419475" y="1412875"/>
            <a:ext cx="5694363" cy="54451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a:lnSpc>
                <a:spcPct val="110000"/>
              </a:lnSpc>
              <a:spcBef>
                <a:spcPts val="60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a:solidFill>
                  <a:srgbClr val="FFFFCC"/>
                </a:solidFill>
                <a:effectLst>
                  <a:outerShdw blurRad="38100" dist="38100" dir="2700000" algn="tl">
                    <a:srgbClr val="000000"/>
                  </a:outerShdw>
                </a:effectLst>
                <a:latin typeface="Century Gothic" charset="0"/>
              </a:rPr>
              <a:t>		</a:t>
            </a:r>
          </a:p>
          <a:p>
            <a:pPr>
              <a:lnSpc>
                <a:spcPct val="110000"/>
              </a:lnSpc>
              <a:spcBef>
                <a:spcPts val="60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a:solidFill>
                  <a:srgbClr val="FFFFCC"/>
                </a:solidFill>
                <a:effectLst>
                  <a:outerShdw blurRad="38100" dist="38100" dir="2700000" algn="tl">
                    <a:srgbClr val="000000"/>
                  </a:outerShdw>
                </a:effectLst>
                <a:latin typeface="Century Gothic" charset="0"/>
              </a:rPr>
              <a:t>	</a:t>
            </a:r>
          </a:p>
          <a:p>
            <a:pPr marL="795338" lvl="1" indent="-338138">
              <a:lnSpc>
                <a:spcPct val="110000"/>
              </a:lnSpc>
              <a:spcBef>
                <a:spcPts val="500"/>
              </a:spcBef>
              <a:buClr>
                <a:srgbClr val="FFFFCC"/>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FFFFCC"/>
                </a:solidFill>
                <a:effectLst>
                  <a:outerShdw blurRad="38100" dist="38100" dir="2700000" algn="tl">
                    <a:srgbClr val="000000"/>
                  </a:outerShdw>
                </a:effectLst>
                <a:latin typeface="Century Gothic" charset="0"/>
              </a:rPr>
              <a:t>Incidenza         1 x 1000 abitanti</a:t>
            </a:r>
          </a:p>
          <a:p>
            <a:pPr marL="795338" lvl="1" indent="-338138">
              <a:lnSpc>
                <a:spcPct val="110000"/>
              </a:lnSpc>
              <a:spcBef>
                <a:spcPts val="500"/>
              </a:spcBef>
              <a:buClr>
                <a:srgbClr val="92D050"/>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92D050"/>
                </a:solidFill>
                <a:effectLst>
                  <a:outerShdw blurRad="38100" dist="38100" dir="2700000" algn="tl">
                    <a:srgbClr val="000000"/>
                  </a:outerShdw>
                </a:effectLst>
                <a:latin typeface="Century Gothic" charset="0"/>
              </a:rPr>
              <a:t>Numero casi x anno         57.000</a:t>
            </a:r>
          </a:p>
          <a:p>
            <a:pPr marL="795338" lvl="1" indent="-338138">
              <a:lnSpc>
                <a:spcPct val="110000"/>
              </a:lnSpc>
              <a:spcBef>
                <a:spcPts val="500"/>
              </a:spcBef>
              <a:buClr>
                <a:srgbClr val="FFFFCC"/>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FFFFCC"/>
                </a:solidFill>
                <a:effectLst>
                  <a:outerShdw blurRad="38100" dist="38100" dir="2700000" algn="tl">
                    <a:srgbClr val="000000"/>
                  </a:outerShdw>
                </a:effectLst>
                <a:latin typeface="Century Gothic" charset="0"/>
              </a:rPr>
              <a:t>Numero casi per giorno         156</a:t>
            </a:r>
          </a:p>
          <a:p>
            <a:pPr marL="795338" lvl="1" indent="-338138">
              <a:lnSpc>
                <a:spcPct val="110000"/>
              </a:lnSpc>
              <a:spcBef>
                <a:spcPts val="500"/>
              </a:spcBef>
              <a:buClr>
                <a:srgbClr val="FF8000"/>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FF8000"/>
                </a:solidFill>
                <a:effectLst>
                  <a:outerShdw blurRad="38100" dist="38100" dir="2700000" algn="tl">
                    <a:srgbClr val="000000"/>
                  </a:outerShdw>
                </a:effectLst>
                <a:latin typeface="Century Gothic" charset="0"/>
              </a:rPr>
              <a:t>1 caso ogni 9 minuti</a:t>
            </a:r>
          </a:p>
          <a:p>
            <a:pPr marL="795338" lvl="1" indent="-338138">
              <a:lnSpc>
                <a:spcPct val="110000"/>
              </a:lnSpc>
              <a:spcBef>
                <a:spcPts val="500"/>
              </a:spcBef>
              <a:buClr>
                <a:srgbClr val="92D050"/>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92D050"/>
                </a:solidFill>
                <a:effectLst>
                  <a:outerShdw blurRad="38100" dist="38100" dir="2700000" algn="tl">
                    <a:srgbClr val="000000"/>
                  </a:outerShdw>
                </a:effectLst>
                <a:latin typeface="Century Gothic" charset="0"/>
              </a:rPr>
              <a:t>10 % di tutte le cause di morte</a:t>
            </a:r>
          </a:p>
          <a:p>
            <a:pPr marL="795338" lvl="1" indent="-338138">
              <a:lnSpc>
                <a:spcPct val="110000"/>
              </a:lnSpc>
              <a:spcBef>
                <a:spcPts val="500"/>
              </a:spcBef>
              <a:buClr>
                <a:srgbClr val="FFFFCC"/>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FFFFCC"/>
                </a:solidFill>
                <a:effectLst>
                  <a:outerShdw blurRad="38100" dist="38100" dir="2700000" algn="tl">
                    <a:srgbClr val="000000"/>
                  </a:outerShdw>
                </a:effectLst>
                <a:latin typeface="Century Gothic" charset="0"/>
              </a:rPr>
              <a:t>40 % di tutti i decessi per causa cardiaca</a:t>
            </a:r>
          </a:p>
          <a:p>
            <a:pPr marL="798513" lvl="1" indent="-338138">
              <a:lnSpc>
                <a:spcPct val="110000"/>
              </a:lnSpc>
              <a:spcBef>
                <a:spcPts val="50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endParaRPr lang="it-IT" sz="2000">
              <a:solidFill>
                <a:srgbClr val="FFFFCC"/>
              </a:solidFill>
              <a:effectLst>
                <a:outerShdw blurRad="38100" dist="38100" dir="2700000" algn="tl">
                  <a:srgbClr val="000000"/>
                </a:outerShdw>
              </a:effectLst>
              <a:latin typeface="Century Gothic" charset="0"/>
            </a:endParaRPr>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273300"/>
            <a:ext cx="3425825" cy="34623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6145" name="Rectangle 1"/>
          <p:cNvSpPr>
            <a:spLocks noChangeArrowheads="1"/>
          </p:cNvSpPr>
          <p:nvPr/>
        </p:nvSpPr>
        <p:spPr bwMode="auto">
          <a:xfrm>
            <a:off x="0" y="1341438"/>
            <a:ext cx="9144000" cy="2808287"/>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6146" name="Text Box 2"/>
          <p:cNvSpPr txBox="1">
            <a:spLocks noChangeArrowheads="1"/>
          </p:cNvSpPr>
          <p:nvPr/>
        </p:nvSpPr>
        <p:spPr bwMode="auto">
          <a:xfrm>
            <a:off x="0" y="0"/>
            <a:ext cx="9144000" cy="1096963"/>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3200">
                <a:solidFill>
                  <a:srgbClr val="FFFFFF"/>
                </a:solidFill>
                <a:effectLst>
                  <a:outerShdw blurRad="38100" dist="38100" dir="2700000" algn="tl">
                    <a:srgbClr val="000000"/>
                  </a:outerShdw>
                </a:effectLst>
                <a:latin typeface="Century Gothic" charset="0"/>
              </a:rPr>
              <a:t>Eventi aritmici fatali</a:t>
            </a:r>
          </a:p>
        </p:txBody>
      </p:sp>
      <p:sp>
        <p:nvSpPr>
          <p:cNvPr id="6148" name="Rectangle 4"/>
          <p:cNvSpPr>
            <a:spLocks noChangeArrowheads="1"/>
          </p:cNvSpPr>
          <p:nvPr/>
        </p:nvSpPr>
        <p:spPr bwMode="auto">
          <a:xfrm>
            <a:off x="4643438" y="1412875"/>
            <a:ext cx="1968500" cy="576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360" tIns="44280" rIns="90360" bIns="4428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CC"/>
                </a:solidFill>
                <a:effectLst>
                  <a:outerShdw blurRad="38100" dist="38100" dir="2700000" algn="tl">
                    <a:srgbClr val="000000"/>
                  </a:outerShdw>
                </a:effectLst>
                <a:latin typeface="Century Gothic" charset="0"/>
              </a:rPr>
              <a:t>Bradiaritmia</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92D050"/>
                </a:solidFill>
                <a:effectLst>
                  <a:outerShdw blurRad="38100" dist="38100" dir="2700000" algn="tl">
                    <a:srgbClr val="000000"/>
                  </a:outerShdw>
                </a:effectLst>
                <a:latin typeface="Century Gothic" charset="0"/>
              </a:rPr>
              <a:t>15-20%</a:t>
            </a:r>
          </a:p>
        </p:txBody>
      </p:sp>
      <p:sp>
        <p:nvSpPr>
          <p:cNvPr id="6149" name="Rectangle 5"/>
          <p:cNvSpPr>
            <a:spLocks noChangeArrowheads="1"/>
          </p:cNvSpPr>
          <p:nvPr/>
        </p:nvSpPr>
        <p:spPr bwMode="auto">
          <a:xfrm>
            <a:off x="5724525" y="2997200"/>
            <a:ext cx="2830513" cy="819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360" tIns="44280" rIns="90360" bIns="4428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CC"/>
                </a:solidFill>
                <a:effectLst>
                  <a:outerShdw blurRad="38100" dist="38100" dir="2700000" algn="tl">
                    <a:srgbClr val="000000"/>
                  </a:outerShdw>
                </a:effectLst>
                <a:latin typeface="Plantin (treccani1)" charset="0"/>
              </a:rPr>
              <a:t>Tachiaritmia Ventricolare (TV/FV)</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92D050"/>
                </a:solidFill>
                <a:effectLst>
                  <a:outerShdw blurRad="38100" dist="38100" dir="2700000" algn="tl">
                    <a:srgbClr val="000000"/>
                  </a:outerShdw>
                </a:effectLst>
                <a:latin typeface="Plantin (treccani1)" charset="0"/>
              </a:rPr>
              <a:t>75</a:t>
            </a:r>
            <a:r>
              <a:rPr lang="it-IT" sz="1600">
                <a:solidFill>
                  <a:srgbClr val="92D050"/>
                </a:solidFill>
                <a:effectLst>
                  <a:outerShdw blurRad="38100" dist="38100" dir="2700000" algn="tl">
                    <a:srgbClr val="000000"/>
                  </a:outerShdw>
                </a:effectLst>
                <a:latin typeface="Lucida Grande" charset="0"/>
              </a:rPr>
              <a:t>-</a:t>
            </a:r>
            <a:r>
              <a:rPr lang="it-IT" sz="1600">
                <a:solidFill>
                  <a:srgbClr val="92D050"/>
                </a:solidFill>
                <a:effectLst>
                  <a:outerShdw blurRad="38100" dist="38100" dir="2700000" algn="tl">
                    <a:srgbClr val="000000"/>
                  </a:outerShdw>
                </a:effectLst>
                <a:latin typeface="Plantin (treccani1)" charset="0"/>
              </a:rPr>
              <a:t>80%</a:t>
            </a:r>
          </a:p>
        </p:txBody>
      </p:sp>
      <p:sp>
        <p:nvSpPr>
          <p:cNvPr id="6150" name="Rectangle 6"/>
          <p:cNvSpPr>
            <a:spLocks noChangeArrowheads="1"/>
          </p:cNvSpPr>
          <p:nvPr/>
        </p:nvSpPr>
        <p:spPr bwMode="auto">
          <a:xfrm>
            <a:off x="1116013" y="1412875"/>
            <a:ext cx="1968500" cy="1062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360" tIns="44280" rIns="90360" bIns="4428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CC"/>
                </a:solidFill>
                <a:effectLst>
                  <a:outerShdw blurRad="38100" dist="38100" dir="2700000" algn="tl">
                    <a:srgbClr val="000000"/>
                  </a:outerShdw>
                </a:effectLst>
                <a:latin typeface="Century Gothic" charset="0"/>
              </a:rPr>
              <a:t>Dissociazione Elettromeccanica  </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92D050"/>
                </a:solidFill>
                <a:effectLst>
                  <a:outerShdw blurRad="38100" dist="38100" dir="2700000" algn="tl">
                    <a:srgbClr val="000000"/>
                  </a:outerShdw>
                </a:effectLst>
                <a:latin typeface="Century Gothic" charset="0"/>
              </a:rPr>
              <a:t>5%</a:t>
            </a:r>
          </a:p>
        </p:txBody>
      </p:sp>
      <p:pic>
        <p:nvPicPr>
          <p:cNvPr id="61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17988"/>
            <a:ext cx="9144000" cy="2640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aphicFrame>
        <p:nvGraphicFramePr>
          <p:cNvPr id="9" name="Object 3">
            <a:hlinkClick r:id="" action="ppaction://ole?verb=0"/>
          </p:cNvPr>
          <p:cNvGraphicFramePr>
            <a:graphicFrameLocks/>
          </p:cNvGraphicFramePr>
          <p:nvPr/>
        </p:nvGraphicFramePr>
        <p:xfrm>
          <a:off x="2411413" y="765175"/>
          <a:ext cx="3721100" cy="3860800"/>
        </p:xfrm>
        <a:graphic>
          <a:graphicData uri="http://schemas.openxmlformats.org/presentationml/2006/ole">
            <mc:AlternateContent xmlns:mc="http://schemas.openxmlformats.org/markup-compatibility/2006">
              <mc:Choice xmlns:v="urn:schemas-microsoft-com:vml" Requires="v">
                <p:oleObj spid="_x0000_s6157" name="Grafico" r:id="rId5" imgW="7200900" imgH="4673600" progId="MSGraph.Chart.8">
                  <p:embed followColorScheme="full"/>
                </p:oleObj>
              </mc:Choice>
              <mc:Fallback>
                <p:oleObj name="Grafico" r:id="rId5" imgW="7200900" imgH="4673600" progId="MSGraph.Chart.8">
                  <p:embed followColorScheme="full"/>
                  <p:pic>
                    <p:nvPicPr>
                      <p:cNvPr id="0" name=""/>
                      <p:cNvPicPr>
                        <a:picLocks noChangeArrowheads="1"/>
                      </p:cNvPicPr>
                      <p:nvPr/>
                    </p:nvPicPr>
                    <p:blipFill>
                      <a:blip r:embed="rId6">
                        <a:extLst>
                          <a:ext uri="{28A0092B-C50C-407E-A947-70E740481C1C}">
                            <a14:useLocalDpi xmlns:a14="http://schemas.microsoft.com/office/drawing/2010/main" val="0"/>
                          </a:ext>
                        </a:extLst>
                      </a:blip>
                      <a:srcRect l="10555" t="5618" r="26115" b="14832"/>
                      <a:stretch>
                        <a:fillRect/>
                      </a:stretch>
                    </p:blipFill>
                    <p:spPr bwMode="auto">
                      <a:xfrm>
                        <a:off x="2411413" y="765175"/>
                        <a:ext cx="37211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0" y="304800"/>
            <a:ext cx="9144000" cy="10668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Eziologia della morte improvvisa</a:t>
            </a:r>
          </a:p>
        </p:txBody>
      </p:sp>
      <p:graphicFrame>
        <p:nvGraphicFramePr>
          <p:cNvPr id="7170" name="Object 2"/>
          <p:cNvGraphicFramePr>
            <a:graphicFrameLocks noChangeAspect="1"/>
          </p:cNvGraphicFramePr>
          <p:nvPr/>
        </p:nvGraphicFramePr>
        <p:xfrm>
          <a:off x="539750" y="1828800"/>
          <a:ext cx="8135938" cy="4343400"/>
        </p:xfrm>
        <a:graphic>
          <a:graphicData uri="http://schemas.openxmlformats.org/presentationml/2006/ole">
            <mc:AlternateContent xmlns:mc="http://schemas.openxmlformats.org/markup-compatibility/2006">
              <mc:Choice xmlns:v="urn:schemas-microsoft-com:vml" Requires="v">
                <p:oleObj spid="_x0000_s7176" r:id="rId4" imgW="8721720" imgH="4097160" progId="">
                  <p:embed/>
                </p:oleObj>
              </mc:Choice>
              <mc:Fallback>
                <p:oleObj r:id="rId4" imgW="8721720" imgH="409716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828800"/>
                        <a:ext cx="8135938" cy="43434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0" y="115888"/>
            <a:ext cx="9144000" cy="13684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a:t>
            </a:r>
            <a:r>
              <a:rPr lang="it-IT">
                <a:solidFill>
                  <a:srgbClr val="FFFFFF"/>
                </a:solidFill>
                <a:effectLst>
                  <a:outerShdw blurRad="38100" dist="38100" dir="2700000" algn="tl">
                    <a:srgbClr val="000000"/>
                  </a:outerShdw>
                </a:effectLst>
                <a:latin typeface="Century Gothic" charset="0"/>
              </a:rPr>
              <a:t>Fonte ISTAT evoluzione della mortalità per causa</a:t>
            </a:r>
            <a:br>
              <a:rPr lang="it-IT">
                <a:solidFill>
                  <a:srgbClr val="FFFFFF"/>
                </a:solidFill>
                <a:effectLst>
                  <a:outerShdw blurRad="38100" dist="38100" dir="2700000" algn="tl">
                    <a:srgbClr val="000000"/>
                  </a:outerShdw>
                </a:effectLst>
                <a:latin typeface="Century Gothic" charset="0"/>
              </a:rPr>
            </a:br>
            <a:r>
              <a:rPr lang="it-IT">
                <a:solidFill>
                  <a:srgbClr val="FFFFFF"/>
                </a:solidFill>
                <a:effectLst>
                  <a:outerShdw blurRad="38100" dist="38100" dir="2700000" algn="tl">
                    <a:srgbClr val="000000"/>
                  </a:outerShdw>
                </a:effectLst>
                <a:latin typeface="Century Gothic" charset="0"/>
              </a:rPr>
              <a:t>le prime 25 cause di morte 2003-2014</a:t>
            </a:r>
          </a:p>
        </p:txBody>
      </p:sp>
      <p:sp>
        <p:nvSpPr>
          <p:cNvPr id="8194" name="Rectangle 2"/>
          <p:cNvSpPr>
            <a:spLocks noChangeArrowheads="1"/>
          </p:cNvSpPr>
          <p:nvPr/>
        </p:nvSpPr>
        <p:spPr bwMode="auto">
          <a:xfrm>
            <a:off x="0" y="3284538"/>
            <a:ext cx="9144000" cy="3573462"/>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marL="341313" indent="-338138">
              <a:lnSpc>
                <a:spcPct val="110000"/>
              </a:lnSpc>
              <a:spcBef>
                <a:spcPts val="600"/>
              </a:spcBef>
              <a:buClrTx/>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it-IT">
              <a:solidFill>
                <a:srgbClr val="FFFFFF"/>
              </a:solidFill>
              <a:effectLst>
                <a:outerShdw blurRad="38100" dist="38100" dir="2700000" algn="tl">
                  <a:srgbClr val="000000"/>
                </a:outerShdw>
              </a:effectLst>
              <a:latin typeface="Century Gothic" charset="0"/>
            </a:endParaRPr>
          </a:p>
          <a:p>
            <a:pPr marL="741363" lvl="1" indent="-280988">
              <a:lnSpc>
                <a:spcPct val="110000"/>
              </a:lnSpc>
              <a:spcBef>
                <a:spcPts val="600"/>
              </a:spcBef>
              <a:buClrTx/>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it-IT">
              <a:solidFill>
                <a:srgbClr val="FFFFFF"/>
              </a:solidFill>
              <a:effectLst>
                <a:outerShdw blurRad="38100" dist="38100" dir="2700000" algn="tl">
                  <a:srgbClr val="000000"/>
                </a:outerShdw>
              </a:effectLst>
              <a:latin typeface="Century Gothic" charset="0"/>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1650" y="1768475"/>
            <a:ext cx="5969000" cy="8521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88" y="2127250"/>
            <a:ext cx="2816225" cy="3103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92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50" y="2566988"/>
            <a:ext cx="7985125" cy="4357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9218" name="Text Box 2"/>
          <p:cNvSpPr txBox="1">
            <a:spLocks noChangeArrowheads="1"/>
          </p:cNvSpPr>
          <p:nvPr/>
        </p:nvSpPr>
        <p:spPr bwMode="auto">
          <a:xfrm>
            <a:off x="5292725" y="188913"/>
            <a:ext cx="3851275" cy="2376487"/>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a:t>
            </a:r>
          </a:p>
          <a:p>
            <a:pPr algn="ctr">
              <a:buClrTx/>
              <a:buFontTx/>
              <a:buNone/>
            </a:pPr>
            <a:r>
              <a:rPr lang="it-IT">
                <a:solidFill>
                  <a:srgbClr val="FFFFFF"/>
                </a:solidFill>
                <a:effectLst>
                  <a:outerShdw blurRad="38100" dist="38100" dir="2700000" algn="tl">
                    <a:srgbClr val="000000"/>
                  </a:outerShdw>
                </a:effectLst>
                <a:latin typeface="Century Gothic" charset="0"/>
              </a:rPr>
              <a:t>Fonte EUROSTAT evoluzione della mortalità per causa</a:t>
            </a:r>
            <a:br>
              <a:rPr lang="it-IT">
                <a:solidFill>
                  <a:srgbClr val="FFFFFF"/>
                </a:solidFill>
                <a:effectLst>
                  <a:outerShdw blurRad="38100" dist="38100" dir="2700000" algn="tl">
                    <a:srgbClr val="000000"/>
                  </a:outerShdw>
                </a:effectLst>
                <a:latin typeface="Century Gothic" charset="0"/>
              </a:rPr>
            </a:br>
            <a:r>
              <a:rPr lang="it-IT">
                <a:solidFill>
                  <a:srgbClr val="FFFFFF"/>
                </a:solidFill>
                <a:effectLst>
                  <a:outerShdw blurRad="38100" dist="38100" dir="2700000" algn="tl">
                    <a:srgbClr val="000000"/>
                  </a:outerShdw>
                </a:effectLst>
                <a:latin typeface="Century Gothic" charset="0"/>
              </a:rPr>
              <a:t>2015</a:t>
            </a:r>
          </a:p>
          <a:p>
            <a:pPr algn="ctr">
              <a:buClrTx/>
              <a:buFontTx/>
              <a:buNone/>
            </a:pPr>
            <a:endParaRPr lang="it-IT">
              <a:solidFill>
                <a:srgbClr val="FFFFFF"/>
              </a:solidFill>
              <a:effectLst>
                <a:outerShdw blurRad="38100" dist="38100" dir="2700000" algn="tl">
                  <a:srgbClr val="000000"/>
                </a:outerShdw>
              </a:effectLst>
              <a:latin typeface="Century Gothic" charset="0"/>
            </a:endParaRPr>
          </a:p>
        </p:txBody>
      </p:sp>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950" y="261938"/>
            <a:ext cx="4711700" cy="2200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0" y="304800"/>
            <a:ext cx="9144000" cy="10668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Eziologia della morte improvvisa</a:t>
            </a:r>
          </a:p>
        </p:txBody>
      </p:sp>
      <p:graphicFrame>
        <p:nvGraphicFramePr>
          <p:cNvPr id="10242" name="Object 2"/>
          <p:cNvGraphicFramePr>
            <a:graphicFrameLocks noChangeAspect="1"/>
          </p:cNvGraphicFramePr>
          <p:nvPr/>
        </p:nvGraphicFramePr>
        <p:xfrm>
          <a:off x="539750" y="1828800"/>
          <a:ext cx="8135938" cy="4343400"/>
        </p:xfrm>
        <a:graphic>
          <a:graphicData uri="http://schemas.openxmlformats.org/presentationml/2006/ole">
            <mc:AlternateContent xmlns:mc="http://schemas.openxmlformats.org/markup-compatibility/2006">
              <mc:Choice xmlns:v="urn:schemas-microsoft-com:vml" Requires="v">
                <p:oleObj spid="_x0000_s10250" r:id="rId4" imgW="8721720" imgH="4097160" progId="">
                  <p:embed/>
                </p:oleObj>
              </mc:Choice>
              <mc:Fallback>
                <p:oleObj r:id="rId4" imgW="8721720" imgH="409716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828800"/>
                        <a:ext cx="8135938" cy="43434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0243" name="Oval 3"/>
          <p:cNvSpPr>
            <a:spLocks noChangeArrowheads="1"/>
          </p:cNvSpPr>
          <p:nvPr/>
        </p:nvSpPr>
        <p:spPr bwMode="auto">
          <a:xfrm>
            <a:off x="4067175" y="5084763"/>
            <a:ext cx="1441450" cy="865187"/>
          </a:xfrm>
          <a:prstGeom prst="ellipse">
            <a:avLst/>
          </a:prstGeom>
          <a:noFill/>
          <a:ln w="57240" cap="sq">
            <a:solidFill>
              <a:srgbClr val="FFCD0E"/>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cxnSp>
        <p:nvCxnSpPr>
          <p:cNvPr id="10244" name="AutoShape 4"/>
          <p:cNvCxnSpPr>
            <a:cxnSpLocks noChangeShapeType="1"/>
          </p:cNvCxnSpPr>
          <p:nvPr/>
        </p:nvCxnSpPr>
        <p:spPr bwMode="auto">
          <a:xfrm flipV="1">
            <a:off x="5076825" y="4940300"/>
            <a:ext cx="938213" cy="142875"/>
          </a:xfrm>
          <a:prstGeom prst="curvedConnector3">
            <a:avLst>
              <a:gd name="adj1" fmla="val 50000"/>
            </a:avLst>
          </a:prstGeom>
          <a:noFill/>
          <a:ln w="28440" cap="sq">
            <a:solidFill>
              <a:srgbClr val="FFCD0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0" y="333375"/>
            <a:ext cx="4356100" cy="1582738"/>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Altre possibili cause</a:t>
            </a:r>
          </a:p>
        </p:txBody>
      </p:sp>
      <p:sp>
        <p:nvSpPr>
          <p:cNvPr id="11266" name="Rectangle 2"/>
          <p:cNvSpPr>
            <a:spLocks noChangeArrowheads="1"/>
          </p:cNvSpPr>
          <p:nvPr/>
        </p:nvSpPr>
        <p:spPr bwMode="auto">
          <a:xfrm>
            <a:off x="0" y="1989138"/>
            <a:ext cx="4608513" cy="381635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marL="228600" indent="-225425">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SIDS Morte improvvisa nel lattante</a:t>
            </a:r>
          </a:p>
          <a:p>
            <a:pPr marL="228600" indent="-223838">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	(morte in culla)</a:t>
            </a:r>
          </a:p>
          <a:p>
            <a:pPr marL="228600" indent="-225425">
              <a:lnSpc>
                <a:spcPct val="110000"/>
              </a:lnSpc>
              <a:spcBef>
                <a:spcPts val="350"/>
              </a:spcBef>
              <a:buClr>
                <a:srgbClr val="FFFFCC"/>
              </a:buClr>
              <a:buFont typeface="Arial"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Malformazioni vascolari cerebrali (aneurismi)</a:t>
            </a:r>
          </a:p>
          <a:p>
            <a:pPr marL="228600" indent="-225425">
              <a:lnSpc>
                <a:spcPct val="110000"/>
              </a:lnSpc>
              <a:spcBef>
                <a:spcPts val="350"/>
              </a:spcBef>
              <a:buClr>
                <a:srgbClr val="FFFFCC"/>
              </a:buClr>
              <a:buFont typeface="Arial"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Rottura dell’aorta (s. di Marfan)</a:t>
            </a:r>
          </a:p>
          <a:p>
            <a:pPr marL="228600" indent="-225425">
              <a:lnSpc>
                <a:spcPct val="110000"/>
              </a:lnSpc>
              <a:spcBef>
                <a:spcPts val="350"/>
              </a:spcBef>
              <a:buClr>
                <a:srgbClr val="FFFFCC"/>
              </a:buClr>
              <a:buFont typeface="Arial"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Embolia polmonare</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Miocardite</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Miocardiopatia ipertrofica primitiva</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Malattia aritmogena del VD</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Sindrome di Wolff-Parkinson-White</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Anomalie anatomiche delle  a. coronarie</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Difetti congeniti valvolari </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Malattie dei canali ionici cardiaci</a:t>
            </a:r>
          </a:p>
          <a:p>
            <a:pPr marL="741363" lvl="1" indent="-280988">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900" y="0"/>
            <a:ext cx="48641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0" y="5229225"/>
            <a:ext cx="6732588" cy="162877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42900" indent="-33813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1pPr>
            <a:lvl2pPr indent="-28098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2pPr>
            <a:lvl3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3pPr>
            <a:lvl4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4pPr>
            <a:lvl5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9pPr>
          </a:lstStyle>
          <a:p>
            <a:pPr lvl="1">
              <a:spcBef>
                <a:spcPts val="1500"/>
              </a:spcBef>
              <a:buClrTx/>
              <a:buFontTx/>
              <a:buNone/>
            </a:pPr>
            <a:endParaRPr lang="it-IT" b="1">
              <a:solidFill>
                <a:srgbClr val="FFFFFF"/>
              </a:solidFill>
              <a:effectLst>
                <a:outerShdw blurRad="38100" dist="38100" dir="2700000" algn="tl">
                  <a:srgbClr val="000000"/>
                </a:outerShdw>
              </a:effectLst>
              <a:latin typeface="Plantin (treccani1)" charset="0"/>
            </a:endParaRPr>
          </a:p>
          <a:p>
            <a:pPr>
              <a:spcBef>
                <a:spcPts val="1750"/>
              </a:spcBef>
              <a:buClrTx/>
              <a:buFontTx/>
              <a:buNone/>
            </a:pPr>
            <a:r>
              <a:rPr lang="it-IT" sz="2800" b="1">
                <a:solidFill>
                  <a:srgbClr val="FFFFFF"/>
                </a:solidFill>
                <a:effectLst>
                  <a:outerShdw blurRad="38100" dist="38100" dir="2700000" algn="tl">
                    <a:srgbClr val="000000"/>
                  </a:outerShdw>
                </a:effectLst>
                <a:latin typeface="Plantin (treccani1)" charset="0"/>
              </a:rPr>
              <a:t>    </a:t>
            </a:r>
          </a:p>
          <a:p>
            <a:pPr>
              <a:spcBef>
                <a:spcPts val="1125"/>
              </a:spcBef>
              <a:buClrTx/>
              <a:buFontTx/>
              <a:buNone/>
            </a:pPr>
            <a:endParaRPr lang="it-IT" sz="1800">
              <a:solidFill>
                <a:srgbClr val="FFFFCC"/>
              </a:solidFill>
              <a:effectLst>
                <a:outerShdw blurRad="38100" dist="38100" dir="2700000" algn="tl">
                  <a:srgbClr val="000000"/>
                </a:outerShdw>
              </a:effectLst>
              <a:latin typeface="Century Gothic" charset="0"/>
            </a:endParaRPr>
          </a:p>
          <a:p>
            <a:pPr>
              <a:spcBef>
                <a:spcPts val="1125"/>
              </a:spcBef>
              <a:buClrTx/>
              <a:buFontTx/>
              <a:buNone/>
            </a:pPr>
            <a:endParaRPr lang="it-IT" sz="1800">
              <a:solidFill>
                <a:srgbClr val="FFFFCC"/>
              </a:solidFill>
              <a:effectLst>
                <a:outerShdw blurRad="38100" dist="38100" dir="2700000" algn="tl">
                  <a:srgbClr val="000000"/>
                </a:outerShdw>
              </a:effectLst>
              <a:latin typeface="Century Gothic" charset="0"/>
            </a:endParaRPr>
          </a:p>
          <a:p>
            <a:pPr>
              <a:spcBef>
                <a:spcPts val="1125"/>
              </a:spcBef>
              <a:buClrTx/>
              <a:buFontTx/>
              <a:buNone/>
            </a:pPr>
            <a:r>
              <a:rPr lang="it-IT" sz="1800" b="1">
                <a:solidFill>
                  <a:srgbClr val="FFC000"/>
                </a:solidFill>
                <a:effectLst>
                  <a:outerShdw blurRad="38100" dist="38100" dir="2700000" algn="tl">
                    <a:srgbClr val="000000"/>
                  </a:outerShdw>
                </a:effectLst>
                <a:latin typeface="Century Gothic" charset="0"/>
              </a:rPr>
              <a:t>	</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88" y="1420813"/>
            <a:ext cx="5583237" cy="3736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291" name="Text Box 3"/>
          <p:cNvSpPr txBox="1">
            <a:spLocks noChangeArrowheads="1"/>
          </p:cNvSpPr>
          <p:nvPr/>
        </p:nvSpPr>
        <p:spPr bwMode="auto">
          <a:xfrm>
            <a:off x="0" y="260350"/>
            <a:ext cx="9144000" cy="9906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Paradosso Epidemiologico</a:t>
            </a:r>
          </a:p>
        </p:txBody>
      </p:sp>
      <p:sp>
        <p:nvSpPr>
          <p:cNvPr id="12292" name="Rectangle 4"/>
          <p:cNvSpPr>
            <a:spLocks noChangeArrowheads="1"/>
          </p:cNvSpPr>
          <p:nvPr/>
        </p:nvSpPr>
        <p:spPr bwMode="auto">
          <a:xfrm>
            <a:off x="250825" y="5373688"/>
            <a:ext cx="63373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FF"/>
                </a:solidFill>
                <a:effectLst>
                  <a:outerShdw blurRad="38100" dist="38100" dir="2700000" algn="tl">
                    <a:srgbClr val="000000"/>
                  </a:outerShdw>
                </a:effectLst>
                <a:latin typeface="Century Gothic" charset="0"/>
              </a:rPr>
              <a:t>La MI colpisce non solo i cardiopatici ma anche i soggetti giovani , in buone condizioni generali e apparentemente sani che spesso praticano anche sport, magari anche agonistico.</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a:solidFill>
                  <a:srgbClr val="FFFFFF"/>
                </a:solidFill>
                <a:effectLst>
                  <a:outerShdw blurRad="38100" dist="38100" dir="2700000" algn="tl">
                    <a:srgbClr val="000000"/>
                  </a:outerShdw>
                </a:effectLst>
                <a:latin typeface="Century Gothic" charset="0"/>
              </a:rPr>
              <a:t>In altre parole i soggetti ritenuti i più “sani” in assoluto.</a:t>
            </a:r>
          </a:p>
        </p:txBody>
      </p:sp>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925" y="1195388"/>
            <a:ext cx="2505075" cy="56626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0" y="0"/>
            <a:ext cx="4343400" cy="68580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42900" indent="-33813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1pPr>
            <a:lvl2pPr indent="-28098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2pPr>
            <a:lvl3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3pPr>
            <a:lvl4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4pPr>
            <a:lvl5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9pPr>
          </a:lstStyle>
          <a:p>
            <a:pPr lvl="1">
              <a:spcBef>
                <a:spcPts val="1500"/>
              </a:spcBef>
              <a:buClrTx/>
              <a:buFontTx/>
              <a:buNone/>
            </a:pPr>
            <a:endParaRPr lang="it-IT">
              <a:solidFill>
                <a:srgbClr val="FFFFFF"/>
              </a:solidFill>
              <a:effectLst>
                <a:outerShdw blurRad="38100" dist="38100" dir="2700000" algn="tl">
                  <a:srgbClr val="000000"/>
                </a:outerShdw>
              </a:effectLst>
              <a:latin typeface="Plantin (treccani1)" charset="0"/>
            </a:endParaRPr>
          </a:p>
          <a:p>
            <a:pPr>
              <a:spcBef>
                <a:spcPts val="1750"/>
              </a:spcBef>
              <a:buClrTx/>
              <a:buFontTx/>
              <a:buNone/>
            </a:pPr>
            <a:r>
              <a:rPr lang="it-IT" sz="2800">
                <a:solidFill>
                  <a:srgbClr val="FFFFFF"/>
                </a:solidFill>
                <a:effectLst>
                  <a:outerShdw blurRad="38100" dist="38100" dir="2700000" algn="tl">
                    <a:srgbClr val="000000"/>
                  </a:outerShdw>
                </a:effectLst>
                <a:latin typeface="Plantin (treccani1)" charset="0"/>
              </a:rPr>
              <a:t>    </a:t>
            </a:r>
          </a:p>
          <a:p>
            <a:pPr>
              <a:spcBef>
                <a:spcPts val="1125"/>
              </a:spcBef>
              <a:buClrTx/>
              <a:buFontTx/>
              <a:buNone/>
            </a:pPr>
            <a:endParaRPr lang="it-IT" sz="1800">
              <a:solidFill>
                <a:srgbClr val="FFFFFF"/>
              </a:solidFill>
              <a:effectLst>
                <a:outerShdw blurRad="38100" dist="38100" dir="2700000" algn="tl">
                  <a:srgbClr val="000000"/>
                </a:outerShdw>
              </a:effectLst>
              <a:latin typeface="Century Gothic" charset="0"/>
            </a:endParaRPr>
          </a:p>
          <a:p>
            <a:pPr>
              <a:spcBef>
                <a:spcPts val="1125"/>
              </a:spcBef>
              <a:buClrTx/>
              <a:buFontTx/>
              <a:buNone/>
            </a:pPr>
            <a:endParaRPr lang="it-IT" sz="1800">
              <a:solidFill>
                <a:srgbClr val="FFFFFF"/>
              </a:solidFill>
              <a:effectLst>
                <a:outerShdw blurRad="38100" dist="38100" dir="2700000" algn="tl">
                  <a:srgbClr val="000000"/>
                </a:outerShdw>
              </a:effectLst>
              <a:latin typeface="Century Gothic" charset="0"/>
            </a:endParaRPr>
          </a:p>
          <a:p>
            <a:pPr>
              <a:spcBef>
                <a:spcPts val="1125"/>
              </a:spcBef>
              <a:buClrTx/>
              <a:buFontTx/>
              <a:buNone/>
            </a:pPr>
            <a:r>
              <a:rPr lang="it-IT" sz="1800">
                <a:solidFill>
                  <a:srgbClr val="FFFFFF"/>
                </a:solidFill>
                <a:effectLst>
                  <a:outerShdw blurRad="38100" dist="38100" dir="2700000" algn="tl">
                    <a:srgbClr val="000000"/>
                  </a:outerShdw>
                </a:effectLst>
                <a:latin typeface="Century Gothic" charset="0"/>
              </a:rPr>
              <a:t>	… l’attività fisica è raccomandata come fattore di prevenzione cardiovascolare</a:t>
            </a:r>
          </a:p>
          <a:p>
            <a:pPr>
              <a:spcBef>
                <a:spcPts val="1125"/>
              </a:spcBef>
              <a:buClrTx/>
              <a:buFontTx/>
              <a:buNone/>
            </a:pPr>
            <a:endParaRPr lang="it-IT" sz="1800">
              <a:solidFill>
                <a:srgbClr val="FFFFFF"/>
              </a:solidFill>
              <a:effectLst>
                <a:outerShdw blurRad="38100" dist="38100" dir="2700000" algn="tl">
                  <a:srgbClr val="000000"/>
                </a:outerShdw>
              </a:effectLst>
              <a:latin typeface="Century Gothic" charset="0"/>
            </a:endParaRPr>
          </a:p>
          <a:p>
            <a:pPr>
              <a:spcBef>
                <a:spcPts val="1125"/>
              </a:spcBef>
              <a:buClrTx/>
              <a:buFontTx/>
              <a:buNone/>
            </a:pPr>
            <a:r>
              <a:rPr lang="it-IT" sz="1800">
                <a:solidFill>
                  <a:srgbClr val="FFFFFF"/>
                </a:solidFill>
                <a:effectLst>
                  <a:outerShdw blurRad="38100" dist="38100" dir="2700000" algn="tl">
                    <a:srgbClr val="000000"/>
                  </a:outerShdw>
                </a:effectLst>
                <a:latin typeface="Century Gothic" charset="0"/>
              </a:rPr>
              <a:t>	… l’attività fisica può rendere attive condizioni patologiche  ignote o misconosciute</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2925" y="1987550"/>
            <a:ext cx="4791075" cy="2998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852488" y="1885950"/>
            <a:ext cx="7505700" cy="4529138"/>
          </a:xfrm>
          <a:prstGeom prst="rect">
            <a:avLst/>
          </a:prstGeom>
          <a:blipFill dpi="0" rotWithShape="0">
            <a:blip r:embed="rId3"/>
            <a:srcRect/>
            <a:tile tx="0" ty="0" sx="100000" sy="100000" flip="none" algn="tl"/>
          </a:blipFill>
          <a:ln w="38160" cap="flat">
            <a:solidFill>
              <a:srgbClr val="8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1pPr>
            <a:lvl2pPr marL="3429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9pPr>
          </a:lstStyle>
          <a:p>
            <a:pPr lvl="1" indent="0">
              <a:spcBef>
                <a:spcPts val="400"/>
              </a:spcBef>
              <a:buClrTx/>
              <a:buFontTx/>
              <a:buNone/>
            </a:pPr>
            <a:endParaRPr lang="it-IT" sz="1600">
              <a:solidFill>
                <a:srgbClr val="008000"/>
              </a:solidFill>
              <a:latin typeface="Lucida Sans" charset="0"/>
              <a:cs typeface="Lucida Sans" charset="0"/>
            </a:endParaRPr>
          </a:p>
          <a:p>
            <a:pPr lvl="1" indent="0">
              <a:spcBef>
                <a:spcPts val="350"/>
              </a:spcBef>
              <a:buClrTx/>
              <a:buFontTx/>
              <a:buNone/>
            </a:pPr>
            <a:r>
              <a:rPr lang="it-IT" sz="1400">
                <a:solidFill>
                  <a:srgbClr val="008000"/>
                </a:solidFill>
                <a:latin typeface="Lucida Sans" charset="0"/>
                <a:cs typeface="Lucida Sans" charset="0"/>
              </a:rPr>
              <a:t>Considerare  che il maggior numero assoluto di eventi fatali si verifica nella popolazione “cosidetta “ sana</a:t>
            </a:r>
          </a:p>
          <a:p>
            <a:pPr lvl="1" indent="0">
              <a:spcBef>
                <a:spcPts val="350"/>
              </a:spcBef>
              <a:buClrTx/>
              <a:buFontTx/>
              <a:buNone/>
            </a:pPr>
            <a:endParaRPr lang="it-IT" sz="1400">
              <a:solidFill>
                <a:srgbClr val="008000"/>
              </a:solidFill>
              <a:latin typeface="Lucida Sans" charset="0"/>
              <a:cs typeface="Lucida Sans" charset="0"/>
            </a:endParaRPr>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 y="2224088"/>
            <a:ext cx="1054100" cy="468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4339" name="Text Box 3"/>
          <p:cNvSpPr txBox="1">
            <a:spLocks noChangeArrowheads="1"/>
          </p:cNvSpPr>
          <p:nvPr/>
        </p:nvSpPr>
        <p:spPr bwMode="auto">
          <a:xfrm>
            <a:off x="0" y="260350"/>
            <a:ext cx="9144000" cy="13684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a:t>
            </a:r>
            <a:r>
              <a:rPr lang="it-IT">
                <a:solidFill>
                  <a:srgbClr val="FFFFFF"/>
                </a:solidFill>
                <a:effectLst>
                  <a:outerShdw blurRad="38100" dist="38100" dir="2700000" algn="tl">
                    <a:srgbClr val="000000"/>
                  </a:outerShdw>
                </a:effectLst>
                <a:latin typeface="Century Gothic" charset="0"/>
              </a:rPr>
              <a:t>Diffondere la cultura del soccorso e della rianimazione cardio-polmonare </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0" y="1268413"/>
            <a:ext cx="9144000" cy="4608512"/>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4041775" cy="67897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2563" y="1268413"/>
            <a:ext cx="4865687" cy="2724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5588" y="3998913"/>
            <a:ext cx="4754562" cy="2651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5365" name="Text Box 5"/>
          <p:cNvSpPr txBox="1">
            <a:spLocks noChangeArrowheads="1"/>
          </p:cNvSpPr>
          <p:nvPr/>
        </p:nvSpPr>
        <p:spPr bwMode="auto">
          <a:xfrm>
            <a:off x="3995738" y="115888"/>
            <a:ext cx="5148262" cy="11525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 </a:t>
            </a:r>
          </a:p>
          <a:p>
            <a:pPr algn="ctr">
              <a:buClrTx/>
              <a:buFontTx/>
              <a:buNone/>
            </a:pPr>
            <a:r>
              <a:rPr lang="it-IT">
                <a:solidFill>
                  <a:srgbClr val="FFFFFF"/>
                </a:solidFill>
                <a:effectLst>
                  <a:outerShdw blurRad="38100" dist="38100" dir="2700000" algn="tl">
                    <a:srgbClr val="000000"/>
                  </a:outerShdw>
                </a:effectLst>
                <a:latin typeface="Century Gothic" charset="0"/>
              </a:rPr>
              <a:t>Il Fattore Tempo</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1268413"/>
            <a:ext cx="9144000" cy="4176712"/>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16386" name="Text Box 2"/>
          <p:cNvSpPr txBox="1">
            <a:spLocks noChangeArrowheads="1"/>
          </p:cNvSpPr>
          <p:nvPr/>
        </p:nvSpPr>
        <p:spPr bwMode="auto">
          <a:xfrm>
            <a:off x="0" y="115888"/>
            <a:ext cx="9144000" cy="1125537"/>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 Il Fattore Tempo: danno cerebrale</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413"/>
            <a:ext cx="3998913" cy="4175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6388" name="Rectangle 4"/>
          <p:cNvSpPr>
            <a:spLocks noChangeArrowheads="1"/>
          </p:cNvSpPr>
          <p:nvPr/>
        </p:nvSpPr>
        <p:spPr bwMode="auto">
          <a:xfrm>
            <a:off x="3995738" y="5300663"/>
            <a:ext cx="5148262" cy="1557337"/>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a:lnSpc>
                <a:spcPct val="110000"/>
              </a:lnSpc>
              <a:spcBef>
                <a:spcPts val="3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z="1400" dirty="0">
              <a:solidFill>
                <a:srgbClr val="FFFFCC"/>
              </a:solidFill>
              <a:effectLst>
                <a:outerShdw blurRad="38100" dist="38100" dir="2700000" algn="tl">
                  <a:srgbClr val="000000"/>
                </a:outerShdw>
              </a:effectLst>
              <a:latin typeface="Century Gothic" charset="0"/>
            </a:endParaRPr>
          </a:p>
          <a:p>
            <a:pPr marL="741363" lvl="1" indent="-282575">
              <a:lnSpc>
                <a:spcPct val="110000"/>
              </a:lnSpc>
              <a:spcBef>
                <a:spcPts val="3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400" dirty="0" smtClean="0">
                <a:solidFill>
                  <a:srgbClr val="FFFFCC"/>
                </a:solidFill>
                <a:effectLst>
                  <a:outerShdw blurRad="38100" dist="38100" dir="2700000" algn="tl">
                    <a:srgbClr val="000000"/>
                  </a:outerShdw>
                </a:effectLst>
                <a:latin typeface="Century Gothic" charset="0"/>
              </a:rPr>
              <a:t>	Sopravvivenza </a:t>
            </a:r>
            <a:r>
              <a:rPr lang="it-IT" sz="1400" dirty="0">
                <a:solidFill>
                  <a:srgbClr val="FFFFCC"/>
                </a:solidFill>
                <a:effectLst>
                  <a:outerShdw blurRad="38100" dist="38100" dir="2700000" algn="tl">
                    <a:srgbClr val="000000"/>
                  </a:outerShdw>
                </a:effectLst>
                <a:latin typeface="Century Gothic" charset="0"/>
              </a:rPr>
              <a:t>a 1 anno senza danno cerebrale in pazienti soccorsi per arresto cardiaco in relazione alle manovre rianimatorie effettuate. In aggiunta alla defibrillazione. Giappone 2007</a:t>
            </a:r>
          </a:p>
          <a:p>
            <a:pPr marL="741363" lvl="1" indent="-282575">
              <a:lnSpc>
                <a:spcPct val="110000"/>
              </a:lnSpc>
              <a:spcBef>
                <a:spcPts val="3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400" dirty="0">
                <a:solidFill>
                  <a:srgbClr val="FFFFCC"/>
                </a:solidFill>
                <a:effectLst>
                  <a:outerShdw blurRad="38100" dist="38100" dir="2700000" algn="tl">
                    <a:srgbClr val="000000"/>
                  </a:outerShdw>
                </a:effectLst>
                <a:latin typeface="Century Gothic" charset="0"/>
              </a:rPr>
              <a:t> </a:t>
            </a:r>
          </a:p>
          <a:p>
            <a:pPr>
              <a:lnSpc>
                <a:spcPct val="110000"/>
              </a:lnSpc>
              <a:spcBef>
                <a:spcPts val="3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z="1400" dirty="0">
              <a:solidFill>
                <a:srgbClr val="FFFFCC"/>
              </a:solidFill>
              <a:effectLst>
                <a:outerShdw blurRad="38100" dist="38100" dir="2700000" algn="tl">
                  <a:srgbClr val="000000"/>
                </a:outerShdw>
              </a:effectLst>
              <a:latin typeface="Century Gothic" charset="0"/>
            </a:endParaRPr>
          </a:p>
          <a:p>
            <a:pPr marL="741363" lvl="1" indent="-282575">
              <a:lnSpc>
                <a:spcPct val="110000"/>
              </a:lnSpc>
              <a:spcBef>
                <a:spcPts val="3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z="1400" dirty="0">
              <a:solidFill>
                <a:srgbClr val="FFFFCC"/>
              </a:solidFill>
              <a:effectLst>
                <a:outerShdw blurRad="38100" dist="38100" dir="2700000" algn="tl">
                  <a:srgbClr val="000000"/>
                </a:outerShdw>
              </a:effectLst>
              <a:latin typeface="Century Gothic" charset="0"/>
            </a:endParaRPr>
          </a:p>
        </p:txBody>
      </p:sp>
      <p:pic>
        <p:nvPicPr>
          <p:cNvPr id="163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2563" y="1268413"/>
            <a:ext cx="4962525" cy="4194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1268413"/>
            <a:ext cx="9144000" cy="446405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1262063"/>
            <a:ext cx="4400550" cy="4473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2063" y="1627188"/>
            <a:ext cx="3786187" cy="3822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7412" name="Text Box 4"/>
          <p:cNvSpPr txBox="1">
            <a:spLocks noChangeArrowheads="1"/>
          </p:cNvSpPr>
          <p:nvPr/>
        </p:nvSpPr>
        <p:spPr bwMode="auto">
          <a:xfrm>
            <a:off x="0" y="0"/>
            <a:ext cx="9109075" cy="1125538"/>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 Il Fattore Tempo: sopravvivenza</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852488" y="1885950"/>
            <a:ext cx="7505700" cy="4529138"/>
          </a:xfrm>
          <a:prstGeom prst="rect">
            <a:avLst/>
          </a:prstGeom>
          <a:blipFill dpi="0" rotWithShape="0">
            <a:blip r:embed="rId3"/>
            <a:srcRect/>
            <a:tile tx="0" ty="0" sx="100000" sy="100000" flip="none" algn="tl"/>
          </a:blipFill>
          <a:ln w="38160" cap="flat">
            <a:solidFill>
              <a:srgbClr val="8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1pPr>
            <a:lvl2pPr marL="3429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9pPr>
          </a:lstStyle>
          <a:p>
            <a:pPr lvl="1" indent="0">
              <a:spcBef>
                <a:spcPts val="400"/>
              </a:spcBef>
              <a:buClrTx/>
              <a:buFontTx/>
              <a:buNone/>
            </a:pPr>
            <a:endParaRPr lang="it-IT" sz="1600">
              <a:solidFill>
                <a:srgbClr val="008000"/>
              </a:solidFill>
              <a:latin typeface="Lucida Sans" charset="0"/>
              <a:cs typeface="Lucida Sans" charset="0"/>
            </a:endParaRPr>
          </a:p>
          <a:p>
            <a:pPr lvl="1" indent="0">
              <a:spcBef>
                <a:spcPts val="350"/>
              </a:spcBef>
              <a:buClrTx/>
              <a:buFontTx/>
              <a:buNone/>
            </a:pPr>
            <a:r>
              <a:rPr lang="it-IT" sz="1400">
                <a:solidFill>
                  <a:srgbClr val="F88600"/>
                </a:solidFill>
                <a:latin typeface="Lucida Sans" charset="0"/>
                <a:cs typeface="Lucida Sans" charset="0"/>
              </a:rPr>
              <a:t>Considerare  che il maggior numero assoluto di eventi fatali si verifica nella popolazione “cosidetta “ sana</a:t>
            </a:r>
          </a:p>
          <a:p>
            <a:pPr lvl="1" indent="0">
              <a:spcBef>
                <a:spcPts val="350"/>
              </a:spcBef>
              <a:buClrTx/>
              <a:buFontTx/>
              <a:buNone/>
            </a:pPr>
            <a:endParaRPr lang="it-IT" sz="1400">
              <a:solidFill>
                <a:srgbClr val="F88600"/>
              </a:solidFill>
              <a:latin typeface="Lucida Sans" charset="0"/>
              <a:cs typeface="Lucida Sans" charset="0"/>
            </a:endParaRPr>
          </a:p>
          <a:p>
            <a:pPr lvl="1" indent="0">
              <a:spcBef>
                <a:spcPts val="350"/>
              </a:spcBef>
              <a:buClrTx/>
              <a:buFontTx/>
              <a:buNone/>
            </a:pPr>
            <a:r>
              <a:rPr lang="it-IT" sz="1400">
                <a:solidFill>
                  <a:srgbClr val="008000"/>
                </a:solidFill>
                <a:latin typeface="Lucida Sans" charset="0"/>
                <a:cs typeface="Lucida Sans" charset="0"/>
              </a:rPr>
              <a:t>Considerare che il risultato delle manovre di rianimazione cardio-polmonare in termini di sopravvivenza e di danno cerebrale è strettamente correlato alla tempistica di intervento e al tipi di manovre effettuate, ovvero alla formazione dei soccorritori</a:t>
            </a:r>
          </a:p>
          <a:p>
            <a:pPr lvl="1" indent="0">
              <a:spcBef>
                <a:spcPts val="350"/>
              </a:spcBef>
              <a:buClrTx/>
              <a:buFontTx/>
              <a:buNone/>
            </a:pPr>
            <a:endParaRPr lang="it-IT" sz="1400">
              <a:solidFill>
                <a:srgbClr val="008000"/>
              </a:solidFill>
              <a:latin typeface="Lucida Sans" charset="0"/>
              <a:cs typeface="Lucida Sans" charset="0"/>
            </a:endParaRPr>
          </a:p>
        </p:txBody>
      </p:sp>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 y="2224088"/>
            <a:ext cx="1054100" cy="468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8435" name="Text Box 3"/>
          <p:cNvSpPr txBox="1">
            <a:spLocks noChangeArrowheads="1"/>
          </p:cNvSpPr>
          <p:nvPr/>
        </p:nvSpPr>
        <p:spPr bwMode="auto">
          <a:xfrm>
            <a:off x="0" y="260350"/>
            <a:ext cx="9144000" cy="13684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a:t>
            </a:r>
            <a:r>
              <a:rPr lang="it-IT">
                <a:solidFill>
                  <a:srgbClr val="FFFFFF"/>
                </a:solidFill>
                <a:effectLst>
                  <a:outerShdw blurRad="38100" dist="38100" dir="2700000" algn="tl">
                    <a:srgbClr val="000000"/>
                  </a:outerShdw>
                </a:effectLst>
                <a:latin typeface="Century Gothic" charset="0"/>
              </a:rPr>
              <a:t>Diffondere la cultura del soccorso e della rianimazione cardio-polmonare </a:t>
            </a:r>
          </a:p>
        </p:txBody>
      </p:sp>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8" y="3068638"/>
            <a:ext cx="1258887" cy="558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4284663" y="115888"/>
            <a:ext cx="4859337" cy="15843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 Perch</a:t>
            </a:r>
            <a:r>
              <a:rPr lang="fr-FR">
                <a:solidFill>
                  <a:srgbClr val="FFFFFF"/>
                </a:solidFill>
                <a:effectLst>
                  <a:outerShdw blurRad="38100" dist="38100" dir="2700000" algn="tl">
                    <a:srgbClr val="000000"/>
                  </a:outerShdw>
                </a:effectLst>
                <a:latin typeface="Century Gothic" charset="0"/>
              </a:rPr>
              <a:t>é</a:t>
            </a:r>
            <a:r>
              <a:rPr lang="it-IT">
                <a:solidFill>
                  <a:srgbClr val="FFFFFF"/>
                </a:solidFill>
                <a:effectLst>
                  <a:outerShdw blurRad="38100" dist="38100" dir="2700000" algn="tl">
                    <a:srgbClr val="000000"/>
                  </a:outerShdw>
                </a:effectLst>
                <a:latin typeface="Century Gothic" charset="0"/>
              </a:rPr>
              <a:t> possiamo essere “confidenti” </a:t>
            </a:r>
            <a:br>
              <a:rPr lang="it-IT">
                <a:solidFill>
                  <a:srgbClr val="FFFFFF"/>
                </a:solidFill>
                <a:effectLst>
                  <a:outerShdw blurRad="38100" dist="38100" dir="2700000" algn="tl">
                    <a:srgbClr val="000000"/>
                  </a:outerShdw>
                </a:effectLst>
                <a:latin typeface="Century Gothic" charset="0"/>
              </a:rPr>
            </a:br>
            <a:r>
              <a:rPr lang="it-IT">
                <a:solidFill>
                  <a:srgbClr val="FFFFFF"/>
                </a:solidFill>
                <a:effectLst>
                  <a:outerShdw blurRad="38100" dist="38100" dir="2700000" algn="tl">
                    <a:srgbClr val="000000"/>
                  </a:outerShdw>
                </a:effectLst>
                <a:latin typeface="Century Gothic" charset="0"/>
              </a:rPr>
              <a:t>nell’uso del DAE </a:t>
            </a:r>
            <a:br>
              <a:rPr lang="it-IT">
                <a:solidFill>
                  <a:srgbClr val="FFFFFF"/>
                </a:solidFill>
                <a:effectLst>
                  <a:outerShdw blurRad="38100" dist="38100" dir="2700000" algn="tl">
                    <a:srgbClr val="000000"/>
                  </a:outerShdw>
                </a:effectLst>
                <a:latin typeface="Century Gothic" charset="0"/>
              </a:rPr>
            </a:br>
            <a:r>
              <a:rPr lang="it-IT">
                <a:solidFill>
                  <a:srgbClr val="FFFFFF"/>
                </a:solidFill>
                <a:effectLst>
                  <a:outerShdw blurRad="38100" dist="38100" dir="2700000" algn="tl">
                    <a:srgbClr val="000000"/>
                  </a:outerShdw>
                </a:effectLst>
                <a:latin typeface="Century Gothic" charset="0"/>
              </a:rPr>
              <a:t>completamente automatico </a:t>
            </a:r>
          </a:p>
        </p:txBody>
      </p:sp>
      <p:sp>
        <p:nvSpPr>
          <p:cNvPr id="19458" name="Rectangle 2"/>
          <p:cNvSpPr>
            <a:spLocks noChangeArrowheads="1"/>
          </p:cNvSpPr>
          <p:nvPr/>
        </p:nvSpPr>
        <p:spPr bwMode="auto">
          <a:xfrm>
            <a:off x="4284663" y="4365625"/>
            <a:ext cx="4859337" cy="1871663"/>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marL="228600" indent="-225425">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Tecnologia derivata da quella dei defibrillatori impiantabili</a:t>
            </a:r>
          </a:p>
          <a:p>
            <a:pPr marL="228600" indent="-225425">
              <a:lnSpc>
                <a:spcPct val="110000"/>
              </a:lnSpc>
              <a:spcBef>
                <a:spcPts val="350"/>
              </a:spcBef>
              <a:buClr>
                <a:srgbClr val="FFFFCC"/>
              </a:buClr>
              <a:buFont typeface="Times New Roman" charset="0"/>
              <a:buChar cha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it-IT" sz="1400">
                <a:solidFill>
                  <a:srgbClr val="FFFFCC"/>
                </a:solidFill>
                <a:effectLst>
                  <a:outerShdw blurRad="38100" dist="38100" dir="2700000" algn="tl">
                    <a:srgbClr val="000000"/>
                  </a:outerShdw>
                </a:effectLst>
                <a:latin typeface="Century Gothic" charset="0"/>
              </a:rPr>
              <a:t>Algoritmi che controllano l’intervento del DAE validati da decenni di studi clinici sui portatori di defibrillatori impiantabili</a:t>
            </a:r>
          </a:p>
          <a:p>
            <a:pPr marL="228600" indent="-225425">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a:p>
            <a:pPr marL="741363" lvl="1" indent="-280988">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488"/>
            <a:ext cx="4032250" cy="67675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2238" y="1952625"/>
            <a:ext cx="2384425" cy="2151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6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525" y="3859213"/>
            <a:ext cx="3492500" cy="1803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62" name="Picture 6"/>
          <p:cNvPicPr>
            <a:picLocks noChangeAspect="1" noChangeArrowheads="1"/>
          </p:cNvPicPr>
          <p:nvPr/>
        </p:nvPicPr>
        <p:blipFill>
          <a:blip r:embed="rId6">
            <a:extLst>
              <a:ext uri="{28A0092B-C50C-407E-A947-70E740481C1C}">
                <a14:useLocalDpi xmlns:a14="http://schemas.microsoft.com/office/drawing/2010/main" val="0"/>
              </a:ext>
            </a:extLst>
          </a:blip>
          <a:srcRect l="1482" t="3162" r="53049" b="12358"/>
          <a:stretch>
            <a:fillRect/>
          </a:stretch>
        </p:blipFill>
        <p:spPr bwMode="auto">
          <a:xfrm>
            <a:off x="4186238" y="1944688"/>
            <a:ext cx="2284412" cy="2159000"/>
          </a:xfrm>
          <a:prstGeom prst="rect">
            <a:avLst/>
          </a:prstGeom>
          <a:ln>
            <a:noFill/>
          </a:ln>
          <a:effectLst>
            <a:softEdge rad="112500"/>
          </a:effectLst>
          <a:extLst>
            <a:ext uri="{909E8E84-426E-40dd-AFC4-6F175D3DCCD1}">
              <a14:hiddenFill xmlns:a14="http://schemas.microsoft.com/office/drawing/2010/main">
                <a:blipFill dpi="0" rotWithShape="0">
                  <a:blip/>
                  <a:srcRect l="1482" t="3162" r="53049" b="12358"/>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20481" name="Picture 1"/>
          <p:cNvPicPr>
            <a:picLocks noChangeAspect="1" noChangeArrowheads="1"/>
          </p:cNvPicPr>
          <p:nvPr/>
        </p:nvPicPr>
        <p:blipFill>
          <a:blip r:embed="rId3">
            <a:extLst>
              <a:ext uri="{28A0092B-C50C-407E-A947-70E740481C1C}">
                <a14:useLocalDpi xmlns:a14="http://schemas.microsoft.com/office/drawing/2010/main" val="0"/>
              </a:ext>
            </a:extLst>
          </a:blip>
          <a:srcRect l="6894" r="6955" b="10181"/>
          <a:stretch>
            <a:fillRect/>
          </a:stretch>
        </p:blipFill>
        <p:spPr bwMode="auto">
          <a:xfrm>
            <a:off x="533400" y="1836738"/>
            <a:ext cx="4648200" cy="3524250"/>
          </a:xfrm>
          <a:prstGeom prst="rect">
            <a:avLst/>
          </a:prstGeom>
          <a:noFill/>
          <a:ln>
            <a:noFill/>
          </a:ln>
          <a:effectLst/>
          <a:extLst>
            <a:ext uri="{909E8E84-426E-40dd-AFC4-6F175D3DCCD1}">
              <a14:hiddenFill xmlns:a14="http://schemas.microsoft.com/office/drawing/2010/main">
                <a:blipFill dpi="0" rotWithShape="0">
                  <a:blip/>
                  <a:srcRect l="6894" r="6955" b="10181"/>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0482" name="Text Box 2"/>
          <p:cNvSpPr txBox="1">
            <a:spLocks noChangeArrowheads="1"/>
          </p:cNvSpPr>
          <p:nvPr/>
        </p:nvSpPr>
        <p:spPr bwMode="auto">
          <a:xfrm>
            <a:off x="457200" y="6408738"/>
            <a:ext cx="859155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marL="114300" indent="-109538">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1pPr>
            <a:lvl2pPr>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2pPr>
            <a:lvl3pPr>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3pPr>
            <a:lvl4pPr>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4pPr>
            <a:lvl5pPr>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1143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sz="2400">
                <a:solidFill>
                  <a:srgbClr val="000000"/>
                </a:solidFill>
                <a:latin typeface="Arial" charset="0"/>
                <a:ea typeface="ＭＳ Ｐゴシック" charset="0"/>
                <a:cs typeface="ＭＳ Ｐゴシック" charset="0"/>
              </a:defRPr>
            </a:lvl9pPr>
          </a:lstStyle>
          <a:p>
            <a:pPr>
              <a:buClrTx/>
              <a:buFontTx/>
              <a:buNone/>
            </a:pPr>
            <a:r>
              <a:rPr lang="en-US" sz="800">
                <a:solidFill>
                  <a:srgbClr val="FFFFFF"/>
                </a:solidFill>
                <a:ea typeface="ヒラギノ角ゴ Pro W3" charset="0"/>
                <a:cs typeface="ヒラギノ角ゴ Pro W3" charset="0"/>
              </a:rPr>
              <a:t>Koneru JN et al Circ Arrhytm Electrophysiol 2011;4:778</a:t>
            </a:r>
          </a:p>
        </p:txBody>
      </p:sp>
      <p:sp>
        <p:nvSpPr>
          <p:cNvPr id="20483" name="Text Box 3"/>
          <p:cNvSpPr txBox="1">
            <a:spLocks noChangeArrowheads="1"/>
          </p:cNvSpPr>
          <p:nvPr/>
        </p:nvSpPr>
        <p:spPr bwMode="auto">
          <a:xfrm>
            <a:off x="5715000" y="3360738"/>
            <a:ext cx="28194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buClrTx/>
              <a:buFontTx/>
              <a:buNone/>
            </a:pPr>
            <a:r>
              <a:rPr lang="it-IT" sz="1600">
                <a:solidFill>
                  <a:srgbClr val="FFFFFF"/>
                </a:solidFill>
              </a:rPr>
              <a:t>Caratterizzazione dei segnali sentiti per verificare la necessità effettiva della terapia </a:t>
            </a:r>
          </a:p>
        </p:txBody>
      </p:sp>
      <p:sp>
        <p:nvSpPr>
          <p:cNvPr id="20484" name="Text Box 4"/>
          <p:cNvSpPr txBox="1">
            <a:spLocks noChangeArrowheads="1"/>
          </p:cNvSpPr>
          <p:nvPr/>
        </p:nvSpPr>
        <p:spPr bwMode="auto">
          <a:xfrm>
            <a:off x="5715000" y="1531938"/>
            <a:ext cx="2819400" cy="1406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nSpc>
                <a:spcPct val="90000"/>
              </a:lnSpc>
              <a:spcBef>
                <a:spcPts val="400"/>
              </a:spcBef>
              <a:buClrTx/>
              <a:buFontTx/>
              <a:buNone/>
            </a:pPr>
            <a:r>
              <a:rPr lang="it-IT" sz="1600">
                <a:solidFill>
                  <a:srgbClr val="FFFFFF"/>
                </a:solidFill>
              </a:rPr>
              <a:t>Memorizzazione in real-time dei segnali di attività elettrica cardiaca opportunamente processati per ridurre rumore ed escludere segnali di non interesse</a:t>
            </a:r>
          </a:p>
        </p:txBody>
      </p:sp>
      <p:sp>
        <p:nvSpPr>
          <p:cNvPr id="20485" name="Oval 5"/>
          <p:cNvSpPr>
            <a:spLocks noChangeArrowheads="1"/>
          </p:cNvSpPr>
          <p:nvPr/>
        </p:nvSpPr>
        <p:spPr bwMode="auto">
          <a:xfrm>
            <a:off x="381000" y="1684338"/>
            <a:ext cx="1295400" cy="762000"/>
          </a:xfrm>
          <a:prstGeom prst="ellipse">
            <a:avLst/>
          </a:prstGeom>
          <a:noFill/>
          <a:ln w="57240" cap="sq">
            <a:solidFill>
              <a:srgbClr val="FFCD0E"/>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486" name="Line 6"/>
          <p:cNvSpPr>
            <a:spLocks noChangeShapeType="1"/>
          </p:cNvSpPr>
          <p:nvPr/>
        </p:nvSpPr>
        <p:spPr bwMode="auto">
          <a:xfrm flipV="1">
            <a:off x="1066800" y="1146175"/>
            <a:ext cx="1588" cy="542925"/>
          </a:xfrm>
          <a:prstGeom prst="line">
            <a:avLst/>
          </a:prstGeom>
          <a:noFill/>
          <a:ln w="28440" cap="sq">
            <a:solidFill>
              <a:srgbClr val="FFCD0E"/>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it-IT"/>
          </a:p>
        </p:txBody>
      </p:sp>
      <p:cxnSp>
        <p:nvCxnSpPr>
          <p:cNvPr id="20487" name="AutoShape 7"/>
          <p:cNvCxnSpPr>
            <a:cxnSpLocks noChangeShapeType="1"/>
          </p:cNvCxnSpPr>
          <p:nvPr/>
        </p:nvCxnSpPr>
        <p:spPr bwMode="auto">
          <a:xfrm>
            <a:off x="1066800" y="1150938"/>
            <a:ext cx="4572000" cy="457200"/>
          </a:xfrm>
          <a:prstGeom prst="curvedConnector3">
            <a:avLst>
              <a:gd name="adj1" fmla="val 50000"/>
            </a:avLst>
          </a:prstGeom>
          <a:noFill/>
          <a:ln w="28440" cap="sq">
            <a:solidFill>
              <a:srgbClr val="FFCD0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20488" name="Oval 8"/>
          <p:cNvSpPr>
            <a:spLocks noChangeArrowheads="1"/>
          </p:cNvSpPr>
          <p:nvPr/>
        </p:nvSpPr>
        <p:spPr bwMode="auto">
          <a:xfrm>
            <a:off x="1676400" y="1760538"/>
            <a:ext cx="2286000" cy="1295400"/>
          </a:xfrm>
          <a:prstGeom prst="ellipse">
            <a:avLst/>
          </a:prstGeom>
          <a:noFill/>
          <a:ln w="57240" cap="sq">
            <a:solidFill>
              <a:srgbClr val="FF7E1C"/>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489" name="Line 9"/>
          <p:cNvSpPr>
            <a:spLocks noChangeShapeType="1"/>
          </p:cNvSpPr>
          <p:nvPr/>
        </p:nvSpPr>
        <p:spPr bwMode="auto">
          <a:xfrm>
            <a:off x="2819400" y="1684338"/>
            <a:ext cx="1588" cy="76200"/>
          </a:xfrm>
          <a:prstGeom prst="line">
            <a:avLst/>
          </a:prstGeom>
          <a:noFill/>
          <a:ln w="28440" cap="sq">
            <a:solidFill>
              <a:srgbClr val="FF7E1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it-IT"/>
          </a:p>
        </p:txBody>
      </p:sp>
      <p:cxnSp>
        <p:nvCxnSpPr>
          <p:cNvPr id="20490" name="AutoShape 10"/>
          <p:cNvCxnSpPr>
            <a:cxnSpLocks noChangeShapeType="1"/>
          </p:cNvCxnSpPr>
          <p:nvPr/>
        </p:nvCxnSpPr>
        <p:spPr bwMode="auto">
          <a:xfrm>
            <a:off x="2820988" y="1758950"/>
            <a:ext cx="2817812" cy="1601788"/>
          </a:xfrm>
          <a:prstGeom prst="curvedConnector3">
            <a:avLst>
              <a:gd name="adj1" fmla="val 50000"/>
            </a:avLst>
          </a:prstGeom>
          <a:noFill/>
          <a:ln w="28440" cap="sq">
            <a:solidFill>
              <a:srgbClr val="FF7E1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20491" name="Text Box 11"/>
          <p:cNvSpPr txBox="1">
            <a:spLocks noChangeArrowheads="1"/>
          </p:cNvSpPr>
          <p:nvPr/>
        </p:nvSpPr>
        <p:spPr bwMode="auto">
          <a:xfrm>
            <a:off x="5791200" y="1146175"/>
            <a:ext cx="1600200" cy="368300"/>
          </a:xfrm>
          <a:prstGeom prst="rect">
            <a:avLst/>
          </a:prstGeom>
          <a:gradFill rotWithShape="0">
            <a:gsLst>
              <a:gs pos="0">
                <a:srgbClr val="FFDA13"/>
              </a:gs>
              <a:gs pos="50000">
                <a:srgbClr val="766509"/>
              </a:gs>
              <a:gs pos="100000">
                <a:srgbClr val="FFDA13"/>
              </a:gs>
            </a:gsLst>
            <a:lin ang="5400000" scaled="1"/>
          </a:gradFill>
          <a:ln w="9360" cap="sq">
            <a:solidFill>
              <a:srgbClr val="FFDA13"/>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buClrTx/>
              <a:buFontTx/>
              <a:buNone/>
            </a:pPr>
            <a:r>
              <a:rPr lang="it-IT" sz="1800">
                <a:solidFill>
                  <a:srgbClr val="FFFFFF"/>
                </a:solidFill>
                <a:latin typeface="Lucida Grande" charset="0"/>
                <a:ea typeface="ヒラギノ角ゴ Pro W3" charset="0"/>
                <a:cs typeface="ヒラギノ角ゴ Pro W3" charset="0"/>
              </a:rPr>
              <a:t>SENSING</a:t>
            </a:r>
          </a:p>
        </p:txBody>
      </p:sp>
      <p:sp>
        <p:nvSpPr>
          <p:cNvPr id="20492" name="Text Box 12"/>
          <p:cNvSpPr txBox="1">
            <a:spLocks noChangeArrowheads="1"/>
          </p:cNvSpPr>
          <p:nvPr/>
        </p:nvSpPr>
        <p:spPr bwMode="auto">
          <a:xfrm>
            <a:off x="5791200" y="2979738"/>
            <a:ext cx="1600200" cy="368300"/>
          </a:xfrm>
          <a:prstGeom prst="rect">
            <a:avLst/>
          </a:prstGeom>
          <a:gradFill rotWithShape="0">
            <a:gsLst>
              <a:gs pos="0">
                <a:srgbClr val="FF7E1C"/>
              </a:gs>
              <a:gs pos="50000">
                <a:srgbClr val="763A0D"/>
              </a:gs>
              <a:gs pos="100000">
                <a:srgbClr val="FF7E1C"/>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buClrTx/>
              <a:buFontTx/>
              <a:buNone/>
            </a:pPr>
            <a:r>
              <a:rPr lang="it-IT" sz="1800">
                <a:solidFill>
                  <a:srgbClr val="FFFFFF"/>
                </a:solidFill>
                <a:latin typeface="Lucida Grande" charset="0"/>
                <a:ea typeface="ヒラギノ角ゴ Pro W3" charset="0"/>
                <a:cs typeface="ヒラギノ角ゴ Pro W3" charset="0"/>
              </a:rPr>
              <a:t>DETECTION</a:t>
            </a:r>
          </a:p>
        </p:txBody>
      </p:sp>
      <p:sp>
        <p:nvSpPr>
          <p:cNvPr id="20493" name="Text Box 13"/>
          <p:cNvSpPr txBox="1">
            <a:spLocks noChangeArrowheads="1"/>
          </p:cNvSpPr>
          <p:nvPr/>
        </p:nvSpPr>
        <p:spPr bwMode="auto">
          <a:xfrm>
            <a:off x="5791200" y="4960938"/>
            <a:ext cx="2819400" cy="82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buClrTx/>
              <a:buFontTx/>
              <a:buNone/>
            </a:pPr>
            <a:r>
              <a:rPr lang="it-IT" sz="1600">
                <a:solidFill>
                  <a:srgbClr val="FFFFFF"/>
                </a:solidFill>
              </a:rPr>
              <a:t>Conferma del riconoscimento prima di effettuare la terapia </a:t>
            </a:r>
          </a:p>
        </p:txBody>
      </p:sp>
      <p:sp>
        <p:nvSpPr>
          <p:cNvPr id="20494" name="Text Box 14"/>
          <p:cNvSpPr txBox="1">
            <a:spLocks noChangeArrowheads="1"/>
          </p:cNvSpPr>
          <p:nvPr/>
        </p:nvSpPr>
        <p:spPr bwMode="auto">
          <a:xfrm>
            <a:off x="5795963" y="4508500"/>
            <a:ext cx="1828800" cy="368300"/>
          </a:xfrm>
          <a:prstGeom prst="rect">
            <a:avLst/>
          </a:prstGeom>
          <a:gradFill rotWithShape="0">
            <a:gsLst>
              <a:gs pos="0">
                <a:srgbClr val="9BCC1D"/>
              </a:gs>
              <a:gs pos="50000">
                <a:srgbClr val="485E0D"/>
              </a:gs>
              <a:gs pos="100000">
                <a:srgbClr val="9BCC1D"/>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buClrTx/>
              <a:buFontTx/>
              <a:buNone/>
            </a:pPr>
            <a:r>
              <a:rPr lang="it-IT" sz="1800">
                <a:solidFill>
                  <a:srgbClr val="FFFFFF"/>
                </a:solidFill>
                <a:latin typeface="Lucida Grande" charset="0"/>
                <a:ea typeface="ヒラギノ角ゴ Pro W3" charset="0"/>
                <a:cs typeface="ヒラギノ角ゴ Pro W3" charset="0"/>
              </a:rPr>
              <a:t>REDETECTION</a:t>
            </a:r>
          </a:p>
        </p:txBody>
      </p:sp>
      <p:sp>
        <p:nvSpPr>
          <p:cNvPr id="20495" name="Oval 15"/>
          <p:cNvSpPr>
            <a:spLocks noChangeArrowheads="1"/>
          </p:cNvSpPr>
          <p:nvPr/>
        </p:nvSpPr>
        <p:spPr bwMode="auto">
          <a:xfrm>
            <a:off x="2057400" y="4046538"/>
            <a:ext cx="1295400" cy="762000"/>
          </a:xfrm>
          <a:prstGeom prst="ellipse">
            <a:avLst/>
          </a:prstGeom>
          <a:noFill/>
          <a:ln w="57240" cap="sq">
            <a:solidFill>
              <a:srgbClr val="9BCC1D"/>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20496" name="Line 16"/>
          <p:cNvSpPr>
            <a:spLocks noChangeShapeType="1"/>
          </p:cNvSpPr>
          <p:nvPr/>
        </p:nvSpPr>
        <p:spPr bwMode="auto">
          <a:xfrm flipV="1">
            <a:off x="2667000" y="3889375"/>
            <a:ext cx="1588" cy="161925"/>
          </a:xfrm>
          <a:prstGeom prst="line">
            <a:avLst/>
          </a:prstGeom>
          <a:noFill/>
          <a:ln w="28440" cap="sq">
            <a:solidFill>
              <a:srgbClr val="9BCC1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it-IT"/>
          </a:p>
        </p:txBody>
      </p:sp>
      <p:cxnSp>
        <p:nvCxnSpPr>
          <p:cNvPr id="20497" name="AutoShape 17"/>
          <p:cNvCxnSpPr>
            <a:cxnSpLocks noChangeShapeType="1"/>
            <a:stCxn id="20496" idx="0"/>
          </p:cNvCxnSpPr>
          <p:nvPr/>
        </p:nvCxnSpPr>
        <p:spPr bwMode="auto">
          <a:xfrm>
            <a:off x="2667000" y="4048125"/>
            <a:ext cx="3125788" cy="685800"/>
          </a:xfrm>
          <a:prstGeom prst="curvedConnector3">
            <a:avLst>
              <a:gd name="adj1" fmla="val 50000"/>
            </a:avLst>
          </a:prstGeom>
          <a:noFill/>
          <a:ln w="28440" cap="sq">
            <a:solidFill>
              <a:srgbClr val="9BCC1D"/>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20498" name="Text Box 18"/>
          <p:cNvSpPr txBox="1">
            <a:spLocks noChangeArrowheads="1"/>
          </p:cNvSpPr>
          <p:nvPr/>
        </p:nvSpPr>
        <p:spPr bwMode="auto">
          <a:xfrm>
            <a:off x="0" y="115888"/>
            <a:ext cx="9144000" cy="9366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Come avviene il riconoscimento delle aritmie minacciose?</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0" y="115888"/>
            <a:ext cx="5435600" cy="122555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200">
                <a:solidFill>
                  <a:srgbClr val="FFFFFF"/>
                </a:solidFill>
                <a:effectLst>
                  <a:outerShdw blurRad="38100" dist="38100" dir="2700000" algn="tl">
                    <a:srgbClr val="000000"/>
                  </a:outerShdw>
                </a:effectLst>
                <a:latin typeface="Century Gothic" charset="0"/>
              </a:rPr>
              <a:t>Perch</a:t>
            </a:r>
            <a:r>
              <a:rPr lang="fr-FR" sz="2200">
                <a:solidFill>
                  <a:srgbClr val="FFFFFF"/>
                </a:solidFill>
                <a:effectLst>
                  <a:outerShdw blurRad="38100" dist="38100" dir="2700000" algn="tl">
                    <a:srgbClr val="000000"/>
                  </a:outerShdw>
                </a:effectLst>
                <a:latin typeface="Century Gothic" charset="0"/>
              </a:rPr>
              <a:t>é</a:t>
            </a:r>
            <a:r>
              <a:rPr lang="it-IT" sz="2200">
                <a:solidFill>
                  <a:srgbClr val="FFFFFF"/>
                </a:solidFill>
                <a:effectLst>
                  <a:outerShdw blurRad="38100" dist="38100" dir="2700000" algn="tl">
                    <a:srgbClr val="000000"/>
                  </a:outerShdw>
                </a:effectLst>
                <a:latin typeface="Century Gothic" charset="0"/>
              </a:rPr>
              <a:t> possiamo essere “confidenti” </a:t>
            </a:r>
            <a:br>
              <a:rPr lang="it-IT" sz="2200">
                <a:solidFill>
                  <a:srgbClr val="FFFFFF"/>
                </a:solidFill>
                <a:effectLst>
                  <a:outerShdw blurRad="38100" dist="38100" dir="2700000" algn="tl">
                    <a:srgbClr val="000000"/>
                  </a:outerShdw>
                </a:effectLst>
                <a:latin typeface="Century Gothic" charset="0"/>
              </a:rPr>
            </a:br>
            <a:r>
              <a:rPr lang="it-IT" sz="2200">
                <a:solidFill>
                  <a:srgbClr val="FFFFFF"/>
                </a:solidFill>
                <a:effectLst>
                  <a:outerShdw blurRad="38100" dist="38100" dir="2700000" algn="tl">
                    <a:srgbClr val="000000"/>
                  </a:outerShdw>
                </a:effectLst>
                <a:latin typeface="Century Gothic" charset="0"/>
              </a:rPr>
              <a:t>nell’uso del DAE automatico  </a:t>
            </a:r>
          </a:p>
        </p:txBody>
      </p:sp>
      <p:sp>
        <p:nvSpPr>
          <p:cNvPr id="21506" name="Rectangle 2"/>
          <p:cNvSpPr>
            <a:spLocks noChangeArrowheads="1"/>
          </p:cNvSpPr>
          <p:nvPr/>
        </p:nvSpPr>
        <p:spPr bwMode="auto">
          <a:xfrm>
            <a:off x="34925" y="1412875"/>
            <a:ext cx="5400675" cy="252095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marL="228600" indent="-225425">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a:p>
            <a:pPr marL="228600" indent="-225425">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a:p>
            <a:pPr marL="741363" lvl="1" indent="-280988">
              <a:lnSpc>
                <a:spcPct val="110000"/>
              </a:lnSpc>
              <a:spcBef>
                <a:spcPts val="3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endParaRPr lang="it-IT" sz="1400">
              <a:solidFill>
                <a:srgbClr val="FFFFCC"/>
              </a:solidFill>
              <a:effectLst>
                <a:outerShdw blurRad="38100" dist="38100" dir="2700000" algn="tl">
                  <a:srgbClr val="000000"/>
                </a:outerShdw>
              </a:effectLst>
              <a:latin typeface="Century Gothic" charset="0"/>
            </a:endParaRPr>
          </a:p>
        </p:txBody>
      </p:sp>
      <p:pic>
        <p:nvPicPr>
          <p:cNvPr id="215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7813" y="255588"/>
            <a:ext cx="3786187" cy="65357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1508" name="Picture 4"/>
          <p:cNvPicPr>
            <a:picLocks noChangeAspect="1" noChangeArrowheads="1"/>
          </p:cNvPicPr>
          <p:nvPr/>
        </p:nvPicPr>
        <p:blipFill>
          <a:blip r:embed="rId5">
            <a:extLst>
              <a:ext uri="{28A0092B-C50C-407E-A947-70E740481C1C}">
                <a14:useLocalDpi xmlns:a14="http://schemas.microsoft.com/office/drawing/2010/main" val="0"/>
              </a:ext>
            </a:extLst>
          </a:blip>
          <a:srcRect t="3822" b="3383"/>
          <a:stretch>
            <a:fillRect/>
          </a:stretch>
        </p:blipFill>
        <p:spPr bwMode="auto">
          <a:xfrm>
            <a:off x="827088" y="1484313"/>
            <a:ext cx="3933825" cy="2403475"/>
          </a:xfrm>
          <a:prstGeom prst="rect">
            <a:avLst/>
          </a:prstGeom>
          <a:noFill/>
          <a:ln>
            <a:noFill/>
          </a:ln>
          <a:effectLst/>
          <a:extLst>
            <a:ext uri="{909E8E84-426E-40dd-AFC4-6F175D3DCCD1}">
              <a14:hiddenFill xmlns:a14="http://schemas.microsoft.com/office/drawing/2010/main">
                <a:blipFill dpi="0" rotWithShape="0">
                  <a:blip/>
                  <a:srcRect t="3822" b="3383"/>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aphicFrame>
        <p:nvGraphicFramePr>
          <p:cNvPr id="21509" name="Object 5"/>
          <p:cNvGraphicFramePr>
            <a:graphicFrameLocks noChangeAspect="1"/>
          </p:cNvGraphicFramePr>
          <p:nvPr/>
        </p:nvGraphicFramePr>
        <p:xfrm>
          <a:off x="1042988" y="4005263"/>
          <a:ext cx="3248025" cy="2698750"/>
        </p:xfrm>
        <a:graphic>
          <a:graphicData uri="http://schemas.openxmlformats.org/presentationml/2006/ole">
            <mc:AlternateContent xmlns:mc="http://schemas.openxmlformats.org/markup-compatibility/2006">
              <mc:Choice xmlns:v="urn:schemas-microsoft-com:vml" Requires="v">
                <p:oleObj spid="_x0000_s21516" r:id="rId6" imgW="5782482" imgH="5704762" progId="">
                  <p:embed/>
                </p:oleObj>
              </mc:Choice>
              <mc:Fallback>
                <p:oleObj r:id="rId6" imgW="5782482" imgH="5704762" progId="">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2988" y="4005263"/>
                        <a:ext cx="3248025" cy="269875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1510" name="Oval 6"/>
          <p:cNvSpPr>
            <a:spLocks noChangeArrowheads="1"/>
          </p:cNvSpPr>
          <p:nvPr/>
        </p:nvSpPr>
        <p:spPr bwMode="auto">
          <a:xfrm rot="21540000">
            <a:off x="1690688" y="4875213"/>
            <a:ext cx="574675" cy="280987"/>
          </a:xfrm>
          <a:prstGeom prst="ellipse">
            <a:avLst/>
          </a:prstGeom>
          <a:noFill/>
          <a:ln w="38160" cap="sq">
            <a:solidFill>
              <a:srgbClr val="C91D18"/>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974850"/>
            <a:ext cx="5864225" cy="43767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88913"/>
            <a:ext cx="3736975" cy="1706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253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0275" y="1047750"/>
            <a:ext cx="3067050" cy="45418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med">
    <p:cover dir="d"/>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2355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3813"/>
            <a:ext cx="5943600" cy="27305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35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925" y="2640013"/>
            <a:ext cx="8058150" cy="40465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3555" name="Text Box 3"/>
          <p:cNvSpPr txBox="1">
            <a:spLocks noChangeArrowheads="1"/>
          </p:cNvSpPr>
          <p:nvPr/>
        </p:nvSpPr>
        <p:spPr bwMode="auto">
          <a:xfrm>
            <a:off x="6948488" y="65088"/>
            <a:ext cx="2195512" cy="2671762"/>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1pPr>
            <a:lvl2pPr marL="45720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2pPr>
            <a:lvl3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3pPr>
            <a:lvl4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4pPr>
            <a:lvl5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rgbClr val="000000"/>
                </a:solidFill>
                <a:latin typeface="Arial" charset="0"/>
                <a:ea typeface="ＭＳ Ｐゴシック" charset="0"/>
                <a:cs typeface="ＭＳ Ｐゴシック" charset="0"/>
              </a:defRPr>
            </a:lvl9pPr>
          </a:lstStyle>
          <a:p>
            <a:pPr lvl="1" indent="0" algn="ctr">
              <a:spcBef>
                <a:spcPts val="1750"/>
              </a:spcBef>
              <a:buClrTx/>
              <a:buFontTx/>
              <a:buNone/>
            </a:pPr>
            <a:endParaRPr lang="it-IT" sz="2800">
              <a:solidFill>
                <a:srgbClr val="FFFFFF"/>
              </a:solidFill>
              <a:effectLst>
                <a:outerShdw blurRad="38100" dist="38100" dir="2700000" algn="tl">
                  <a:srgbClr val="000000"/>
                </a:outerShdw>
              </a:effectLst>
              <a:latin typeface="Plantin (treccani1)" charset="0"/>
            </a:endParaRPr>
          </a:p>
          <a:p>
            <a:pPr algn="ctr">
              <a:spcBef>
                <a:spcPts val="1750"/>
              </a:spcBef>
              <a:buClrTx/>
              <a:buFontTx/>
              <a:buNone/>
            </a:pPr>
            <a:r>
              <a:rPr lang="it-IT" sz="2800">
                <a:solidFill>
                  <a:srgbClr val="FF0000"/>
                </a:solidFill>
                <a:effectLst>
                  <a:outerShdw blurRad="38100" dist="38100" dir="2700000" algn="tl">
                    <a:srgbClr val="000000"/>
                  </a:outerShdw>
                </a:effectLst>
                <a:latin typeface="Century Gothic" charset="0"/>
              </a:rPr>
              <a:t>Impianti defibrillatoridati 2013</a:t>
            </a:r>
          </a:p>
          <a:p>
            <a:pPr algn="ctr">
              <a:spcBef>
                <a:spcPts val="1750"/>
              </a:spcBef>
              <a:buClrTx/>
              <a:buFontTx/>
              <a:buNone/>
            </a:pPr>
            <a:endParaRPr lang="it-IT" sz="2800">
              <a:solidFill>
                <a:srgbClr val="FF0000"/>
              </a:solidFill>
              <a:effectLst>
                <a:outerShdw blurRad="38100" dist="38100" dir="2700000" algn="tl">
                  <a:srgbClr val="000000"/>
                </a:outerShdw>
              </a:effectLst>
              <a:latin typeface="Century Gothic" charset="0"/>
            </a:endParaRPr>
          </a:p>
        </p:txBody>
      </p:sp>
      <p:sp>
        <p:nvSpPr>
          <p:cNvPr id="23556" name="Oval 4"/>
          <p:cNvSpPr>
            <a:spLocks noChangeArrowheads="1"/>
          </p:cNvSpPr>
          <p:nvPr/>
        </p:nvSpPr>
        <p:spPr bwMode="auto">
          <a:xfrm>
            <a:off x="1547813" y="3573463"/>
            <a:ext cx="1079500" cy="215900"/>
          </a:xfrm>
          <a:prstGeom prst="ellipse">
            <a:avLst/>
          </a:prstGeom>
          <a:noFill/>
          <a:ln w="57240" cap="sq">
            <a:solidFill>
              <a:srgbClr val="C91D18"/>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24577" name="Text Box 1"/>
          <p:cNvSpPr txBox="1">
            <a:spLocks noChangeArrowheads="1"/>
          </p:cNvSpPr>
          <p:nvPr/>
        </p:nvSpPr>
        <p:spPr bwMode="auto">
          <a:xfrm>
            <a:off x="971550" y="1916113"/>
            <a:ext cx="7505700" cy="4530725"/>
          </a:xfrm>
          <a:prstGeom prst="rect">
            <a:avLst/>
          </a:prstGeom>
          <a:blipFill dpi="0" rotWithShape="0">
            <a:blip r:embed="rId3"/>
            <a:srcRect/>
            <a:tile tx="0" ty="0" sx="100000" sy="100000" flip="none" algn="tl"/>
          </a:blipFill>
          <a:ln w="38160" cap="flat">
            <a:solidFill>
              <a:srgbClr val="8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1pPr>
            <a:lvl2pPr marL="3429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9pPr>
          </a:lstStyle>
          <a:p>
            <a:pPr lvl="1" indent="0">
              <a:spcBef>
                <a:spcPts val="400"/>
              </a:spcBef>
              <a:buClrTx/>
              <a:buFontTx/>
              <a:buNone/>
            </a:pPr>
            <a:endParaRPr lang="it-IT" sz="1600">
              <a:solidFill>
                <a:srgbClr val="008000"/>
              </a:solidFill>
              <a:latin typeface="Lucida Sans" charset="0"/>
              <a:cs typeface="Lucida Sans" charset="0"/>
            </a:endParaRPr>
          </a:p>
          <a:p>
            <a:pPr lvl="1" indent="0">
              <a:spcBef>
                <a:spcPts val="350"/>
              </a:spcBef>
              <a:buClrTx/>
              <a:buFontTx/>
              <a:buNone/>
            </a:pPr>
            <a:r>
              <a:rPr lang="it-IT" sz="1400">
                <a:solidFill>
                  <a:srgbClr val="F88600"/>
                </a:solidFill>
                <a:latin typeface="Lucida Sans" charset="0"/>
                <a:cs typeface="Lucida Sans" charset="0"/>
              </a:rPr>
              <a:t>Considerare  che il maggior numero assoluto di eventi fatali si verifica nella popolazione “cosidetta “ sana</a:t>
            </a:r>
          </a:p>
          <a:p>
            <a:pPr lvl="1" indent="0">
              <a:spcBef>
                <a:spcPts val="350"/>
              </a:spcBef>
              <a:buClrTx/>
              <a:buFontTx/>
              <a:buNone/>
            </a:pPr>
            <a:endParaRPr lang="it-IT" sz="1400">
              <a:solidFill>
                <a:srgbClr val="F88600"/>
              </a:solidFill>
              <a:latin typeface="Lucida Sans" charset="0"/>
              <a:cs typeface="Lucida Sans" charset="0"/>
            </a:endParaRPr>
          </a:p>
          <a:p>
            <a:pPr lvl="1" indent="0">
              <a:spcBef>
                <a:spcPts val="350"/>
              </a:spcBef>
              <a:buClrTx/>
              <a:buFontTx/>
              <a:buNone/>
            </a:pPr>
            <a:r>
              <a:rPr lang="it-IT" sz="1400">
                <a:solidFill>
                  <a:srgbClr val="F27F00"/>
                </a:solidFill>
                <a:latin typeface="Lucida Sans" charset="0"/>
                <a:cs typeface="Lucida Sans" charset="0"/>
              </a:rPr>
              <a:t>Considerare che il risultato delle manovre di rianimazione cardio-polmonare in termini di sopravvivenza e di danno cerebrale è strettamente correlato alla tempistica di intervento</a:t>
            </a:r>
          </a:p>
          <a:p>
            <a:pPr lvl="1" indent="0">
              <a:spcBef>
                <a:spcPts val="350"/>
              </a:spcBef>
              <a:buClrTx/>
              <a:buFontTx/>
              <a:buNone/>
            </a:pPr>
            <a:endParaRPr lang="it-IT" sz="1400">
              <a:solidFill>
                <a:srgbClr val="008000"/>
              </a:solidFill>
              <a:latin typeface="Lucida Sans" charset="0"/>
              <a:cs typeface="Lucida Sans" charset="0"/>
            </a:endParaRPr>
          </a:p>
          <a:p>
            <a:pPr lvl="1" indent="0">
              <a:spcBef>
                <a:spcPts val="350"/>
              </a:spcBef>
              <a:buClrTx/>
              <a:buFontTx/>
              <a:buNone/>
            </a:pPr>
            <a:r>
              <a:rPr lang="it-IT" sz="1400">
                <a:solidFill>
                  <a:srgbClr val="217F1B"/>
                </a:solidFill>
                <a:latin typeface="Lucida Sans" charset="0"/>
                <a:cs typeface="Lucida Sans" charset="0"/>
              </a:rPr>
              <a:t>Considerare la possibilità di permettere l’utilizzo del DAE automatico anche a soccorritori non formati alle manovre di rianimazione cardio-polmonare, pur nella consapevolezza che il migliore risultato in termini di sopravvivenza si ottiene ASSOCIANDO la defibrillazione alle manovre rianimatorie.</a:t>
            </a:r>
          </a:p>
          <a:p>
            <a:pPr lvl="1" indent="0">
              <a:spcBef>
                <a:spcPts val="350"/>
              </a:spcBef>
              <a:buClrTx/>
              <a:buFontTx/>
              <a:buNone/>
            </a:pPr>
            <a:endParaRPr lang="it-IT" sz="1400">
              <a:solidFill>
                <a:srgbClr val="FF8000"/>
              </a:solidFill>
              <a:latin typeface="Lucida Sans" charset="0"/>
              <a:cs typeface="Lucida Sans" charset="0"/>
            </a:endParaRPr>
          </a:p>
          <a:p>
            <a:pPr lvl="1" indent="0">
              <a:spcBef>
                <a:spcPts val="350"/>
              </a:spcBef>
              <a:buClrTx/>
              <a:buFontTx/>
              <a:buNone/>
            </a:pPr>
            <a:endParaRPr lang="it-IT" sz="1400">
              <a:solidFill>
                <a:srgbClr val="FF8000"/>
              </a:solidFill>
              <a:latin typeface="Lucida Sans" charset="0"/>
              <a:cs typeface="Lucida Sans" charset="0"/>
            </a:endParaRPr>
          </a:p>
        </p:txBody>
      </p:sp>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205038"/>
            <a:ext cx="1055688" cy="468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45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997200"/>
            <a:ext cx="1089025" cy="482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4580" name="Text Box 4"/>
          <p:cNvSpPr txBox="1">
            <a:spLocks noChangeArrowheads="1"/>
          </p:cNvSpPr>
          <p:nvPr/>
        </p:nvSpPr>
        <p:spPr bwMode="auto">
          <a:xfrm>
            <a:off x="0" y="260350"/>
            <a:ext cx="9109075" cy="13684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a:t>
            </a:r>
            <a:r>
              <a:rPr lang="it-IT">
                <a:solidFill>
                  <a:srgbClr val="FFFFFF"/>
                </a:solidFill>
                <a:effectLst>
                  <a:outerShdw blurRad="38100" dist="38100" dir="2700000" algn="tl">
                    <a:srgbClr val="000000"/>
                  </a:outerShdw>
                </a:effectLst>
                <a:latin typeface="Century Gothic" charset="0"/>
              </a:rPr>
              <a:t>Diffondere la cultura del soccorso e della rianimazione cardio-polmonare </a:t>
            </a:r>
          </a:p>
        </p:txBody>
      </p:sp>
      <p:pic>
        <p:nvPicPr>
          <p:cNvPr id="245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3860800"/>
            <a:ext cx="1258888" cy="558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2560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4925" y="-12700"/>
            <a:ext cx="4041775" cy="6791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5602" name="Text Box 2"/>
          <p:cNvSpPr txBox="1">
            <a:spLocks noChangeArrowheads="1"/>
          </p:cNvSpPr>
          <p:nvPr/>
        </p:nvSpPr>
        <p:spPr bwMode="auto">
          <a:xfrm>
            <a:off x="5940425" y="549275"/>
            <a:ext cx="234315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buClrTx/>
              <a:buFontTx/>
              <a:buNone/>
            </a:pPr>
            <a:r>
              <a:rPr lang="it-IT">
                <a:solidFill>
                  <a:srgbClr val="FF0000"/>
                </a:solidFill>
                <a:effectLst>
                  <a:outerShdw blurRad="38100" dist="38100" dir="2700000" algn="tl">
                    <a:srgbClr val="000000"/>
                  </a:outerShdw>
                </a:effectLst>
                <a:latin typeface="Century Gothic" charset="0"/>
              </a:rPr>
              <a:t>Il tempo è Vita</a:t>
            </a:r>
          </a:p>
        </p:txBody>
      </p:sp>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6150" y="3713163"/>
            <a:ext cx="1536700" cy="304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188" y="19050"/>
            <a:ext cx="1974850" cy="2906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560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475" y="182563"/>
            <a:ext cx="1712913"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560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850" y="5151438"/>
            <a:ext cx="3267075" cy="14081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560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213" y="2919413"/>
            <a:ext cx="1708150" cy="2274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560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5150" y="1987550"/>
            <a:ext cx="1914525" cy="2865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26625" name="Text Box 1"/>
          <p:cNvSpPr txBox="1">
            <a:spLocks noChangeArrowheads="1"/>
          </p:cNvSpPr>
          <p:nvPr/>
        </p:nvSpPr>
        <p:spPr bwMode="auto">
          <a:xfrm>
            <a:off x="899592" y="1628800"/>
            <a:ext cx="7505700" cy="5112568"/>
          </a:xfrm>
          <a:prstGeom prst="rect">
            <a:avLst/>
          </a:prstGeom>
          <a:blipFill dpi="0" rotWithShape="0">
            <a:blip r:embed="rId3"/>
            <a:srcRect/>
            <a:tile tx="0" ty="0" sx="100000" sy="100000" flip="none" algn="tl"/>
          </a:blipFill>
          <a:ln w="38160" cap="flat">
            <a:solidFill>
              <a:srgbClr val="8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429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1pPr>
            <a:lvl2pPr marL="3429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9pPr>
          </a:lstStyle>
          <a:p>
            <a:pPr lvl="1" indent="0">
              <a:spcBef>
                <a:spcPts val="400"/>
              </a:spcBef>
              <a:buClrTx/>
              <a:buFontTx/>
              <a:buNone/>
            </a:pPr>
            <a:endParaRPr lang="it-IT" sz="1600" dirty="0">
              <a:solidFill>
                <a:srgbClr val="008000"/>
              </a:solidFill>
              <a:latin typeface="Lucida Sans" charset="0"/>
              <a:cs typeface="Lucida Sans" charset="0"/>
            </a:endParaRPr>
          </a:p>
          <a:p>
            <a:pPr lvl="1" indent="0">
              <a:spcBef>
                <a:spcPts val="400"/>
              </a:spcBef>
              <a:buClrTx/>
              <a:buFontTx/>
              <a:buNone/>
            </a:pPr>
            <a:r>
              <a:rPr lang="it-IT" sz="1400" dirty="0">
                <a:solidFill>
                  <a:srgbClr val="F88600"/>
                </a:solidFill>
                <a:latin typeface="Lucida Sans" charset="0"/>
                <a:cs typeface="Lucida Sans" charset="0"/>
              </a:rPr>
              <a:t>Considerare  che il maggior numero assoluto di eventi fatali si verifica nella popolazione “</a:t>
            </a:r>
            <a:r>
              <a:rPr lang="it-IT" sz="1400" dirty="0" err="1">
                <a:solidFill>
                  <a:srgbClr val="F88600"/>
                </a:solidFill>
                <a:latin typeface="Lucida Sans" charset="0"/>
                <a:cs typeface="Lucida Sans" charset="0"/>
              </a:rPr>
              <a:t>cosidetta</a:t>
            </a:r>
            <a:r>
              <a:rPr lang="it-IT" sz="1400" dirty="0">
                <a:solidFill>
                  <a:srgbClr val="F88600"/>
                </a:solidFill>
                <a:latin typeface="Lucida Sans" charset="0"/>
                <a:cs typeface="Lucida Sans" charset="0"/>
              </a:rPr>
              <a:t> “ sana</a:t>
            </a:r>
          </a:p>
          <a:p>
            <a:pPr lvl="1" indent="0">
              <a:spcBef>
                <a:spcPts val="400"/>
              </a:spcBef>
              <a:buClrTx/>
              <a:buFontTx/>
              <a:buNone/>
            </a:pPr>
            <a:endParaRPr lang="it-IT" sz="1400" dirty="0">
              <a:solidFill>
                <a:srgbClr val="F88600"/>
              </a:solidFill>
              <a:latin typeface="Lucida Sans" charset="0"/>
              <a:cs typeface="Lucida Sans" charset="0"/>
            </a:endParaRPr>
          </a:p>
          <a:p>
            <a:pPr lvl="1" indent="0">
              <a:spcBef>
                <a:spcPts val="400"/>
              </a:spcBef>
              <a:buClrTx/>
              <a:buFontTx/>
              <a:buNone/>
            </a:pPr>
            <a:r>
              <a:rPr lang="it-IT" sz="1400" dirty="0">
                <a:solidFill>
                  <a:srgbClr val="F27F00"/>
                </a:solidFill>
                <a:latin typeface="Lucida Sans" charset="0"/>
                <a:cs typeface="Lucida Sans" charset="0"/>
              </a:rPr>
              <a:t>Considerare che il risultato delle manovre di rianimazione cardio-polmonare in termini di sopravvivenza e di danno cerebrale è strettamente correlato alla tempistica di intervento</a:t>
            </a:r>
          </a:p>
          <a:p>
            <a:pPr lvl="1" indent="0">
              <a:spcBef>
                <a:spcPts val="400"/>
              </a:spcBef>
              <a:buClrTx/>
              <a:buFontTx/>
              <a:buNone/>
            </a:pPr>
            <a:endParaRPr lang="it-IT" sz="1400" dirty="0">
              <a:solidFill>
                <a:srgbClr val="008000"/>
              </a:solidFill>
              <a:latin typeface="Lucida Sans" charset="0"/>
              <a:cs typeface="Lucida Sans" charset="0"/>
            </a:endParaRPr>
          </a:p>
          <a:p>
            <a:pPr lvl="1" indent="0">
              <a:spcBef>
                <a:spcPts val="400"/>
              </a:spcBef>
              <a:buClrTx/>
              <a:buFontTx/>
              <a:buNone/>
            </a:pPr>
            <a:r>
              <a:rPr lang="it-IT" sz="1400" dirty="0">
                <a:solidFill>
                  <a:srgbClr val="F27F00"/>
                </a:solidFill>
                <a:latin typeface="Lucida Sans" charset="0"/>
                <a:cs typeface="Lucida Sans" charset="0"/>
              </a:rPr>
              <a:t>Considerare la possibilità di permettere l’utilizzo del DAE automatico anche a soccorritori non formati alle manovre di rianimazione cardio-polmonare, pur nella consapevolezza che il migliore risultato in termini di sopravvivenza si ottiene ASSOCIANDO la defibrillazione alle manovre rianimatorie.</a:t>
            </a:r>
          </a:p>
          <a:p>
            <a:pPr lvl="1" indent="0">
              <a:spcBef>
                <a:spcPts val="400"/>
              </a:spcBef>
              <a:buClrTx/>
              <a:buFontTx/>
              <a:buNone/>
            </a:pPr>
            <a:endParaRPr lang="it-IT" sz="1400" dirty="0">
              <a:solidFill>
                <a:srgbClr val="F27F00"/>
              </a:solidFill>
              <a:latin typeface="Lucida Sans" charset="0"/>
              <a:cs typeface="Lucida Sans" charset="0"/>
            </a:endParaRPr>
          </a:p>
          <a:p>
            <a:pPr marL="628650" indent="-285750">
              <a:spcBef>
                <a:spcPts val="400"/>
              </a:spcBef>
              <a:buClrTx/>
              <a:buFont typeface="Arial"/>
              <a:buChar char="•"/>
            </a:pPr>
            <a:r>
              <a:rPr lang="it-IT" sz="1400" dirty="0">
                <a:solidFill>
                  <a:srgbClr val="217F1B"/>
                </a:solidFill>
                <a:latin typeface="Lucida Sans" charset="0"/>
                <a:cs typeface="Lucida Sans" charset="0"/>
              </a:rPr>
              <a:t>Considerare la possibilità di inserire i corsi di ESECUTORE BLSD nel programma di studio curriculare della scuola dell’obbligo e della scuola secondaria superiore.</a:t>
            </a:r>
          </a:p>
          <a:p>
            <a:pPr marL="628650" indent="-285750">
              <a:spcBef>
                <a:spcPts val="400"/>
              </a:spcBef>
              <a:buClrTx/>
              <a:buFont typeface="Arial"/>
              <a:buChar char="•"/>
            </a:pPr>
            <a:r>
              <a:rPr lang="it-IT" sz="1400" dirty="0">
                <a:solidFill>
                  <a:srgbClr val="217F1B"/>
                </a:solidFill>
                <a:latin typeface="Lucida Sans" charset="0"/>
                <a:cs typeface="Lucida Sans" charset="0"/>
              </a:rPr>
              <a:t>Considerare l’obbligo di conseguire il diploma di ESECUTORE BLSD per gli iscritti alle facoltà di Medicina e Chirurgia e Scienze Infermieristiche.</a:t>
            </a:r>
          </a:p>
          <a:p>
            <a:pPr marL="628650" indent="-285750">
              <a:spcBef>
                <a:spcPts val="400"/>
              </a:spcBef>
              <a:buClrTx/>
              <a:buFont typeface="Arial"/>
              <a:buChar char="•"/>
            </a:pPr>
            <a:r>
              <a:rPr lang="it-IT" sz="1400" dirty="0">
                <a:solidFill>
                  <a:srgbClr val="217F1B"/>
                </a:solidFill>
                <a:latin typeface="Lucida Sans" charset="0"/>
                <a:cs typeface="Lucida Sans" charset="0"/>
              </a:rPr>
              <a:t>Considerare l’obbligo del diploma di ISTRUTTORE BLSD e ACLS per le scuole di specializzazione in Cardiologia, Medicina d’Urgenza, Rianimazione, Pediatria</a:t>
            </a:r>
          </a:p>
          <a:p>
            <a:pPr marL="628650" lvl="1">
              <a:spcBef>
                <a:spcPts val="400"/>
              </a:spcBef>
              <a:buClrTx/>
              <a:buFont typeface="Arial"/>
              <a:buChar char="•"/>
            </a:pPr>
            <a:endParaRPr lang="it-IT" sz="1400" dirty="0">
              <a:solidFill>
                <a:srgbClr val="217F1B"/>
              </a:solidFill>
              <a:latin typeface="Lucida Sans" charset="0"/>
              <a:cs typeface="Lucida Sans" charset="0"/>
            </a:endParaRPr>
          </a:p>
        </p:txBody>
      </p:sp>
      <p:pic>
        <p:nvPicPr>
          <p:cNvPr id="266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205038"/>
            <a:ext cx="1055688" cy="468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66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997200"/>
            <a:ext cx="1089025" cy="482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6628" name="Text Box 4"/>
          <p:cNvSpPr txBox="1">
            <a:spLocks noChangeArrowheads="1"/>
          </p:cNvSpPr>
          <p:nvPr/>
        </p:nvSpPr>
        <p:spPr bwMode="auto">
          <a:xfrm>
            <a:off x="34925" y="116632"/>
            <a:ext cx="9109075" cy="13684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dirty="0">
                <a:solidFill>
                  <a:srgbClr val="FFFFFF"/>
                </a:solidFill>
                <a:effectLst>
                  <a:outerShdw blurRad="38100" dist="38100" dir="2700000" algn="tl">
                    <a:srgbClr val="000000"/>
                  </a:outerShdw>
                </a:effectLst>
                <a:latin typeface="Century Gothic" charset="0"/>
              </a:rPr>
              <a:t> </a:t>
            </a:r>
            <a:r>
              <a:rPr lang="it-IT" dirty="0">
                <a:solidFill>
                  <a:srgbClr val="FFFFFF"/>
                </a:solidFill>
                <a:effectLst>
                  <a:outerShdw blurRad="38100" dist="38100" dir="2700000" algn="tl">
                    <a:srgbClr val="000000"/>
                  </a:outerShdw>
                </a:effectLst>
                <a:latin typeface="Century Gothic" charset="0"/>
              </a:rPr>
              <a:t>Diffondere la cultura del soccorso e della rianimazione cardio-polmonare </a:t>
            </a:r>
          </a:p>
        </p:txBody>
      </p:sp>
      <p:pic>
        <p:nvPicPr>
          <p:cNvPr id="266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869160"/>
            <a:ext cx="1258888" cy="558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66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933825"/>
            <a:ext cx="1089025" cy="482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27649" name="Text Box 1"/>
          <p:cNvSpPr txBox="1">
            <a:spLocks noChangeArrowheads="1"/>
          </p:cNvSpPr>
          <p:nvPr/>
        </p:nvSpPr>
        <p:spPr bwMode="auto">
          <a:xfrm>
            <a:off x="900113" y="1412875"/>
            <a:ext cx="7559675" cy="5184775"/>
          </a:xfrm>
          <a:prstGeom prst="rect">
            <a:avLst/>
          </a:prstGeom>
          <a:blipFill dpi="0" rotWithShape="0">
            <a:blip r:embed="rId3"/>
            <a:srcRect/>
            <a:tile tx="0" ty="0" sx="100000" sy="100000" flip="none" algn="tl"/>
          </a:blipFill>
          <a:ln w="38160" cap="flat">
            <a:solidFill>
              <a:srgbClr val="8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1pPr>
            <a:lvl2pPr marL="3429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Arial" charset="0"/>
                <a:ea typeface="ＭＳ Ｐゴシック" charset="0"/>
                <a:cs typeface="ＭＳ Ｐゴシック" charset="0"/>
              </a:defRPr>
            </a:lvl9pPr>
          </a:lstStyle>
          <a:p>
            <a:pPr lvl="1" indent="0">
              <a:spcBef>
                <a:spcPts val="350"/>
              </a:spcBef>
              <a:buClrTx/>
              <a:buFontTx/>
              <a:buNone/>
            </a:pPr>
            <a:r>
              <a:rPr lang="it-IT" sz="1400" dirty="0">
                <a:solidFill>
                  <a:srgbClr val="F88600"/>
                </a:solidFill>
                <a:latin typeface="Lucida Sans" charset="0"/>
                <a:cs typeface="Lucida Sans" charset="0"/>
              </a:rPr>
              <a:t>Considerare  che il maggior numero assoluto di eventi fatali si verifica nella popolazione “</a:t>
            </a:r>
            <a:r>
              <a:rPr lang="it-IT" sz="1400" dirty="0" err="1">
                <a:solidFill>
                  <a:srgbClr val="F88600"/>
                </a:solidFill>
                <a:latin typeface="Lucida Sans" charset="0"/>
                <a:cs typeface="Lucida Sans" charset="0"/>
              </a:rPr>
              <a:t>cosidetta</a:t>
            </a:r>
            <a:r>
              <a:rPr lang="it-IT" sz="1400" dirty="0">
                <a:solidFill>
                  <a:srgbClr val="F88600"/>
                </a:solidFill>
                <a:latin typeface="Lucida Sans" charset="0"/>
                <a:cs typeface="Lucida Sans" charset="0"/>
              </a:rPr>
              <a:t> “ sana</a:t>
            </a:r>
          </a:p>
          <a:p>
            <a:pPr lvl="1" indent="0">
              <a:spcBef>
                <a:spcPts val="350"/>
              </a:spcBef>
              <a:buClrTx/>
              <a:buFontTx/>
              <a:buNone/>
            </a:pPr>
            <a:endParaRPr lang="it-IT" sz="1400" dirty="0">
              <a:solidFill>
                <a:srgbClr val="F88600"/>
              </a:solidFill>
              <a:latin typeface="Lucida Sans" charset="0"/>
              <a:cs typeface="Lucida Sans" charset="0"/>
            </a:endParaRPr>
          </a:p>
          <a:p>
            <a:pPr lvl="1" indent="0">
              <a:spcBef>
                <a:spcPts val="350"/>
              </a:spcBef>
              <a:buClrTx/>
              <a:buFontTx/>
              <a:buNone/>
            </a:pPr>
            <a:r>
              <a:rPr lang="it-IT" sz="1400" dirty="0">
                <a:solidFill>
                  <a:srgbClr val="F27F00"/>
                </a:solidFill>
                <a:latin typeface="Lucida Sans" charset="0"/>
                <a:cs typeface="Lucida Sans" charset="0"/>
              </a:rPr>
              <a:t>Considerare che il risultato delle manovre di rianimazione cardio-polmonare in termini di sopravvivenza e di danno cerebrale è strettamente correlato alla tempistica di intervento</a:t>
            </a:r>
          </a:p>
          <a:p>
            <a:pPr lvl="1" indent="0">
              <a:spcBef>
                <a:spcPts val="350"/>
              </a:spcBef>
              <a:buClrTx/>
              <a:buFontTx/>
              <a:buNone/>
            </a:pPr>
            <a:endParaRPr lang="it-IT" sz="1400" dirty="0">
              <a:solidFill>
                <a:srgbClr val="008000"/>
              </a:solidFill>
              <a:latin typeface="Lucida Sans" charset="0"/>
              <a:cs typeface="Lucida Sans" charset="0"/>
            </a:endParaRPr>
          </a:p>
          <a:p>
            <a:pPr lvl="1" indent="0">
              <a:spcBef>
                <a:spcPts val="350"/>
              </a:spcBef>
              <a:buClrTx/>
              <a:buFontTx/>
              <a:buNone/>
            </a:pPr>
            <a:r>
              <a:rPr lang="it-IT" sz="1400" dirty="0">
                <a:solidFill>
                  <a:srgbClr val="F27F00"/>
                </a:solidFill>
                <a:latin typeface="Lucida Sans" charset="0"/>
                <a:cs typeface="Lucida Sans" charset="0"/>
              </a:rPr>
              <a:t>Considerare la possibilità di permettere l’utilizzo del DAE automatico anche a soccorritori non formati alle manovre di rianimazione cardio-polmonare, pur nella consapevolezza che il migliore risultato in termini di sopravvivenza si ottiene ASSOCIANDO la defibrillazione alle manovre rianimatorie.</a:t>
            </a:r>
          </a:p>
          <a:p>
            <a:pPr lvl="1" indent="0">
              <a:spcBef>
                <a:spcPts val="350"/>
              </a:spcBef>
              <a:buClrTx/>
              <a:buFontTx/>
              <a:buNone/>
            </a:pPr>
            <a:endParaRPr lang="it-IT" sz="1400" dirty="0">
              <a:solidFill>
                <a:srgbClr val="F27F00"/>
              </a:solidFill>
              <a:latin typeface="Lucida Sans" charset="0"/>
              <a:cs typeface="Lucida Sans" charset="0"/>
            </a:endParaRPr>
          </a:p>
          <a:p>
            <a:pPr lvl="1" indent="0">
              <a:spcBef>
                <a:spcPts val="350"/>
              </a:spcBef>
              <a:buClrTx/>
              <a:buFontTx/>
              <a:buNone/>
            </a:pPr>
            <a:r>
              <a:rPr lang="it-IT" sz="1400" dirty="0">
                <a:solidFill>
                  <a:srgbClr val="F27F00"/>
                </a:solidFill>
                <a:latin typeface="Lucida Sans" charset="0"/>
                <a:cs typeface="Lucida Sans" charset="0"/>
              </a:rPr>
              <a:t>Considerare la possibilità di inserire i corsi di ESECUTORE BLSD nel programma di studio curriculare della scuola dell’obbligo e della scuola secondaria superiore </a:t>
            </a:r>
          </a:p>
          <a:p>
            <a:pPr lvl="1" indent="0">
              <a:spcBef>
                <a:spcPts val="350"/>
              </a:spcBef>
              <a:buClrTx/>
              <a:buFontTx/>
              <a:buNone/>
            </a:pPr>
            <a:r>
              <a:rPr lang="it-IT" sz="1400" dirty="0">
                <a:solidFill>
                  <a:srgbClr val="F27F00"/>
                </a:solidFill>
                <a:latin typeface="Lucida Sans" charset="0"/>
                <a:cs typeface="Lucida Sans" charset="0"/>
              </a:rPr>
              <a:t>Considerare l’obbligo del diploma di ISTRUTTORE BLSD e ACLS per le scuole di specializzazione in Cardiologia, Medicina d’Urgenza, Rianimazione, Pediatria</a:t>
            </a:r>
          </a:p>
          <a:p>
            <a:pPr lvl="1" indent="0">
              <a:spcBef>
                <a:spcPts val="350"/>
              </a:spcBef>
              <a:buClrTx/>
              <a:buFontTx/>
              <a:buNone/>
            </a:pPr>
            <a:endParaRPr lang="it-IT" sz="1400" dirty="0">
              <a:solidFill>
                <a:srgbClr val="F27F00"/>
              </a:solidFill>
              <a:latin typeface="Lucida Sans" charset="0"/>
              <a:cs typeface="Lucida Sans" charset="0"/>
            </a:endParaRPr>
          </a:p>
          <a:p>
            <a:pPr lvl="1" indent="0">
              <a:spcBef>
                <a:spcPts val="350"/>
              </a:spcBef>
              <a:buClrTx/>
              <a:buFontTx/>
              <a:buNone/>
            </a:pPr>
            <a:r>
              <a:rPr lang="it-IT" sz="1400" dirty="0">
                <a:solidFill>
                  <a:srgbClr val="217F1B"/>
                </a:solidFill>
                <a:latin typeface="Lucida Sans" charset="0"/>
                <a:cs typeface="Lucida Sans" charset="0"/>
              </a:rPr>
              <a:t>Affidare l’esecuzione dei corsi BLSD e ALS per i pubblici dipendenti (sanitari e non) </a:t>
            </a:r>
            <a:r>
              <a:rPr lang="it-IT" sz="1400" b="1" dirty="0">
                <a:solidFill>
                  <a:srgbClr val="217F1B"/>
                </a:solidFill>
                <a:latin typeface="Lucida Sans" charset="0"/>
                <a:cs typeface="Lucida Sans" charset="0"/>
              </a:rPr>
              <a:t>agli istruttori dipendenti del SSN </a:t>
            </a:r>
            <a:r>
              <a:rPr lang="it-IT" sz="1400" dirty="0">
                <a:solidFill>
                  <a:srgbClr val="217F1B"/>
                </a:solidFill>
                <a:latin typeface="Lucida Sans" charset="0"/>
                <a:cs typeface="Lucida Sans" charset="0"/>
              </a:rPr>
              <a:t>come parte dell’attività istituzionale</a:t>
            </a:r>
          </a:p>
          <a:p>
            <a:pPr lvl="1" indent="0">
              <a:spcBef>
                <a:spcPts val="350"/>
              </a:spcBef>
              <a:buClrTx/>
              <a:buFontTx/>
              <a:buNone/>
            </a:pPr>
            <a:r>
              <a:rPr lang="it-IT" sz="1400" dirty="0">
                <a:solidFill>
                  <a:srgbClr val="217F1B"/>
                </a:solidFill>
                <a:latin typeface="Lucida Sans" charset="0"/>
                <a:cs typeface="Lucida Sans" charset="0"/>
              </a:rPr>
              <a:t>AL FINE DI AUMENTARE LA PLATEA DI POTENZIALI SOCCORRITORI ABILITATI</a:t>
            </a:r>
          </a:p>
          <a:p>
            <a:pPr lvl="1" indent="0">
              <a:spcBef>
                <a:spcPts val="350"/>
              </a:spcBef>
              <a:buClrTx/>
              <a:buFontTx/>
              <a:buNone/>
            </a:pPr>
            <a:endParaRPr lang="it-IT" sz="1400" dirty="0">
              <a:solidFill>
                <a:srgbClr val="217F1B"/>
              </a:solidFill>
              <a:latin typeface="Lucida Sans" charset="0"/>
              <a:cs typeface="Lucida Sans" charset="0"/>
            </a:endParaRPr>
          </a:p>
        </p:txBody>
      </p:sp>
      <p:pic>
        <p:nvPicPr>
          <p:cNvPr id="27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484313"/>
            <a:ext cx="1055688" cy="468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276475"/>
            <a:ext cx="1089025" cy="484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7652" name="Text Box 4"/>
          <p:cNvSpPr txBox="1">
            <a:spLocks noChangeArrowheads="1"/>
          </p:cNvSpPr>
          <p:nvPr/>
        </p:nvSpPr>
        <p:spPr bwMode="auto">
          <a:xfrm>
            <a:off x="0" y="-9525"/>
            <a:ext cx="9109075" cy="13684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a:t>
            </a:r>
            <a:r>
              <a:rPr lang="it-IT">
                <a:solidFill>
                  <a:srgbClr val="FFFFFF"/>
                </a:solidFill>
                <a:effectLst>
                  <a:outerShdw blurRad="38100" dist="38100" dir="2700000" algn="tl">
                    <a:srgbClr val="000000"/>
                  </a:outerShdw>
                </a:effectLst>
                <a:latin typeface="Century Gothic" charset="0"/>
              </a:rPr>
              <a:t>Diffondere la cultura del soccorso e della rianimazione cardio-polmonare </a:t>
            </a:r>
          </a:p>
        </p:txBody>
      </p:sp>
      <p:pic>
        <p:nvPicPr>
          <p:cNvPr id="27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45125"/>
            <a:ext cx="1258888" cy="558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068638"/>
            <a:ext cx="1089025" cy="482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292600"/>
            <a:ext cx="1089025" cy="484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286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4041775" cy="6791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8674" name="Text Box 2"/>
          <p:cNvSpPr txBox="1">
            <a:spLocks noChangeArrowheads="1"/>
          </p:cNvSpPr>
          <p:nvPr/>
        </p:nvSpPr>
        <p:spPr bwMode="auto">
          <a:xfrm>
            <a:off x="4248150" y="0"/>
            <a:ext cx="4535488" cy="68580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742950" indent="-28098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1pPr>
            <a:lvl2pPr indent="-28098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2pPr>
            <a:lvl3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3pPr>
            <a:lvl4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4pPr>
            <a:lvl5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9pPr>
          </a:lstStyle>
          <a:p>
            <a:pPr lvl="1">
              <a:spcBef>
                <a:spcPts val="1500"/>
              </a:spcBef>
              <a:buClrTx/>
              <a:buFontTx/>
              <a:buNone/>
            </a:pPr>
            <a:endParaRPr lang="it-IT" b="1" dirty="0">
              <a:solidFill>
                <a:srgbClr val="FFFFFF"/>
              </a:solidFill>
              <a:effectLst>
                <a:outerShdw blurRad="38100" dist="38100" dir="2700000" algn="tl">
                  <a:srgbClr val="000000"/>
                </a:outerShdw>
              </a:effectLst>
              <a:latin typeface="Plantin (treccani1)" charset="0"/>
            </a:endParaRPr>
          </a:p>
          <a:p>
            <a:pPr>
              <a:spcBef>
                <a:spcPts val="1500"/>
              </a:spcBef>
              <a:buClrTx/>
              <a:buFontTx/>
              <a:buNone/>
            </a:pPr>
            <a:r>
              <a:rPr lang="it-IT" sz="2800" b="1" dirty="0">
                <a:solidFill>
                  <a:srgbClr val="FFFFFF"/>
                </a:solidFill>
                <a:effectLst>
                  <a:outerShdw blurRad="38100" dist="38100" dir="2700000" algn="tl">
                    <a:srgbClr val="000000"/>
                  </a:outerShdw>
                </a:effectLst>
                <a:latin typeface="Plantin (treccani1)" charset="0"/>
              </a:rPr>
              <a:t>   </a:t>
            </a:r>
          </a:p>
          <a:p>
            <a:pPr>
              <a:spcBef>
                <a:spcPts val="1500"/>
              </a:spcBef>
              <a:buClrTx/>
              <a:buFontTx/>
              <a:buNone/>
            </a:pPr>
            <a:r>
              <a:rPr lang="it-IT" sz="2800" b="1" dirty="0">
                <a:solidFill>
                  <a:srgbClr val="FFFFFF"/>
                </a:solidFill>
                <a:effectLst>
                  <a:outerShdw blurRad="38100" dist="38100" dir="2700000" algn="tl">
                    <a:srgbClr val="000000"/>
                  </a:outerShdw>
                </a:effectLst>
                <a:latin typeface="Plantin (treccani1)" charset="0"/>
              </a:rPr>
              <a:t>	</a:t>
            </a:r>
          </a:p>
          <a:p>
            <a:pPr>
              <a:spcBef>
                <a:spcPts val="1500"/>
              </a:spcBef>
              <a:buClrTx/>
              <a:buFontTx/>
              <a:buNone/>
            </a:pPr>
            <a:r>
              <a:rPr lang="it-IT" sz="2800" b="1" dirty="0">
                <a:solidFill>
                  <a:srgbClr val="FFFFFF"/>
                </a:solidFill>
                <a:effectLst>
                  <a:outerShdw blurRad="38100" dist="38100" dir="2700000" algn="tl">
                    <a:srgbClr val="000000"/>
                  </a:outerShdw>
                </a:effectLst>
                <a:latin typeface="Plantin (treccani1)" charset="0"/>
              </a:rPr>
              <a:t>	</a:t>
            </a:r>
            <a:r>
              <a:rPr lang="it-IT" sz="1600" dirty="0" smtClean="0">
                <a:solidFill>
                  <a:srgbClr val="FF0000"/>
                </a:solidFill>
                <a:effectLst>
                  <a:outerShdw blurRad="38100" dist="38100" dir="2700000" algn="tl">
                    <a:srgbClr val="000000"/>
                  </a:outerShdw>
                </a:effectLst>
                <a:latin typeface="Century Gothic" charset="0"/>
              </a:rPr>
              <a:t>Aumentare </a:t>
            </a:r>
            <a:r>
              <a:rPr lang="it-IT" sz="1600" dirty="0">
                <a:solidFill>
                  <a:srgbClr val="FF0000"/>
                </a:solidFill>
                <a:effectLst>
                  <a:outerShdw blurRad="38100" dist="38100" dir="2700000" algn="tl">
                    <a:srgbClr val="000000"/>
                  </a:outerShdw>
                </a:effectLst>
                <a:latin typeface="Century Gothic" charset="0"/>
              </a:rPr>
              <a:t>la platea dei potenziali soccorritori </a:t>
            </a:r>
            <a:r>
              <a:rPr lang="it-IT" sz="1600" dirty="0">
                <a:solidFill>
                  <a:srgbClr val="FFFFCC"/>
                </a:solidFill>
                <a:effectLst>
                  <a:outerShdw blurRad="38100" dist="38100" dir="2700000" algn="tl">
                    <a:srgbClr val="000000"/>
                  </a:outerShdw>
                </a:effectLst>
                <a:latin typeface="Century Gothic" charset="0"/>
              </a:rPr>
              <a:t>abilitati non solo alla defibrillazione ma all'esecuzione dell'insieme delle manovre rianimatorie.</a:t>
            </a:r>
          </a:p>
          <a:p>
            <a:pPr>
              <a:spcBef>
                <a:spcPts val="1500"/>
              </a:spcBef>
              <a:buClrTx/>
              <a:buFontTx/>
              <a:buNone/>
            </a:pPr>
            <a:r>
              <a:rPr lang="it-IT" sz="1600" dirty="0">
                <a:solidFill>
                  <a:srgbClr val="FFFFCC"/>
                </a:solidFill>
                <a:effectLst>
                  <a:outerShdw blurRad="38100" dist="38100" dir="2700000" algn="tl">
                    <a:srgbClr val="000000"/>
                  </a:outerShdw>
                </a:effectLst>
                <a:latin typeface="Century Gothic" charset="0"/>
              </a:rPr>
              <a:t>	Al fine di ottenere i migliori risultati in termini di </a:t>
            </a:r>
            <a:r>
              <a:rPr lang="it-IT" sz="1600" dirty="0">
                <a:solidFill>
                  <a:srgbClr val="FF0000"/>
                </a:solidFill>
                <a:effectLst>
                  <a:outerShdw blurRad="38100" dist="38100" dir="2700000" algn="tl">
                    <a:srgbClr val="000000"/>
                  </a:outerShdw>
                </a:effectLst>
                <a:latin typeface="Century Gothic" charset="0"/>
              </a:rPr>
              <a:t>sopravvivenza </a:t>
            </a:r>
            <a:r>
              <a:rPr lang="it-IT" sz="1600" dirty="0">
                <a:solidFill>
                  <a:srgbClr val="FFFFCC"/>
                </a:solidFill>
                <a:effectLst>
                  <a:outerShdw blurRad="38100" dist="38100" dir="2700000" algn="tl">
                    <a:srgbClr val="000000"/>
                  </a:outerShdw>
                </a:effectLst>
                <a:latin typeface="Century Gothic" charset="0"/>
              </a:rPr>
              <a:t>del paziente ma </a:t>
            </a:r>
            <a:r>
              <a:rPr lang="it-IT" sz="1600" dirty="0" err="1">
                <a:solidFill>
                  <a:srgbClr val="FFFFCC"/>
                </a:solidFill>
                <a:effectLst>
                  <a:outerShdw blurRad="38100" dist="38100" dir="2700000" algn="tl">
                    <a:srgbClr val="000000"/>
                  </a:outerShdw>
                </a:effectLst>
                <a:latin typeface="Century Gothic" charset="0"/>
              </a:rPr>
              <a:t>sopratutto</a:t>
            </a:r>
            <a:r>
              <a:rPr lang="it-IT" sz="1600" dirty="0">
                <a:solidFill>
                  <a:srgbClr val="FFFFCC"/>
                </a:solidFill>
                <a:effectLst>
                  <a:outerShdw blurRad="38100" dist="38100" dir="2700000" algn="tl">
                    <a:srgbClr val="000000"/>
                  </a:outerShdw>
                </a:effectLst>
                <a:latin typeface="Century Gothic" charset="0"/>
              </a:rPr>
              <a:t> in termini di prognosi libera da danni neurologici ed in definitiva di </a:t>
            </a:r>
            <a:r>
              <a:rPr lang="it-IT" sz="1600" dirty="0">
                <a:solidFill>
                  <a:srgbClr val="FF0000"/>
                </a:solidFill>
                <a:effectLst>
                  <a:outerShdw blurRad="38100" dist="38100" dir="2700000" algn="tl">
                    <a:srgbClr val="000000"/>
                  </a:outerShdw>
                </a:effectLst>
                <a:latin typeface="Century Gothic" charset="0"/>
              </a:rPr>
              <a:t>qualità di vita   </a:t>
            </a:r>
          </a:p>
          <a:p>
            <a:pPr>
              <a:spcBef>
                <a:spcPts val="1500"/>
              </a:spcBef>
              <a:buClrTx/>
              <a:buFontTx/>
              <a:buNone/>
            </a:pPr>
            <a:endParaRPr lang="it-IT" sz="1600" dirty="0">
              <a:solidFill>
                <a:srgbClr val="FFFFCC"/>
              </a:solidFill>
              <a:effectLst>
                <a:outerShdw blurRad="38100" dist="38100" dir="2700000" algn="tl">
                  <a:srgbClr val="000000"/>
                </a:outerShdw>
              </a:effectLst>
              <a:latin typeface="Century Gothic" charset="0"/>
            </a:endParaRPr>
          </a:p>
        </p:txBody>
      </p:sp>
      <p:sp>
        <p:nvSpPr>
          <p:cNvPr id="28675" name="Text Box 3"/>
          <p:cNvSpPr txBox="1">
            <a:spLocks noChangeArrowheads="1"/>
          </p:cNvSpPr>
          <p:nvPr/>
        </p:nvSpPr>
        <p:spPr bwMode="auto">
          <a:xfrm>
            <a:off x="3887788" y="-9525"/>
            <a:ext cx="5221287" cy="136842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 </a:t>
            </a:r>
            <a:r>
              <a:rPr lang="it-IT">
                <a:solidFill>
                  <a:srgbClr val="FFFFFF"/>
                </a:solidFill>
                <a:effectLst>
                  <a:outerShdw blurRad="38100" dist="38100" dir="2700000" algn="tl">
                    <a:srgbClr val="000000"/>
                  </a:outerShdw>
                </a:effectLst>
                <a:latin typeface="Century Gothic" charset="0"/>
              </a:rPr>
              <a:t>Diffondere la cultura del soccorso e della rianimazione cardio-polmonare </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2969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8675" y="1335088"/>
            <a:ext cx="4067175" cy="5267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9698" name="Text Box 2"/>
          <p:cNvSpPr txBox="1">
            <a:spLocks noChangeArrowheads="1"/>
          </p:cNvSpPr>
          <p:nvPr/>
        </p:nvSpPr>
        <p:spPr bwMode="auto">
          <a:xfrm>
            <a:off x="-23813" y="0"/>
            <a:ext cx="4343401" cy="68580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42900" indent="-33813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1pPr>
            <a:lvl2pPr indent="-280988">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2pPr>
            <a:lvl3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3pPr>
            <a:lvl4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4pPr>
            <a:lvl5pPr>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742950" algn="l"/>
                <a:tab pos="1190625" algn="l"/>
                <a:tab pos="1639888" algn="l"/>
                <a:tab pos="2089150" algn="l"/>
                <a:tab pos="2538413" algn="l"/>
                <a:tab pos="2987675" algn="l"/>
                <a:tab pos="3436938" algn="l"/>
                <a:tab pos="3886200" algn="l"/>
                <a:tab pos="4335463" algn="l"/>
                <a:tab pos="4784725" algn="l"/>
                <a:tab pos="5233988" algn="l"/>
                <a:tab pos="5683250" algn="l"/>
                <a:tab pos="6132513" algn="l"/>
                <a:tab pos="6581775" algn="l"/>
                <a:tab pos="7031038" algn="l"/>
                <a:tab pos="7480300" algn="l"/>
                <a:tab pos="7929563" algn="l"/>
                <a:tab pos="8378825" algn="l"/>
                <a:tab pos="8828088" algn="l"/>
                <a:tab pos="9277350" algn="l"/>
                <a:tab pos="9726613" algn="l"/>
              </a:tabLst>
              <a:defRPr sz="2400">
                <a:solidFill>
                  <a:srgbClr val="000000"/>
                </a:solidFill>
                <a:latin typeface="Arial" charset="0"/>
                <a:ea typeface="ＭＳ Ｐゴシック" charset="0"/>
                <a:cs typeface="ＭＳ Ｐゴシック" charset="0"/>
              </a:defRPr>
            </a:lvl9pPr>
          </a:lstStyle>
          <a:p>
            <a:pPr lvl="1">
              <a:spcBef>
                <a:spcPts val="1500"/>
              </a:spcBef>
              <a:buClrTx/>
              <a:buFontTx/>
              <a:buNone/>
            </a:pPr>
            <a:endParaRPr lang="it-IT" b="1">
              <a:solidFill>
                <a:srgbClr val="FFFFFF"/>
              </a:solidFill>
              <a:effectLst>
                <a:outerShdw blurRad="38100" dist="38100" dir="2700000" algn="tl">
                  <a:srgbClr val="000000"/>
                </a:outerShdw>
              </a:effectLst>
              <a:latin typeface="Plantin (treccani1)" charset="0"/>
            </a:endParaRPr>
          </a:p>
          <a:p>
            <a:pPr>
              <a:spcBef>
                <a:spcPts val="1750"/>
              </a:spcBef>
              <a:buClrTx/>
              <a:buFontTx/>
              <a:buNone/>
            </a:pPr>
            <a:r>
              <a:rPr lang="it-IT" sz="2800" b="1">
                <a:solidFill>
                  <a:srgbClr val="FFFFFF"/>
                </a:solidFill>
                <a:effectLst>
                  <a:outerShdw blurRad="38100" dist="38100" dir="2700000" algn="tl">
                    <a:srgbClr val="000000"/>
                  </a:outerShdw>
                </a:effectLst>
                <a:latin typeface="Plantin (treccani1)" charset="0"/>
              </a:rPr>
              <a:t>   </a:t>
            </a:r>
          </a:p>
          <a:p>
            <a:pPr>
              <a:spcBef>
                <a:spcPts val="1750"/>
              </a:spcBef>
              <a:buClrTx/>
              <a:buFontTx/>
              <a:buNone/>
            </a:pPr>
            <a:r>
              <a:rPr lang="it-IT" sz="2800" b="1">
                <a:solidFill>
                  <a:srgbClr val="FFFFFF"/>
                </a:solidFill>
                <a:effectLst>
                  <a:outerShdw blurRad="38100" dist="38100" dir="2700000" algn="tl">
                    <a:srgbClr val="000000"/>
                  </a:outerShdw>
                </a:effectLst>
                <a:latin typeface="Plantin (treccani1)" charset="0"/>
              </a:rPr>
              <a:t>	</a:t>
            </a:r>
          </a:p>
          <a:p>
            <a:pPr>
              <a:spcBef>
                <a:spcPts val="1000"/>
              </a:spcBef>
              <a:buClrTx/>
              <a:buFontTx/>
              <a:buNone/>
            </a:pPr>
            <a:r>
              <a:rPr lang="it-IT" sz="2800" b="1">
                <a:solidFill>
                  <a:srgbClr val="FFFFFF"/>
                </a:solidFill>
                <a:effectLst>
                  <a:outerShdw blurRad="38100" dist="38100" dir="2700000" algn="tl">
                    <a:srgbClr val="000000"/>
                  </a:outerShdw>
                </a:effectLst>
                <a:latin typeface="Plantin (treccani1)" charset="0"/>
              </a:rPr>
              <a:t>	</a:t>
            </a:r>
            <a:r>
              <a:rPr lang="it-IT" sz="1600">
                <a:solidFill>
                  <a:srgbClr val="FFFFCC"/>
                </a:solidFill>
                <a:effectLst>
                  <a:outerShdw blurRad="38100" dist="38100" dir="2700000" algn="tl">
                    <a:srgbClr val="000000"/>
                  </a:outerShdw>
                </a:effectLst>
                <a:latin typeface="Century Gothic" charset="0"/>
              </a:rPr>
              <a:t>Quali scelte legislative sono supportate da  evidenze scientifiche o esperienze sul campo che possano </a:t>
            </a:r>
            <a:r>
              <a:rPr lang="it-IT" sz="1600">
                <a:solidFill>
                  <a:srgbClr val="FEB011"/>
                </a:solidFill>
                <a:effectLst>
                  <a:outerShdw blurRad="38100" dist="38100" dir="2700000" algn="tl">
                    <a:srgbClr val="000000"/>
                  </a:outerShdw>
                </a:effectLst>
                <a:latin typeface="Century Gothic" charset="0"/>
              </a:rPr>
              <a:t>indirizzare la legislazione degli stati </a:t>
            </a:r>
            <a:r>
              <a:rPr lang="it-IT" sz="1600">
                <a:solidFill>
                  <a:srgbClr val="FFFFCC"/>
                </a:solidFill>
                <a:effectLst>
                  <a:outerShdw blurRad="38100" dist="38100" dir="2700000" algn="tl">
                    <a:srgbClr val="000000"/>
                  </a:outerShdw>
                </a:effectLst>
                <a:latin typeface="Century Gothic" charset="0"/>
              </a:rPr>
              <a:t>nello sviluppo dell’accesso pubblico alla defibrillazione ?</a:t>
            </a:r>
          </a:p>
          <a:p>
            <a:pPr>
              <a:spcBef>
                <a:spcPts val="1000"/>
              </a:spcBef>
              <a:buClrTx/>
              <a:buFontTx/>
              <a:buNone/>
            </a:pPr>
            <a:r>
              <a:rPr lang="it-IT" sz="1600">
                <a:solidFill>
                  <a:srgbClr val="FFFFCC"/>
                </a:solidFill>
                <a:effectLst>
                  <a:outerShdw blurRad="38100" dist="38100" dir="2700000" algn="tl">
                    <a:srgbClr val="000000"/>
                  </a:outerShdw>
                </a:effectLst>
                <a:latin typeface="Century Gothic" charset="0"/>
              </a:rPr>
              <a:t>	Un report del Centro Nazionale per la Prevenzione delle malattie croniche  e la Promozione della Salute, organo del Dipartimento della Salute USA</a:t>
            </a:r>
          </a:p>
          <a:p>
            <a:pPr>
              <a:spcBef>
                <a:spcPts val="1000"/>
              </a:spcBef>
              <a:buClrTx/>
              <a:buFontTx/>
              <a:buNone/>
            </a:pPr>
            <a:endParaRPr lang="it-IT" sz="1600">
              <a:solidFill>
                <a:srgbClr val="FFFFCC"/>
              </a:solidFill>
              <a:effectLst>
                <a:outerShdw blurRad="38100" dist="38100" dir="2700000" algn="tl">
                  <a:srgbClr val="000000"/>
                </a:outerShdw>
              </a:effectLst>
              <a:latin typeface="Century Gothic" charset="0"/>
            </a:endParaRPr>
          </a:p>
          <a:p>
            <a:pPr>
              <a:spcBef>
                <a:spcPts val="1000"/>
              </a:spcBef>
              <a:buClrTx/>
              <a:buFontTx/>
              <a:buNone/>
            </a:pPr>
            <a:endParaRPr lang="it-IT" sz="1600">
              <a:solidFill>
                <a:srgbClr val="FFFFCC"/>
              </a:solidFill>
              <a:effectLst>
                <a:outerShdw blurRad="38100" dist="38100" dir="2700000" algn="tl">
                  <a:srgbClr val="000000"/>
                </a:outerShdw>
              </a:effectLst>
              <a:latin typeface="Century Gothic" charset="0"/>
            </a:endParaRPr>
          </a:p>
        </p:txBody>
      </p:sp>
      <p:pic>
        <p:nvPicPr>
          <p:cNvPr id="296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8975" y="115888"/>
            <a:ext cx="4468813" cy="817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9700" name="Text Box 4"/>
          <p:cNvSpPr txBox="1">
            <a:spLocks noChangeArrowheads="1"/>
          </p:cNvSpPr>
          <p:nvPr/>
        </p:nvSpPr>
        <p:spPr bwMode="auto">
          <a:xfrm>
            <a:off x="0" y="304800"/>
            <a:ext cx="4284663" cy="1066800"/>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sz="2800">
                <a:solidFill>
                  <a:srgbClr val="FFFFFF"/>
                </a:solidFill>
                <a:effectLst>
                  <a:outerShdw blurRad="38100" dist="38100" dir="2700000" algn="tl">
                    <a:srgbClr val="000000"/>
                  </a:outerShdw>
                </a:effectLst>
                <a:latin typeface="Century Gothic" charset="0"/>
              </a:rPr>
              <a:t>Accesso pubblico alla defibrillazione</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0163" y="4868863"/>
            <a:ext cx="9113837" cy="151447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a:lnSpc>
                <a:spcPct val="110000"/>
              </a:lnSpc>
              <a:spcBef>
                <a:spcPts val="60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a:solidFill>
                  <a:srgbClr val="FFFFCC"/>
                </a:solidFill>
                <a:effectLst>
                  <a:outerShdw blurRad="38100" dist="38100" dir="2700000" algn="tl">
                    <a:srgbClr val="000000"/>
                  </a:outerShdw>
                </a:effectLst>
                <a:latin typeface="Century Gothic" charset="0"/>
              </a:rPr>
              <a:t>	</a:t>
            </a:r>
          </a:p>
          <a:p>
            <a:pPr>
              <a:lnSpc>
                <a:spcPct val="110000"/>
              </a:lnSpc>
              <a:spcBef>
                <a:spcPts val="500"/>
              </a:spcBef>
              <a:buClr>
                <a:srgbClr val="FFFFCC"/>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FFFFCC"/>
                </a:solidFill>
                <a:effectLst>
                  <a:outerShdw blurRad="38100" dist="38100" dir="2700000" algn="tl">
                    <a:srgbClr val="000000"/>
                  </a:outerShdw>
                </a:effectLst>
                <a:latin typeface="Century Gothic" charset="0"/>
              </a:rPr>
              <a:t>Posizionamento dei DAE in siti specifici: scuole, palestre etc</a:t>
            </a:r>
          </a:p>
          <a:p>
            <a:pPr marL="457200" lvl="1" indent="0">
              <a:lnSpc>
                <a:spcPct val="110000"/>
              </a:lnSpc>
              <a:spcBef>
                <a:spcPts val="50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r>
              <a:rPr lang="it-IT" sz="2000">
                <a:solidFill>
                  <a:srgbClr val="FFFFCC"/>
                </a:solidFill>
                <a:effectLst>
                  <a:outerShdw blurRad="38100" dist="38100" dir="2700000" algn="tl">
                    <a:srgbClr val="000000"/>
                  </a:outerShdw>
                </a:effectLst>
                <a:latin typeface="Century Gothic" charset="0"/>
              </a:rPr>
              <a:t>		</a:t>
            </a:r>
            <a:r>
              <a:rPr lang="it-IT" sz="2000" b="1">
                <a:solidFill>
                  <a:srgbClr val="FEB011"/>
                </a:solidFill>
                <a:effectLst>
                  <a:outerShdw blurRad="38100" dist="38100" dir="2700000" algn="tl">
                    <a:srgbClr val="000000"/>
                  </a:outerShdw>
                </a:effectLst>
                <a:latin typeface="Century Gothic" charset="0"/>
              </a:rPr>
              <a:t>EVIDENZA DI COSTO-BENEFICIO MOLTO ALTA</a:t>
            </a:r>
          </a:p>
          <a:p>
            <a:pPr marL="457200" lvl="1" indent="0">
              <a:lnSpc>
                <a:spcPct val="110000"/>
              </a:lnSpc>
              <a:spcBef>
                <a:spcPts val="50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pPr>
            <a:endParaRPr lang="it-IT" sz="2000" b="1">
              <a:solidFill>
                <a:srgbClr val="FEB011"/>
              </a:solidFill>
              <a:effectLst>
                <a:outerShdw blurRad="38100" dist="38100" dir="2700000" algn="tl">
                  <a:srgbClr val="000000"/>
                </a:outerShdw>
              </a:effectLst>
              <a:latin typeface="Century Gothic" charset="0"/>
            </a:endParaRP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4288" y="182563"/>
            <a:ext cx="6364287" cy="44021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636912"/>
            <a:ext cx="1394668" cy="1803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24" name="Text Box 4"/>
          <p:cNvSpPr txBox="1">
            <a:spLocks noChangeArrowheads="1"/>
          </p:cNvSpPr>
          <p:nvPr/>
        </p:nvSpPr>
        <p:spPr bwMode="auto">
          <a:xfrm>
            <a:off x="0" y="908050"/>
            <a:ext cx="2555875" cy="1541463"/>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Accesso pubblico alla defibrillazione</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0163" y="4868863"/>
            <a:ext cx="9113837" cy="151447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a:lnSpc>
                <a:spcPct val="110000"/>
              </a:lnSpc>
              <a:spcBef>
                <a:spcPts val="6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a:solidFill>
                <a:srgbClr val="FFFFCC"/>
              </a:solidFill>
              <a:effectLst>
                <a:outerShdw blurRad="38100" dist="38100" dir="2700000" algn="tl">
                  <a:srgbClr val="000000"/>
                </a:outerShdw>
              </a:effectLst>
              <a:latin typeface="Century Gothic" charset="0"/>
            </a:endParaRPr>
          </a:p>
          <a:p>
            <a:pPr>
              <a:lnSpc>
                <a:spcPct val="110000"/>
              </a:lnSpc>
              <a:spcBef>
                <a:spcPts val="500"/>
              </a:spcBef>
              <a:buClr>
                <a:srgbClr val="FFFFCC"/>
              </a:buClr>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2000">
                <a:solidFill>
                  <a:srgbClr val="FFFFCC"/>
                </a:solidFill>
                <a:effectLst>
                  <a:outerShdw blurRad="38100" dist="38100" dir="2700000" algn="tl">
                    <a:srgbClr val="000000"/>
                  </a:outerShdw>
                </a:effectLst>
                <a:latin typeface="Century Gothic" charset="0"/>
              </a:rPr>
              <a:t>Formazione anticipata dei possibili soccorritori</a:t>
            </a:r>
          </a:p>
          <a:p>
            <a:pPr marL="457200" lvl="1" indent="0">
              <a:lnSpc>
                <a:spcPct val="110000"/>
              </a:lnSpc>
              <a:spcBef>
                <a:spcPts val="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2000">
                <a:solidFill>
                  <a:srgbClr val="FFFFCC"/>
                </a:solidFill>
                <a:effectLst>
                  <a:outerShdw blurRad="38100" dist="38100" dir="2700000" algn="tl">
                    <a:srgbClr val="000000"/>
                  </a:outerShdw>
                </a:effectLst>
                <a:latin typeface="Century Gothic" charset="0"/>
              </a:rPr>
              <a:t>		</a:t>
            </a:r>
            <a:r>
              <a:rPr lang="it-IT" sz="2000" b="1">
                <a:solidFill>
                  <a:srgbClr val="FEB011"/>
                </a:solidFill>
                <a:effectLst>
                  <a:outerShdw blurRad="38100" dist="38100" dir="2700000" algn="tl">
                    <a:srgbClr val="000000"/>
                  </a:outerShdw>
                </a:effectLst>
                <a:latin typeface="Century Gothic" charset="0"/>
              </a:rPr>
              <a:t>EVIDENZA DI COSTO-BENEFICIO MOLTO ALTA</a:t>
            </a:r>
          </a:p>
          <a:p>
            <a:pPr marL="457200" lvl="1" indent="0">
              <a:lnSpc>
                <a:spcPct val="110000"/>
              </a:lnSpc>
              <a:spcBef>
                <a:spcPts val="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z="2000" b="1">
              <a:solidFill>
                <a:srgbClr val="FEB011"/>
              </a:solidFill>
              <a:effectLst>
                <a:outerShdw blurRad="38100" dist="38100" dir="2700000" algn="tl">
                  <a:srgbClr val="000000"/>
                </a:outerShdw>
              </a:effectLst>
              <a:latin typeface="Century Gothic" charset="0"/>
            </a:endParaRPr>
          </a:p>
        </p:txBody>
      </p:sp>
      <p:sp>
        <p:nvSpPr>
          <p:cNvPr id="31747" name="Text Box 3"/>
          <p:cNvSpPr txBox="1">
            <a:spLocks noChangeArrowheads="1"/>
          </p:cNvSpPr>
          <p:nvPr/>
        </p:nvSpPr>
        <p:spPr bwMode="auto">
          <a:xfrm>
            <a:off x="0" y="908050"/>
            <a:ext cx="2555875" cy="1541463"/>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Accesso pubblico alla defibrillazione</a:t>
            </a:r>
          </a:p>
        </p:txBody>
      </p:sp>
      <p:pic>
        <p:nvPicPr>
          <p:cNvPr id="317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4288" y="115888"/>
            <a:ext cx="6388100" cy="44688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2780928"/>
            <a:ext cx="1394668" cy="1803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0163" y="4868863"/>
            <a:ext cx="9113837" cy="1514475"/>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a:lnSpc>
                <a:spcPct val="110000"/>
              </a:lnSpc>
              <a:spcBef>
                <a:spcPts val="6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a:solidFill>
                <a:srgbClr val="FFFFCC"/>
              </a:solidFill>
              <a:effectLst>
                <a:outerShdw blurRad="38100" dist="38100" dir="2700000" algn="tl">
                  <a:srgbClr val="000000"/>
                </a:outerShdw>
              </a:effectLst>
              <a:latin typeface="Century Gothic" charset="0"/>
            </a:endParaRPr>
          </a:p>
          <a:p>
            <a:pPr>
              <a:lnSpc>
                <a:spcPct val="110000"/>
              </a:lnSpc>
              <a:spcBef>
                <a:spcPts val="500"/>
              </a:spcBef>
              <a:buClr>
                <a:srgbClr val="FFFFCC"/>
              </a:buClr>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2000">
                <a:solidFill>
                  <a:srgbClr val="FFFFCC"/>
                </a:solidFill>
                <a:effectLst>
                  <a:outerShdw blurRad="38100" dist="38100" dir="2700000" algn="tl">
                    <a:srgbClr val="000000"/>
                  </a:outerShdw>
                </a:effectLst>
                <a:latin typeface="Century Gothic" charset="0"/>
              </a:rPr>
              <a:t>Coordinazione tra soccorritori laici e sistema di intervento 911</a:t>
            </a:r>
          </a:p>
          <a:p>
            <a:pPr marL="457200" lvl="1" indent="0">
              <a:lnSpc>
                <a:spcPct val="110000"/>
              </a:lnSpc>
              <a:spcBef>
                <a:spcPts val="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2000">
                <a:solidFill>
                  <a:srgbClr val="FFFFCC"/>
                </a:solidFill>
                <a:effectLst>
                  <a:outerShdw blurRad="38100" dist="38100" dir="2700000" algn="tl">
                    <a:srgbClr val="000000"/>
                  </a:outerShdw>
                </a:effectLst>
                <a:latin typeface="Century Gothic" charset="0"/>
              </a:rPr>
              <a:t>		</a:t>
            </a:r>
            <a:r>
              <a:rPr lang="it-IT" sz="2000" b="1">
                <a:solidFill>
                  <a:srgbClr val="FEB011"/>
                </a:solidFill>
                <a:effectLst>
                  <a:outerShdw blurRad="38100" dist="38100" dir="2700000" algn="tl">
                    <a:srgbClr val="000000"/>
                  </a:outerShdw>
                </a:effectLst>
                <a:latin typeface="Century Gothic" charset="0"/>
              </a:rPr>
              <a:t>EVIDENZA DI COSTO-BENEFICIO MOLTO ALTA</a:t>
            </a:r>
          </a:p>
          <a:p>
            <a:pPr marL="457200" lvl="1" indent="0">
              <a:lnSpc>
                <a:spcPct val="110000"/>
              </a:lnSpc>
              <a:spcBef>
                <a:spcPts val="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z="2000" b="1">
              <a:solidFill>
                <a:srgbClr val="FEB011"/>
              </a:solidFill>
              <a:effectLst>
                <a:outerShdw blurRad="38100" dist="38100" dir="2700000" algn="tl">
                  <a:srgbClr val="000000"/>
                </a:outerShdw>
              </a:effectLst>
              <a:latin typeface="Century Gothic" charset="0"/>
            </a:endParaRPr>
          </a:p>
        </p:txBody>
      </p:sp>
      <p:sp>
        <p:nvSpPr>
          <p:cNvPr id="32771" name="Text Box 3"/>
          <p:cNvSpPr txBox="1">
            <a:spLocks noChangeArrowheads="1"/>
          </p:cNvSpPr>
          <p:nvPr/>
        </p:nvSpPr>
        <p:spPr bwMode="auto">
          <a:xfrm>
            <a:off x="0" y="908050"/>
            <a:ext cx="2555875" cy="1541463"/>
          </a:xfrm>
          <a:prstGeom prst="rect">
            <a:avLst/>
          </a:prstGeom>
          <a:gradFill rotWithShape="0">
            <a:gsLst>
              <a:gs pos="0">
                <a:srgbClr val="273249"/>
              </a:gs>
              <a:gs pos="50000">
                <a:srgbClr val="556C9E"/>
              </a:gs>
              <a:gs pos="100000">
                <a:srgbClr val="273249"/>
              </a:gs>
            </a:gsLst>
            <a:lin ang="5400000" scaled="1"/>
          </a:gra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lgn="ctr">
              <a:buClrTx/>
              <a:buFontTx/>
              <a:buNone/>
            </a:pPr>
            <a:r>
              <a:rPr lang="it-IT">
                <a:solidFill>
                  <a:srgbClr val="FFFFFF"/>
                </a:solidFill>
                <a:effectLst>
                  <a:outerShdw blurRad="38100" dist="38100" dir="2700000" algn="tl">
                    <a:srgbClr val="000000"/>
                  </a:outerShdw>
                </a:effectLst>
                <a:latin typeface="Century Gothic" charset="0"/>
              </a:rPr>
              <a:t>Accesso pubblico alla defibrillazione</a:t>
            </a:r>
          </a:p>
        </p:txBody>
      </p:sp>
      <p:pic>
        <p:nvPicPr>
          <p:cNvPr id="327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4288" y="182563"/>
            <a:ext cx="6340475" cy="4627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636912"/>
            <a:ext cx="1394668" cy="1803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0">
          <a:gsLst>
            <a:gs pos="0">
              <a:srgbClr val="273249"/>
            </a:gs>
            <a:gs pos="100000">
              <a:srgbClr val="556C9E"/>
            </a:gs>
          </a:gsLst>
          <a:lin ang="5400000" scaled="1"/>
        </a:gradFill>
        <a:effectLst/>
      </p:bgPr>
    </p:bg>
    <p:spTree>
      <p:nvGrpSpPr>
        <p:cNvPr id="1" name=""/>
        <p:cNvGrpSpPr/>
        <p:nvPr/>
      </p:nvGrpSpPr>
      <p:grpSpPr>
        <a:xfrm>
          <a:off x="0" y="0"/>
          <a:ext cx="0" cy="0"/>
          <a:chOff x="0" y="0"/>
          <a:chExt cx="0" cy="0"/>
        </a:xfrm>
      </p:grpSpPr>
      <p:pic>
        <p:nvPicPr>
          <p:cNvPr id="3379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60350"/>
            <a:ext cx="3768725" cy="6429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3794" name="Text Box 2"/>
          <p:cNvSpPr txBox="1">
            <a:spLocks noChangeArrowheads="1"/>
          </p:cNvSpPr>
          <p:nvPr/>
        </p:nvSpPr>
        <p:spPr bwMode="auto">
          <a:xfrm>
            <a:off x="4427538" y="1700213"/>
            <a:ext cx="4267200" cy="1436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5pPr>
            <a:lvl6pPr marL="25146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6pPr>
            <a:lvl7pPr marL="29718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7pPr>
            <a:lvl8pPr marL="34290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8pPr>
            <a:lvl9pPr marL="3886200" indent="-228600"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charset="0"/>
                <a:cs typeface="ＭＳ Ｐゴシック" charset="0"/>
              </a:defRPr>
            </a:lvl9pPr>
          </a:lstStyle>
          <a:p>
            <a:pPr>
              <a:spcBef>
                <a:spcPts val="1000"/>
              </a:spcBef>
              <a:buClrTx/>
              <a:buFontTx/>
              <a:buNone/>
            </a:pPr>
            <a:r>
              <a:rPr lang="it-IT" sz="1600">
                <a:solidFill>
                  <a:srgbClr val="FFFFFF"/>
                </a:solidFill>
              </a:rPr>
              <a:t>È più facile per un cammello passare per la cruna di un ago se questa è lievemente oliata. </a:t>
            </a:r>
            <a:br>
              <a:rPr lang="it-IT" sz="1600">
                <a:solidFill>
                  <a:srgbClr val="FFFFFF"/>
                </a:solidFill>
              </a:rPr>
            </a:br>
            <a:endParaRPr lang="it-IT" sz="1600">
              <a:solidFill>
                <a:srgbClr val="FFFFFF"/>
              </a:solidFill>
            </a:endParaRPr>
          </a:p>
          <a:p>
            <a:pPr>
              <a:spcBef>
                <a:spcPts val="1000"/>
              </a:spcBef>
              <a:buClrTx/>
              <a:buFontTx/>
              <a:buNone/>
            </a:pPr>
            <a:r>
              <a:rPr lang="it-IT" sz="1600">
                <a:solidFill>
                  <a:srgbClr val="FFFFFF"/>
                </a:solidFill>
              </a:rPr>
              <a:t>Kehlog Albran</a:t>
            </a:r>
          </a:p>
        </p:txBody>
      </p:sp>
      <p:pic>
        <p:nvPicPr>
          <p:cNvPr id="337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6388" y="3260725"/>
            <a:ext cx="2170112" cy="3298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400" b="0" i="0" u="none" strike="noStrike" cap="none" normalizeH="0" baseline="0">
            <a:ln>
              <a:noFill/>
            </a:ln>
            <a:solidFill>
              <a:schemeClr val="bg1"/>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400" b="0" i="0" u="none" strike="noStrike" cap="none" normalizeH="0" baseline="0">
            <a:ln>
              <a:noFill/>
            </a:ln>
            <a:solidFill>
              <a:schemeClr val="bg1"/>
            </a:solidFill>
            <a:effectLst/>
            <a:latin typeface="Arial" charset="0"/>
            <a:ea typeface="ＭＳ Ｐゴシック" charset="0"/>
            <a:cs typeface="ＭＳ Ｐゴシック"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3190</TotalTime>
  <Words>1783</Words>
  <Application>Microsoft Macintosh PowerPoint</Application>
  <PresentationFormat>Presentazione su schermo (4:3)</PresentationFormat>
  <Paragraphs>236</Paragraphs>
  <Slides>31</Slides>
  <Notes>31</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31</vt:i4>
      </vt:variant>
    </vt:vector>
  </HeadingPairs>
  <TitlesOfParts>
    <vt:vector size="33" baseType="lpstr">
      <vt:lpstr>Tema di Office</vt:lpstr>
      <vt:lpstr>Grafico</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cp:lastModifiedBy>Maria Letizia</cp:lastModifiedBy>
  <cp:revision>751</cp:revision>
  <cp:lastPrinted>2019-06-17T13:05:01Z</cp:lastPrinted>
  <dcterms:created xsi:type="dcterms:W3CDTF">1601-01-01T00:00:00Z</dcterms:created>
  <dcterms:modified xsi:type="dcterms:W3CDTF">2019-06-17T13:15:58Z</dcterms:modified>
</cp:coreProperties>
</file>