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11"/>
  </p:notesMasterIdLst>
  <p:sldIdLst>
    <p:sldId id="419" r:id="rId2"/>
    <p:sldId id="409" r:id="rId3"/>
    <p:sldId id="411" r:id="rId4"/>
    <p:sldId id="405" r:id="rId5"/>
    <p:sldId id="412" r:id="rId6"/>
    <p:sldId id="415" r:id="rId7"/>
    <p:sldId id="387" r:id="rId8"/>
    <p:sldId id="422" r:id="rId9"/>
    <p:sldId id="42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FF66FF"/>
    <a:srgbClr val="66FFCC"/>
    <a:srgbClr val="FF9966"/>
    <a:srgbClr val="FF7C80"/>
    <a:srgbClr val="FF99CC"/>
    <a:srgbClr val="0000FF"/>
    <a:srgbClr val="FF6699"/>
    <a:srgbClr val="CC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2703" autoAdjust="0"/>
  </p:normalViewPr>
  <p:slideViewPr>
    <p:cSldViewPr snapToGrid="0">
      <p:cViewPr varScale="1">
        <p:scale>
          <a:sx n="62" d="100"/>
          <a:sy n="6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it-IT" dirty="0"/>
              <a:t>PCHS: attività in vitro</a:t>
            </a:r>
          </a:p>
        </c:rich>
      </c:tx>
      <c:layout>
        <c:manualLayout>
          <c:xMode val="edge"/>
          <c:yMode val="edge"/>
          <c:x val="0.260975842998312"/>
          <c:y val="1.42246236074989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it-IT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4647610327446001"/>
          <c:y val="0.1260301651624407"/>
          <c:w val="0.69307405819194834"/>
          <c:h val="0.568076024452911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CTR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Foglio1!$A$2:$A$4</c:f>
              <c:strCache>
                <c:ptCount val="3"/>
                <c:pt idx="0">
                  <c:v>Gram(+)</c:v>
                </c:pt>
                <c:pt idx="1">
                  <c:v>Gram(-)</c:v>
                </c:pt>
                <c:pt idx="2">
                  <c:v>Mycetes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B-4DC8-AD8B-46611FCAC12E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PCHS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Foglio1!$A$2:$A$4</c:f>
              <c:strCache>
                <c:ptCount val="3"/>
                <c:pt idx="0">
                  <c:v>Gram(+)</c:v>
                </c:pt>
                <c:pt idx="1">
                  <c:v>Gram(-)</c:v>
                </c:pt>
                <c:pt idx="2">
                  <c:v>Mycetes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2B-4DC8-AD8B-46611FCAC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543419552"/>
        <c:axId val="543422816"/>
        <c:axId val="0"/>
      </c:bar3DChart>
      <c:catAx>
        <c:axId val="54341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543422816"/>
        <c:crosses val="autoZero"/>
        <c:auto val="1"/>
        <c:lblAlgn val="ctr"/>
        <c:lblOffset val="100"/>
        <c:noMultiLvlLbl val="0"/>
      </c:catAx>
      <c:valAx>
        <c:axId val="54342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it-IT"/>
                  <a:t>Percentuale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54341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359038451942795"/>
          <c:y val="0.79370126428949961"/>
          <c:w val="0.34145268175154386"/>
          <c:h val="0.1731447471812583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rgbClr val="0070C0"/>
      </a:solidFill>
      <a:round/>
    </a:ln>
    <a:effectLst/>
  </c:spPr>
  <c:txPr>
    <a:bodyPr/>
    <a:lstStyle/>
    <a:p>
      <a:pPr>
        <a:defRPr sz="800">
          <a:latin typeface="Calibri" panose="020F0502020204030204" pitchFamily="34" charset="0"/>
          <a:cs typeface="Calibri" panose="020F0502020204030204" pitchFamily="34" charset="0"/>
        </a:defRPr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7138522162530771E-2"/>
          <c:y val="4.871677262482247E-2"/>
          <c:w val="0.93247863842984768"/>
          <c:h val="0.8258169515436002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Results!$B$2:$B$88</c:f>
              <c:strCache>
                <c:ptCount val="87"/>
                <c:pt idx="0">
                  <c:v>AAC(6)-Ib-cr</c:v>
                </c:pt>
                <c:pt idx="1">
                  <c:v>aacC1</c:v>
                </c:pt>
                <c:pt idx="2">
                  <c:v>aacC2</c:v>
                </c:pt>
                <c:pt idx="3">
                  <c:v>aacC4</c:v>
                </c:pt>
                <c:pt idx="4">
                  <c:v>aadA1</c:v>
                </c:pt>
                <c:pt idx="5">
                  <c:v>aphA6</c:v>
                </c:pt>
                <c:pt idx="6">
                  <c:v>BES-1</c:v>
                </c:pt>
                <c:pt idx="7">
                  <c:v>BIC-1</c:v>
                </c:pt>
                <c:pt idx="8">
                  <c:v>CTX-M-1 Group</c:v>
                </c:pt>
                <c:pt idx="9">
                  <c:v>CTX-M-8 Group</c:v>
                </c:pt>
                <c:pt idx="10">
                  <c:v>CTX-M-9 Group</c:v>
                </c:pt>
                <c:pt idx="11">
                  <c:v>GES</c:v>
                </c:pt>
                <c:pt idx="12">
                  <c:v>IMI &amp; NMC-A</c:v>
                </c:pt>
                <c:pt idx="13">
                  <c:v>KPC</c:v>
                </c:pt>
                <c:pt idx="14">
                  <c:v>Per-1 group</c:v>
                </c:pt>
                <c:pt idx="15">
                  <c:v>Per-2 group</c:v>
                </c:pt>
                <c:pt idx="16">
                  <c:v>SFC-1</c:v>
                </c:pt>
                <c:pt idx="17">
                  <c:v>SFO-1</c:v>
                </c:pt>
                <c:pt idx="18">
                  <c:v>SHV</c:v>
                </c:pt>
                <c:pt idx="19">
                  <c:v>SHV(156D)</c:v>
                </c:pt>
                <c:pt idx="20">
                  <c:v>SHV(156G)</c:v>
                </c:pt>
                <c:pt idx="21">
                  <c:v>SHV(238G240E)</c:v>
                </c:pt>
                <c:pt idx="22">
                  <c:v>SHV(238G240K)</c:v>
                </c:pt>
                <c:pt idx="23">
                  <c:v>SHV(238S240E)</c:v>
                </c:pt>
                <c:pt idx="24">
                  <c:v>SHV(238S240K)</c:v>
                </c:pt>
                <c:pt idx="25">
                  <c:v>SME</c:v>
                </c:pt>
                <c:pt idx="26">
                  <c:v>TLA-1</c:v>
                </c:pt>
                <c:pt idx="27">
                  <c:v>VEB</c:v>
                </c:pt>
                <c:pt idx="28">
                  <c:v>ccrA</c:v>
                </c:pt>
                <c:pt idx="29">
                  <c:v>IMP-1 group</c:v>
                </c:pt>
                <c:pt idx="30">
                  <c:v>IMP-12 group</c:v>
                </c:pt>
                <c:pt idx="31">
                  <c:v>IMP-2 group</c:v>
                </c:pt>
                <c:pt idx="32">
                  <c:v>IMP-5 group</c:v>
                </c:pt>
                <c:pt idx="33">
                  <c:v>NDM</c:v>
                </c:pt>
                <c:pt idx="34">
                  <c:v>VIM-1 group</c:v>
                </c:pt>
                <c:pt idx="35">
                  <c:v>VIM-13</c:v>
                </c:pt>
                <c:pt idx="36">
                  <c:v>VIM-7</c:v>
                </c:pt>
                <c:pt idx="37">
                  <c:v>ACC-1 group</c:v>
                </c:pt>
                <c:pt idx="38">
                  <c:v>ACC-3</c:v>
                </c:pt>
                <c:pt idx="39">
                  <c:v>ACT 5/7 group</c:v>
                </c:pt>
                <c:pt idx="40">
                  <c:v>ACT-1 group</c:v>
                </c:pt>
                <c:pt idx="41">
                  <c:v>CFE-1</c:v>
                </c:pt>
                <c:pt idx="42">
                  <c:v>CMY-10 Group</c:v>
                </c:pt>
                <c:pt idx="43">
                  <c:v>DHA</c:v>
                </c:pt>
                <c:pt idx="44">
                  <c:v>FOX</c:v>
                </c:pt>
                <c:pt idx="45">
                  <c:v>LAT</c:v>
                </c:pt>
                <c:pt idx="46">
                  <c:v>MIR</c:v>
                </c:pt>
                <c:pt idx="47">
                  <c:v>MOX</c:v>
                </c:pt>
                <c:pt idx="48">
                  <c:v>OXA-10 Group</c:v>
                </c:pt>
                <c:pt idx="49">
                  <c:v>OXA-18</c:v>
                </c:pt>
                <c:pt idx="50">
                  <c:v>OXA-2 Group</c:v>
                </c:pt>
                <c:pt idx="51">
                  <c:v>OXA-23 Group</c:v>
                </c:pt>
                <c:pt idx="52">
                  <c:v>OXA-24 Group</c:v>
                </c:pt>
                <c:pt idx="53">
                  <c:v>OXA-45</c:v>
                </c:pt>
                <c:pt idx="54">
                  <c:v>OXA-48 Group</c:v>
                </c:pt>
                <c:pt idx="55">
                  <c:v>OXA-50 Group</c:v>
                </c:pt>
                <c:pt idx="56">
                  <c:v>OXA-51 Group</c:v>
                </c:pt>
                <c:pt idx="57">
                  <c:v>OXA-54</c:v>
                </c:pt>
                <c:pt idx="58">
                  <c:v>OXA-55</c:v>
                </c:pt>
                <c:pt idx="59">
                  <c:v>OXA-58 Group</c:v>
                </c:pt>
                <c:pt idx="60">
                  <c:v>OXA-60</c:v>
                </c:pt>
                <c:pt idx="61">
                  <c:v>ereB</c:v>
                </c:pt>
                <c:pt idx="62">
                  <c:v>QepA</c:v>
                </c:pt>
                <c:pt idx="63">
                  <c:v>QnrA</c:v>
                </c:pt>
                <c:pt idx="64">
                  <c:v>QnrB-1 group</c:v>
                </c:pt>
                <c:pt idx="65">
                  <c:v>QnrB-31 group</c:v>
                </c:pt>
                <c:pt idx="66">
                  <c:v>QnrB-4 group</c:v>
                </c:pt>
                <c:pt idx="67">
                  <c:v>QnrB-5 group</c:v>
                </c:pt>
                <c:pt idx="68">
                  <c:v>QnrB-8 group</c:v>
                </c:pt>
                <c:pt idx="69">
                  <c:v>QnrC</c:v>
                </c:pt>
                <c:pt idx="70">
                  <c:v>QnrD</c:v>
                </c:pt>
                <c:pt idx="71">
                  <c:v>QnrS</c:v>
                </c:pt>
                <c:pt idx="72">
                  <c:v>ermA</c:v>
                </c:pt>
                <c:pt idx="73">
                  <c:v>ermB</c:v>
                </c:pt>
                <c:pt idx="74">
                  <c:v>ermC</c:v>
                </c:pt>
                <c:pt idx="75">
                  <c:v>mefA</c:v>
                </c:pt>
                <c:pt idx="76">
                  <c:v>msrA</c:v>
                </c:pt>
                <c:pt idx="77">
                  <c:v>oprj</c:v>
                </c:pt>
                <c:pt idx="78">
                  <c:v>oprm</c:v>
                </c:pt>
                <c:pt idx="79">
                  <c:v>tetA</c:v>
                </c:pt>
                <c:pt idx="80">
                  <c:v>tetB</c:v>
                </c:pt>
                <c:pt idx="81">
                  <c:v>vanB</c:v>
                </c:pt>
                <c:pt idx="82">
                  <c:v>vanC</c:v>
                </c:pt>
                <c:pt idx="83">
                  <c:v>Staphylococcus aureus</c:v>
                </c:pt>
                <c:pt idx="84">
                  <c:v>mecA</c:v>
                </c:pt>
                <c:pt idx="85">
                  <c:v>lukF</c:v>
                </c:pt>
                <c:pt idx="86">
                  <c:v>spa</c:v>
                </c:pt>
              </c:strCache>
            </c:strRef>
          </c:cat>
          <c:val>
            <c:numRef>
              <c:f>Results!$F$2:$F$88</c:f>
              <c:numCache>
                <c:formatCode>0.00</c:formatCode>
                <c:ptCount val="87"/>
                <c:pt idx="0">
                  <c:v>-0.53065336117247852</c:v>
                </c:pt>
                <c:pt idx="1">
                  <c:v>-0.19674261214706854</c:v>
                </c:pt>
                <c:pt idx="2">
                  <c:v>-0.19674261214706854</c:v>
                </c:pt>
                <c:pt idx="3">
                  <c:v>-0.19674261214706854</c:v>
                </c:pt>
                <c:pt idx="4">
                  <c:v>-0.19674261214706854</c:v>
                </c:pt>
                <c:pt idx="5">
                  <c:v>-0.18291221703555974</c:v>
                </c:pt>
                <c:pt idx="6">
                  <c:v>-0.19674261214706854</c:v>
                </c:pt>
                <c:pt idx="7">
                  <c:v>-0.19674261214706854</c:v>
                </c:pt>
                <c:pt idx="8">
                  <c:v>-0.19674261214706854</c:v>
                </c:pt>
                <c:pt idx="9">
                  <c:v>-0.19674261214706854</c:v>
                </c:pt>
                <c:pt idx="10">
                  <c:v>-0.19674261214706854</c:v>
                </c:pt>
                <c:pt idx="11">
                  <c:v>-0.14018637663739081</c:v>
                </c:pt>
                <c:pt idx="12">
                  <c:v>-0.47463588771584386</c:v>
                </c:pt>
                <c:pt idx="13">
                  <c:v>-0.19674261214706854</c:v>
                </c:pt>
                <c:pt idx="14">
                  <c:v>-0.19674261214706854</c:v>
                </c:pt>
                <c:pt idx="15">
                  <c:v>-0.19674261214706854</c:v>
                </c:pt>
                <c:pt idx="16">
                  <c:v>-0.18887659047781241</c:v>
                </c:pt>
                <c:pt idx="17">
                  <c:v>-0.19674261214706854</c:v>
                </c:pt>
                <c:pt idx="18">
                  <c:v>-0.19674261214706854</c:v>
                </c:pt>
                <c:pt idx="19">
                  <c:v>-0.19674261214706854</c:v>
                </c:pt>
                <c:pt idx="20">
                  <c:v>-0.19674261214706854</c:v>
                </c:pt>
                <c:pt idx="21">
                  <c:v>-0.19674261214706854</c:v>
                </c:pt>
                <c:pt idx="22">
                  <c:v>-0.19674261214706854</c:v>
                </c:pt>
                <c:pt idx="23">
                  <c:v>-0.19674261214706854</c:v>
                </c:pt>
                <c:pt idx="24">
                  <c:v>-0.19674261214706854</c:v>
                </c:pt>
                <c:pt idx="25">
                  <c:v>-0.19674261214706854</c:v>
                </c:pt>
                <c:pt idx="26">
                  <c:v>-0.19674261214706854</c:v>
                </c:pt>
                <c:pt idx="27">
                  <c:v>-0.19674261214706854</c:v>
                </c:pt>
                <c:pt idx="28">
                  <c:v>-0.5070303198066558</c:v>
                </c:pt>
                <c:pt idx="29">
                  <c:v>-0.19674261214706854</c:v>
                </c:pt>
                <c:pt idx="30">
                  <c:v>-0.19674261214706854</c:v>
                </c:pt>
                <c:pt idx="31">
                  <c:v>-0.19674261214706854</c:v>
                </c:pt>
                <c:pt idx="32">
                  <c:v>-0.19674261214706854</c:v>
                </c:pt>
                <c:pt idx="33">
                  <c:v>-0.19674261214706854</c:v>
                </c:pt>
                <c:pt idx="34">
                  <c:v>-0.75443200769734997</c:v>
                </c:pt>
                <c:pt idx="35">
                  <c:v>-0.57195870709190233</c:v>
                </c:pt>
                <c:pt idx="36">
                  <c:v>-0.19674261214706854</c:v>
                </c:pt>
                <c:pt idx="37">
                  <c:v>-0.19674261214706854</c:v>
                </c:pt>
                <c:pt idx="38">
                  <c:v>-0.19674261214706854</c:v>
                </c:pt>
                <c:pt idx="39">
                  <c:v>-0.19674261214706854</c:v>
                </c:pt>
                <c:pt idx="40">
                  <c:v>-0.19674261214706854</c:v>
                </c:pt>
                <c:pt idx="41">
                  <c:v>-0.19674261214706854</c:v>
                </c:pt>
                <c:pt idx="42">
                  <c:v>-0.19674261214706854</c:v>
                </c:pt>
                <c:pt idx="43">
                  <c:v>-0.19674261214706854</c:v>
                </c:pt>
                <c:pt idx="44">
                  <c:v>-0.19674261214706854</c:v>
                </c:pt>
                <c:pt idx="45">
                  <c:v>-0.19674261214706854</c:v>
                </c:pt>
                <c:pt idx="46">
                  <c:v>-0.19674261214706854</c:v>
                </c:pt>
                <c:pt idx="47">
                  <c:v>-0.35751762992201391</c:v>
                </c:pt>
                <c:pt idx="48">
                  <c:v>-0.19674261214706854</c:v>
                </c:pt>
                <c:pt idx="49">
                  <c:v>-0.19674261214706854</c:v>
                </c:pt>
                <c:pt idx="50">
                  <c:v>-0.19674261214706854</c:v>
                </c:pt>
                <c:pt idx="51">
                  <c:v>-0.19674261214706854</c:v>
                </c:pt>
                <c:pt idx="52">
                  <c:v>-0.19674261214706854</c:v>
                </c:pt>
                <c:pt idx="53">
                  <c:v>-0.19674261214706854</c:v>
                </c:pt>
                <c:pt idx="54">
                  <c:v>-0.19674261214706854</c:v>
                </c:pt>
                <c:pt idx="55">
                  <c:v>-0.53465618140633986</c:v>
                </c:pt>
                <c:pt idx="56">
                  <c:v>-0.20430738640194138</c:v>
                </c:pt>
                <c:pt idx="57">
                  <c:v>-0.19674261214706854</c:v>
                </c:pt>
                <c:pt idx="58">
                  <c:v>-0.19674261214706854</c:v>
                </c:pt>
                <c:pt idx="59">
                  <c:v>-0.19674261214706854</c:v>
                </c:pt>
                <c:pt idx="60">
                  <c:v>-0.19674261214706854</c:v>
                </c:pt>
                <c:pt idx="61">
                  <c:v>-0.19674261214706854</c:v>
                </c:pt>
                <c:pt idx="62">
                  <c:v>-0.19674261214706854</c:v>
                </c:pt>
                <c:pt idx="63">
                  <c:v>-0.19674261214706854</c:v>
                </c:pt>
                <c:pt idx="64">
                  <c:v>-0.19674261214706854</c:v>
                </c:pt>
                <c:pt idx="65">
                  <c:v>-0.19674261214706854</c:v>
                </c:pt>
                <c:pt idx="66">
                  <c:v>-0.19674261214706854</c:v>
                </c:pt>
                <c:pt idx="67">
                  <c:v>-0.19674261214706854</c:v>
                </c:pt>
                <c:pt idx="68">
                  <c:v>-0.19674261214706854</c:v>
                </c:pt>
                <c:pt idx="69">
                  <c:v>-0.19674261214706854</c:v>
                </c:pt>
                <c:pt idx="70">
                  <c:v>-0.19674261214706854</c:v>
                </c:pt>
                <c:pt idx="71">
                  <c:v>-4.8685967381078867E-2</c:v>
                </c:pt>
                <c:pt idx="72">
                  <c:v>-0.71749503637104883</c:v>
                </c:pt>
                <c:pt idx="73">
                  <c:v>-0.89857425427867865</c:v>
                </c:pt>
                <c:pt idx="74">
                  <c:v>-0.63726816326532743</c:v>
                </c:pt>
                <c:pt idx="75">
                  <c:v>-1.4586865957973378</c:v>
                </c:pt>
                <c:pt idx="76">
                  <c:v>0.53303934500178141</c:v>
                </c:pt>
                <c:pt idx="77">
                  <c:v>-0.19674261214706854</c:v>
                </c:pt>
                <c:pt idx="78">
                  <c:v>-0.34569649190583041</c:v>
                </c:pt>
                <c:pt idx="79">
                  <c:v>-0.19674261214706854</c:v>
                </c:pt>
                <c:pt idx="80">
                  <c:v>-0.37550194744886711</c:v>
                </c:pt>
                <c:pt idx="81">
                  <c:v>-0.19674261214706854</c:v>
                </c:pt>
                <c:pt idx="82">
                  <c:v>-0.19674261214706854</c:v>
                </c:pt>
                <c:pt idx="83">
                  <c:v>-3.0937490909427776</c:v>
                </c:pt>
                <c:pt idx="84">
                  <c:v>-0.83555218034478429</c:v>
                </c:pt>
                <c:pt idx="85">
                  <c:v>-0.19674261214706854</c:v>
                </c:pt>
                <c:pt idx="86">
                  <c:v>-2.9780417342181229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8-41C3-BFF2-BEC6BB46DE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78321552"/>
        <c:axId val="378332432"/>
      </c:barChart>
      <c:catAx>
        <c:axId val="37832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txPr>
          <a:bodyPr rot="-5400000" vert="horz"/>
          <a:lstStyle/>
          <a:p>
            <a:pPr>
              <a:defRPr/>
            </a:pPr>
            <a:endParaRPr lang="it-IT"/>
          </a:p>
        </c:txPr>
        <c:crossAx val="378332432"/>
        <c:crosses val="autoZero"/>
        <c:auto val="1"/>
        <c:lblAlgn val="ctr"/>
        <c:lblOffset val="100"/>
        <c:noMultiLvlLbl val="0"/>
      </c:catAx>
      <c:valAx>
        <c:axId val="3783324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it-IT"/>
                  <a:t>Log fold change (T1 vs T0)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378321552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ysClr val="window" lastClr="FFFFFF"/>
    </a:solidFill>
    <a:ln w="76200"/>
  </c:spPr>
  <c:txPr>
    <a:bodyPr/>
    <a:lstStyle/>
    <a:p>
      <a:pPr>
        <a:defRPr sz="400"/>
      </a:pPr>
      <a:endParaRPr lang="it-IT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4089C1-7B9A-4E99-BB8A-482194E15F1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359698B8-919D-483C-BD9A-6C693FCA1ED7}">
      <dgm:prSet phldrT="[Text]" custT="1"/>
      <dgm:spPr/>
      <dgm:t>
        <a:bodyPr/>
        <a:lstStyle/>
        <a:p>
          <a:pPr algn="ctr"/>
          <a:r>
            <a:rPr lang="it-IT" sz="1800" b="1" dirty="0">
              <a:latin typeface="Calibri" panose="020F0502020204030204" pitchFamily="34" charset="0"/>
              <a:cs typeface="Calibri" panose="020F0502020204030204" pitchFamily="34" charset="0"/>
            </a:rPr>
            <a:t>EFFICACIA DECONTAMINANTE</a:t>
          </a:r>
        </a:p>
        <a:p>
          <a:pPr algn="ctr"/>
          <a:r>
            <a:rPr lang="it-IT" sz="1800" b="1" dirty="0">
              <a:latin typeface="Calibri" panose="020F0502020204030204" pitchFamily="34" charset="0"/>
              <a:cs typeface="Calibri" panose="020F0502020204030204" pitchFamily="34" charset="0"/>
            </a:rPr>
            <a:t>SELEZIONE AMR</a:t>
          </a:r>
        </a:p>
      </dgm:t>
    </dgm:pt>
    <dgm:pt modelId="{2D4E12FF-30B2-4659-9030-3E70068526C3}" type="parTrans" cxnId="{E1824E70-E9CB-42E4-9E04-2B5E507C0161}">
      <dgm:prSet/>
      <dgm:spPr/>
      <dgm:t>
        <a:bodyPr/>
        <a:lstStyle/>
        <a:p>
          <a:pPr algn="ctr"/>
          <a:endParaRPr lang="it-IT" sz="1800" b="1"/>
        </a:p>
      </dgm:t>
    </dgm:pt>
    <dgm:pt modelId="{EF5D3B02-3944-4FC8-8D9B-E8ABFB1F6364}" type="sibTrans" cxnId="{E1824E70-E9CB-42E4-9E04-2B5E507C0161}">
      <dgm:prSet custT="1"/>
      <dgm:spPr/>
      <dgm:t>
        <a:bodyPr/>
        <a:lstStyle/>
        <a:p>
          <a:pPr algn="ctr"/>
          <a:endParaRPr lang="it-IT" sz="1800" b="1"/>
        </a:p>
      </dgm:t>
    </dgm:pt>
    <dgm:pt modelId="{1651E966-4FB4-4D35-9009-F23EE897ED1B}">
      <dgm:prSet phldrT="[Text]" custT="1"/>
      <dgm:spPr/>
      <dgm:t>
        <a:bodyPr/>
        <a:lstStyle/>
        <a:p>
          <a:pPr algn="ctr"/>
          <a:r>
            <a:rPr lang="it-IT" sz="1800" b="1" dirty="0"/>
            <a:t>SICUREZZA d’uso</a:t>
          </a:r>
        </a:p>
      </dgm:t>
    </dgm:pt>
    <dgm:pt modelId="{A3514504-D522-4728-A591-4C64F0E807A8}" type="parTrans" cxnId="{3557714C-593D-4FDC-9690-7AD35BFF0ABD}">
      <dgm:prSet/>
      <dgm:spPr/>
      <dgm:t>
        <a:bodyPr/>
        <a:lstStyle/>
        <a:p>
          <a:pPr algn="ctr"/>
          <a:endParaRPr lang="it-IT" sz="1800" b="1"/>
        </a:p>
      </dgm:t>
    </dgm:pt>
    <dgm:pt modelId="{D698B99A-F1DE-4F03-8C98-9F41B154BEC7}" type="sibTrans" cxnId="{3557714C-593D-4FDC-9690-7AD35BFF0ABD}">
      <dgm:prSet custT="1"/>
      <dgm:spPr/>
      <dgm:t>
        <a:bodyPr/>
        <a:lstStyle/>
        <a:p>
          <a:pPr algn="ctr"/>
          <a:endParaRPr lang="it-IT" sz="1800" b="1"/>
        </a:p>
      </dgm:t>
    </dgm:pt>
    <dgm:pt modelId="{0B25EEA9-1B02-48A3-A176-815FA038E07F}">
      <dgm:prSet phldrT="[Text]" custT="1"/>
      <dgm:spPr/>
      <dgm:t>
        <a:bodyPr/>
        <a:lstStyle/>
        <a:p>
          <a:pPr algn="ctr"/>
          <a:r>
            <a:rPr lang="it-IT" sz="1800" b="1" dirty="0"/>
            <a:t>IMPATTO su ICA</a:t>
          </a:r>
        </a:p>
      </dgm:t>
    </dgm:pt>
    <dgm:pt modelId="{4B4DA89C-2A29-4747-83B8-5C440CD4CE80}" type="parTrans" cxnId="{AC56C71B-8A09-490A-A814-F88F1C9447AB}">
      <dgm:prSet/>
      <dgm:spPr/>
      <dgm:t>
        <a:bodyPr/>
        <a:lstStyle/>
        <a:p>
          <a:pPr algn="ctr"/>
          <a:endParaRPr lang="it-IT" sz="1800" b="1"/>
        </a:p>
      </dgm:t>
    </dgm:pt>
    <dgm:pt modelId="{E4A5C5F2-4252-40B0-BC7F-BF333CDD09C4}" type="sibTrans" cxnId="{AC56C71B-8A09-490A-A814-F88F1C9447AB}">
      <dgm:prSet/>
      <dgm:spPr/>
      <dgm:t>
        <a:bodyPr/>
        <a:lstStyle/>
        <a:p>
          <a:pPr algn="ctr"/>
          <a:endParaRPr lang="it-IT" sz="1800" b="1"/>
        </a:p>
      </dgm:t>
    </dgm:pt>
    <dgm:pt modelId="{6A367850-89E7-4D14-B83F-24AAB57F619C}" type="pres">
      <dgm:prSet presAssocID="{0E4089C1-7B9A-4E99-BB8A-482194E15F14}" presName="outerComposite" presStyleCnt="0">
        <dgm:presLayoutVars>
          <dgm:chMax val="5"/>
          <dgm:dir/>
          <dgm:resizeHandles val="exact"/>
        </dgm:presLayoutVars>
      </dgm:prSet>
      <dgm:spPr/>
    </dgm:pt>
    <dgm:pt modelId="{17762677-286F-40DD-8191-14D745F9E812}" type="pres">
      <dgm:prSet presAssocID="{0E4089C1-7B9A-4E99-BB8A-482194E15F14}" presName="dummyMaxCanvas" presStyleCnt="0">
        <dgm:presLayoutVars/>
      </dgm:prSet>
      <dgm:spPr/>
    </dgm:pt>
    <dgm:pt modelId="{BB1F911B-D08F-40F5-AEDE-89B322907B89}" type="pres">
      <dgm:prSet presAssocID="{0E4089C1-7B9A-4E99-BB8A-482194E15F14}" presName="ThreeNodes_1" presStyleLbl="node1" presStyleIdx="0" presStyleCnt="3">
        <dgm:presLayoutVars>
          <dgm:bulletEnabled val="1"/>
        </dgm:presLayoutVars>
      </dgm:prSet>
      <dgm:spPr/>
    </dgm:pt>
    <dgm:pt modelId="{4683F978-5A2F-4C69-9DA5-7950D1C7BC51}" type="pres">
      <dgm:prSet presAssocID="{0E4089C1-7B9A-4E99-BB8A-482194E15F14}" presName="ThreeNodes_2" presStyleLbl="node1" presStyleIdx="1" presStyleCnt="3">
        <dgm:presLayoutVars>
          <dgm:bulletEnabled val="1"/>
        </dgm:presLayoutVars>
      </dgm:prSet>
      <dgm:spPr/>
    </dgm:pt>
    <dgm:pt modelId="{AA136622-A734-4E57-9DBA-BBC0F1B915EC}" type="pres">
      <dgm:prSet presAssocID="{0E4089C1-7B9A-4E99-BB8A-482194E15F14}" presName="ThreeNodes_3" presStyleLbl="node1" presStyleIdx="2" presStyleCnt="3">
        <dgm:presLayoutVars>
          <dgm:bulletEnabled val="1"/>
        </dgm:presLayoutVars>
      </dgm:prSet>
      <dgm:spPr/>
    </dgm:pt>
    <dgm:pt modelId="{0168549E-2100-4650-821C-3557373D58A4}" type="pres">
      <dgm:prSet presAssocID="{0E4089C1-7B9A-4E99-BB8A-482194E15F14}" presName="ThreeConn_1-2" presStyleLbl="fgAccFollowNode1" presStyleIdx="0" presStyleCnt="2">
        <dgm:presLayoutVars>
          <dgm:bulletEnabled val="1"/>
        </dgm:presLayoutVars>
      </dgm:prSet>
      <dgm:spPr/>
    </dgm:pt>
    <dgm:pt modelId="{2AF7D4EB-A191-4A91-96A5-55B834B6A663}" type="pres">
      <dgm:prSet presAssocID="{0E4089C1-7B9A-4E99-BB8A-482194E15F14}" presName="ThreeConn_2-3" presStyleLbl="fgAccFollowNode1" presStyleIdx="1" presStyleCnt="2">
        <dgm:presLayoutVars>
          <dgm:bulletEnabled val="1"/>
        </dgm:presLayoutVars>
      </dgm:prSet>
      <dgm:spPr/>
    </dgm:pt>
    <dgm:pt modelId="{2EEEE16A-ABCA-4501-BBB6-EB3715D32A9C}" type="pres">
      <dgm:prSet presAssocID="{0E4089C1-7B9A-4E99-BB8A-482194E15F14}" presName="ThreeNodes_1_text" presStyleLbl="node1" presStyleIdx="2" presStyleCnt="3">
        <dgm:presLayoutVars>
          <dgm:bulletEnabled val="1"/>
        </dgm:presLayoutVars>
      </dgm:prSet>
      <dgm:spPr/>
    </dgm:pt>
    <dgm:pt modelId="{A05942B3-D8F2-4B45-95E3-52DFB7998DB9}" type="pres">
      <dgm:prSet presAssocID="{0E4089C1-7B9A-4E99-BB8A-482194E15F14}" presName="ThreeNodes_2_text" presStyleLbl="node1" presStyleIdx="2" presStyleCnt="3">
        <dgm:presLayoutVars>
          <dgm:bulletEnabled val="1"/>
        </dgm:presLayoutVars>
      </dgm:prSet>
      <dgm:spPr/>
    </dgm:pt>
    <dgm:pt modelId="{7D2171E7-B471-4B42-BC98-157195ACBCF4}" type="pres">
      <dgm:prSet presAssocID="{0E4089C1-7B9A-4E99-BB8A-482194E15F1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9C76506-B58A-4E25-A767-B28B5F595A6A}" type="presOf" srcId="{1651E966-4FB4-4D35-9009-F23EE897ED1B}" destId="{A05942B3-D8F2-4B45-95E3-52DFB7998DB9}" srcOrd="1" destOrd="0" presId="urn:microsoft.com/office/officeart/2005/8/layout/vProcess5"/>
    <dgm:cxn modelId="{AC56C71B-8A09-490A-A814-F88F1C9447AB}" srcId="{0E4089C1-7B9A-4E99-BB8A-482194E15F14}" destId="{0B25EEA9-1B02-48A3-A176-815FA038E07F}" srcOrd="2" destOrd="0" parTransId="{4B4DA89C-2A29-4747-83B8-5C440CD4CE80}" sibTransId="{E4A5C5F2-4252-40B0-BC7F-BF333CDD09C4}"/>
    <dgm:cxn modelId="{0C296F6A-9B36-4762-9985-3AF3C0664CAF}" type="presOf" srcId="{0B25EEA9-1B02-48A3-A176-815FA038E07F}" destId="{7D2171E7-B471-4B42-BC98-157195ACBCF4}" srcOrd="1" destOrd="0" presId="urn:microsoft.com/office/officeart/2005/8/layout/vProcess5"/>
    <dgm:cxn modelId="{3557714C-593D-4FDC-9690-7AD35BFF0ABD}" srcId="{0E4089C1-7B9A-4E99-BB8A-482194E15F14}" destId="{1651E966-4FB4-4D35-9009-F23EE897ED1B}" srcOrd="1" destOrd="0" parTransId="{A3514504-D522-4728-A591-4C64F0E807A8}" sibTransId="{D698B99A-F1DE-4F03-8C98-9F41B154BEC7}"/>
    <dgm:cxn modelId="{03F00C6E-03EF-4744-850B-3A78AC12B754}" type="presOf" srcId="{1651E966-4FB4-4D35-9009-F23EE897ED1B}" destId="{4683F978-5A2F-4C69-9DA5-7950D1C7BC51}" srcOrd="0" destOrd="0" presId="urn:microsoft.com/office/officeart/2005/8/layout/vProcess5"/>
    <dgm:cxn modelId="{E1824E70-E9CB-42E4-9E04-2B5E507C0161}" srcId="{0E4089C1-7B9A-4E99-BB8A-482194E15F14}" destId="{359698B8-919D-483C-BD9A-6C693FCA1ED7}" srcOrd="0" destOrd="0" parTransId="{2D4E12FF-30B2-4659-9030-3E70068526C3}" sibTransId="{EF5D3B02-3944-4FC8-8D9B-E8ABFB1F6364}"/>
    <dgm:cxn modelId="{55567977-F69B-40ED-9CFF-097D827CB6BE}" type="presOf" srcId="{EF5D3B02-3944-4FC8-8D9B-E8ABFB1F6364}" destId="{0168549E-2100-4650-821C-3557373D58A4}" srcOrd="0" destOrd="0" presId="urn:microsoft.com/office/officeart/2005/8/layout/vProcess5"/>
    <dgm:cxn modelId="{AE83F592-426A-46F2-9C76-D06AF61E30CB}" type="presOf" srcId="{0B25EEA9-1B02-48A3-A176-815FA038E07F}" destId="{AA136622-A734-4E57-9DBA-BBC0F1B915EC}" srcOrd="0" destOrd="0" presId="urn:microsoft.com/office/officeart/2005/8/layout/vProcess5"/>
    <dgm:cxn modelId="{234B1E97-E470-4BD0-8517-E9A024144A1C}" type="presOf" srcId="{359698B8-919D-483C-BD9A-6C693FCA1ED7}" destId="{2EEEE16A-ABCA-4501-BBB6-EB3715D32A9C}" srcOrd="1" destOrd="0" presId="urn:microsoft.com/office/officeart/2005/8/layout/vProcess5"/>
    <dgm:cxn modelId="{F4A314BB-7E76-4167-A531-76F32CC1B727}" type="presOf" srcId="{D698B99A-F1DE-4F03-8C98-9F41B154BEC7}" destId="{2AF7D4EB-A191-4A91-96A5-55B834B6A663}" srcOrd="0" destOrd="0" presId="urn:microsoft.com/office/officeart/2005/8/layout/vProcess5"/>
    <dgm:cxn modelId="{CCA4FDE5-7324-42AC-A4A6-41E1C8632596}" type="presOf" srcId="{359698B8-919D-483C-BD9A-6C693FCA1ED7}" destId="{BB1F911B-D08F-40F5-AEDE-89B322907B89}" srcOrd="0" destOrd="0" presId="urn:microsoft.com/office/officeart/2005/8/layout/vProcess5"/>
    <dgm:cxn modelId="{A7EFF2FE-1165-41AE-99A7-9D69C3C0F144}" type="presOf" srcId="{0E4089C1-7B9A-4E99-BB8A-482194E15F14}" destId="{6A367850-89E7-4D14-B83F-24AAB57F619C}" srcOrd="0" destOrd="0" presId="urn:microsoft.com/office/officeart/2005/8/layout/vProcess5"/>
    <dgm:cxn modelId="{6600F218-B8A0-4E80-9A3B-A2426C60336C}" type="presParOf" srcId="{6A367850-89E7-4D14-B83F-24AAB57F619C}" destId="{17762677-286F-40DD-8191-14D745F9E812}" srcOrd="0" destOrd="0" presId="urn:microsoft.com/office/officeart/2005/8/layout/vProcess5"/>
    <dgm:cxn modelId="{6459D86C-42F9-4C9D-859A-928C9B68F387}" type="presParOf" srcId="{6A367850-89E7-4D14-B83F-24AAB57F619C}" destId="{BB1F911B-D08F-40F5-AEDE-89B322907B89}" srcOrd="1" destOrd="0" presId="urn:microsoft.com/office/officeart/2005/8/layout/vProcess5"/>
    <dgm:cxn modelId="{FBACBC16-2C27-416B-B23A-1D87C07416E0}" type="presParOf" srcId="{6A367850-89E7-4D14-B83F-24AAB57F619C}" destId="{4683F978-5A2F-4C69-9DA5-7950D1C7BC51}" srcOrd="2" destOrd="0" presId="urn:microsoft.com/office/officeart/2005/8/layout/vProcess5"/>
    <dgm:cxn modelId="{90AA98B8-E7BA-4C20-913B-2EB53C7A8868}" type="presParOf" srcId="{6A367850-89E7-4D14-B83F-24AAB57F619C}" destId="{AA136622-A734-4E57-9DBA-BBC0F1B915EC}" srcOrd="3" destOrd="0" presId="urn:microsoft.com/office/officeart/2005/8/layout/vProcess5"/>
    <dgm:cxn modelId="{7DBA3CF1-8F7C-4D61-92F8-BA0926B6A0F9}" type="presParOf" srcId="{6A367850-89E7-4D14-B83F-24AAB57F619C}" destId="{0168549E-2100-4650-821C-3557373D58A4}" srcOrd="4" destOrd="0" presId="urn:microsoft.com/office/officeart/2005/8/layout/vProcess5"/>
    <dgm:cxn modelId="{028D9025-D774-4240-AA95-1DDC1BE63F81}" type="presParOf" srcId="{6A367850-89E7-4D14-B83F-24AAB57F619C}" destId="{2AF7D4EB-A191-4A91-96A5-55B834B6A663}" srcOrd="5" destOrd="0" presId="urn:microsoft.com/office/officeart/2005/8/layout/vProcess5"/>
    <dgm:cxn modelId="{A3AE2DDE-9A7B-4D0D-B6B2-9A167500D5F5}" type="presParOf" srcId="{6A367850-89E7-4D14-B83F-24AAB57F619C}" destId="{2EEEE16A-ABCA-4501-BBB6-EB3715D32A9C}" srcOrd="6" destOrd="0" presId="urn:microsoft.com/office/officeart/2005/8/layout/vProcess5"/>
    <dgm:cxn modelId="{9D9D9A32-F501-4A89-88CA-A49C3761912D}" type="presParOf" srcId="{6A367850-89E7-4D14-B83F-24AAB57F619C}" destId="{A05942B3-D8F2-4B45-95E3-52DFB7998DB9}" srcOrd="7" destOrd="0" presId="urn:microsoft.com/office/officeart/2005/8/layout/vProcess5"/>
    <dgm:cxn modelId="{149A6FAE-EA0F-4787-8180-9009C021A078}" type="presParOf" srcId="{6A367850-89E7-4D14-B83F-24AAB57F619C}" destId="{7D2171E7-B471-4B42-BC98-157195ACBCF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F911B-D08F-40F5-AEDE-89B322907B89}">
      <dsp:nvSpPr>
        <dsp:cNvPr id="0" name=""/>
        <dsp:cNvSpPr/>
      </dsp:nvSpPr>
      <dsp:spPr>
        <a:xfrm>
          <a:off x="0" y="0"/>
          <a:ext cx="4379398" cy="9663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EFFICACIA DECONTAMINANTE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SELEZIONE AMR</a:t>
          </a:r>
        </a:p>
      </dsp:txBody>
      <dsp:txXfrm>
        <a:off x="28302" y="28302"/>
        <a:ext cx="3336676" cy="909705"/>
      </dsp:txXfrm>
    </dsp:sp>
    <dsp:sp modelId="{4683F978-5A2F-4C69-9DA5-7950D1C7BC51}">
      <dsp:nvSpPr>
        <dsp:cNvPr id="0" name=""/>
        <dsp:cNvSpPr/>
      </dsp:nvSpPr>
      <dsp:spPr>
        <a:xfrm>
          <a:off x="386417" y="1127360"/>
          <a:ext cx="4379398" cy="966309"/>
        </a:xfrm>
        <a:prstGeom prst="roundRect">
          <a:avLst>
            <a:gd name="adj" fmla="val 10000"/>
          </a:avLst>
        </a:prstGeom>
        <a:solidFill>
          <a:schemeClr val="accent4">
            <a:hueOff val="-857133"/>
            <a:satOff val="7260"/>
            <a:lumOff val="-3137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SICUREZZA d’uso</a:t>
          </a:r>
        </a:p>
      </dsp:txBody>
      <dsp:txXfrm>
        <a:off x="414719" y="1155662"/>
        <a:ext cx="3308276" cy="909705"/>
      </dsp:txXfrm>
    </dsp:sp>
    <dsp:sp modelId="{AA136622-A734-4E57-9DBA-BBC0F1B915EC}">
      <dsp:nvSpPr>
        <dsp:cNvPr id="0" name=""/>
        <dsp:cNvSpPr/>
      </dsp:nvSpPr>
      <dsp:spPr>
        <a:xfrm>
          <a:off x="772835" y="2254721"/>
          <a:ext cx="4379398" cy="966309"/>
        </a:xfrm>
        <a:prstGeom prst="roundRect">
          <a:avLst>
            <a:gd name="adj" fmla="val 10000"/>
          </a:avLst>
        </a:prstGeom>
        <a:solidFill>
          <a:schemeClr val="accent4">
            <a:hueOff val="-1714266"/>
            <a:satOff val="14520"/>
            <a:lumOff val="-627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IMPATTO su ICA</a:t>
          </a:r>
        </a:p>
      </dsp:txBody>
      <dsp:txXfrm>
        <a:off x="801137" y="2283023"/>
        <a:ext cx="3308276" cy="909705"/>
      </dsp:txXfrm>
    </dsp:sp>
    <dsp:sp modelId="{0168549E-2100-4650-821C-3557373D58A4}">
      <dsp:nvSpPr>
        <dsp:cNvPr id="0" name=""/>
        <dsp:cNvSpPr/>
      </dsp:nvSpPr>
      <dsp:spPr>
        <a:xfrm>
          <a:off x="3751298" y="732784"/>
          <a:ext cx="628100" cy="62810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800" b="1" kern="1200"/>
        </a:p>
      </dsp:txBody>
      <dsp:txXfrm>
        <a:off x="3892621" y="732784"/>
        <a:ext cx="345455" cy="472645"/>
      </dsp:txXfrm>
    </dsp:sp>
    <dsp:sp modelId="{2AF7D4EB-A191-4A91-96A5-55B834B6A663}">
      <dsp:nvSpPr>
        <dsp:cNvPr id="0" name=""/>
        <dsp:cNvSpPr/>
      </dsp:nvSpPr>
      <dsp:spPr>
        <a:xfrm>
          <a:off x="4137715" y="1853702"/>
          <a:ext cx="628100" cy="62810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1691362"/>
            <a:satOff val="9469"/>
            <a:lumOff val="-956"/>
            <a:alphaOff val="0"/>
          </a:schemeClr>
        </a:solidFill>
        <a:ln w="10795" cap="flat" cmpd="sng" algn="ctr">
          <a:solidFill>
            <a:schemeClr val="accent4">
              <a:tint val="40000"/>
              <a:alpha val="90000"/>
              <a:hueOff val="-1691362"/>
              <a:satOff val="9469"/>
              <a:lumOff val="-9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800" b="1" kern="1200"/>
        </a:p>
      </dsp:txBody>
      <dsp:txXfrm>
        <a:off x="4279038" y="1853702"/>
        <a:ext cx="345455" cy="472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7168A-BD95-4AA0-BD84-EEEF4E18E604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BC567-08A5-4FCD-AB87-2BA71EAE9C5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993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64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9434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87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2312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07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91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871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271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599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713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6774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72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4665A20-0C1F-4C28-95F9-5149073C85D9}" type="datetimeFigureOut">
              <a:rPr lang="it-IT" smtClean="0"/>
              <a:t>04/07/2019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50E92B1F-ED23-4884-952A-6F4B1C14F4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587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tiff"/><Relationship Id="rId7" Type="http://schemas.openxmlformats.org/officeDocument/2006/relationships/diagramColors" Target="../diagrams/colors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chart" Target="../charts/chart2.xml"/><Relationship Id="rId10" Type="http://schemas.openxmlformats.org/officeDocument/2006/relationships/image" Target="../media/image17.emf"/><Relationship Id="rId4" Type="http://schemas.openxmlformats.org/officeDocument/2006/relationships/chart" Target="../charts/chart1.xml"/><Relationship Id="rId9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emf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>
          <a:xfrm>
            <a:off x="2460406" y="5503735"/>
            <a:ext cx="4614175" cy="56507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42900" indent="-3429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Aft>
                <a:spcPts val="0"/>
              </a:spcAft>
              <a:defRPr/>
            </a:pPr>
            <a:r>
              <a:rPr lang="it-IT" sz="1600" b="1" u="sng" dirty="0"/>
              <a:t>E. Caselli</a:t>
            </a:r>
          </a:p>
          <a:p>
            <a:pPr marL="0" algn="r">
              <a:lnSpc>
                <a:spcPct val="100000"/>
              </a:lnSpc>
              <a:spcAft>
                <a:spcPts val="0"/>
              </a:spcAft>
              <a:defRPr/>
            </a:pPr>
            <a:r>
              <a:rPr lang="it-IT" sz="1400" i="1" dirty="0" err="1"/>
              <a:t>Dept</a:t>
            </a:r>
            <a:r>
              <a:rPr lang="it-IT" sz="1400" i="1" dirty="0"/>
              <a:t>. </a:t>
            </a:r>
            <a:r>
              <a:rPr lang="it-IT" sz="1400" i="1" dirty="0" err="1"/>
              <a:t>Medical</a:t>
            </a:r>
            <a:r>
              <a:rPr lang="it-IT" sz="1400" i="1" dirty="0"/>
              <a:t> </a:t>
            </a:r>
            <a:r>
              <a:rPr lang="it-IT" sz="1400" i="1" dirty="0" err="1"/>
              <a:t>Sciences</a:t>
            </a:r>
            <a:r>
              <a:rPr lang="it-IT" sz="1400" i="1" dirty="0"/>
              <a:t> – </a:t>
            </a:r>
            <a:r>
              <a:rPr lang="it-IT" sz="1400" i="1" dirty="0" err="1"/>
              <a:t>University</a:t>
            </a:r>
            <a:r>
              <a:rPr lang="it-IT" sz="1400" i="1" dirty="0"/>
              <a:t> of Ferrara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44" y="5868300"/>
            <a:ext cx="1037070" cy="168234"/>
          </a:xfrm>
          <a:prstGeom prst="rect">
            <a:avLst/>
          </a:prstGeom>
          <a:solidFill>
            <a:schemeClr val="bg1">
              <a:alpha val="60000"/>
            </a:schemeClr>
          </a:solidFill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43" y="5482469"/>
            <a:ext cx="1037070" cy="38583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ttangolo 6"/>
          <p:cNvSpPr/>
          <p:nvPr/>
        </p:nvSpPr>
        <p:spPr>
          <a:xfrm>
            <a:off x="1060361" y="3703241"/>
            <a:ext cx="7414264" cy="83099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Dalla </a:t>
            </a:r>
            <a:r>
              <a:rPr lang="en-US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ricerca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contributo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en-US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contrastare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AMR e ICA: focus </a:t>
            </a:r>
            <a:r>
              <a:rPr lang="en-US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sull’igiene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dell’ambiente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ospedaliero</a:t>
            </a:r>
            <a:endParaRPr lang="it-IT" sz="24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6471810" y="2513661"/>
            <a:ext cx="1737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</a:rPr>
              <a:t>Roma - 4 luglio 2019</a:t>
            </a:r>
          </a:p>
        </p:txBody>
      </p:sp>
      <p:pic>
        <p:nvPicPr>
          <p:cNvPr id="1026" name="Picture 2" descr="Camera dei Deputa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065" y="359683"/>
            <a:ext cx="2009936" cy="200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74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8"/>
          <p:cNvSpPr>
            <a:spLocks noChangeArrowheads="1"/>
          </p:cNvSpPr>
          <p:nvPr/>
        </p:nvSpPr>
        <p:spPr bwMode="auto">
          <a:xfrm>
            <a:off x="2946707" y="3444462"/>
            <a:ext cx="3743106" cy="5502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WHO «</a:t>
            </a:r>
            <a:r>
              <a:rPr lang="it-IT" altLang="it-IT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dirty</a:t>
            </a:r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dozen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» :  priorità critica, alta &amp; media in base a AMR</a:t>
            </a:r>
          </a:p>
        </p:txBody>
      </p:sp>
      <p:pic>
        <p:nvPicPr>
          <p:cNvPr id="10" name="Picture 4" descr="Immagine correlat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" t="933" r="80024" b="87109"/>
          <a:stretch/>
        </p:blipFill>
        <p:spPr bwMode="auto">
          <a:xfrm>
            <a:off x="1837660" y="635818"/>
            <a:ext cx="1117197" cy="111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tangolo 14"/>
          <p:cNvSpPr>
            <a:spLocks noChangeArrowheads="1"/>
          </p:cNvSpPr>
          <p:nvPr/>
        </p:nvSpPr>
        <p:spPr bwMode="auto">
          <a:xfrm>
            <a:off x="2899200" y="785424"/>
            <a:ext cx="5660401" cy="8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it-IT" altLang="it-IT" b="1" dirty="0">
                <a:latin typeface="Calibri" panose="020F0502020204030204" pitchFamily="34" charset="0"/>
                <a:cs typeface="Calibri" panose="020F0502020204030204" pitchFamily="34" charset="0"/>
              </a:rPr>
              <a:t>ICA problema globale </a:t>
            </a:r>
            <a:r>
              <a:rPr lang="it-IT" altLang="it-IT" dirty="0">
                <a:latin typeface="Calibri" panose="020F0502020204030204" pitchFamily="34" charset="0"/>
                <a:cs typeface="Calibri" panose="020F0502020204030204" pitchFamily="34" charset="0"/>
              </a:rPr>
              <a:t>(5-15% pazienti ospedalizzati): </a:t>
            </a:r>
          </a:p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milioni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pazienti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EU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ogni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anno, &gt;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33000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decessi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diretta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conseguenza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, &gt; 1.1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miliardi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€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costi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sanitari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82" y="650220"/>
            <a:ext cx="1416025" cy="1123683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2946707" y="1961047"/>
            <a:ext cx="3743106" cy="1466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Maggior cause:</a:t>
            </a:r>
          </a:p>
          <a:p>
            <a:pPr marL="285750" indent="-285750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it-IT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Persistente contaminazione microbica</a:t>
            </a:r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superfici ospedaliere</a:t>
            </a:r>
          </a:p>
          <a:p>
            <a:pPr marL="285750" indent="-285750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it-IT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Drug resistance (AMR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): patogeni ICA-associati MDR o </a:t>
            </a:r>
            <a:r>
              <a:rPr lang="it-IT" alt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panDR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(MRSA, ESBL, KPC, </a:t>
            </a:r>
            <a:r>
              <a:rPr lang="it-IT" alt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ColR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…)</a:t>
            </a:r>
          </a:p>
        </p:txBody>
      </p:sp>
      <p:pic>
        <p:nvPicPr>
          <p:cNvPr id="16" name="Picture 2" descr="Risultati immagini per antimicrobial resistance">
            <a:extLst>
              <a:ext uri="{FF2B5EF4-FFF2-40B4-BE49-F238E27FC236}">
                <a16:creationId xmlns:a16="http://schemas.microsoft.com/office/drawing/2014/main" id="{1116AA70-F731-421D-A611-098F88A87C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6765" r="8782" b="7053"/>
          <a:stretch/>
        </p:blipFill>
        <p:spPr bwMode="auto">
          <a:xfrm>
            <a:off x="6689813" y="2130136"/>
            <a:ext cx="2371060" cy="168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Risultati immagini per healthcare associated infec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" y="1954955"/>
            <a:ext cx="2754389" cy="187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magine 21">
            <a:extLst>
              <a:ext uri="{FF2B5EF4-FFF2-40B4-BE49-F238E27FC236}">
                <a16:creationId xmlns:a16="http://schemas.microsoft.com/office/drawing/2014/main" id="{DBDCCD94-97B6-478E-A58D-5F748A8B0E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217" y="4221621"/>
            <a:ext cx="1369981" cy="153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ttangolo 20">
            <a:extLst>
              <a:ext uri="{FF2B5EF4-FFF2-40B4-BE49-F238E27FC236}">
                <a16:creationId xmlns:a16="http://schemas.microsoft.com/office/drawing/2014/main" id="{274F0A2A-C007-4148-A5FD-E7D239135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422" y="4560049"/>
            <a:ext cx="7332793" cy="100822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Controllo della contaminazione: finora </a:t>
            </a:r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sanificazione convenzionale 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(prodotti chimici)</a:t>
            </a:r>
          </a:p>
          <a:p>
            <a:pPr marL="285750" indent="-285750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Non previene </a:t>
            </a:r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ricontaminazione</a:t>
            </a:r>
            <a:endParaRPr lang="it-IT" alt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Alto </a:t>
            </a:r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impatto ambientale</a:t>
            </a:r>
          </a:p>
          <a:p>
            <a:pPr marL="285750" indent="-285750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Può favorire comparsa di </a:t>
            </a:r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resistenti 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(es: </a:t>
            </a:r>
            <a:r>
              <a:rPr lang="it-IT" alt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clorexidina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induce </a:t>
            </a:r>
            <a:r>
              <a:rPr lang="it-IT" alt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ColR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in KPC)</a:t>
            </a:r>
          </a:p>
        </p:txBody>
      </p:sp>
      <p:sp>
        <p:nvSpPr>
          <p:cNvPr id="20" name="Rettangolo 5">
            <a:extLst>
              <a:ext uri="{FF2B5EF4-FFF2-40B4-BE49-F238E27FC236}">
                <a16:creationId xmlns:a16="http://schemas.microsoft.com/office/drawing/2014/main" id="{913056CD-0B48-4846-84C1-598C92B0DF2A}"/>
              </a:ext>
            </a:extLst>
          </p:cNvPr>
          <p:cNvSpPr/>
          <p:nvPr/>
        </p:nvSpPr>
        <p:spPr>
          <a:xfrm>
            <a:off x="2096153" y="5921698"/>
            <a:ext cx="5444214" cy="796500"/>
          </a:xfrm>
          <a:prstGeom prst="rect">
            <a:avLst/>
          </a:prstGeom>
          <a:solidFill>
            <a:srgbClr val="66FFCC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Metodi innovativi efficaci:</a:t>
            </a:r>
            <a:endParaRPr lang="it-IT" alt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Abbattimento </a:t>
            </a:r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STABILE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della contaminazione</a:t>
            </a:r>
          </a:p>
          <a:p>
            <a:pPr marL="285750" indent="-285750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Privi di </a:t>
            </a:r>
            <a:r>
              <a:rPr lang="it-IT" alt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«side effects» </a:t>
            </a: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(AMR, impatto ambientale)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096153" y="124353"/>
            <a:ext cx="5444214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ICA &amp; AMR</a:t>
            </a:r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val="384855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hivehealthmedia.com/wp-content/uploads/2012/07/human-microbiome-proje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3" y="1139640"/>
            <a:ext cx="2116470" cy="158802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11"/>
          <p:cNvSpPr>
            <a:spLocks noChangeArrowheads="1"/>
          </p:cNvSpPr>
          <p:nvPr/>
        </p:nvSpPr>
        <p:spPr bwMode="auto">
          <a:xfrm>
            <a:off x="2288073" y="2181082"/>
            <a:ext cx="6752018" cy="6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it-IT" altLang="it-IT" b="1" dirty="0">
                <a:latin typeface="Calibri" panose="020F0502020204030204" pitchFamily="34" charset="0"/>
                <a:cs typeface="Calibri" panose="020F0502020204030204" pitchFamily="34" charset="0"/>
              </a:rPr>
              <a:t>PCHS</a:t>
            </a:r>
            <a:r>
              <a:rPr lang="it-IT" altLang="it-IT" dirty="0">
                <a:latin typeface="Calibri" panose="020F0502020204030204" pitchFamily="34" charset="0"/>
                <a:cs typeface="Calibri" panose="020F0502020204030204" pitchFamily="34" charset="0"/>
              </a:rPr>
              <a:t>: detergenti eco-sostenibili contenenti </a:t>
            </a:r>
            <a:r>
              <a:rPr lang="it-IT" altLang="it-IT" b="1" dirty="0">
                <a:latin typeface="Calibri" panose="020F0502020204030204" pitchFamily="34" charset="0"/>
                <a:cs typeface="Calibri" panose="020F0502020204030204" pitchFamily="34" charset="0"/>
              </a:rPr>
              <a:t>spore</a:t>
            </a:r>
            <a:r>
              <a:rPr lang="it-IT" altLang="it-IT" dirty="0">
                <a:latin typeface="Calibri" panose="020F0502020204030204" pitchFamily="34" charset="0"/>
                <a:cs typeface="Calibri" panose="020F0502020204030204" pitchFamily="34" charset="0"/>
              </a:rPr>
              <a:t> di 3 specie di batteri probiotici del genere </a:t>
            </a:r>
            <a:r>
              <a:rPr lang="it-IT" altLang="it-IT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Bacillus</a:t>
            </a:r>
            <a:r>
              <a:rPr lang="it-IT" altLang="it-IT" i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i="1" u="sng" dirty="0"/>
              <a:t>B. </a:t>
            </a:r>
            <a:r>
              <a:rPr lang="it-IT" i="1" u="sng" dirty="0" err="1"/>
              <a:t>Subtilis</a:t>
            </a:r>
            <a:r>
              <a:rPr lang="it-IT" i="1" dirty="0"/>
              <a:t>, </a:t>
            </a:r>
            <a:r>
              <a:rPr lang="it-IT" i="1" u="sng" dirty="0"/>
              <a:t>B. </a:t>
            </a:r>
            <a:r>
              <a:rPr lang="it-IT" i="1" u="sng" dirty="0" err="1"/>
              <a:t>Pumilus</a:t>
            </a:r>
            <a:r>
              <a:rPr lang="it-IT" i="1" dirty="0"/>
              <a:t>, </a:t>
            </a:r>
            <a:r>
              <a:rPr lang="it-IT" i="1" u="sng" dirty="0"/>
              <a:t>B. </a:t>
            </a:r>
            <a:r>
              <a:rPr lang="it-IT" i="1" u="sng" dirty="0" err="1"/>
              <a:t>megaterium</a:t>
            </a:r>
            <a:r>
              <a:rPr lang="it-IT" i="1" u="sng" dirty="0"/>
              <a:t>)</a:t>
            </a:r>
            <a:r>
              <a:rPr lang="it-IT" i="1" dirty="0"/>
              <a:t>.</a:t>
            </a:r>
            <a:r>
              <a:rPr lang="it-IT" altLang="it-IT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i="1" dirty="0"/>
          </a:p>
        </p:txBody>
      </p:sp>
      <p:sp>
        <p:nvSpPr>
          <p:cNvPr id="21" name="Rettangolo 20"/>
          <p:cNvSpPr/>
          <p:nvPr/>
        </p:nvSpPr>
        <p:spPr>
          <a:xfrm>
            <a:off x="2288073" y="1043886"/>
            <a:ext cx="6752018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it-IT" b="1" u="sng" dirty="0">
                <a:latin typeface="Calibri" panose="020F0502020204030204" pitchFamily="34" charset="0"/>
                <a:cs typeface="Calibri" panose="020F0502020204030204" pitchFamily="34" charset="0"/>
              </a:rPr>
              <a:t>MICROBIOMA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: i microbi «buoni» preservano la salute, combattendo e rimpiazzando quelli «cattivi» → </a:t>
            </a:r>
            <a:r>
              <a:rPr lang="it-IT" b="1" u="sng" dirty="0">
                <a:latin typeface="Calibri" panose="020F0502020204030204" pitchFamily="34" charset="0"/>
                <a:cs typeface="Calibri" panose="020F0502020204030204" pitchFamily="34" charset="0"/>
              </a:rPr>
              <a:t>ANTAGONISMO COMPETITIVO</a:t>
            </a:r>
          </a:p>
        </p:txBody>
      </p:sp>
      <p:sp>
        <p:nvSpPr>
          <p:cNvPr id="3" name="Freccia in giù 2"/>
          <p:cNvSpPr/>
          <p:nvPr/>
        </p:nvSpPr>
        <p:spPr>
          <a:xfrm>
            <a:off x="4780941" y="1909123"/>
            <a:ext cx="1111827" cy="271959"/>
          </a:xfrm>
          <a:prstGeom prst="downArrow">
            <a:avLst/>
          </a:prstGeom>
          <a:ln>
            <a:solidFill>
              <a:srgbClr val="66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9" b="6116"/>
          <a:stretch/>
        </p:blipFill>
        <p:spPr>
          <a:xfrm>
            <a:off x="233651" y="3782889"/>
            <a:ext cx="3702919" cy="2245951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013203" y="3475551"/>
            <a:ext cx="2223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err="1"/>
              <a:t>Bacillus</a:t>
            </a:r>
            <a:r>
              <a:rPr lang="it-IT" b="1" dirty="0"/>
              <a:t> </a:t>
            </a:r>
            <a:r>
              <a:rPr lang="it-IT" b="1" dirty="0" err="1"/>
              <a:t>spores</a:t>
            </a:r>
            <a:r>
              <a:rPr lang="it-IT" b="1" dirty="0"/>
              <a:t> </a:t>
            </a:r>
            <a:r>
              <a:rPr lang="it-IT" b="1" dirty="0" err="1"/>
              <a:t>uses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983502" y="124353"/>
            <a:ext cx="580045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PCHS </a:t>
            </a:r>
            <a:r>
              <a:rPr lang="it-IT" sz="2400" i="1" dirty="0"/>
              <a:t>(</a:t>
            </a:r>
            <a:r>
              <a:rPr lang="it-IT" sz="2400" i="1" dirty="0" err="1"/>
              <a:t>Probiotic</a:t>
            </a:r>
            <a:r>
              <a:rPr lang="it-IT" sz="2400" i="1" dirty="0"/>
              <a:t> </a:t>
            </a:r>
            <a:r>
              <a:rPr lang="it-IT" sz="2400" i="1" dirty="0" err="1"/>
              <a:t>Cleaning</a:t>
            </a:r>
            <a:r>
              <a:rPr lang="it-IT" sz="2400" i="1" dirty="0"/>
              <a:t> </a:t>
            </a:r>
            <a:r>
              <a:rPr lang="it-IT" sz="2400" i="1" dirty="0" err="1"/>
              <a:t>Hygiene</a:t>
            </a:r>
            <a:r>
              <a:rPr lang="it-IT" sz="2400" i="1" dirty="0"/>
              <a:t> System)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1540ED4-6A62-4191-AA90-24DD961763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2162486"/>
              </p:ext>
            </p:extLst>
          </p:nvPr>
        </p:nvGraphicFramePr>
        <p:xfrm>
          <a:off x="3929772" y="3303756"/>
          <a:ext cx="5152234" cy="3221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9596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59159" y="1692923"/>
            <a:ext cx="2484532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EFFICACIA DECONTAMINANTE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317" y="788392"/>
            <a:ext cx="1263603" cy="1185751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809" y="2052341"/>
            <a:ext cx="3073409" cy="1690684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ttangolo 28"/>
          <p:cNvSpPr/>
          <p:nvPr/>
        </p:nvSpPr>
        <p:spPr>
          <a:xfrm>
            <a:off x="184084" y="3943438"/>
            <a:ext cx="1621872" cy="11079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  <a:p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SELEZIONE AMR</a:t>
            </a:r>
          </a:p>
        </p:txBody>
      </p:sp>
      <p:sp>
        <p:nvSpPr>
          <p:cNvPr id="28" name="Rettangolo 4">
            <a:extLst>
              <a:ext uri="{FF2B5EF4-FFF2-40B4-BE49-F238E27FC236}">
                <a16:creationId xmlns:a16="http://schemas.microsoft.com/office/drawing/2014/main" id="{48F7636C-186A-4BBE-80CA-5C5B109C2A4C}"/>
              </a:ext>
            </a:extLst>
          </p:cNvPr>
          <p:cNvSpPr/>
          <p:nvPr/>
        </p:nvSpPr>
        <p:spPr>
          <a:xfrm>
            <a:off x="184084" y="5655034"/>
            <a:ext cx="1784201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SICUREZZA D’USO</a:t>
            </a:r>
          </a:p>
        </p:txBody>
      </p:sp>
      <p:sp>
        <p:nvSpPr>
          <p:cNvPr id="33" name="CasellaDiTesto 12">
            <a:extLst>
              <a:ext uri="{FF2B5EF4-FFF2-40B4-BE49-F238E27FC236}">
                <a16:creationId xmlns:a16="http://schemas.microsoft.com/office/drawing/2014/main" id="{714CD086-8238-4BBE-BBE5-140BF0A69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636" y="5420247"/>
            <a:ext cx="6778699" cy="30700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it-IT" altLang="it-IT" sz="1500" b="1" dirty="0">
                <a:latin typeface="Calibri" panose="020F0502020204030204" pitchFamily="34" charset="0"/>
                <a:cs typeface="Calibri" panose="020F0502020204030204" pitchFamily="34" charset="0"/>
              </a:rPr>
              <a:t>3a. Stabilità genetica: </a:t>
            </a:r>
            <a:r>
              <a:rPr lang="it-IT" altLang="it-IT" sz="1500" dirty="0">
                <a:latin typeface="Calibri" panose="020F0502020204030204" pitchFamily="34" charset="0"/>
                <a:cs typeface="Calibri" panose="020F0502020204030204" pitchFamily="34" charset="0"/>
              </a:rPr>
              <a:t>no modificazioni genetiche (2011-oggi: analisi molecolari)</a:t>
            </a:r>
            <a:endParaRPr lang="it-IT" altLang="it-IT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CasellaDiTesto 12">
            <a:extLst>
              <a:ext uri="{FF2B5EF4-FFF2-40B4-BE49-F238E27FC236}">
                <a16:creationId xmlns:a16="http://schemas.microsoft.com/office/drawing/2014/main" id="{250B5560-02AC-48C1-90E8-673D4D27A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636" y="5696487"/>
            <a:ext cx="3600426" cy="95103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it-IT" altLang="it-IT" sz="1500" b="1" dirty="0">
                <a:latin typeface="Calibri" panose="020F0502020204030204" pitchFamily="34" charset="0"/>
                <a:cs typeface="Calibri" panose="020F0502020204030204" pitchFamily="34" charset="0"/>
              </a:rPr>
              <a:t>3b. Assenza rischio infettivo: </a:t>
            </a:r>
            <a:r>
              <a:rPr lang="it-IT" altLang="it-IT" sz="1500" dirty="0">
                <a:latin typeface="Calibri" panose="020F0502020204030204" pitchFamily="34" charset="0"/>
                <a:cs typeface="Calibri" panose="020F0502020204030204" pitchFamily="34" charset="0"/>
              </a:rPr>
              <a:t>no infezioni in pz ospedalizzati (2011-oggi: &gt; 100000 pz); no presenza </a:t>
            </a:r>
            <a:r>
              <a:rPr lang="it-IT" altLang="it-IT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Bacillus</a:t>
            </a:r>
            <a:r>
              <a:rPr lang="it-IT" altLang="it-IT" sz="1500" dirty="0">
                <a:latin typeface="Calibri" panose="020F0502020204030204" pitchFamily="34" charset="0"/>
                <a:cs typeface="Calibri" panose="020F0502020204030204" pitchFamily="34" charset="0"/>
              </a:rPr>
              <a:t> nei campioni biologici da pz ospedalizzato (2011-oggi: &gt; 55000 </a:t>
            </a:r>
            <a:r>
              <a:rPr lang="it-IT" altLang="it-IT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cp</a:t>
            </a:r>
            <a:r>
              <a:rPr lang="it-IT" altLang="it-IT" sz="15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it-IT" altLang="it-IT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9" name="Grafico 18"/>
          <p:cNvGraphicFramePr/>
          <p:nvPr>
            <p:extLst>
              <p:ext uri="{D42A27DB-BD31-4B8C-83A1-F6EECF244321}">
                <p14:modId xmlns:p14="http://schemas.microsoft.com/office/powerpoint/2010/main" val="439669528"/>
              </p:ext>
            </p:extLst>
          </p:nvPr>
        </p:nvGraphicFramePr>
        <p:xfrm>
          <a:off x="2821809" y="842769"/>
          <a:ext cx="2104315" cy="1149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276532"/>
              </p:ext>
            </p:extLst>
          </p:nvPr>
        </p:nvGraphicFramePr>
        <p:xfrm>
          <a:off x="1805956" y="3803414"/>
          <a:ext cx="4917575" cy="1446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CasellaDiTesto 31"/>
          <p:cNvSpPr txBox="1"/>
          <p:nvPr/>
        </p:nvSpPr>
        <p:spPr>
          <a:xfrm>
            <a:off x="2504209" y="5025264"/>
            <a:ext cx="437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Decremento generale geni R.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643690" y="41229"/>
            <a:ext cx="3911015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RISULTATI RICERCHE</a:t>
            </a:r>
          </a:p>
        </p:txBody>
      </p:sp>
      <p:pic>
        <p:nvPicPr>
          <p:cNvPr id="17" name="Immagine 10">
            <a:extLst>
              <a:ext uri="{FF2B5EF4-FFF2-40B4-BE49-F238E27FC236}">
                <a16:creationId xmlns:a16="http://schemas.microsoft.com/office/drawing/2014/main" id="{2FA0364E-F8F0-4721-835D-C7C8244BC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3531" y="403233"/>
            <a:ext cx="2179515" cy="924993"/>
          </a:xfrm>
          <a:prstGeom prst="rect">
            <a:avLst/>
          </a:prstGeom>
          <a:ln>
            <a:solidFill>
              <a:srgbClr val="5B9BD5"/>
            </a:solidFill>
          </a:ln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38B5A227-8DCD-47DF-A216-0F649A447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23531" y="1443613"/>
            <a:ext cx="2179514" cy="901884"/>
          </a:xfrm>
          <a:prstGeom prst="rect">
            <a:avLst/>
          </a:prstGeom>
          <a:noFill/>
          <a:ln w="9525">
            <a:solidFill>
              <a:srgbClr val="5B9BD5"/>
            </a:solidFill>
            <a:miter lim="800000"/>
            <a:headEnd/>
            <a:tailEnd/>
          </a:ln>
        </p:spPr>
      </p:pic>
      <p:grpSp>
        <p:nvGrpSpPr>
          <p:cNvPr id="21" name="Gruppo 22">
            <a:extLst>
              <a:ext uri="{FF2B5EF4-FFF2-40B4-BE49-F238E27FC236}">
                <a16:creationId xmlns:a16="http://schemas.microsoft.com/office/drawing/2014/main" id="{7BBD491C-C24A-40A5-B9C9-4E4B09BDA960}"/>
              </a:ext>
            </a:extLst>
          </p:cNvPr>
          <p:cNvGrpSpPr>
            <a:grpSpLocks/>
          </p:cNvGrpSpPr>
          <p:nvPr/>
        </p:nvGrpSpPr>
        <p:grpSpPr bwMode="auto">
          <a:xfrm>
            <a:off x="6672338" y="5876657"/>
            <a:ext cx="2318997" cy="830997"/>
            <a:chOff x="946829" y="2291509"/>
            <a:chExt cx="7097788" cy="2412695"/>
          </a:xfrm>
        </p:grpSpPr>
        <p:pic>
          <p:nvPicPr>
            <p:cNvPr id="22" name="Immagine 15">
              <a:extLst>
                <a:ext uri="{FF2B5EF4-FFF2-40B4-BE49-F238E27FC236}">
                  <a16:creationId xmlns:a16="http://schemas.microsoft.com/office/drawing/2014/main" id="{556E0613-2FD9-4037-9F1E-4813F3556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829" y="2291509"/>
              <a:ext cx="7097788" cy="2412695"/>
            </a:xfrm>
            <a:prstGeom prst="rect">
              <a:avLst/>
            </a:prstGeom>
            <a:noFill/>
            <a:ln w="9525">
              <a:solidFill>
                <a:srgbClr val="00B0F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magine 24">
              <a:extLst>
                <a:ext uri="{FF2B5EF4-FFF2-40B4-BE49-F238E27FC236}">
                  <a16:creationId xmlns:a16="http://schemas.microsoft.com/office/drawing/2014/main" id="{E58D0AFF-E3DB-48E4-8D39-8A12BDAE6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32"/>
            <a:stretch>
              <a:fillRect/>
            </a:stretch>
          </p:blipFill>
          <p:spPr bwMode="auto">
            <a:xfrm>
              <a:off x="6522982" y="4067953"/>
              <a:ext cx="1378920" cy="63624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Immagine 11">
            <a:extLst>
              <a:ext uri="{FF2B5EF4-FFF2-40B4-BE49-F238E27FC236}">
                <a16:creationId xmlns:a16="http://schemas.microsoft.com/office/drawing/2014/main" id="{915B4FF7-43B6-42EF-9CA3-622AC32B88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8997" y="2460884"/>
            <a:ext cx="2871527" cy="886315"/>
          </a:xfrm>
          <a:prstGeom prst="rect">
            <a:avLst/>
          </a:prstGeom>
          <a:ln>
            <a:solidFill>
              <a:srgbClr val="5B9BD5"/>
            </a:solidFill>
          </a:ln>
        </p:spPr>
      </p:pic>
      <p:pic>
        <p:nvPicPr>
          <p:cNvPr id="26" name="Immagine 17">
            <a:extLst>
              <a:ext uri="{FF2B5EF4-FFF2-40B4-BE49-F238E27FC236}">
                <a16:creationId xmlns:a16="http://schemas.microsoft.com/office/drawing/2014/main" id="{F868EF68-CE18-4FEC-830D-79D9FDCF45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44795" y="4341055"/>
            <a:ext cx="2246540" cy="80394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7" name="Immagine 18">
            <a:extLst>
              <a:ext uri="{FF2B5EF4-FFF2-40B4-BE49-F238E27FC236}">
                <a16:creationId xmlns:a16="http://schemas.microsoft.com/office/drawing/2014/main" id="{244094F5-88F4-47D5-A8EE-D3E4D382FE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1577" y="3455032"/>
            <a:ext cx="2286508" cy="691835"/>
          </a:xfrm>
          <a:prstGeom prst="rect">
            <a:avLst/>
          </a:prstGeom>
          <a:ln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94422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1853072" y="1193300"/>
            <a:ext cx="5437856" cy="1200329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b="1" u="sng" dirty="0">
                <a:latin typeface="Calibri" panose="020F0502020204030204" pitchFamily="34" charset="0"/>
                <a:cs typeface="Calibri" panose="020F0502020204030204" pitchFamily="34" charset="0"/>
              </a:rPr>
              <a:t>Studio multicentrico SAN-ICA</a:t>
            </a:r>
          </a:p>
          <a:p>
            <a:pPr algn="ctr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Studio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-post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interventional</a:t>
            </a: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18 mesi</a:t>
            </a:r>
          </a:p>
          <a:p>
            <a:pPr algn="ctr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6 Ospedali &amp; 5 Università in Italia</a:t>
            </a:r>
          </a:p>
        </p:txBody>
      </p:sp>
      <p:pic>
        <p:nvPicPr>
          <p:cNvPr id="17" name="Picture 4" descr="Risultati immagini per healthcare associated infec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422"/>
          <a:stretch/>
        </p:blipFill>
        <p:spPr bwMode="auto">
          <a:xfrm>
            <a:off x="3696367" y="2932766"/>
            <a:ext cx="2998897" cy="18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reccia a destra 17"/>
          <p:cNvSpPr/>
          <p:nvPr/>
        </p:nvSpPr>
        <p:spPr>
          <a:xfrm>
            <a:off x="3155259" y="3773905"/>
            <a:ext cx="417126" cy="428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7252259" y="4138023"/>
            <a:ext cx="1550779" cy="369332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7030A0"/>
                </a:solidFill>
              </a:rPr>
              <a:t>RESERVOIR?</a:t>
            </a:r>
          </a:p>
        </p:txBody>
      </p:sp>
      <p:cxnSp>
        <p:nvCxnSpPr>
          <p:cNvPr id="19" name="Connettore 2 18"/>
          <p:cNvCxnSpPr>
            <a:stCxn id="20" idx="1"/>
          </p:cNvCxnSpPr>
          <p:nvPr/>
        </p:nvCxnSpPr>
        <p:spPr>
          <a:xfrm flipH="1">
            <a:off x="6839355" y="4322689"/>
            <a:ext cx="412904" cy="281775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ccia in giù 1"/>
          <p:cNvSpPr/>
          <p:nvPr/>
        </p:nvSpPr>
        <p:spPr>
          <a:xfrm>
            <a:off x="4095750" y="712614"/>
            <a:ext cx="952500" cy="367490"/>
          </a:xfrm>
          <a:prstGeom prst="downArrow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1781456" y="56705"/>
            <a:ext cx="5811765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Calibri" panose="020F0502020204030204" pitchFamily="34" charset="0"/>
                <a:cs typeface="Calibri" panose="020F0502020204030204" pitchFamily="34" charset="0"/>
              </a:rPr>
              <a:t>IMPATTO su ICA?</a:t>
            </a:r>
          </a:p>
        </p:txBody>
      </p:sp>
      <p:pic>
        <p:nvPicPr>
          <p:cNvPr id="14" name="Picture 2" descr="Image result for medico ospedale quanto guadagna">
            <a:extLst>
              <a:ext uri="{FF2B5EF4-FFF2-40B4-BE49-F238E27FC236}">
                <a16:creationId xmlns:a16="http://schemas.microsoft.com/office/drawing/2014/main" id="{7ABD32D9-4196-493A-84FE-8231DD8DF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078" y="5713818"/>
            <a:ext cx="1534762" cy="115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sellaDiTesto 11">
            <a:extLst>
              <a:ext uri="{FF2B5EF4-FFF2-40B4-BE49-F238E27FC236}">
                <a16:creationId xmlns:a16="http://schemas.microsoft.com/office/drawing/2014/main" id="{31B95396-A047-40EE-8D1F-DFBF546CFC3E}"/>
              </a:ext>
            </a:extLst>
          </p:cNvPr>
          <p:cNvSpPr txBox="1"/>
          <p:nvPr/>
        </p:nvSpPr>
        <p:spPr>
          <a:xfrm>
            <a:off x="2687004" y="5991439"/>
            <a:ext cx="1373139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 &gt;</a:t>
            </a:r>
            <a:r>
              <a:rPr lang="it-IT" sz="1400" b="1" u="sng" dirty="0">
                <a:solidFill>
                  <a:schemeClr val="tx1"/>
                </a:solidFill>
              </a:rPr>
              <a:t>32,000</a:t>
            </a:r>
            <a:r>
              <a:rPr lang="it-IT" sz="1400" b="1" dirty="0">
                <a:solidFill>
                  <a:schemeClr val="tx1"/>
                </a:solidFill>
              </a:rPr>
              <a:t> campioni ambientali</a:t>
            </a:r>
          </a:p>
        </p:txBody>
      </p:sp>
      <p:sp>
        <p:nvSpPr>
          <p:cNvPr id="21" name="CasellaDiTesto 11">
            <a:extLst>
              <a:ext uri="{FF2B5EF4-FFF2-40B4-BE49-F238E27FC236}">
                <a16:creationId xmlns:a16="http://schemas.microsoft.com/office/drawing/2014/main" id="{AFE83641-5ED1-42B9-98C6-5029340D1049}"/>
              </a:ext>
            </a:extLst>
          </p:cNvPr>
          <p:cNvSpPr txBox="1"/>
          <p:nvPr/>
        </p:nvSpPr>
        <p:spPr>
          <a:xfrm>
            <a:off x="5532255" y="6132181"/>
            <a:ext cx="1373139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 &gt;</a:t>
            </a:r>
            <a:r>
              <a:rPr lang="it-IT" sz="1400" b="1" u="sng" dirty="0">
                <a:solidFill>
                  <a:schemeClr val="tx1"/>
                </a:solidFill>
              </a:rPr>
              <a:t>12,000</a:t>
            </a:r>
            <a:r>
              <a:rPr lang="it-IT" sz="1400" b="1" dirty="0">
                <a:solidFill>
                  <a:schemeClr val="tx1"/>
                </a:solidFill>
              </a:rPr>
              <a:t> pazienti</a:t>
            </a:r>
          </a:p>
        </p:txBody>
      </p:sp>
      <p:sp>
        <p:nvSpPr>
          <p:cNvPr id="22" name="Freccia a destra 32">
            <a:extLst>
              <a:ext uri="{FF2B5EF4-FFF2-40B4-BE49-F238E27FC236}">
                <a16:creationId xmlns:a16="http://schemas.microsoft.com/office/drawing/2014/main" id="{5E0A29A0-1CB4-48EC-BDEF-7F1769B52A4D}"/>
              </a:ext>
            </a:extLst>
          </p:cNvPr>
          <p:cNvSpPr/>
          <p:nvPr/>
        </p:nvSpPr>
        <p:spPr>
          <a:xfrm>
            <a:off x="2146932" y="6196465"/>
            <a:ext cx="453294" cy="3286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3" name="Freccia a destra 33">
            <a:extLst>
              <a:ext uri="{FF2B5EF4-FFF2-40B4-BE49-F238E27FC236}">
                <a16:creationId xmlns:a16="http://schemas.microsoft.com/office/drawing/2014/main" id="{56127B7E-C764-4FE6-993C-B6233FE89B7C}"/>
              </a:ext>
            </a:extLst>
          </p:cNvPr>
          <p:cNvSpPr/>
          <p:nvPr/>
        </p:nvSpPr>
        <p:spPr>
          <a:xfrm rot="10800000">
            <a:off x="7003190" y="6214543"/>
            <a:ext cx="453294" cy="3286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4" name="Rettangolo 36">
            <a:extLst>
              <a:ext uri="{FF2B5EF4-FFF2-40B4-BE49-F238E27FC236}">
                <a16:creationId xmlns:a16="http://schemas.microsoft.com/office/drawing/2014/main" id="{C5F3EC8A-4844-493E-B694-A911E5097273}"/>
              </a:ext>
            </a:extLst>
          </p:cNvPr>
          <p:cNvSpPr/>
          <p:nvPr/>
        </p:nvSpPr>
        <p:spPr>
          <a:xfrm>
            <a:off x="2168766" y="4986268"/>
            <a:ext cx="5169783" cy="78483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spcAft>
                <a:spcPct val="0"/>
              </a:spcAft>
            </a:pPr>
            <a:r>
              <a:rPr lang="it-IT" sz="15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Analisi simultanea e continua: </a:t>
            </a:r>
          </a:p>
          <a:p>
            <a:pPr marL="342900" indent="-342900" algn="ctr">
              <a:spcAft>
                <a:spcPct val="0"/>
              </a:spcAft>
              <a:buAutoNum type="arabicPeriod"/>
            </a:pPr>
            <a:r>
              <a:rPr lang="it-IT" sz="15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Bioburden</a:t>
            </a:r>
            <a:r>
              <a:rPr lang="it-IT" sz="1500" b="1" u="sng" dirty="0">
                <a:latin typeface="Calibri" panose="020F0502020204030204" pitchFamily="34" charset="0"/>
                <a:cs typeface="Calibri" panose="020F0502020204030204" pitchFamily="34" charset="0"/>
              </a:rPr>
              <a:t> superficie </a:t>
            </a:r>
            <a:r>
              <a:rPr lang="it-IT" sz="1500" b="1" dirty="0">
                <a:latin typeface="Calibri" panose="020F0502020204030204" pitchFamily="34" charset="0"/>
                <a:cs typeface="Calibri" panose="020F0502020204030204" pitchFamily="34" charset="0"/>
              </a:rPr>
              <a:t>(analisi microbiologiche e molecolari)</a:t>
            </a:r>
            <a:endParaRPr lang="it-IT" sz="1500" b="1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spcAft>
                <a:spcPct val="0"/>
              </a:spcAft>
              <a:buAutoNum type="arabicPeriod"/>
            </a:pPr>
            <a:r>
              <a:rPr lang="it-IT" sz="1500" b="1" u="sng" dirty="0">
                <a:latin typeface="Calibri" panose="020F0502020204030204" pitchFamily="34" charset="0"/>
                <a:cs typeface="Calibri" panose="020F0502020204030204" pitchFamily="34" charset="0"/>
              </a:rPr>
              <a:t>Incidenza ICA </a:t>
            </a:r>
            <a:r>
              <a:rPr lang="it-IT" sz="1500" b="1" dirty="0">
                <a:latin typeface="Calibri" panose="020F0502020204030204" pitchFamily="34" charset="0"/>
                <a:cs typeface="Calibri" panose="020F0502020204030204" pitchFamily="34" charset="0"/>
              </a:rPr>
              <a:t>(in </a:t>
            </a:r>
            <a:r>
              <a:rPr lang="it-IT" sz="1500" b="1" i="1" dirty="0">
                <a:latin typeface="Calibri" panose="020F0502020204030204" pitchFamily="34" charset="0"/>
                <a:cs typeface="Calibri" panose="020F0502020204030204" pitchFamily="34" charset="0"/>
              </a:rPr>
              <a:t>continuum</a:t>
            </a:r>
            <a:r>
              <a:rPr lang="it-IT" sz="15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5" name="Immagine 37">
            <a:extLst>
              <a:ext uri="{FF2B5EF4-FFF2-40B4-BE49-F238E27FC236}">
                <a16:creationId xmlns:a16="http://schemas.microsoft.com/office/drawing/2014/main" id="{A36A023A-E7CE-40A2-AF74-6C4668EC2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1" y="5713818"/>
            <a:ext cx="1968183" cy="1156924"/>
          </a:xfrm>
          <a:prstGeom prst="rect">
            <a:avLst/>
          </a:prstGeom>
        </p:spPr>
      </p:pic>
      <p:pic>
        <p:nvPicPr>
          <p:cNvPr id="26" name="Immagine 1">
            <a:extLst>
              <a:ext uri="{FF2B5EF4-FFF2-40B4-BE49-F238E27FC236}">
                <a16:creationId xmlns:a16="http://schemas.microsoft.com/office/drawing/2014/main" id="{025C0A09-EBA5-4774-91D6-EBAC7DC9C1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84" y="2651450"/>
            <a:ext cx="3067446" cy="230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56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r="3487" b="54019"/>
          <a:stretch/>
        </p:blipFill>
        <p:spPr>
          <a:xfrm>
            <a:off x="4197927" y="1649790"/>
            <a:ext cx="4771600" cy="2448453"/>
          </a:xfrm>
          <a:prstGeom prst="rect">
            <a:avLst/>
          </a:prstGeom>
        </p:spPr>
      </p:pic>
      <p:pic>
        <p:nvPicPr>
          <p:cNvPr id="5" name="Immagine 1">
            <a:extLst>
              <a:ext uri="{FF2B5EF4-FFF2-40B4-BE49-F238E27FC236}">
                <a16:creationId xmlns:a16="http://schemas.microsoft.com/office/drawing/2014/main" id="{3419BEA8-3130-49F2-B2E6-44718D865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" t="50773" r="3486" b="11914"/>
          <a:stretch/>
        </p:blipFill>
        <p:spPr>
          <a:xfrm>
            <a:off x="4197927" y="4265067"/>
            <a:ext cx="4771601" cy="2592933"/>
          </a:xfrm>
          <a:prstGeom prst="rect">
            <a:avLst/>
          </a:prstGeom>
        </p:spPr>
      </p:pic>
      <p:sp>
        <p:nvSpPr>
          <p:cNvPr id="7" name="CasellaDiTesto 14"/>
          <p:cNvSpPr txBox="1">
            <a:spLocks noChangeArrowheads="1"/>
          </p:cNvSpPr>
          <p:nvPr/>
        </p:nvSpPr>
        <p:spPr bwMode="auto">
          <a:xfrm>
            <a:off x="308515" y="1904729"/>
            <a:ext cx="402349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altLang="it-IT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Livello complessivo dei 6 patogeni testati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Mediana (6 campionamenti) delle fasi </a:t>
            </a:r>
            <a:r>
              <a:rPr lang="it-IT" altLang="it-IT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-PCHS e PCHS.</a:t>
            </a:r>
          </a:p>
          <a:p>
            <a:r>
              <a:rPr lang="it-IT" altLang="it-IT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-PCHS = 11,737 CFU/m</a:t>
            </a:r>
            <a:r>
              <a:rPr lang="it-IT" altLang="it-IT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PCHS = 4,632 CFU/m</a:t>
            </a:r>
            <a:r>
              <a:rPr lang="it-IT" altLang="it-IT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it-IT" altLang="it-IT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Decremento complessivo = </a:t>
            </a:r>
            <a:r>
              <a:rPr lang="it-IT" altLang="it-IT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it-IT" altLang="it-IT" sz="1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83.0% </a:t>
            </a:r>
            <a:r>
              <a:rPr lang="it-IT" altLang="it-IT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(70-96.3%)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No riduzione nell’ospedale di controllo esterno (non trattato).</a:t>
            </a:r>
            <a:endParaRPr lang="it-IT" altLang="it-IT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15"/>
          <p:cNvSpPr txBox="1">
            <a:spLocks noChangeArrowheads="1"/>
          </p:cNvSpPr>
          <p:nvPr/>
        </p:nvSpPr>
        <p:spPr bwMode="auto">
          <a:xfrm>
            <a:off x="308515" y="4643338"/>
            <a:ext cx="3752824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altLang="it-IT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Sostituzione dei patogeni con PCHS-</a:t>
            </a:r>
            <a:r>
              <a:rPr lang="it-IT" altLang="it-IT" sz="14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Bacillus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Mediana (6 campionamenti) delle fasi pre-PCHS e PCHS.</a:t>
            </a:r>
          </a:p>
          <a:p>
            <a:r>
              <a:rPr lang="it-IT" altLang="it-IT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-PCHS = 0%</a:t>
            </a:r>
          </a:p>
          <a:p>
            <a:r>
              <a:rPr lang="it-IT" altLang="it-IT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PCHS = </a:t>
            </a:r>
            <a:r>
              <a:rPr lang="it-IT" altLang="it-IT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70% </a:t>
            </a:r>
            <a:r>
              <a:rPr lang="it-IT" altLang="it-IT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(40-87%)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No variazione nell’ospedale di controllo esterno (non trattato).</a:t>
            </a:r>
            <a:endParaRPr lang="it-IT" altLang="it-IT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299001" y="1188720"/>
            <a:ext cx="2600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/>
              <a:t>(Caselli E. et al., PLOS </a:t>
            </a:r>
            <a:r>
              <a:rPr lang="it-IT" sz="1400" i="1" dirty="0" err="1"/>
              <a:t>One</a:t>
            </a:r>
            <a:r>
              <a:rPr lang="it-IT" sz="1400" i="1" dirty="0"/>
              <a:t> 2018)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643690" y="41229"/>
            <a:ext cx="3911015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RISULTATI: </a:t>
            </a:r>
            <a:r>
              <a:rPr lang="it-IT" sz="2400" b="1" u="sng" dirty="0"/>
              <a:t>RIMODULAZIONE</a:t>
            </a:r>
            <a:r>
              <a:rPr lang="it-IT" sz="2400" b="1" dirty="0"/>
              <a:t> </a:t>
            </a:r>
            <a:r>
              <a:rPr lang="it-IT" sz="2400" b="1" u="sng" dirty="0"/>
              <a:t>STABILE</a:t>
            </a:r>
            <a:r>
              <a:rPr lang="it-IT" sz="2400" b="1" dirty="0"/>
              <a:t> MICROBIOTA</a:t>
            </a:r>
          </a:p>
        </p:txBody>
      </p:sp>
    </p:spTree>
    <p:extLst>
      <p:ext uri="{BB962C8B-B14F-4D97-AF65-F5344CB8AC3E}">
        <p14:creationId xmlns:p14="http://schemas.microsoft.com/office/powerpoint/2010/main" val="3322268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7" b="2406"/>
          <a:stretch>
            <a:fillRect/>
          </a:stretch>
        </p:blipFill>
        <p:spPr bwMode="auto">
          <a:xfrm>
            <a:off x="3759774" y="830840"/>
            <a:ext cx="5270967" cy="587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7"/>
          <p:cNvSpPr txBox="1">
            <a:spLocks noChangeArrowheads="1"/>
          </p:cNvSpPr>
          <p:nvPr/>
        </p:nvSpPr>
        <p:spPr bwMode="auto">
          <a:xfrm>
            <a:off x="213175" y="1258518"/>
            <a:ext cx="321079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altLang="it-IT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Analisi RESISTOMA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(microarray per 84 geni R)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Nella fase </a:t>
            </a:r>
            <a:r>
              <a:rPr lang="it-IT" altLang="it-IT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-PCHS identificate resistenze a 12 classi di antibiotici.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Nella fase PCHS:</a:t>
            </a:r>
          </a:p>
          <a:p>
            <a:r>
              <a:rPr lang="it-IT" altLang="it-IT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RIDUZIONE complessiva fino a </a:t>
            </a:r>
            <a:r>
              <a:rPr lang="it-IT" altLang="it-IT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-99.99%</a:t>
            </a:r>
          </a:p>
          <a:p>
            <a:r>
              <a:rPr lang="it-IT" alt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No riduzione nell’ospedale di controllo.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273969" y="550587"/>
            <a:ext cx="2600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(Caselli E. et al., PLOS </a:t>
            </a:r>
            <a:r>
              <a:rPr lang="it-IT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 2018)</a:t>
            </a:r>
          </a:p>
        </p:txBody>
      </p:sp>
      <p:sp>
        <p:nvSpPr>
          <p:cNvPr id="9" name="CasellaDiTesto 4">
            <a:extLst>
              <a:ext uri="{FF2B5EF4-FFF2-40B4-BE49-F238E27FC236}">
                <a16:creationId xmlns:a16="http://schemas.microsoft.com/office/drawing/2014/main" id="{06E2B94C-8D42-4CA1-965F-485D264D2217}"/>
              </a:ext>
            </a:extLst>
          </p:cNvPr>
          <p:cNvSpPr txBox="1"/>
          <p:nvPr/>
        </p:nvSpPr>
        <p:spPr>
          <a:xfrm>
            <a:off x="494151" y="4853531"/>
            <a:ext cx="2648841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-67-99%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R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genes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(-72%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colR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i="1" dirty="0">
                <a:latin typeface="Calibri" panose="020F0502020204030204" pitchFamily="34" charset="0"/>
                <a:cs typeface="Calibri" panose="020F0502020204030204" pitchFamily="34" charset="0"/>
              </a:rPr>
              <a:t>mcr-1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CasellaDiTesto 4">
            <a:extLst>
              <a:ext uri="{FF2B5EF4-FFF2-40B4-BE49-F238E27FC236}">
                <a16:creationId xmlns:a16="http://schemas.microsoft.com/office/drawing/2014/main" id="{06E2B94C-8D42-4CA1-965F-485D264D2217}"/>
              </a:ext>
            </a:extLst>
          </p:cNvPr>
          <p:cNvSpPr txBox="1"/>
          <p:nvPr/>
        </p:nvSpPr>
        <p:spPr>
          <a:xfrm>
            <a:off x="147390" y="3738697"/>
            <a:ext cx="3444482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Dati confermati antibiogramma convenzionale su isolati </a:t>
            </a:r>
            <a:r>
              <a:rPr lang="it-IT" b="1" i="1" dirty="0">
                <a:latin typeface="Calibri" panose="020F0502020204030204" pitchFamily="34" charset="0"/>
                <a:cs typeface="Calibri" panose="020F0502020204030204" pitchFamily="34" charset="0"/>
              </a:rPr>
              <a:t>S. </a:t>
            </a:r>
            <a:r>
              <a:rPr lang="it-IT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aureus</a:t>
            </a:r>
            <a:endParaRPr lang="it-IT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-72.4% 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MDR)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52960" y="5691366"/>
            <a:ext cx="2083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(Caselli E. et al., IDR 2019)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643690" y="41229"/>
            <a:ext cx="3911015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RISULTATI: AMR</a:t>
            </a:r>
          </a:p>
        </p:txBody>
      </p:sp>
    </p:spTree>
    <p:extLst>
      <p:ext uri="{BB962C8B-B14F-4D97-AF65-F5344CB8AC3E}">
        <p14:creationId xmlns:p14="http://schemas.microsoft.com/office/powerpoint/2010/main" val="563060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740062"/>
              </p:ext>
            </p:extLst>
          </p:nvPr>
        </p:nvGraphicFramePr>
        <p:xfrm>
          <a:off x="230523" y="2285943"/>
          <a:ext cx="4362401" cy="277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3148">
                  <a:extLst>
                    <a:ext uri="{9D8B030D-6E8A-4147-A177-3AD203B41FA5}">
                      <a16:colId xmlns:a16="http://schemas.microsoft.com/office/drawing/2014/main" val="1191567432"/>
                    </a:ext>
                  </a:extLst>
                </a:gridCol>
                <a:gridCol w="1097919">
                  <a:extLst>
                    <a:ext uri="{9D8B030D-6E8A-4147-A177-3AD203B41FA5}">
                      <a16:colId xmlns:a16="http://schemas.microsoft.com/office/drawing/2014/main" val="3837833300"/>
                    </a:ext>
                  </a:extLst>
                </a:gridCol>
                <a:gridCol w="1501334">
                  <a:extLst>
                    <a:ext uri="{9D8B030D-6E8A-4147-A177-3AD203B41FA5}">
                      <a16:colId xmlns:a16="http://schemas.microsoft.com/office/drawing/2014/main" val="30489986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Drug types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Molecules (n)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14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Pre-PCHS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PCHS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5039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Beta-lactams*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126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 (-40.5%)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8604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Fluoroquinolones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(-82%)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3489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Glycopeptides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(-58.1%)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0007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Cephalosporins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 (-48.8%)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0650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Antifungals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(-80.6%)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1008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Acid antibiotics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(-90.9%)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4183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Polymixins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(-57.1%)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58359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Sulphamides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(-83.3%)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3108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Aminoglycosides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(-60.0%)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5107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Others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(-43.7%)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5414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-60.3%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it-IT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68386959"/>
                  </a:ext>
                </a:extLst>
              </a:tr>
            </a:tbl>
          </a:graphicData>
        </a:graphic>
      </p:graphicFrame>
      <p:sp>
        <p:nvSpPr>
          <p:cNvPr id="4" name="CasellaDiTesto 5">
            <a:extLst>
              <a:ext uri="{FF2B5EF4-FFF2-40B4-BE49-F238E27FC236}">
                <a16:creationId xmlns:a16="http://schemas.microsoft.com/office/drawing/2014/main" id="{3F94113F-234E-4114-B8C0-525A4220C07A}"/>
              </a:ext>
            </a:extLst>
          </p:cNvPr>
          <p:cNvSpPr txBox="1"/>
          <p:nvPr/>
        </p:nvSpPr>
        <p:spPr>
          <a:xfrm>
            <a:off x="4810257" y="2401780"/>
            <a:ext cx="3353011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-60%</a:t>
            </a:r>
          </a:p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riduzione consumo di farmaci ICA-associato</a:t>
            </a:r>
          </a:p>
        </p:txBody>
      </p:sp>
      <p:sp>
        <p:nvSpPr>
          <p:cNvPr id="5" name="CasellaDiTesto 5">
            <a:extLst>
              <a:ext uri="{FF2B5EF4-FFF2-40B4-BE49-F238E27FC236}">
                <a16:creationId xmlns:a16="http://schemas.microsoft.com/office/drawing/2014/main" id="{CDBE1359-EA56-4582-BD08-9AE9B697F9EA}"/>
              </a:ext>
            </a:extLst>
          </p:cNvPr>
          <p:cNvSpPr txBox="1"/>
          <p:nvPr/>
        </p:nvSpPr>
        <p:spPr>
          <a:xfrm>
            <a:off x="4810257" y="4043960"/>
            <a:ext cx="4181202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-75%</a:t>
            </a:r>
          </a:p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riduzione globale dei costi associati a terapia </a:t>
            </a:r>
          </a:p>
        </p:txBody>
      </p:sp>
      <p:sp>
        <p:nvSpPr>
          <p:cNvPr id="6" name="Freccia in giù 5"/>
          <p:cNvSpPr/>
          <p:nvPr/>
        </p:nvSpPr>
        <p:spPr>
          <a:xfrm>
            <a:off x="5699111" y="3526951"/>
            <a:ext cx="659628" cy="38590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5">
            <a:extLst>
              <a:ext uri="{FF2B5EF4-FFF2-40B4-BE49-F238E27FC236}">
                <a16:creationId xmlns:a16="http://schemas.microsoft.com/office/drawing/2014/main" id="{CDBE1359-EA56-4582-BD08-9AE9B697F9EA}"/>
              </a:ext>
            </a:extLst>
          </p:cNvPr>
          <p:cNvSpPr txBox="1"/>
          <p:nvPr/>
        </p:nvSpPr>
        <p:spPr>
          <a:xfrm>
            <a:off x="4343400" y="1143638"/>
            <a:ext cx="2269322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-52% </a:t>
            </a:r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riduzione ICA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491574" y="630027"/>
            <a:ext cx="2128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(Caselli E. et al., IDR, 2019)</a:t>
            </a:r>
          </a:p>
        </p:txBody>
      </p:sp>
      <p:sp>
        <p:nvSpPr>
          <p:cNvPr id="10" name="Freccia curva 9"/>
          <p:cNvSpPr/>
          <p:nvPr/>
        </p:nvSpPr>
        <p:spPr>
          <a:xfrm rot="5400000">
            <a:off x="6640980" y="1315185"/>
            <a:ext cx="1108429" cy="933651"/>
          </a:xfrm>
          <a:prstGeom prst="bentArrow">
            <a:avLst>
              <a:gd name="adj1" fmla="val 25000"/>
              <a:gd name="adj2" fmla="val 26546"/>
              <a:gd name="adj3" fmla="val 25000"/>
              <a:gd name="adj4" fmla="val 4375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53977" y="5784745"/>
            <a:ext cx="72186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Risultati ottenuti in tutti i </a:t>
            </a:r>
            <a:r>
              <a:rPr lang="it-IT" sz="1600" b="1" dirty="0" err="1"/>
              <a:t>settings</a:t>
            </a:r>
            <a:r>
              <a:rPr lang="it-IT" sz="1600" b="1" dirty="0"/>
              <a:t>, indipendentemente dalla situazione iniziale.</a:t>
            </a:r>
          </a:p>
          <a:p>
            <a:r>
              <a:rPr lang="it-IT" sz="1600" b="1" dirty="0"/>
              <a:t>Risultati confermati anche dopo </a:t>
            </a:r>
            <a:r>
              <a:rPr lang="it-IT" sz="1600" b="1" dirty="0" err="1"/>
              <a:t>matching</a:t>
            </a:r>
            <a:r>
              <a:rPr lang="it-IT" sz="1600" b="1" dirty="0"/>
              <a:t> dei pazienti </a:t>
            </a:r>
            <a:r>
              <a:rPr lang="it-IT" sz="1600" b="1" i="1" dirty="0"/>
              <a:t>(</a:t>
            </a:r>
            <a:r>
              <a:rPr lang="it-IT" sz="1600" b="1" i="1" dirty="0" err="1"/>
              <a:t>unpublished</a:t>
            </a:r>
            <a:r>
              <a:rPr lang="it-IT" sz="1600" b="1" i="1" dirty="0"/>
              <a:t> </a:t>
            </a:r>
            <a:r>
              <a:rPr lang="it-IT" sz="1600" b="1" i="1" dirty="0" err="1"/>
              <a:t>results</a:t>
            </a:r>
            <a:r>
              <a:rPr lang="it-IT" sz="1600" b="1" i="1" dirty="0"/>
              <a:t>). </a:t>
            </a:r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CDBE1359-EA56-4582-BD08-9AE9B697F9EA}"/>
              </a:ext>
            </a:extLst>
          </p:cNvPr>
          <p:cNvSpPr txBox="1"/>
          <p:nvPr/>
        </p:nvSpPr>
        <p:spPr>
          <a:xfrm>
            <a:off x="230523" y="989750"/>
            <a:ext cx="2980267" cy="707886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RIMODULAZIONE STABILE MICROBIOTA</a:t>
            </a:r>
          </a:p>
        </p:txBody>
      </p:sp>
      <p:sp>
        <p:nvSpPr>
          <p:cNvPr id="14" name="Freccia in giù 13"/>
          <p:cNvSpPr/>
          <p:nvPr/>
        </p:nvSpPr>
        <p:spPr>
          <a:xfrm rot="16200000">
            <a:off x="3550993" y="962595"/>
            <a:ext cx="452203" cy="796341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643690" y="41229"/>
            <a:ext cx="3911015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RISULTATI: AMR &amp; ICA</a:t>
            </a:r>
          </a:p>
        </p:txBody>
      </p:sp>
    </p:spTree>
    <p:extLst>
      <p:ext uri="{BB962C8B-B14F-4D97-AF65-F5344CB8AC3E}">
        <p14:creationId xmlns:p14="http://schemas.microsoft.com/office/powerpoint/2010/main" val="471222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isultati immagini per healthcare associated infection">
            <a:extLst>
              <a:ext uri="{FF2B5EF4-FFF2-40B4-BE49-F238E27FC236}">
                <a16:creationId xmlns:a16="http://schemas.microsoft.com/office/drawing/2014/main" id="{6AF4D8D0-BD36-419F-8AD8-0BAC8A0B7D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r="8161"/>
          <a:stretch/>
        </p:blipFill>
        <p:spPr bwMode="auto">
          <a:xfrm>
            <a:off x="582289" y="242638"/>
            <a:ext cx="3276817" cy="317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10">
            <a:extLst>
              <a:ext uri="{FF2B5EF4-FFF2-40B4-BE49-F238E27FC236}">
                <a16:creationId xmlns:a16="http://schemas.microsoft.com/office/drawing/2014/main" id="{DD7948B2-6213-4599-9C44-B88EC380AA02}"/>
              </a:ext>
            </a:extLst>
          </p:cNvPr>
          <p:cNvSpPr txBox="1"/>
          <p:nvPr/>
        </p:nvSpPr>
        <p:spPr>
          <a:xfrm>
            <a:off x="4210493" y="1225097"/>
            <a:ext cx="4725738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Possibile intervenire a livello ambientale </a:t>
            </a:r>
          </a:p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(rimodulazione microbiota) </a:t>
            </a:r>
          </a:p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per combattere ICA &amp; AMR</a:t>
            </a:r>
          </a:p>
        </p:txBody>
      </p:sp>
      <p:sp>
        <p:nvSpPr>
          <p:cNvPr id="8" name="CasellaDiTesto 10">
            <a:extLst>
              <a:ext uri="{FF2B5EF4-FFF2-40B4-BE49-F238E27FC236}">
                <a16:creationId xmlns:a16="http://schemas.microsoft.com/office/drawing/2014/main" id="{DD7948B2-6213-4599-9C44-B88EC380AA02}"/>
              </a:ext>
            </a:extLst>
          </p:cNvPr>
          <p:cNvSpPr txBox="1"/>
          <p:nvPr/>
        </p:nvSpPr>
        <p:spPr>
          <a:xfrm>
            <a:off x="582289" y="4340444"/>
            <a:ext cx="8089641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AT HOME MESSAGES: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Importante riconoscere l’igiene ambientale come parte della soluzione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Considerare tecnologie alternative che possano impattare significativamente su AMR e ICA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Importanza del monitoraggio (contaminazione ambientale, AMR…linee guida?), perché il livello e il tipo di contaminazione contribuiscono significativamente ai fenomeni</a:t>
            </a:r>
          </a:p>
        </p:txBody>
      </p:sp>
      <p:sp>
        <p:nvSpPr>
          <p:cNvPr id="2" name="Freccia circolare in su 1"/>
          <p:cNvSpPr/>
          <p:nvPr/>
        </p:nvSpPr>
        <p:spPr>
          <a:xfrm rot="20415305">
            <a:off x="3620385" y="2377132"/>
            <a:ext cx="1477926" cy="712381"/>
          </a:xfrm>
          <a:prstGeom prst="curved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18249"/>
      </p:ext>
    </p:extLst>
  </p:cSld>
  <p:clrMapOvr>
    <a:masterClrMapping/>
  </p:clrMapOvr>
</p:sld>
</file>

<file path=ppt/theme/theme1.xml><?xml version="1.0" encoding="utf-8"?>
<a:theme xmlns:a="http://schemas.openxmlformats.org/drawingml/2006/main" name="Cornice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TM03457475[[fn=Cornice]]</Template>
  <TotalTime>5329</TotalTime>
  <Words>746</Words>
  <Application>Microsoft Office PowerPoint</Application>
  <PresentationFormat>On-screen Show (4:3)</PresentationFormat>
  <Paragraphs>128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Corbel</vt:lpstr>
      <vt:lpstr>Times New Roman</vt:lpstr>
      <vt:lpstr>Wingdings 2</vt:lpstr>
      <vt:lpstr>Cornice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Elisabetta Caselli</dc:creator>
  <cp:lastModifiedBy>Elisabetta Caselli</cp:lastModifiedBy>
  <cp:revision>262</cp:revision>
  <dcterms:created xsi:type="dcterms:W3CDTF">2016-09-08T13:58:27Z</dcterms:created>
  <dcterms:modified xsi:type="dcterms:W3CDTF">2019-07-04T06:03:25Z</dcterms:modified>
</cp:coreProperties>
</file>