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7" r:id="rId2"/>
    <p:sldId id="295" r:id="rId3"/>
    <p:sldId id="296" r:id="rId4"/>
    <p:sldId id="297" r:id="rId5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021C9-D838-4EC5-8570-8A654552A682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52AA4-DC70-442E-A0F0-316960304EF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153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4F80F-E57E-4F66-B5C4-ADAC09CA9B0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E14E4-7924-48C9-AD91-89334486891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67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it-IT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74819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 smtClean="0"/>
              <a:t>Fare clic per modificare lo stile del titolo dello schema</a:t>
            </a:r>
          </a:p>
        </p:txBody>
      </p:sp>
      <p:sp>
        <p:nvSpPr>
          <p:cNvPr id="74820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 smtClean="0"/>
              <a:t>Fare clic per modificare lo stile del sottotitolo dello schema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C4BE8D-2C21-48C5-8D72-F4806E2D5E2C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1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E9F0AD-E02A-45B4-AC7E-DD8EB530AD8A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60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C8BCA7-7C62-49FE-AB3A-75EEC26B8F8E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50A147-CB56-4FF4-8462-F0A1F070D0F8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48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A9BC02-2B15-43BC-916A-5F63009C2BCD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9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8AE1C2-87BA-484B-A949-33F4211FD05A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90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D941B0-2870-47AC-A0B3-6E3F9A177FEE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1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2AFDEB-9EAC-4352-A016-9B59131D7A98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9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45A7A8-56F4-4A9B-9AA8-5FC0CEDB6C83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78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007798-2521-403B-90FD-1366DC4D5E0D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9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8EFA5-D5C6-4F22-AB26-F1A72DF89500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480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1117600" y="1905000"/>
            <a:ext cx="103632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CA95B0-182A-4195-8F7A-E5180E7DDA14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3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5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2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3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5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0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2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5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6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4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6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40458C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03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it-IT" sz="2400" b="0" i="0" u="none" strike="noStrike" kern="1200" cap="none" spc="0" normalizeH="0" baseline="0" noProof="0" smtClean="0">
                <a:ln>
                  <a:noFill/>
                </a:ln>
                <a:solidFill>
                  <a:srgbClr val="40458C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03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srgbClr val="40458C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0458C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 dello schema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73793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3794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40458C"/>
              </a:solidFill>
            </a:endParaRPr>
          </a:p>
        </p:txBody>
      </p:sp>
      <p:sp>
        <p:nvSpPr>
          <p:cNvPr id="73795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26692-1C20-4AE9-896A-093392E840BF}" type="slidenum">
              <a:rPr lang="it-IT" altLang="it-IT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5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4343400"/>
            <a:ext cx="7772400" cy="1295400"/>
          </a:xfrm>
        </p:spPr>
        <p:txBody>
          <a:bodyPr/>
          <a:lstStyle/>
          <a:p>
            <a:pPr eaLnBrk="1" hangingPunct="1"/>
            <a:r>
              <a:rPr lang="it-IT" altLang="it-IT" sz="2400" dirty="0"/>
              <a:t>Corrado Bonifazi, IRPPS-CNR</a:t>
            </a:r>
            <a:br>
              <a:rPr lang="it-IT" altLang="it-IT" sz="2400" dirty="0"/>
            </a:br>
            <a:endParaRPr lang="it-IT" altLang="it-IT" sz="2400" dirty="0"/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756458" y="1447799"/>
            <a:ext cx="10216342" cy="2384368"/>
          </a:xfrm>
        </p:spPr>
        <p:txBody>
          <a:bodyPr/>
          <a:lstStyle/>
          <a:p>
            <a:pPr eaLnBrk="1" hangingPunct="1"/>
            <a:r>
              <a:rPr lang="it-IT" altLang="it-IT" sz="2800" dirty="0"/>
              <a:t>Audizione sulla Proposta di legge A.C. 687. Delega al Governo per riordinare e potenziare le misure a sostegno dei figli a carico attraverso l’assegno unico e la dote unica per i servizi</a:t>
            </a:r>
          </a:p>
        </p:txBody>
      </p:sp>
      <p:sp>
        <p:nvSpPr>
          <p:cNvPr id="5124" name="CasellaDiTesto 1"/>
          <p:cNvSpPr txBox="1">
            <a:spLocks noChangeArrowheads="1"/>
          </p:cNvSpPr>
          <p:nvPr/>
        </p:nvSpPr>
        <p:spPr bwMode="auto">
          <a:xfrm>
            <a:off x="5448300" y="549275"/>
            <a:ext cx="4686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t-IT" altLang="it-IT" sz="1400" i="1" dirty="0">
                <a:solidFill>
                  <a:srgbClr val="40458C"/>
                </a:solidFill>
              </a:rPr>
              <a:t>XII Commissione (Affari sociali) Camera dei Deputati</a:t>
            </a:r>
            <a:endParaRPr lang="it-IT" altLang="it-IT" sz="1400" i="1" dirty="0" smtClean="0">
              <a:solidFill>
                <a:srgbClr val="40458C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it-IT" altLang="it-IT" sz="1400" dirty="0" smtClean="0">
                <a:solidFill>
                  <a:srgbClr val="40458C"/>
                </a:solidFill>
              </a:rPr>
              <a:t>Roma, 16 ottobre </a:t>
            </a:r>
            <a:r>
              <a:rPr lang="it-IT" altLang="it-IT" sz="1400" dirty="0">
                <a:solidFill>
                  <a:srgbClr val="40458C"/>
                </a:solidFill>
              </a:rPr>
              <a:t>2019</a:t>
            </a:r>
            <a:endParaRPr lang="en-GB" altLang="it-IT" sz="1400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TFT in alcuni paesi Europei, 1990-2017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2909" y="1828800"/>
            <a:ext cx="5345084" cy="382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000" dirty="0"/>
              <a:t>Variazioni della popolazione in età lavorativa (20-64) in alcuni paesi europei, 2020-40</a:t>
            </a:r>
            <a:br>
              <a:rPr lang="it-IT" sz="2000" dirty="0"/>
            </a:br>
            <a:r>
              <a:rPr lang="it-IT" sz="2000" dirty="0" smtClean="0"/>
              <a:t>(</a:t>
            </a:r>
            <a:r>
              <a:rPr lang="it-IT" sz="2000" dirty="0"/>
              <a:t>Valori assoluti in milioni)</a:t>
            </a:r>
            <a:br>
              <a:rPr lang="it-IT" sz="2000" dirty="0"/>
            </a:br>
            <a:endParaRPr lang="en-GB" sz="2000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708101"/>
              </p:ext>
            </p:extLst>
          </p:nvPr>
        </p:nvGraphicFramePr>
        <p:xfrm>
          <a:off x="2651760" y="2286002"/>
          <a:ext cx="7550573" cy="3782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1452">
                  <a:extLst>
                    <a:ext uri="{9D8B030D-6E8A-4147-A177-3AD203B41FA5}">
                      <a16:colId xmlns:a16="http://schemas.microsoft.com/office/drawing/2014/main" val="119770663"/>
                    </a:ext>
                  </a:extLst>
                </a:gridCol>
                <a:gridCol w="553521">
                  <a:extLst>
                    <a:ext uri="{9D8B030D-6E8A-4147-A177-3AD203B41FA5}">
                      <a16:colId xmlns:a16="http://schemas.microsoft.com/office/drawing/2014/main" val="3439186077"/>
                    </a:ext>
                  </a:extLst>
                </a:gridCol>
                <a:gridCol w="807059">
                  <a:extLst>
                    <a:ext uri="{9D8B030D-6E8A-4147-A177-3AD203B41FA5}">
                      <a16:colId xmlns:a16="http://schemas.microsoft.com/office/drawing/2014/main" val="1453682739"/>
                    </a:ext>
                  </a:extLst>
                </a:gridCol>
                <a:gridCol w="807059">
                  <a:extLst>
                    <a:ext uri="{9D8B030D-6E8A-4147-A177-3AD203B41FA5}">
                      <a16:colId xmlns:a16="http://schemas.microsoft.com/office/drawing/2014/main" val="3522643315"/>
                    </a:ext>
                  </a:extLst>
                </a:gridCol>
                <a:gridCol w="1011108">
                  <a:extLst>
                    <a:ext uri="{9D8B030D-6E8A-4147-A177-3AD203B41FA5}">
                      <a16:colId xmlns:a16="http://schemas.microsoft.com/office/drawing/2014/main" val="2640116657"/>
                    </a:ext>
                  </a:extLst>
                </a:gridCol>
                <a:gridCol w="1011108">
                  <a:extLst>
                    <a:ext uri="{9D8B030D-6E8A-4147-A177-3AD203B41FA5}">
                      <a16:colId xmlns:a16="http://schemas.microsoft.com/office/drawing/2014/main" val="1312376072"/>
                    </a:ext>
                  </a:extLst>
                </a:gridCol>
                <a:gridCol w="1079633">
                  <a:extLst>
                    <a:ext uri="{9D8B030D-6E8A-4147-A177-3AD203B41FA5}">
                      <a16:colId xmlns:a16="http://schemas.microsoft.com/office/drawing/2014/main" val="3381713292"/>
                    </a:ext>
                  </a:extLst>
                </a:gridCol>
                <a:gridCol w="1079633">
                  <a:extLst>
                    <a:ext uri="{9D8B030D-6E8A-4147-A177-3AD203B41FA5}">
                      <a16:colId xmlns:a16="http://schemas.microsoft.com/office/drawing/2014/main" val="1023649570"/>
                    </a:ext>
                  </a:extLst>
                </a:gridCol>
              </a:tblGrid>
              <a:tr h="58736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Paese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2020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2040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Variazione totale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(2020-2040, v.a.)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Variazione totale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(2020-2040, %)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18885"/>
                  </a:ext>
                </a:extLst>
              </a:tr>
              <a:tr h="5873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Con Mig.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Senza Mig.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Con Mig.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Senza Mig.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Con Mig.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Senza Mig.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50152883"/>
                  </a:ext>
                </a:extLst>
              </a:tr>
              <a:tr h="58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Svezia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 5,7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6,0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 5,5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0,2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-0,3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4,0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 -4,7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8964393"/>
                  </a:ext>
                </a:extLst>
              </a:tr>
              <a:tr h="35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Regno Unito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39,5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39,8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37,1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-2,4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0,7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 -6,1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88051810"/>
                  </a:ext>
                </a:extLst>
              </a:tr>
              <a:tr h="35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Francia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36,3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35,1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34,0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-1,3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-2,3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-3,5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 -6,3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11589866"/>
                  </a:ext>
                </a:extLst>
              </a:tr>
              <a:tr h="587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Ungheria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 5,8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 5,0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  4,9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-0,8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-0,9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-14,1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-15,9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00838867"/>
                  </a:ext>
                </a:extLst>
              </a:tr>
              <a:tr h="35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Germania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49,8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42,9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40,3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-6,9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-9,5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-13,9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-19,0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381900219"/>
                  </a:ext>
                </a:extLst>
              </a:tr>
              <a:tr h="35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Italia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35,6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29,3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27,6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-6,3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-8,0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-17,7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-22,5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58185943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997990" y="3166189"/>
            <a:ext cx="110799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71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71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4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800" y="324196"/>
            <a:ext cx="10363200" cy="1413164"/>
          </a:xfrm>
        </p:spPr>
        <p:txBody>
          <a:bodyPr/>
          <a:lstStyle/>
          <a:p>
            <a:r>
              <a:rPr lang="it-IT" sz="2400" dirty="0" smtClean="0"/>
              <a:t>Tasso di occupazione femminile (15-64, %, scala di sinistra) e TFT (scala di destra) in Italia e Svezia</a:t>
            </a:r>
            <a:r>
              <a:rPr lang="it-IT" sz="2400" dirty="0"/>
              <a:t/>
            </a:r>
            <a:br>
              <a:rPr lang="it-IT" sz="2400" dirty="0"/>
            </a:br>
            <a:endParaRPr lang="en-GB" sz="24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8217" y="2119745"/>
            <a:ext cx="5951913" cy="360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82351"/>
      </p:ext>
    </p:extLst>
  </p:cSld>
  <p:clrMapOvr>
    <a:masterClrMapping/>
  </p:clrMapOvr>
</p:sld>
</file>

<file path=ppt/theme/theme1.xml><?xml version="1.0" encoding="utf-8"?>
<a:theme xmlns:a="http://schemas.openxmlformats.org/drawingml/2006/main" name="Cianografica">
  <a:themeElements>
    <a:clrScheme name="Cianografica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Cianografic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Cianografica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anografica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anografica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anografica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anografica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anografica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anografica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anografica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211</Words>
  <Application>Microsoft Office PowerPoint</Application>
  <PresentationFormat>Widescreen</PresentationFormat>
  <Paragraphs>69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Arial</vt:lpstr>
      <vt:lpstr>Calibri</vt:lpstr>
      <vt:lpstr>Tahoma</vt:lpstr>
      <vt:lpstr>Times New Roman</vt:lpstr>
      <vt:lpstr>Wingdings</vt:lpstr>
      <vt:lpstr>Cianografica</vt:lpstr>
      <vt:lpstr>Corrado Bonifazi, IRPPS-CNR </vt:lpstr>
      <vt:lpstr>TFT in alcuni paesi Europei, 1990-2017</vt:lpstr>
      <vt:lpstr>Variazioni della popolazione in età lavorativa (20-64) in alcuni paesi europei, 2020-40 (Valori assoluti in milioni) </vt:lpstr>
      <vt:lpstr>Tasso di occupazione femminile (15-64, %, scala di sinistra) e TFT (scala di destra) in Italia e Svezia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Corrado Bonifazi, IRPPS-CNR</dc:title>
  <dc:creator>Utente Windows</dc:creator>
  <cp:lastModifiedBy>Cdd</cp:lastModifiedBy>
  <cp:revision>36</cp:revision>
  <cp:lastPrinted>2019-10-03T09:17:29Z</cp:lastPrinted>
  <dcterms:created xsi:type="dcterms:W3CDTF">2019-10-01T08:23:58Z</dcterms:created>
  <dcterms:modified xsi:type="dcterms:W3CDTF">2019-10-16T08:09:31Z</dcterms:modified>
</cp:coreProperties>
</file>