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4490" r:id="rId2"/>
    <p:sldId id="291" r:id="rId3"/>
    <p:sldId id="292" r:id="rId4"/>
    <p:sldId id="4562" r:id="rId5"/>
    <p:sldId id="4552" r:id="rId6"/>
    <p:sldId id="4569" r:id="rId7"/>
    <p:sldId id="4589" r:id="rId8"/>
    <p:sldId id="4591" r:id="rId9"/>
    <p:sldId id="4593" r:id="rId10"/>
    <p:sldId id="4564" r:id="rId11"/>
    <p:sldId id="4565" r:id="rId12"/>
    <p:sldId id="4568" r:id="rId13"/>
    <p:sldId id="4595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87"/>
  </p:normalViewPr>
  <p:slideViewPr>
    <p:cSldViewPr snapToGrid="0" snapToObjects="1">
      <p:cViewPr varScale="1">
        <p:scale>
          <a:sx n="78" d="100"/>
          <a:sy n="78" d="100"/>
        </p:scale>
        <p:origin x="126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6" d="100"/>
        <a:sy n="15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7188F4-CCEE-F648-96F7-9E9E13A71A15}" type="datetimeFigureOut">
              <a:rPr lang="it-IT" smtClean="0"/>
              <a:t>03/12/2019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C8489C-AA14-E34B-9EA8-E9AB0718B8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8094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4" name="Google Shape;484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L’investimento che il SSN nazionale ha fatto negli ultimi anni per l’acquisto dei DAA verrà mai ripagato?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In quanto tempo otterremo dei ritorni economici accettabili?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3482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AE5FE17-A8F5-4CD1-941B-BD35C08F6D9B}" type="slidenum">
              <a:rPr lang="it-IT" altLang="it-IT" smtClean="0"/>
              <a:pPr>
                <a:spcBef>
                  <a:spcPct val="0"/>
                </a:spcBef>
              </a:pPr>
              <a:t>5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77252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41C328-7AF7-5549-A99D-4A3ECAE5E0DF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8052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1B7396-1711-F848-BD03-9D4397A9EC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994B4DC-9122-E44D-8AE2-F28332F736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0F43A3D-8C29-0845-956D-6AADBB39F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018D4-9079-46CE-B63B-CDD197D0025D}" type="datetime1">
              <a:rPr lang="it-IT" smtClean="0"/>
              <a:t>03/12/2019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EFD1FDF-3820-1541-B948-92D59B691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Materiale di Training ad esclusivo uso interno da non mostrare/fornire agli operatori sanitari. HEPC-IT-00048-IT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6B7F7-1BD6-8E47-BB00-747A7E2F3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CA2C-B21A-D048-8307-1975645F69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100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5BF1EA-81E0-9F4A-B4DB-D142D6466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F8D9691-AAA8-7946-8F31-4A826D352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8AB418-0155-604A-95BA-FA8231D00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2E23E-3781-4DEE-AEA3-F21D51079155}" type="datetime1">
              <a:rPr lang="it-IT" smtClean="0"/>
              <a:t>03/12/2019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8D991DF-D1D6-F64D-935F-071C70528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Materiale di Training ad esclusivo uso interno da non mostrare/fornire agli operatori sanitari. HEPC-IT-00048-IT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4B6991E-72CB-2140-BE41-334CAA898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CA2C-B21A-D048-8307-1975645F69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6730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741950-443F-E54F-9474-CA2DE2AAF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2138F8E-1A39-BA41-831A-926563C63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DEC1F0E-A022-0C44-9BCA-F614E7D29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4A64-7AA6-4EB4-A870-64A5F6743495}" type="datetime1">
              <a:rPr lang="it-IT" smtClean="0"/>
              <a:t>03/12/2019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2FF3C0-ED10-6043-8B50-BB160FFCC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Materiale di Training ad esclusivo uso interno da non mostrare/fornire agli operatori sanitari. HEPC-IT-00048-IT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5ACABC7-FC0B-874F-9286-5490BEB51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CA2C-B21A-D048-8307-1975645F69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5736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D1A2B3-C54D-B646-A017-5272B5BC1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16F01F-BF47-A242-BE8B-C43D30A4A2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1753B18-1815-A442-99DB-F1EF2CCC2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8C9CFFB-FA32-7F42-95E8-35E63D0E0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4D28C-130E-4640-9754-E7A647CD7252}" type="datetime1">
              <a:rPr lang="it-IT" smtClean="0"/>
              <a:t>03/12/2019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9D6B1C4-BD95-2141-9E3E-BFA943D34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Materiale di Training ad esclusivo uso interno da non mostrare/fornire agli operatori sanitari. HEPC-IT-00048-IT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3B83829-AC3E-F948-954A-3C107AB84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CA2C-B21A-D048-8307-1975645F69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58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037B27-AF26-6446-85D4-1B8CF9AEB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DEBCFA1-DCF8-D54F-A16E-B716471297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5CC3D73-C005-EF48-BDDB-BC98A5DF3C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8E72838-5E24-F149-859C-BE95CE542B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41C1397-3688-0342-830C-1F1DE5582B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69D0492-E467-BF47-8F8E-D0DC34097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151BE-AEEF-4741-A41E-9071C2CD5B98}" type="datetime1">
              <a:rPr lang="it-IT" smtClean="0"/>
              <a:t>03/12/2019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E2D0570-5A3B-1A4A-A69E-2789A3958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Materiale di Training ad esclusivo uso interno da non mostrare/fornire agli operatori sanitari. HEPC-IT-00048-IT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D833AE1-BAE2-E24F-B3A3-8857C5592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CA2C-B21A-D048-8307-1975645F69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042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51D4B6-1456-DE4E-B281-1FCA2B7CB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1233978-39A9-AE43-8660-4D70E38C9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C27E5-B33F-41EB-AA9D-06B744B022E3}" type="datetime1">
              <a:rPr lang="it-IT" smtClean="0"/>
              <a:t>03/12/2019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8395D7E-A957-A642-B6B6-5A487DBC3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Materiale di Training ad esclusivo uso interno da non mostrare/fornire agli operatori sanitari. HEPC-IT-00048-IT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972A0CF-B1B6-4D4E-A07D-B96116AC7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CA2C-B21A-D048-8307-1975645F69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9270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B413B68-B591-0B42-9CD8-0C04DB6FF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81D8A-A73A-4840-AFEF-CCFA2CDF00DF}" type="datetime1">
              <a:rPr lang="it-IT" smtClean="0"/>
              <a:t>03/12/2019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B2F22D2-4A42-6D47-B906-208307E76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Materiale di Training ad esclusivo uso interno da non mostrare/fornire agli operatori sanitari. HEPC-IT-00048-IT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75ADCF0-AD20-7E41-B55E-92CEA453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CA2C-B21A-D048-8307-1975645F69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4151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4D8E6F-0D3B-164D-89D1-3F167F63E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648586B-0AE6-134D-A67C-B2E718D69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16A7F55-27CB-3F4D-B8A3-9BB3AC483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23A480C-9715-1A42-B337-58E34BAC7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CDBE7-F92B-44C7-A8A2-F75E8EA9B012}" type="datetime1">
              <a:rPr lang="it-IT" smtClean="0"/>
              <a:t>03/12/2019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050BDD2-4A37-DB47-84C8-90BD41817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Materiale di Training ad esclusivo uso interno da non mostrare/fornire agli operatori sanitari. HEPC-IT-00048-IT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A96DA1B-9FDD-1643-AE2A-E92162E8B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CA2C-B21A-D048-8307-1975645F69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2486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542FA4-E3DE-1049-A67D-FAE700BA7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1098FC8-EAF1-3F44-A14A-87E398399E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5C304FF-B6AA-A14D-89D6-C09603423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17E7FC5-F32B-EA4F-9DE7-B3698ECAA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E265-7CD2-4348-9FE8-02C68ACFD2AC}" type="datetime1">
              <a:rPr lang="it-IT" smtClean="0"/>
              <a:t>03/12/2019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CD5C0FB-1C7B-DD48-8CE6-13468A5E6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Materiale di Training ad esclusivo uso interno da non mostrare/fornire agli operatori sanitari. HEPC-IT-00048-IT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5ABAE59-E507-594B-A57A-C5682A8C2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CA2C-B21A-D048-8307-1975645F69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9563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8677A76-06D3-1540-ACEE-4B31B6D7B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3709163-0C28-0F4E-B871-EDE6261069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F1121BA-15DF-8B44-8653-080FCA6DA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BAB20-5B6A-4621-828A-C1E431B6A7D6}" type="datetime1">
              <a:rPr lang="it-IT" smtClean="0"/>
              <a:t>03/12/2019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BF6997F-D873-3A4E-B6C1-AAF8903DA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Materiale di Training ad esclusivo uso interno da non mostrare/fornire agli operatori sanitari. HEPC-IT-00048-IT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549F99-BD4E-FA46-82F4-C40BC75F7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CA2C-B21A-D048-8307-1975645F69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6934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7CB112C-09AB-7244-A152-54A76CA493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3C557C7-F1C1-224D-BA87-9DE4912BB2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3B1E5AA-D67F-6E4B-BCE3-1F180F9BC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B17F-2463-4539-8804-08737591F887}" type="datetime1">
              <a:rPr lang="it-IT" smtClean="0"/>
              <a:t>03/12/2019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7AAC7D-BC5A-E44E-A184-BA0EB5446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Materiale di Training ad esclusivo uso interno da non mostrare/fornire agli operatori sanitari. HEPC-IT-00048-IT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4727B7C-254A-4D49-B8C4-E8E42DB19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CA2C-B21A-D048-8307-1975645F69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0261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48365F2-65DF-A945-804C-5650F0A6C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E88DDE6-A9D5-D848-A28A-F7B5B8AC9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DFFEFE6-402D-B647-B1B9-B4F3C2311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6BF06-5B8C-4155-86DB-7B05BE157179}" type="datetime1">
              <a:rPr lang="it-IT" smtClean="0"/>
              <a:t>03/12/2019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B6D75D7-AE4E-1F44-B0CB-0B7402D0A1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Materiale di Training ad esclusivo uso interno da non mostrare/fornire agli operatori sanitari. HEPC-IT-00048-IT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6D2968-7AA2-D043-B01D-5BE0CA499B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BCA2C-B21A-D048-8307-1975645F69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8748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7.sv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5" Type="http://schemas.openxmlformats.org/officeDocument/2006/relationships/image" Target="../media/image29.svg"/><Relationship Id="rId10" Type="http://schemas.openxmlformats.org/officeDocument/2006/relationships/image" Target="../media/image20.png"/><Relationship Id="rId4" Type="http://schemas.openxmlformats.org/officeDocument/2006/relationships/image" Target="../media/image17.png"/><Relationship Id="rId9" Type="http://schemas.openxmlformats.org/officeDocument/2006/relationships/image" Target="../media/image23.svg"/><Relationship Id="rId1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035236" y="3758043"/>
            <a:ext cx="6945312" cy="1752600"/>
          </a:xfrm>
        </p:spPr>
        <p:txBody>
          <a:bodyPr/>
          <a:lstStyle/>
          <a:p>
            <a:pPr>
              <a:defRPr/>
            </a:pPr>
            <a:r>
              <a:rPr lang="it-IT" sz="2000" dirty="0"/>
              <a:t>Loreta </a:t>
            </a:r>
            <a:r>
              <a:rPr lang="it-IT" sz="2000" dirty="0" err="1"/>
              <a:t>Kondili</a:t>
            </a:r>
            <a:endParaRPr lang="it-IT" sz="2000" dirty="0"/>
          </a:p>
          <a:p>
            <a:pPr>
              <a:defRPr/>
            </a:pPr>
            <a:r>
              <a:rPr lang="it-IT" sz="2000" dirty="0"/>
              <a:t>Centro Nazionale per la Salute Globale</a:t>
            </a:r>
          </a:p>
          <a:p>
            <a:pPr>
              <a:defRPr/>
            </a:pPr>
            <a:r>
              <a:rPr lang="it-IT" sz="2000" dirty="0"/>
              <a:t>Istituto Superiore di Sanità</a:t>
            </a:r>
          </a:p>
        </p:txBody>
      </p:sp>
      <p:pic>
        <p:nvPicPr>
          <p:cNvPr id="16389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671" y="5864225"/>
            <a:ext cx="135255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951471" y="619075"/>
            <a:ext cx="10293178" cy="2387600"/>
          </a:xfrm>
        </p:spPr>
        <p:txBody>
          <a:bodyPr>
            <a:normAutofit/>
          </a:bodyPr>
          <a:lstStyle/>
          <a:p>
            <a:r>
              <a:rPr lang="it-IT" sz="3200" dirty="0"/>
              <a:t>Stima epidemiologica dell’infezione cronica da HCV e modelli </a:t>
            </a:r>
            <a:br>
              <a:rPr lang="it-IT" sz="3200" dirty="0"/>
            </a:br>
            <a:r>
              <a:rPr lang="it-IT" sz="3200" dirty="0"/>
              <a:t>di screening costo efficaci ai fini di </a:t>
            </a:r>
            <a:br>
              <a:rPr lang="it-IT" sz="3200" dirty="0"/>
            </a:br>
            <a:r>
              <a:rPr lang="it-IT" sz="3200" dirty="0"/>
              <a:t>eliminazione dell’infezione in Italia.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D921E91-549B-F34D-A79A-DB1A97BDE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94" r="20123" b="9035"/>
          <a:stretch>
            <a:fillRect/>
          </a:stretch>
        </p:blipFill>
        <p:spPr>
          <a:xfrm>
            <a:off x="420249" y="3507258"/>
            <a:ext cx="3694552" cy="2726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742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Google Shape;487;p6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27491" r="43619" b="34263"/>
          <a:stretch/>
        </p:blipFill>
        <p:spPr>
          <a:xfrm>
            <a:off x="5273853" y="2473404"/>
            <a:ext cx="6704787" cy="255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89592" y="196405"/>
            <a:ext cx="2502408" cy="2108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61"/>
          <p:cNvPicPr preferRelativeResize="0"/>
          <p:nvPr/>
        </p:nvPicPr>
        <p:blipFill rotWithShape="1">
          <a:blip r:embed="rId5">
            <a:alphaModFix/>
          </a:blip>
          <a:srcRect b="7938"/>
          <a:stretch/>
        </p:blipFill>
        <p:spPr>
          <a:xfrm>
            <a:off x="201168" y="1934808"/>
            <a:ext cx="4298053" cy="2957826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491" name="Google Shape;491;p6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1168" y="121005"/>
            <a:ext cx="3204229" cy="1569683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61"/>
          <p:cNvSpPr txBox="1"/>
          <p:nvPr/>
        </p:nvSpPr>
        <p:spPr>
          <a:xfrm>
            <a:off x="838200" y="5603160"/>
            <a:ext cx="10515600" cy="977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Interim Evaluation </a:t>
            </a:r>
            <a:r>
              <a:rPr lang="it-IT" sz="2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confirmed</a:t>
            </a:r>
            <a:r>
              <a:rPr lang="it-IT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it-IT" sz="2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Overall</a:t>
            </a:r>
            <a:r>
              <a:rPr lang="it-IT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2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treated</a:t>
            </a:r>
            <a:r>
              <a:rPr lang="it-IT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2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patients</a:t>
            </a:r>
            <a:r>
              <a:rPr lang="it-IT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it-IT" sz="2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Italy</a:t>
            </a:r>
            <a:r>
              <a:rPr lang="it-IT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Romania, </a:t>
            </a:r>
            <a:r>
              <a:rPr lang="it-IT" sz="2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Spain</a:t>
            </a:r>
            <a:r>
              <a:rPr lang="it-IT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2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England</a:t>
            </a:r>
            <a:endParaRPr lang="it-IT" sz="2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Final</a:t>
            </a:r>
            <a:r>
              <a:rPr lang="it-IT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2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results</a:t>
            </a:r>
            <a:r>
              <a:rPr lang="it-IT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 </a:t>
            </a:r>
            <a:r>
              <a:rPr lang="it-IT" sz="2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Ongoing</a:t>
            </a:r>
            <a:r>
              <a:rPr lang="it-IT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2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evaluation</a:t>
            </a:r>
            <a:r>
              <a:rPr lang="it-IT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6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t-IT"/>
              <a:t>Results</a:t>
            </a:r>
            <a:endParaRPr/>
          </a:p>
        </p:txBody>
      </p:sp>
      <p:sp>
        <p:nvSpPr>
          <p:cNvPr id="498" name="Google Shape;498;p62"/>
          <p:cNvSpPr txBox="1">
            <a:spLocks noGrp="1"/>
          </p:cNvSpPr>
          <p:nvPr>
            <p:ph type="body" idx="1"/>
          </p:nvPr>
        </p:nvSpPr>
        <p:spPr>
          <a:xfrm>
            <a:off x="2152650" y="1825626"/>
            <a:ext cx="7886700" cy="506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t-IT"/>
              <a:t>Standardized for 1.000 treated patients</a:t>
            </a:r>
            <a:endParaRPr/>
          </a:p>
        </p:txBody>
      </p:sp>
      <p:pic>
        <p:nvPicPr>
          <p:cNvPr id="499" name="Google Shape;499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6525" y="2331720"/>
            <a:ext cx="7638950" cy="4109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76525" y="2331720"/>
            <a:ext cx="7638950" cy="4109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74455" y="2333944"/>
            <a:ext cx="7638950" cy="41090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olo 1"/>
          <p:cNvSpPr>
            <a:spLocks noGrp="1"/>
          </p:cNvSpPr>
          <p:nvPr>
            <p:ph type="title"/>
          </p:nvPr>
        </p:nvSpPr>
        <p:spPr>
          <a:xfrm>
            <a:off x="1028700" y="280195"/>
            <a:ext cx="10515600" cy="512762"/>
          </a:xfrm>
        </p:spPr>
        <p:txBody>
          <a:bodyPr/>
          <a:lstStyle/>
          <a:p>
            <a:pPr algn="ctr"/>
            <a:r>
              <a:rPr lang="it-IT" altLang="it-IT" sz="2400" b="1" dirty="0"/>
              <a:t>Italia- verso il traguardo di eliminazione dell’HCV </a:t>
            </a:r>
          </a:p>
        </p:txBody>
      </p:sp>
      <p:pic>
        <p:nvPicPr>
          <p:cNvPr id="22531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" t="8205" r="2605" b="6323"/>
          <a:stretch>
            <a:fillRect/>
          </a:stretch>
        </p:blipFill>
        <p:spPr>
          <a:xfrm>
            <a:off x="1943100" y="1084263"/>
            <a:ext cx="8280400" cy="4176712"/>
          </a:xfrm>
        </p:spPr>
      </p:pic>
      <p:sp>
        <p:nvSpPr>
          <p:cNvPr id="7" name="Freccia a destra 6"/>
          <p:cNvSpPr/>
          <p:nvPr/>
        </p:nvSpPr>
        <p:spPr>
          <a:xfrm>
            <a:off x="1618804" y="4869160"/>
            <a:ext cx="648072" cy="144016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>
            <a:outerShdw blurRad="114300" dist="889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soft" dir="t">
              <a:rot lat="0" lon="0" rev="20100000"/>
            </a:lightRig>
          </a:scene3d>
          <a:sp3d>
            <a:bevelT w="50800"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893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it-IT" sz="2400" dirty="0">
                <a:solidFill>
                  <a:srgbClr val="1F497D"/>
                </a:solidFill>
                <a:latin typeface="Calibri" panose="020F0502020204030204" pitchFamily="34" charset="0"/>
              </a:rPr>
              <a:t>The number of total infections would remain high if treating only today linked to care patients.</a:t>
            </a:r>
            <a:endParaRPr lang="it-IT" altLang="it-IT" dirty="0"/>
          </a:p>
        </p:txBody>
      </p:sp>
      <p:sp>
        <p:nvSpPr>
          <p:cNvPr id="36868" name="Segnaposto piè di pagina 3"/>
          <p:cNvSpPr>
            <a:spLocks noGrp="1"/>
          </p:cNvSpPr>
          <p:nvPr>
            <p:ph type="ftr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it-IT" dirty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33796" name="Picture 7" descr="C:\Users\kondili_loreta\AppData\Local\Microsoft\Windows\Temporary Internet Files\Content.Outlook\KCBMNTK2\Diapositiva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1268414"/>
            <a:ext cx="8005762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4"/>
          <p:cNvSpPr txBox="1">
            <a:spLocks noChangeArrowheads="1"/>
          </p:cNvSpPr>
          <p:nvPr/>
        </p:nvSpPr>
        <p:spPr bwMode="auto">
          <a:xfrm>
            <a:off x="8975726" y="3541714"/>
            <a:ext cx="17510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it-IT" altLang="it-IT" sz="1400" b="1" kern="0" dirty="0">
                <a:solidFill>
                  <a:srgbClr val="604A7B"/>
                </a:solidFill>
                <a:cs typeface="Arial" charset="0"/>
              </a:rPr>
              <a:t>   40% </a:t>
            </a:r>
            <a:r>
              <a:rPr lang="it-IT" altLang="it-IT" sz="1400" b="1" kern="0" dirty="0" err="1">
                <a:solidFill>
                  <a:srgbClr val="604A7B"/>
                </a:solidFill>
                <a:cs typeface="Arial" charset="0"/>
              </a:rPr>
              <a:t>linkage</a:t>
            </a:r>
            <a:r>
              <a:rPr lang="it-IT" altLang="it-IT" sz="1400" b="1" kern="0" dirty="0">
                <a:solidFill>
                  <a:srgbClr val="604A7B"/>
                </a:solidFill>
                <a:cs typeface="Arial" charset="0"/>
              </a:rPr>
              <a:t> to care</a:t>
            </a:r>
          </a:p>
        </p:txBody>
      </p:sp>
      <p:sp>
        <p:nvSpPr>
          <p:cNvPr id="9" name="CasellaDiTesto 5"/>
          <p:cNvSpPr txBox="1">
            <a:spLocks noChangeArrowheads="1"/>
          </p:cNvSpPr>
          <p:nvPr/>
        </p:nvSpPr>
        <p:spPr bwMode="auto">
          <a:xfrm>
            <a:off x="9090025" y="3970339"/>
            <a:ext cx="1690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it-IT" altLang="it-IT" sz="1400" b="1" kern="0" dirty="0">
                <a:solidFill>
                  <a:srgbClr val="604A7B"/>
                </a:solidFill>
                <a:cs typeface="Arial" charset="0"/>
              </a:rPr>
              <a:t>  60%linkage to care</a:t>
            </a:r>
          </a:p>
        </p:txBody>
      </p:sp>
      <p:sp>
        <p:nvSpPr>
          <p:cNvPr id="10" name="CasellaDiTesto 8"/>
          <p:cNvSpPr txBox="1">
            <a:spLocks noChangeArrowheads="1"/>
          </p:cNvSpPr>
          <p:nvPr/>
        </p:nvSpPr>
        <p:spPr bwMode="auto">
          <a:xfrm>
            <a:off x="9120188" y="4416426"/>
            <a:ext cx="1630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it-IT" altLang="it-IT" sz="1400" b="1" kern="0" dirty="0">
                <a:solidFill>
                  <a:srgbClr val="604A7B"/>
                </a:solidFill>
                <a:cs typeface="Arial" charset="0"/>
              </a:rPr>
              <a:t> 80%linkage to care</a:t>
            </a:r>
          </a:p>
        </p:txBody>
      </p:sp>
      <p:sp>
        <p:nvSpPr>
          <p:cNvPr id="11" name="CasellaDiTesto 40"/>
          <p:cNvSpPr txBox="1">
            <a:spLocks noChangeArrowheads="1"/>
          </p:cNvSpPr>
          <p:nvPr/>
        </p:nvSpPr>
        <p:spPr bwMode="auto">
          <a:xfrm>
            <a:off x="1774825" y="6472239"/>
            <a:ext cx="84597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it-IT" altLang="it-IT" sz="1400" b="1" kern="0" dirty="0">
                <a:solidFill>
                  <a:srgbClr val="1F497D"/>
                </a:solidFill>
                <a:cs typeface="Arial" charset="0"/>
              </a:rPr>
              <a:t>With an </a:t>
            </a:r>
            <a:r>
              <a:rPr lang="it-IT" altLang="it-IT" sz="1400" b="1" kern="0" dirty="0" err="1">
                <a:solidFill>
                  <a:srgbClr val="1F497D"/>
                </a:solidFill>
                <a:cs typeface="Arial" charset="0"/>
              </a:rPr>
              <a:t>annual</a:t>
            </a:r>
            <a:r>
              <a:rPr lang="it-IT" altLang="it-IT" sz="1400" b="1" kern="0" dirty="0">
                <a:solidFill>
                  <a:srgbClr val="1F497D"/>
                </a:solidFill>
                <a:cs typeface="Arial" charset="0"/>
              </a:rPr>
              <a:t> rate of treatment =&gt;35.000 </a:t>
            </a:r>
            <a:r>
              <a:rPr lang="it-IT" altLang="it-IT" sz="1400" b="1" kern="0" dirty="0" err="1">
                <a:solidFill>
                  <a:srgbClr val="1F497D"/>
                </a:solidFill>
                <a:cs typeface="Arial" charset="0"/>
              </a:rPr>
              <a:t>patients</a:t>
            </a:r>
            <a:r>
              <a:rPr lang="it-IT" altLang="it-IT" sz="1400" b="1" kern="0" dirty="0">
                <a:solidFill>
                  <a:srgbClr val="1F497D"/>
                </a:solidFill>
                <a:cs typeface="Arial" charset="0"/>
              </a:rPr>
              <a:t> the pool of treatment </a:t>
            </a:r>
            <a:r>
              <a:rPr lang="it-IT" altLang="it-IT" sz="1400" b="1" kern="0" dirty="0" err="1">
                <a:solidFill>
                  <a:srgbClr val="1F497D"/>
                </a:solidFill>
                <a:cs typeface="Arial" charset="0"/>
              </a:rPr>
              <a:t>will</a:t>
            </a:r>
            <a:r>
              <a:rPr lang="it-IT" altLang="it-IT" sz="1400" b="1" kern="0" dirty="0">
                <a:solidFill>
                  <a:srgbClr val="1F497D"/>
                </a:solidFill>
                <a:cs typeface="Arial" charset="0"/>
              </a:rPr>
              <a:t> be </a:t>
            </a:r>
            <a:r>
              <a:rPr lang="it-IT" altLang="it-IT" sz="1400" b="1" kern="0" dirty="0" err="1">
                <a:solidFill>
                  <a:srgbClr val="1F497D"/>
                </a:solidFill>
                <a:cs typeface="Arial" charset="0"/>
              </a:rPr>
              <a:t>depleted</a:t>
            </a:r>
            <a:r>
              <a:rPr lang="it-IT" altLang="it-IT" sz="1400" b="1" kern="0" dirty="0">
                <a:solidFill>
                  <a:srgbClr val="1F497D"/>
                </a:solidFill>
                <a:cs typeface="Arial" charset="0"/>
              </a:rPr>
              <a:t> </a:t>
            </a:r>
            <a:r>
              <a:rPr lang="it-IT" altLang="it-IT" sz="1400" b="1" kern="0" dirty="0" err="1">
                <a:solidFill>
                  <a:srgbClr val="1F497D"/>
                </a:solidFill>
                <a:cs typeface="Arial" charset="0"/>
              </a:rPr>
              <a:t>between</a:t>
            </a:r>
            <a:r>
              <a:rPr lang="it-IT" altLang="it-IT" sz="1400" b="1" kern="0" dirty="0">
                <a:solidFill>
                  <a:srgbClr val="1F497D"/>
                </a:solidFill>
                <a:cs typeface="Arial" charset="0"/>
              </a:rPr>
              <a:t> 2025-2028</a:t>
            </a:r>
          </a:p>
        </p:txBody>
      </p:sp>
      <p:cxnSp>
        <p:nvCxnSpPr>
          <p:cNvPr id="3" name="Connettore 1 2"/>
          <p:cNvCxnSpPr/>
          <p:nvPr/>
        </p:nvCxnSpPr>
        <p:spPr>
          <a:xfrm>
            <a:off x="7104063" y="3789364"/>
            <a:ext cx="0" cy="11525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ttore 1 19"/>
          <p:cNvCxnSpPr/>
          <p:nvPr/>
        </p:nvCxnSpPr>
        <p:spPr>
          <a:xfrm>
            <a:off x="8277225" y="4110038"/>
            <a:ext cx="0" cy="8318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9304338" y="4756150"/>
            <a:ext cx="1274762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it-IT" sz="1600" b="1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WHO targets</a:t>
            </a:r>
          </a:p>
        </p:txBody>
      </p:sp>
      <p:sp>
        <p:nvSpPr>
          <p:cNvPr id="33804" name="CasellaDiTesto 28"/>
          <p:cNvSpPr txBox="1">
            <a:spLocks noChangeArrowheads="1"/>
          </p:cNvSpPr>
          <p:nvPr/>
        </p:nvSpPr>
        <p:spPr bwMode="auto">
          <a:xfrm>
            <a:off x="5735638" y="2852739"/>
            <a:ext cx="23987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200"/>
              </a:spcBef>
              <a:buClr>
                <a:srgbClr val="C00000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200"/>
              </a:spcBef>
              <a:buClr>
                <a:srgbClr val="C00000"/>
              </a:buClr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2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600">
                <a:latin typeface="Calibri" panose="020F0502020204030204" pitchFamily="34" charset="0"/>
              </a:rPr>
              <a:t>Base 2016 :Treat &gt;F2 stage</a:t>
            </a:r>
          </a:p>
        </p:txBody>
      </p:sp>
      <p:pic>
        <p:nvPicPr>
          <p:cNvPr id="33805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289" y="0"/>
            <a:ext cx="1127125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806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1"/>
            <a:ext cx="1054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807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64701" y="177800"/>
            <a:ext cx="931863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808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5764" y="5805488"/>
            <a:ext cx="1341437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6624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9516" y="1969032"/>
            <a:ext cx="10515600" cy="3134533"/>
          </a:xfrm>
        </p:spPr>
        <p:txBody>
          <a:bodyPr>
            <a:normAutofit fontScale="90000"/>
          </a:bodyPr>
          <a:lstStyle/>
          <a:p>
            <a:pPr algn="ctr"/>
            <a:r>
              <a:rPr lang="en-GB" altLang="it-IT" dirty="0">
                <a:solidFill>
                  <a:srgbClr val="FF0000"/>
                </a:solidFill>
              </a:rPr>
              <a:t/>
            </a:r>
            <a:br>
              <a:rPr lang="en-GB" altLang="it-IT" dirty="0">
                <a:solidFill>
                  <a:srgbClr val="FF0000"/>
                </a:solidFill>
              </a:rPr>
            </a:br>
            <a:r>
              <a:rPr lang="en-GB" altLang="it-IT" dirty="0">
                <a:solidFill>
                  <a:srgbClr val="FF0000"/>
                </a:solidFill>
              </a:rPr>
              <a:t/>
            </a:r>
            <a:br>
              <a:rPr lang="en-GB" altLang="it-IT" dirty="0">
                <a:solidFill>
                  <a:srgbClr val="FF0000"/>
                </a:solidFill>
              </a:rPr>
            </a:br>
            <a:r>
              <a:rPr lang="en-GB" altLang="it-IT" dirty="0">
                <a:solidFill>
                  <a:srgbClr val="FF0000"/>
                </a:solidFill>
              </a:rPr>
              <a:t/>
            </a:r>
            <a:br>
              <a:rPr lang="en-GB" altLang="it-IT" dirty="0">
                <a:solidFill>
                  <a:srgbClr val="FF0000"/>
                </a:solidFill>
              </a:rPr>
            </a:br>
            <a:r>
              <a:rPr lang="en-GB" altLang="it-IT" dirty="0">
                <a:solidFill>
                  <a:srgbClr val="FF0000"/>
                </a:solidFill>
              </a:rPr>
              <a:t/>
            </a:r>
            <a:br>
              <a:rPr lang="en-GB" altLang="it-IT" dirty="0">
                <a:solidFill>
                  <a:srgbClr val="FF0000"/>
                </a:solidFill>
              </a:rPr>
            </a:br>
            <a:r>
              <a:rPr lang="en-GB" altLang="it-IT" dirty="0">
                <a:solidFill>
                  <a:srgbClr val="FF0000"/>
                </a:solidFill>
              </a:rPr>
              <a:t/>
            </a:r>
            <a:br>
              <a:rPr lang="en-GB" altLang="it-IT" dirty="0">
                <a:solidFill>
                  <a:srgbClr val="FF0000"/>
                </a:solidFill>
              </a:rPr>
            </a:br>
            <a:r>
              <a:rPr lang="en-GB" altLang="it-IT" sz="3600" dirty="0">
                <a:solidFill>
                  <a:schemeClr val="accent1">
                    <a:lumMod val="75000"/>
                  </a:schemeClr>
                </a:solidFill>
              </a:rPr>
              <a:t>Estimated prevalence of undiagnosed hepatitis C virus infected individuals in Italy:  a mathematical model to accurately measure HCV prevalence by route of transmission with a route of transmission granularity</a:t>
            </a:r>
            <a:br>
              <a:rPr lang="en-GB" altLang="it-IT" sz="3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GB" altLang="it-IT" sz="3600" dirty="0">
                <a:solidFill>
                  <a:srgbClr val="FF0000"/>
                </a:solidFill>
              </a:rPr>
              <a:t/>
            </a:r>
            <a:br>
              <a:rPr lang="en-GB" altLang="it-IT" sz="3600" dirty="0">
                <a:solidFill>
                  <a:srgbClr val="FF0000"/>
                </a:solidFill>
              </a:rPr>
            </a:br>
            <a:r>
              <a:rPr lang="en-GB" altLang="it-IT" sz="3600" dirty="0">
                <a:solidFill>
                  <a:srgbClr val="FF0000"/>
                </a:solidFill>
              </a:rPr>
              <a:t/>
            </a:r>
            <a:br>
              <a:rPr lang="en-GB" altLang="it-IT" sz="3600" dirty="0">
                <a:solidFill>
                  <a:srgbClr val="FF0000"/>
                </a:solidFill>
              </a:rPr>
            </a:br>
            <a:r>
              <a:rPr lang="en-GB" altLang="it-IT" sz="3600" dirty="0">
                <a:solidFill>
                  <a:srgbClr val="FF0000"/>
                </a:solidFill>
              </a:rPr>
              <a:t/>
            </a:r>
            <a:br>
              <a:rPr lang="en-GB" altLang="it-IT" sz="3600" dirty="0">
                <a:solidFill>
                  <a:srgbClr val="FF0000"/>
                </a:solidFill>
              </a:rPr>
            </a:br>
            <a:r>
              <a:rPr lang="en-GB" altLang="it-IT" sz="3600" dirty="0">
                <a:solidFill>
                  <a:srgbClr val="FF0000"/>
                </a:solidFill>
              </a:rPr>
              <a:t>							</a:t>
            </a:r>
            <a:r>
              <a:rPr lang="en-GB" altLang="it-IT" sz="2000" dirty="0" err="1">
                <a:solidFill>
                  <a:srgbClr val="FF0000"/>
                </a:solidFill>
              </a:rPr>
              <a:t>Kondili</a:t>
            </a:r>
            <a:r>
              <a:rPr lang="en-GB" altLang="it-IT" sz="2000" dirty="0">
                <a:solidFill>
                  <a:srgbClr val="FF0000"/>
                </a:solidFill>
              </a:rPr>
              <a:t> et al AASLD 2019 Boston USA</a:t>
            </a:r>
            <a:r>
              <a:rPr lang="it-IT" sz="2000" spc="-15" dirty="0">
                <a:latin typeface="Arial"/>
                <a:cs typeface="Arial"/>
              </a:rPr>
              <a:t/>
            </a:r>
            <a:br>
              <a:rPr lang="it-IT" sz="2000" spc="-15" dirty="0">
                <a:latin typeface="Arial"/>
                <a:cs typeface="Arial"/>
              </a:rPr>
            </a:br>
            <a:r>
              <a:rPr lang="it-IT" sz="2000" dirty="0"/>
              <a:t/>
            </a:r>
            <a:br>
              <a:rPr lang="it-IT" sz="2000" dirty="0"/>
            </a:b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822982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A8BBD9DE-BB15-4B2E-B999-3F7E7859DAC1}"/>
              </a:ext>
            </a:extLst>
          </p:cNvPr>
          <p:cNvSpPr/>
          <p:nvPr/>
        </p:nvSpPr>
        <p:spPr>
          <a:xfrm>
            <a:off x="133200" y="104760"/>
            <a:ext cx="4105168" cy="49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0" rIns="90000" bIns="0" anchor="ctr"/>
          <a:lstStyle/>
          <a:p>
            <a:pPr>
              <a:lnSpc>
                <a:spcPct val="90000"/>
              </a:lnSpc>
            </a:pPr>
            <a:r>
              <a:rPr lang="en-US" sz="2800" kern="0" dirty="0">
                <a:solidFill>
                  <a:srgbClr val="133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– Prevalence </a:t>
            </a:r>
            <a:endParaRPr lang="it-IT" sz="2800" kern="0" dirty="0">
              <a:solidFill>
                <a:srgbClr val="1335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1C001F42-D51C-4CE2-88FD-3D2EBCD993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668642"/>
              </p:ext>
            </p:extLst>
          </p:nvPr>
        </p:nvGraphicFramePr>
        <p:xfrm>
          <a:off x="4655773" y="383603"/>
          <a:ext cx="7087304" cy="58905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41478">
                  <a:extLst>
                    <a:ext uri="{9D8B030D-6E8A-4147-A177-3AD203B41FA5}">
                      <a16:colId xmlns:a16="http://schemas.microsoft.com/office/drawing/2014/main" val="3644967941"/>
                    </a:ext>
                  </a:extLst>
                </a:gridCol>
                <a:gridCol w="1310577">
                  <a:extLst>
                    <a:ext uri="{9D8B030D-6E8A-4147-A177-3AD203B41FA5}">
                      <a16:colId xmlns:a16="http://schemas.microsoft.com/office/drawing/2014/main" val="630917105"/>
                    </a:ext>
                  </a:extLst>
                </a:gridCol>
                <a:gridCol w="1715999">
                  <a:extLst>
                    <a:ext uri="{9D8B030D-6E8A-4147-A177-3AD203B41FA5}">
                      <a16:colId xmlns:a16="http://schemas.microsoft.com/office/drawing/2014/main" val="3459386897"/>
                    </a:ext>
                  </a:extLst>
                </a:gridCol>
                <a:gridCol w="1719250">
                  <a:extLst>
                    <a:ext uri="{9D8B030D-6E8A-4147-A177-3AD203B41FA5}">
                      <a16:colId xmlns:a16="http://schemas.microsoft.com/office/drawing/2014/main" val="1937057103"/>
                    </a:ext>
                  </a:extLst>
                </a:gridCol>
              </a:tblGrid>
              <a:tr h="3973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Absolute </a:t>
                      </a:r>
                      <a:r>
                        <a:rPr lang="it-IT" sz="18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number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7186163"/>
                  </a:ext>
                </a:extLst>
              </a:tr>
              <a:tr h="2426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Reference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Lower 95% CI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Upper 95% CI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5191504"/>
                  </a:ext>
                </a:extLst>
              </a:tr>
              <a:tr h="2426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410775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388627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425800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0269797"/>
                  </a:ext>
                </a:extLst>
              </a:tr>
              <a:tr h="2426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</a:rPr>
                        <a:t>Total F0-F3</a:t>
                      </a:r>
                      <a:endParaRPr lang="en-GB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281809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209531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364910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9623499"/>
                  </a:ext>
                </a:extLst>
              </a:tr>
              <a:tr h="2426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Total F4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128966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44471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198119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76968084"/>
                  </a:ext>
                </a:extLst>
              </a:tr>
              <a:tr h="2426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High risk groups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14417422"/>
                  </a:ext>
                </a:extLst>
              </a:tr>
              <a:tr h="2426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</a:rPr>
                        <a:t>PWID</a:t>
                      </a: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sng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90924168"/>
                  </a:ext>
                </a:extLst>
              </a:tr>
              <a:tr h="2426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F0-F3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146652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106911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187821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3352862"/>
                  </a:ext>
                </a:extLst>
              </a:tr>
              <a:tr h="2426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F4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58001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17356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95199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0500212"/>
                  </a:ext>
                </a:extLst>
              </a:tr>
              <a:tr h="2426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</a:rPr>
                        <a:t>Tattoo/body piercing</a:t>
                      </a: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n-GB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14624919"/>
                  </a:ext>
                </a:extLst>
              </a:tr>
              <a:tr h="2426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F0-F3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81153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64865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91101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9813669"/>
                  </a:ext>
                </a:extLst>
              </a:tr>
              <a:tr h="2426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F4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11928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27734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39931274"/>
                  </a:ext>
                </a:extLst>
              </a:tr>
              <a:tr h="2426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</a:rPr>
                        <a:t>Sexual transmission</a:t>
                      </a: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n-GB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95104235"/>
                  </a:ext>
                </a:extLst>
              </a:tr>
              <a:tr h="2426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F0-F3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33871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26922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38691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3200870"/>
                  </a:ext>
                </a:extLst>
              </a:tr>
              <a:tr h="2426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F4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2615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7750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51927333"/>
                  </a:ext>
                </a:extLst>
              </a:tr>
              <a:tr h="2426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</a:rPr>
                        <a:t>GS + transfusion</a:t>
                      </a: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n-GB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80635580"/>
                  </a:ext>
                </a:extLst>
              </a:tr>
              <a:tr h="2426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F0-F3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18038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50081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34765761"/>
                  </a:ext>
                </a:extLst>
              </a:tr>
              <a:tr h="2426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F4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54567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22598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65670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46245852"/>
                  </a:ext>
                </a:extLst>
              </a:tr>
              <a:tr h="2278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</a:rPr>
                        <a:t>Vertical transmission </a:t>
                      </a: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n-GB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89237982"/>
                  </a:ext>
                </a:extLst>
              </a:tr>
              <a:tr h="2362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F0-F3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2095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3331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1737976"/>
                  </a:ext>
                </a:extLst>
              </a:tr>
              <a:tr h="2426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F4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1854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2634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89269805"/>
                  </a:ext>
                </a:extLst>
              </a:tr>
            </a:tbl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395416" y="3595816"/>
            <a:ext cx="36611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I  pazienti trattati sia con terapie a</a:t>
            </a:r>
          </a:p>
          <a:p>
            <a:r>
              <a:rPr lang="it-IT" dirty="0"/>
              <a:t> base di Interferone che con antivirali</a:t>
            </a:r>
          </a:p>
          <a:p>
            <a:r>
              <a:rPr lang="it-IT" dirty="0"/>
              <a:t>secondo i dati del registro AIFA </a:t>
            </a:r>
          </a:p>
          <a:p>
            <a:r>
              <a:rPr lang="it-IT" dirty="0"/>
              <a:t>sono stati esclusi dal modello </a:t>
            </a:r>
          </a:p>
        </p:txBody>
      </p:sp>
    </p:spTree>
    <p:extLst>
      <p:ext uri="{BB962C8B-B14F-4D97-AF65-F5344CB8AC3E}">
        <p14:creationId xmlns:p14="http://schemas.microsoft.com/office/powerpoint/2010/main" val="223926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A8BBD9DE-BB15-4B2E-B999-3F7E7859DAC1}"/>
              </a:ext>
            </a:extLst>
          </p:cNvPr>
          <p:cNvSpPr/>
          <p:nvPr/>
        </p:nvSpPr>
        <p:spPr>
          <a:xfrm>
            <a:off x="133200" y="104760"/>
            <a:ext cx="12058800" cy="49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0" rIns="90000" bIns="0" anchor="ctr"/>
          <a:lstStyle/>
          <a:p>
            <a:pPr>
              <a:lnSpc>
                <a:spcPct val="90000"/>
              </a:lnSpc>
            </a:pPr>
            <a:r>
              <a:rPr lang="en-US" sz="2000" kern="0">
                <a:solidFill>
                  <a:srgbClr val="133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– Transmission routes relative prevalence</a:t>
            </a:r>
            <a:endParaRPr lang="it-IT" sz="2000" kern="0">
              <a:solidFill>
                <a:srgbClr val="1335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30162CFA-8C5F-47F2-9259-05A7E4156DF8}"/>
              </a:ext>
            </a:extLst>
          </p:cNvPr>
          <p:cNvGrpSpPr/>
          <p:nvPr/>
        </p:nvGrpSpPr>
        <p:grpSpPr>
          <a:xfrm>
            <a:off x="133197" y="1052593"/>
            <a:ext cx="11140685" cy="5175973"/>
            <a:chOff x="133198" y="768464"/>
            <a:chExt cx="10081320" cy="5460102"/>
          </a:xfrm>
        </p:grpSpPr>
        <p:sp>
          <p:nvSpPr>
            <p:cNvPr id="14" name="Freccia a destra 13">
              <a:extLst>
                <a:ext uri="{FF2B5EF4-FFF2-40B4-BE49-F238E27FC236}">
                  <a16:creationId xmlns:a16="http://schemas.microsoft.com/office/drawing/2014/main" id="{B36ECDD3-7D1E-784B-9849-A507ABB4A3F6}"/>
                </a:ext>
              </a:extLst>
            </p:cNvPr>
            <p:cNvSpPr/>
            <p:nvPr/>
          </p:nvSpPr>
          <p:spPr>
            <a:xfrm>
              <a:off x="133201" y="1878387"/>
              <a:ext cx="9534906" cy="1014076"/>
            </a:xfrm>
            <a:prstGeom prst="rightArrow">
              <a:avLst>
                <a:gd name="adj1" fmla="val 100000"/>
                <a:gd name="adj2" fmla="val 79906"/>
              </a:avLst>
            </a:prstGeom>
            <a:solidFill>
              <a:srgbClr val="07548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8925"/>
              <a:r>
                <a:rPr lang="en-US" dirty="0">
                  <a:solidFill>
                    <a:schemeClr val="bg1"/>
                  </a:solidFill>
                  <a:latin typeface="Georgia Pro Cond"/>
                </a:rPr>
                <a:t>2) TATTOO:                                                      </a:t>
              </a:r>
              <a:r>
                <a:rPr lang="en-GB" dirty="0">
                  <a:latin typeface="Calibri" panose="020F0502020204030204" pitchFamily="34" charset="0"/>
                  <a:ea typeface="Cambria" panose="02040503050406030204" pitchFamily="18" charset="0"/>
                </a:rPr>
                <a:t>28.8%         (95% CI:24.4%-31.4%)</a:t>
              </a:r>
              <a:endParaRPr lang="en-GB" dirty="0"/>
            </a:p>
          </p:txBody>
        </p:sp>
        <p:sp>
          <p:nvSpPr>
            <p:cNvPr id="16" name="Freccia a destra 15">
              <a:extLst>
                <a:ext uri="{FF2B5EF4-FFF2-40B4-BE49-F238E27FC236}">
                  <a16:creationId xmlns:a16="http://schemas.microsoft.com/office/drawing/2014/main" id="{ADE65312-41EA-4AE4-8302-29395BB73678}"/>
                </a:ext>
              </a:extLst>
            </p:cNvPr>
            <p:cNvSpPr/>
            <p:nvPr/>
          </p:nvSpPr>
          <p:spPr>
            <a:xfrm>
              <a:off x="133200" y="768464"/>
              <a:ext cx="10081318" cy="1014076"/>
            </a:xfrm>
            <a:prstGeom prst="rightArrow">
              <a:avLst>
                <a:gd name="adj1" fmla="val 100000"/>
                <a:gd name="adj2" fmla="val 79906"/>
              </a:avLst>
            </a:prstGeom>
            <a:solidFill>
              <a:srgbClr val="07548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8925"/>
              <a:r>
                <a:rPr lang="en-US" dirty="0">
                  <a:solidFill>
                    <a:schemeClr val="bg1"/>
                  </a:solidFill>
                  <a:latin typeface="Georgia Pro Cond"/>
                </a:rPr>
                <a:t>1) PWID:                                                           </a:t>
              </a:r>
              <a:r>
                <a:rPr lang="en-GB" dirty="0">
                  <a:latin typeface="Calibri" panose="020F0502020204030204" pitchFamily="34" charset="0"/>
                  <a:ea typeface="Cambria" panose="02040503050406030204" pitchFamily="18" charset="0"/>
                </a:rPr>
                <a:t>52.1%         (95% CI: 49.4%-53.8%)</a:t>
              </a:r>
              <a:endParaRPr lang="en-GB" dirty="0"/>
            </a:p>
          </p:txBody>
        </p:sp>
        <p:sp>
          <p:nvSpPr>
            <p:cNvPr id="17" name="Freccia a destra 16">
              <a:extLst>
                <a:ext uri="{FF2B5EF4-FFF2-40B4-BE49-F238E27FC236}">
                  <a16:creationId xmlns:a16="http://schemas.microsoft.com/office/drawing/2014/main" id="{04A8D038-91AD-41A3-A6D4-E1369F92E9D2}"/>
                </a:ext>
              </a:extLst>
            </p:cNvPr>
            <p:cNvSpPr/>
            <p:nvPr/>
          </p:nvSpPr>
          <p:spPr>
            <a:xfrm>
              <a:off x="133199" y="2996411"/>
              <a:ext cx="9155767" cy="1014076"/>
            </a:xfrm>
            <a:prstGeom prst="rightArrow">
              <a:avLst>
                <a:gd name="adj1" fmla="val 100000"/>
                <a:gd name="adj2" fmla="val 79906"/>
              </a:avLst>
            </a:prstGeom>
            <a:solidFill>
              <a:srgbClr val="07548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8925"/>
              <a:r>
                <a:rPr lang="en-US" dirty="0">
                  <a:solidFill>
                    <a:schemeClr val="bg1"/>
                  </a:solidFill>
                  <a:latin typeface="Georgia Pro Cond" panose="02040506050405020303" pitchFamily="18" charset="0"/>
                </a:rPr>
                <a:t>3) SEX:                                                              </a:t>
              </a:r>
              <a:r>
                <a:rPr lang="en-GB" dirty="0">
                  <a:latin typeface="Calibri" panose="020F0502020204030204" pitchFamily="34" charset="0"/>
                  <a:cs typeface="Calibri" panose="020F0502020204030204" pitchFamily="34" charset="0"/>
                </a:rPr>
                <a:t>12.0%          (95% CI:9.5</a:t>
              </a:r>
              <a:r>
                <a:rPr lang="en-GB" dirty="0">
                  <a:latin typeface="Calibri" panose="020F0502020204030204" pitchFamily="34" charset="0"/>
                  <a:ea typeface="Cambria" panose="02040503050406030204" pitchFamily="18" charset="0"/>
                </a:rPr>
                <a:t>%</a:t>
              </a:r>
              <a:r>
                <a:rPr lang="en-GB" dirty="0">
                  <a:latin typeface="Calibri" panose="020F0502020204030204" pitchFamily="34" charset="0"/>
                  <a:cs typeface="Calibri" panose="020F0502020204030204" pitchFamily="34" charset="0"/>
                </a:rPr>
                <a:t>-14.9%)</a:t>
              </a:r>
              <a:endParaRPr lang="en-GB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Freccia a destra 17">
              <a:extLst>
                <a:ext uri="{FF2B5EF4-FFF2-40B4-BE49-F238E27FC236}">
                  <a16:creationId xmlns:a16="http://schemas.microsoft.com/office/drawing/2014/main" id="{E4748FCA-0242-4B92-A323-467902C21F0C}"/>
                </a:ext>
              </a:extLst>
            </p:cNvPr>
            <p:cNvSpPr/>
            <p:nvPr/>
          </p:nvSpPr>
          <p:spPr>
            <a:xfrm>
              <a:off x="133200" y="4108791"/>
              <a:ext cx="8642810" cy="1014076"/>
            </a:xfrm>
            <a:prstGeom prst="rightArrow">
              <a:avLst>
                <a:gd name="adj1" fmla="val 100000"/>
                <a:gd name="adj2" fmla="val 79906"/>
              </a:avLst>
            </a:prstGeom>
            <a:solidFill>
              <a:srgbClr val="07548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8925"/>
              <a:r>
                <a:rPr lang="en-US" dirty="0">
                  <a:solidFill>
                    <a:schemeClr val="bg1"/>
                  </a:solidFill>
                  <a:latin typeface="Georgia Pro Cond"/>
                </a:rPr>
                <a:t>4) GLASS SYRINGE + TRANSFUSION:   </a:t>
              </a:r>
              <a:r>
                <a:rPr lang="en-GB" dirty="0">
                  <a:solidFill>
                    <a:schemeClr val="bg1"/>
                  </a:solidFill>
                  <a:latin typeface="Calibri" panose="020F0502020204030204" pitchFamily="34" charset="0"/>
                  <a:ea typeface="Cambria" panose="02040503050406030204" pitchFamily="18" charset="0"/>
                </a:rPr>
                <a:t>6</a:t>
              </a:r>
              <a:r>
                <a:rPr lang="en-GB" dirty="0">
                  <a:latin typeface="Calibri" panose="020F0502020204030204" pitchFamily="34" charset="0"/>
                  <a:ea typeface="Cambria" panose="02040503050406030204" pitchFamily="18" charset="0"/>
                </a:rPr>
                <a:t>.4%           (95% CI: 3.3%-13.9%)</a:t>
              </a:r>
              <a:endParaRPr lang="en-GB" dirty="0"/>
            </a:p>
          </p:txBody>
        </p:sp>
        <p:sp>
          <p:nvSpPr>
            <p:cNvPr id="19" name="Freccia a destra 18">
              <a:extLst>
                <a:ext uri="{FF2B5EF4-FFF2-40B4-BE49-F238E27FC236}">
                  <a16:creationId xmlns:a16="http://schemas.microsoft.com/office/drawing/2014/main" id="{7C4C9B93-CDAC-4E57-B05C-F65D047E3C4A}"/>
                </a:ext>
              </a:extLst>
            </p:cNvPr>
            <p:cNvSpPr/>
            <p:nvPr/>
          </p:nvSpPr>
          <p:spPr>
            <a:xfrm>
              <a:off x="133198" y="5214490"/>
              <a:ext cx="8006691" cy="1014076"/>
            </a:xfrm>
            <a:prstGeom prst="rightArrow">
              <a:avLst>
                <a:gd name="adj1" fmla="val 100000"/>
                <a:gd name="adj2" fmla="val 79906"/>
              </a:avLst>
            </a:prstGeom>
            <a:solidFill>
              <a:srgbClr val="07548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8925"/>
              <a:r>
                <a:rPr lang="en-US" dirty="0">
                  <a:solidFill>
                    <a:schemeClr val="bg1"/>
                  </a:solidFill>
                  <a:latin typeface="Georgia Pro Cond" panose="02040506050405020303" pitchFamily="18" charset="0"/>
                </a:rPr>
                <a:t>5) VERTICAL:                                                 </a:t>
              </a:r>
              <a:r>
                <a:rPr lang="en-GB" dirty="0">
                  <a:solidFill>
                    <a:schemeClr val="bg1"/>
                  </a:solidFill>
                  <a:latin typeface="Calibri" panose="020F0502020204030204" pitchFamily="34" charset="0"/>
                  <a:ea typeface="Cambria" panose="02040503050406030204" pitchFamily="18" charset="0"/>
                </a:rPr>
                <a:t>0</a:t>
              </a:r>
              <a:r>
                <a:rPr lang="en-GB" dirty="0">
                  <a:latin typeface="Calibri" panose="020F0502020204030204" pitchFamily="34" charset="0"/>
                  <a:ea typeface="Cambria" panose="02040503050406030204" pitchFamily="18" charset="0"/>
                </a:rPr>
                <a:t>.7%            (95% CI:0.5%-1.0%)</a:t>
              </a:r>
              <a:endParaRPr lang="en-GB" dirty="0"/>
            </a:p>
          </p:txBody>
        </p:sp>
        <p:pic>
          <p:nvPicPr>
            <p:cNvPr id="21" name="Elemento grafico 8">
              <a:extLst>
                <a:ext uri="{FF2B5EF4-FFF2-40B4-BE49-F238E27FC236}">
                  <a16:creationId xmlns:a16="http://schemas.microsoft.com/office/drawing/2014/main" id="{D9E77659-1BA9-7042-AA15-7FBDC8886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495000" y="2084346"/>
              <a:ext cx="562020" cy="562020"/>
            </a:xfrm>
            <a:prstGeom prst="rect">
              <a:avLst/>
            </a:prstGeom>
          </p:spPr>
        </p:pic>
        <p:pic>
          <p:nvPicPr>
            <p:cNvPr id="24" name="Elemento grafico 9" descr="Due uomini">
              <a:extLst>
                <a:ext uri="{FF2B5EF4-FFF2-40B4-BE49-F238E27FC236}">
                  <a16:creationId xmlns:a16="http://schemas.microsoft.com/office/drawing/2014/main" id="{C090E707-80AE-4681-A9A3-6005BDD17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8017585" y="3115251"/>
              <a:ext cx="758425" cy="758425"/>
            </a:xfrm>
            <a:prstGeom prst="rect">
              <a:avLst/>
            </a:prstGeom>
          </p:spPr>
        </p:pic>
        <p:pic>
          <p:nvPicPr>
            <p:cNvPr id="25" name="Elemento grafico 10" descr="Ago">
              <a:extLst>
                <a:ext uri="{FF2B5EF4-FFF2-40B4-BE49-F238E27FC236}">
                  <a16:creationId xmlns:a16="http://schemas.microsoft.com/office/drawing/2014/main" id="{04AC4BB5-A2B3-4199-9B38-33F847BE2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6964002" y="4317269"/>
              <a:ext cx="655534" cy="655534"/>
            </a:xfrm>
            <a:prstGeom prst="rect">
              <a:avLst/>
            </a:prstGeom>
          </p:spPr>
        </p:pic>
        <p:pic>
          <p:nvPicPr>
            <p:cNvPr id="29" name="Elemento grafico 9" descr="Neonato">
              <a:extLst>
                <a:ext uri="{FF2B5EF4-FFF2-40B4-BE49-F238E27FC236}">
                  <a16:creationId xmlns:a16="http://schemas.microsoft.com/office/drawing/2014/main" id="{2875BFEB-E3FC-4706-8426-637730AAC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6940345" y="5386650"/>
              <a:ext cx="669755" cy="669755"/>
            </a:xfrm>
            <a:prstGeom prst="rect">
              <a:avLst/>
            </a:prstGeom>
          </p:spPr>
        </p:pic>
        <p:pic>
          <p:nvPicPr>
            <p:cNvPr id="32" name="Elemento grafico 33" descr="Endovena">
              <a:extLst>
                <a:ext uri="{FF2B5EF4-FFF2-40B4-BE49-F238E27FC236}">
                  <a16:creationId xmlns:a16="http://schemas.microsoft.com/office/drawing/2014/main" id="{750386CF-9945-407A-9AA5-31FF3DF1B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7576980" y="4261680"/>
              <a:ext cx="730370" cy="701616"/>
            </a:xfrm>
            <a:prstGeom prst="rect">
              <a:avLst/>
            </a:prstGeom>
          </p:spPr>
        </p:pic>
      </p:grp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DB145E93-A945-404D-8FA5-C4FA79233038}"/>
              </a:ext>
            </a:extLst>
          </p:cNvPr>
          <p:cNvSpPr txBox="1"/>
          <p:nvPr/>
        </p:nvSpPr>
        <p:spPr>
          <a:xfrm>
            <a:off x="1785202" y="652483"/>
            <a:ext cx="8394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/>
              <a:t>The asymptomatic population (F0-F3) is composed:</a:t>
            </a:r>
          </a:p>
        </p:txBody>
      </p:sp>
      <p:grpSp>
        <p:nvGrpSpPr>
          <p:cNvPr id="20" name="Gruppo 15">
            <a:extLst>
              <a:ext uri="{FF2B5EF4-FFF2-40B4-BE49-F238E27FC236}">
                <a16:creationId xmlns:a16="http://schemas.microsoft.com/office/drawing/2014/main" id="{501208CD-426D-3A4B-B64B-5157500A5AB8}"/>
              </a:ext>
            </a:extLst>
          </p:cNvPr>
          <p:cNvGrpSpPr/>
          <p:nvPr/>
        </p:nvGrpSpPr>
        <p:grpSpPr>
          <a:xfrm>
            <a:off x="9892835" y="1167494"/>
            <a:ext cx="904919" cy="731503"/>
            <a:chOff x="1019066" y="1071076"/>
            <a:chExt cx="876054" cy="685866"/>
          </a:xfrm>
          <a:solidFill>
            <a:srgbClr val="075482"/>
          </a:solidFill>
        </p:grpSpPr>
        <p:pic>
          <p:nvPicPr>
            <p:cNvPr id="22" name="Elemento grafico 16" descr="Ago">
              <a:extLst>
                <a:ext uri="{FF2B5EF4-FFF2-40B4-BE49-F238E27FC236}">
                  <a16:creationId xmlns:a16="http://schemas.microsoft.com/office/drawing/2014/main" id="{25A04912-59E0-3C4C-A4AB-35312FA2F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p:blipFill>
          <p:spPr>
            <a:xfrm rot="5400000">
              <a:off x="1408847" y="1270669"/>
              <a:ext cx="486273" cy="486273"/>
            </a:xfrm>
            <a:prstGeom prst="rect">
              <a:avLst/>
            </a:prstGeom>
          </p:spPr>
        </p:pic>
        <p:pic>
          <p:nvPicPr>
            <p:cNvPr id="23" name="Elemento grafico 17" descr="Uomo">
              <a:extLst>
                <a:ext uri="{FF2B5EF4-FFF2-40B4-BE49-F238E27FC236}">
                  <a16:creationId xmlns:a16="http://schemas.microsoft.com/office/drawing/2014/main" id="{508FC060-30F2-3C42-958A-F7C5B54D8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p:blipFill>
          <p:spPr>
            <a:xfrm>
              <a:off x="1019066" y="1071076"/>
              <a:ext cx="632918" cy="6329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184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802CB-5B8F-AD42-8008-9FF67C12F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437" y="27493"/>
            <a:ext cx="11183815" cy="1325563"/>
          </a:xfrm>
        </p:spPr>
        <p:txBody>
          <a:bodyPr>
            <a:normAutofit/>
          </a:bodyPr>
          <a:lstStyle/>
          <a:p>
            <a:r>
              <a:rPr lang="en-GB" sz="2800" b="1" dirty="0"/>
              <a:t>Where is the submerse</a:t>
            </a:r>
            <a:r>
              <a:rPr lang="en-US" sz="2800" b="1" dirty="0"/>
              <a:t> (F0–F3, asymptomatic and undiagnosed/unlinked to care)</a:t>
            </a:r>
            <a:endParaRPr lang="en-GB" sz="2800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603142-26C0-F142-84CF-2CA725DEC4D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494213" y="6607176"/>
            <a:ext cx="5484812" cy="182563"/>
          </a:xfrm>
        </p:spPr>
        <p:txBody>
          <a:bodyPr/>
          <a:lstStyle/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Presentation Title | Date xx.xx.xx | Company Confidential © 2012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64F6FB-A441-7248-96B7-0272499715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CF9351-7A71-4593-858A-B2C58BF91F34}" type="slidenum">
              <a:rPr lang="en-US" altLang="ja-JP" smtClean="0">
                <a:solidFill>
                  <a:srgbClr val="FFFFFF"/>
                </a:solidFill>
              </a:rPr>
              <a:pPr/>
              <a:t>9</a:t>
            </a:fld>
            <a:endParaRPr lang="en-US" altLang="ja-JP">
              <a:solidFill>
                <a:srgbClr val="FFFFFF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1C3FF5-E6BC-3144-8FEB-63AAD3BA5856}"/>
              </a:ext>
            </a:extLst>
          </p:cNvPr>
          <p:cNvSpPr txBox="1"/>
          <p:nvPr/>
        </p:nvSpPr>
        <p:spPr>
          <a:xfrm>
            <a:off x="1904594" y="1642151"/>
            <a:ext cx="325530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it-IT" dirty="0"/>
              <a:t>The most abundant routes are: PWID and Tattoo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alt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it-IT" dirty="0"/>
              <a:t>Nosocomial infection (glass syringe and transfusion) is only found in aged population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alt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it-IT" dirty="0"/>
              <a:t>Sex and Vertical are marginal roots of transmissions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alt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it-IT" dirty="0"/>
              <a:t>HCV peaks at 50 years of 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alt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it-IT" dirty="0"/>
              <a:t>2/3 of the population &gt;46 years old</a:t>
            </a:r>
            <a:endParaRPr lang="en-GB" alt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altLang="it-IT" dirty="0"/>
          </a:p>
        </p:txBody>
      </p:sp>
      <p:pic>
        <p:nvPicPr>
          <p:cNvPr id="8" name="Immagine 5" descr="Immagine che contiene screenshot, mappa&#10;&#10;Descrizione generata automaticamente">
            <a:extLst>
              <a:ext uri="{FF2B5EF4-FFF2-40B4-BE49-F238E27FC236}">
                <a16:creationId xmlns:a16="http://schemas.microsoft.com/office/drawing/2014/main" id="{658C99D0-EA0A-2E44-A827-1B026841B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929" y="1052736"/>
            <a:ext cx="4896365" cy="2520280"/>
          </a:xfrm>
          <a:prstGeom prst="rect">
            <a:avLst/>
          </a:prstGeom>
        </p:spPr>
      </p:pic>
      <p:pic>
        <p:nvPicPr>
          <p:cNvPr id="10" name="Immagine 25">
            <a:extLst>
              <a:ext uri="{FF2B5EF4-FFF2-40B4-BE49-F238E27FC236}">
                <a16:creationId xmlns:a16="http://schemas.microsoft.com/office/drawing/2014/main" id="{1BF61E85-8A1B-4840-95FE-EF0DD72754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167" y="3764874"/>
            <a:ext cx="4896365" cy="27604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50DC39-2E5F-EC42-B464-9FB8ED4E2C29}"/>
              </a:ext>
            </a:extLst>
          </p:cNvPr>
          <p:cNvSpPr txBox="1"/>
          <p:nvPr/>
        </p:nvSpPr>
        <p:spPr>
          <a:xfrm>
            <a:off x="5796029" y="1292927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B050"/>
                </a:solidFill>
              </a:rPr>
              <a:t>PWID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83FA3C-AA24-BD42-90DE-6FCB39798E51}"/>
              </a:ext>
            </a:extLst>
          </p:cNvPr>
          <p:cNvCxnSpPr>
            <a:cxnSpLocks/>
          </p:cNvCxnSpPr>
          <p:nvPr/>
        </p:nvCxnSpPr>
        <p:spPr>
          <a:xfrm>
            <a:off x="6444101" y="1480174"/>
            <a:ext cx="1152128" cy="463406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569994B-D0CD-3148-818D-1FD17DCD8494}"/>
              </a:ext>
            </a:extLst>
          </p:cNvPr>
          <p:cNvSpPr txBox="1"/>
          <p:nvPr/>
        </p:nvSpPr>
        <p:spPr>
          <a:xfrm>
            <a:off x="5796029" y="1999845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C00000"/>
                </a:solidFill>
              </a:rPr>
              <a:t>Tattoo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F44FFE2-7831-5C42-9B1A-27422C7C60D5}"/>
              </a:ext>
            </a:extLst>
          </p:cNvPr>
          <p:cNvCxnSpPr>
            <a:cxnSpLocks/>
          </p:cNvCxnSpPr>
          <p:nvPr/>
        </p:nvCxnSpPr>
        <p:spPr>
          <a:xfrm>
            <a:off x="6516109" y="2184511"/>
            <a:ext cx="1152128" cy="46340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2600CC2-B7C1-3D45-A7D9-00E672803038}"/>
              </a:ext>
            </a:extLst>
          </p:cNvPr>
          <p:cNvSpPr txBox="1"/>
          <p:nvPr/>
        </p:nvSpPr>
        <p:spPr>
          <a:xfrm rot="16200000">
            <a:off x="4267779" y="2159973"/>
            <a:ext cx="22034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Infected individuals – </a:t>
            </a:r>
            <a:r>
              <a:rPr lang="en-GB" sz="1200" b="1" dirty="0"/>
              <a:t>F0-3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19B997-0002-4340-BAD9-AB40B633B7C7}"/>
              </a:ext>
            </a:extLst>
          </p:cNvPr>
          <p:cNvSpPr txBox="1"/>
          <p:nvPr/>
        </p:nvSpPr>
        <p:spPr>
          <a:xfrm>
            <a:off x="5663953" y="3463089"/>
            <a:ext cx="4554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age</a:t>
            </a:r>
            <a:endParaRPr lang="en-GB" sz="12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6F6099-72F0-FF40-ACA6-0732A8A09BC6}"/>
              </a:ext>
            </a:extLst>
          </p:cNvPr>
          <p:cNvSpPr txBox="1"/>
          <p:nvPr/>
        </p:nvSpPr>
        <p:spPr>
          <a:xfrm>
            <a:off x="5645878" y="919754"/>
            <a:ext cx="4554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Submerse by age and root</a:t>
            </a:r>
            <a:endParaRPr lang="en-GB" sz="12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7B71CA-3072-3D4D-8230-B743E2AB8430}"/>
              </a:ext>
            </a:extLst>
          </p:cNvPr>
          <p:cNvSpPr txBox="1"/>
          <p:nvPr/>
        </p:nvSpPr>
        <p:spPr>
          <a:xfrm>
            <a:off x="9141917" y="2202751"/>
            <a:ext cx="986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FFC000"/>
                </a:solidFill>
              </a:rPr>
              <a:t>Tras</a:t>
            </a:r>
            <a:r>
              <a:rPr lang="it-IT" dirty="0">
                <a:solidFill>
                  <a:srgbClr val="FFC000"/>
                </a:solidFill>
              </a:rPr>
              <a:t>.-GS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4A52A1B-5544-E549-8B53-C0B1907C3AC8}"/>
              </a:ext>
            </a:extLst>
          </p:cNvPr>
          <p:cNvCxnSpPr>
            <a:cxnSpLocks/>
            <a:stCxn id="18" idx="2"/>
          </p:cNvCxnSpPr>
          <p:nvPr/>
        </p:nvCxnSpPr>
        <p:spPr>
          <a:xfrm flipH="1">
            <a:off x="9408368" y="2572084"/>
            <a:ext cx="226814" cy="71290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168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74826" y="1484313"/>
            <a:ext cx="8893175" cy="5257800"/>
          </a:xfrm>
        </p:spPr>
        <p:txBody>
          <a:bodyPr/>
          <a:lstStyle/>
          <a:p>
            <a:pPr marL="457200" indent="-457200" algn="ctr" defTabSz="952097">
              <a:buSzPct val="60000"/>
              <a:buFont typeface="Arial" panose="020B0604020202020204" pitchFamily="34" charset="0"/>
              <a:buChar char="-"/>
              <a:defRPr/>
            </a:pPr>
            <a:r>
              <a:rPr lang="en-US" sz="2400" dirty="0">
                <a:solidFill>
                  <a:srgbClr val="005995"/>
                </a:solidFill>
                <a:cs typeface="Arial" panose="020B0604020202020204" pitchFamily="34" charset="0"/>
              </a:rPr>
              <a:t>Screening </a:t>
            </a:r>
            <a:r>
              <a:rPr lang="en-US" sz="2400" dirty="0" err="1">
                <a:solidFill>
                  <a:srgbClr val="005995"/>
                </a:solidFill>
                <a:cs typeface="Arial" panose="020B0604020202020204" pitchFamily="34" charset="0"/>
              </a:rPr>
              <a:t>Universale</a:t>
            </a:r>
            <a:endParaRPr lang="en-US" sz="2400" dirty="0">
              <a:solidFill>
                <a:srgbClr val="005995"/>
              </a:solidFill>
              <a:cs typeface="Arial" panose="020B0604020202020204" pitchFamily="34" charset="0"/>
            </a:endParaRPr>
          </a:p>
          <a:p>
            <a:pPr marL="457200" indent="-457200" algn="ctr" defTabSz="952097">
              <a:buSzPct val="60000"/>
              <a:buFont typeface="Arial" panose="020B0604020202020204" pitchFamily="34" charset="0"/>
              <a:buChar char="-"/>
              <a:defRPr/>
            </a:pPr>
            <a:endParaRPr lang="en-US" sz="2400" dirty="0">
              <a:solidFill>
                <a:srgbClr val="005995"/>
              </a:solidFill>
              <a:cs typeface="Arial" panose="020B0604020202020204" pitchFamily="34" charset="0"/>
            </a:endParaRPr>
          </a:p>
          <a:p>
            <a:pPr marL="457200" indent="-457200" algn="ctr" defTabSz="952097">
              <a:buSzPct val="60000"/>
              <a:buFont typeface="Arial" panose="020B0604020202020204" pitchFamily="34" charset="0"/>
              <a:buChar char="-"/>
              <a:defRPr/>
            </a:pPr>
            <a:r>
              <a:rPr lang="en-US" sz="2400" dirty="0">
                <a:solidFill>
                  <a:srgbClr val="005995"/>
                </a:solidFill>
                <a:cs typeface="Arial" panose="020B0604020202020204" pitchFamily="34" charset="0"/>
              </a:rPr>
              <a:t>Screening </a:t>
            </a:r>
            <a:r>
              <a:rPr lang="en-US" sz="2400" dirty="0" err="1">
                <a:solidFill>
                  <a:srgbClr val="005995"/>
                </a:solidFill>
                <a:cs typeface="Arial" panose="020B0604020202020204" pitchFamily="34" charset="0"/>
              </a:rPr>
              <a:t>nelle</a:t>
            </a:r>
            <a:r>
              <a:rPr lang="en-US" sz="2400" dirty="0">
                <a:solidFill>
                  <a:srgbClr val="005995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5995"/>
                </a:solidFill>
                <a:cs typeface="Arial" panose="020B0604020202020204" pitchFamily="34" charset="0"/>
              </a:rPr>
              <a:t>coorti</a:t>
            </a:r>
            <a:r>
              <a:rPr lang="en-US" sz="2400" dirty="0">
                <a:solidFill>
                  <a:srgbClr val="005995"/>
                </a:solidFill>
                <a:cs typeface="Arial" panose="020B0604020202020204" pitchFamily="34" charset="0"/>
              </a:rPr>
              <a:t> di </a:t>
            </a:r>
            <a:r>
              <a:rPr lang="en-US" sz="2400" dirty="0" err="1">
                <a:solidFill>
                  <a:srgbClr val="005995"/>
                </a:solidFill>
                <a:cs typeface="Arial" panose="020B0604020202020204" pitchFamily="34" charset="0"/>
              </a:rPr>
              <a:t>nascità</a:t>
            </a:r>
            <a:r>
              <a:rPr lang="en-US" sz="2400" dirty="0">
                <a:solidFill>
                  <a:srgbClr val="005995"/>
                </a:solidFill>
                <a:cs typeface="Arial" panose="020B0604020202020204" pitchFamily="34" charset="0"/>
              </a:rPr>
              <a:t> 1948–77</a:t>
            </a:r>
          </a:p>
          <a:p>
            <a:pPr marL="457200" indent="-457200" algn="ctr" defTabSz="952097">
              <a:buSzPct val="60000"/>
              <a:buFont typeface="Arial" panose="020B0604020202020204" pitchFamily="34" charset="0"/>
              <a:buChar char="-"/>
              <a:defRPr/>
            </a:pPr>
            <a:endParaRPr lang="en-US" sz="2400" dirty="0">
              <a:solidFill>
                <a:srgbClr val="005995"/>
              </a:solidFill>
              <a:cs typeface="Arial" panose="020B0604020202020204" pitchFamily="34" charset="0"/>
            </a:endParaRPr>
          </a:p>
          <a:p>
            <a:pPr marL="457200" indent="-457200" algn="ctr" defTabSz="952097">
              <a:buSzPct val="60000"/>
              <a:buFont typeface="Arial" panose="020B0604020202020204" pitchFamily="34" charset="0"/>
              <a:buChar char="-"/>
              <a:defRPr/>
            </a:pPr>
            <a:r>
              <a:rPr lang="en-US" sz="2400" dirty="0">
                <a:solidFill>
                  <a:srgbClr val="005995"/>
                </a:solidFill>
                <a:cs typeface="Arial" panose="020B0604020202020204" pitchFamily="34" charset="0"/>
              </a:rPr>
              <a:t>Screening </a:t>
            </a:r>
            <a:r>
              <a:rPr lang="en-US" sz="2400" dirty="0" err="1">
                <a:solidFill>
                  <a:srgbClr val="005995"/>
                </a:solidFill>
                <a:cs typeface="Arial" panose="020B0604020202020204" pitchFamily="34" charset="0"/>
              </a:rPr>
              <a:t>nelle</a:t>
            </a:r>
            <a:r>
              <a:rPr lang="en-US" sz="2400" dirty="0">
                <a:solidFill>
                  <a:srgbClr val="005995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5995"/>
                </a:solidFill>
                <a:cs typeface="Arial" panose="020B0604020202020204" pitchFamily="34" charset="0"/>
              </a:rPr>
              <a:t>coorti</a:t>
            </a:r>
            <a:r>
              <a:rPr lang="en-US" sz="2400" dirty="0">
                <a:solidFill>
                  <a:srgbClr val="005995"/>
                </a:solidFill>
                <a:cs typeface="Arial" panose="020B0604020202020204" pitchFamily="34" charset="0"/>
              </a:rPr>
              <a:t> di </a:t>
            </a:r>
            <a:r>
              <a:rPr lang="en-US" sz="2400" dirty="0" err="1">
                <a:solidFill>
                  <a:srgbClr val="005995"/>
                </a:solidFill>
                <a:cs typeface="Arial" panose="020B0604020202020204" pitchFamily="34" charset="0"/>
              </a:rPr>
              <a:t>nascità</a:t>
            </a:r>
            <a:r>
              <a:rPr lang="en-US" sz="2400" dirty="0">
                <a:solidFill>
                  <a:srgbClr val="005995"/>
                </a:solidFill>
                <a:cs typeface="Arial" panose="020B0604020202020204" pitchFamily="34" charset="0"/>
              </a:rPr>
              <a:t> 1958–77</a:t>
            </a:r>
          </a:p>
          <a:p>
            <a:pPr marL="457200" indent="-457200" algn="ctr" defTabSz="952097">
              <a:buSzPct val="60000"/>
              <a:buFont typeface="Arial" panose="020B0604020202020204" pitchFamily="34" charset="0"/>
              <a:buChar char="-"/>
              <a:defRPr/>
            </a:pPr>
            <a:endParaRPr lang="en-US" sz="2400" dirty="0">
              <a:solidFill>
                <a:srgbClr val="005995"/>
              </a:solidFill>
              <a:cs typeface="Arial" panose="020B0604020202020204" pitchFamily="34" charset="0"/>
            </a:endParaRPr>
          </a:p>
          <a:p>
            <a:pPr marL="457200" indent="-457200" algn="ctr" defTabSz="952097">
              <a:buSzPct val="60000"/>
              <a:buFont typeface="Arial" panose="020B0604020202020204" pitchFamily="34" charset="0"/>
              <a:buChar char="-"/>
              <a:defRPr/>
            </a:pPr>
            <a:r>
              <a:rPr lang="en-US" sz="2400" dirty="0">
                <a:solidFill>
                  <a:srgbClr val="005995"/>
                </a:solidFill>
                <a:cs typeface="Arial" panose="020B0604020202020204" pitchFamily="34" charset="0"/>
              </a:rPr>
              <a:t>Screening </a:t>
            </a:r>
            <a:r>
              <a:rPr lang="en-US" sz="2400" dirty="0" err="1">
                <a:solidFill>
                  <a:srgbClr val="005995"/>
                </a:solidFill>
                <a:cs typeface="Arial" panose="020B0604020202020204" pitchFamily="34" charset="0"/>
              </a:rPr>
              <a:t>Graduato</a:t>
            </a:r>
            <a:r>
              <a:rPr lang="en-US" sz="2400" dirty="0">
                <a:solidFill>
                  <a:srgbClr val="005995"/>
                </a:solidFill>
                <a:cs typeface="Arial" panose="020B0604020202020204" pitchFamily="34" charset="0"/>
              </a:rPr>
              <a:t> per </a:t>
            </a:r>
            <a:r>
              <a:rPr lang="en-US" sz="2400" dirty="0" err="1">
                <a:solidFill>
                  <a:srgbClr val="005995"/>
                </a:solidFill>
                <a:cs typeface="Arial" panose="020B0604020202020204" pitchFamily="34" charset="0"/>
              </a:rPr>
              <a:t>coorti</a:t>
            </a:r>
            <a:r>
              <a:rPr lang="en-US" sz="2400" dirty="0">
                <a:solidFill>
                  <a:srgbClr val="005995"/>
                </a:solidFill>
                <a:cs typeface="Arial" panose="020B0604020202020204" pitchFamily="34" charset="0"/>
              </a:rPr>
              <a:t> di </a:t>
            </a:r>
            <a:r>
              <a:rPr lang="en-US" sz="2400" dirty="0" err="1">
                <a:solidFill>
                  <a:srgbClr val="005995"/>
                </a:solidFill>
                <a:cs typeface="Arial" panose="020B0604020202020204" pitchFamily="34" charset="0"/>
              </a:rPr>
              <a:t>nascita</a:t>
            </a:r>
            <a:endParaRPr lang="en-US" sz="2400" dirty="0">
              <a:solidFill>
                <a:srgbClr val="005995"/>
              </a:solidFill>
              <a:cs typeface="Arial" panose="020B0604020202020204" pitchFamily="34" charset="0"/>
            </a:endParaRPr>
          </a:p>
          <a:p>
            <a:pPr marL="457200" indent="-457200" algn="ctr" defTabSz="952097">
              <a:buSzPct val="60000"/>
              <a:buFont typeface="Arial" panose="020B0604020202020204" pitchFamily="34" charset="0"/>
              <a:buChar char="-"/>
              <a:defRPr/>
            </a:pPr>
            <a:endParaRPr lang="en-US" sz="2400" dirty="0">
              <a:solidFill>
                <a:srgbClr val="0059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2855516" y="229718"/>
            <a:ext cx="6912768" cy="1078904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52097">
              <a:buSzPct val="60000"/>
              <a:defRPr/>
            </a:pP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Scenari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di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eliminazione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: </a:t>
            </a:r>
          </a:p>
          <a:p>
            <a:pPr algn="ctr" defTabSz="952097">
              <a:buSzPct val="60000"/>
              <a:defRPr/>
            </a:pP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4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strategie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di screening vs status quo</a:t>
            </a:r>
          </a:p>
        </p:txBody>
      </p:sp>
      <p:sp>
        <p:nvSpPr>
          <p:cNvPr id="7" name="Freccia in giù 6"/>
          <p:cNvSpPr/>
          <p:nvPr/>
        </p:nvSpPr>
        <p:spPr>
          <a:xfrm>
            <a:off x="6311900" y="4508501"/>
            <a:ext cx="215900" cy="5048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333631" y="5085184"/>
            <a:ext cx="11701849" cy="158417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just" defTabSz="952097">
              <a:buSzPct val="60000"/>
              <a:buFont typeface="Arial" panose="020B0604020202020204" pitchFamily="34" charset="0"/>
              <a:buChar char="-"/>
              <a:defRPr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iniziare</a:t>
            </a:r>
            <a:r>
              <a:rPr lang="en-US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lo screening </a:t>
            </a:r>
            <a:r>
              <a:rPr lang="en-US" sz="2000" b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nelle</a:t>
            </a:r>
            <a:r>
              <a:rPr lang="en-US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coorti</a:t>
            </a:r>
            <a:r>
              <a:rPr lang="en-US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 1968–87 in 2020 –</a:t>
            </a:r>
            <a:r>
              <a:rPr lang="en-US" sz="2000" b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identifica</a:t>
            </a:r>
            <a:r>
              <a:rPr lang="en-US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anche</a:t>
            </a:r>
            <a:r>
              <a:rPr lang="en-US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le </a:t>
            </a:r>
            <a:r>
              <a:rPr lang="en-US" sz="2000" b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popolazioni</a:t>
            </a:r>
            <a:r>
              <a:rPr lang="en-US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giovanni</a:t>
            </a:r>
            <a:r>
              <a:rPr lang="en-US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più</a:t>
            </a:r>
            <a:r>
              <a:rPr lang="en-US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a </a:t>
            </a:r>
            <a:r>
              <a:rPr lang="en-US" sz="2000" b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rischio</a:t>
            </a:r>
            <a:r>
              <a:rPr lang="en-US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di </a:t>
            </a:r>
            <a:r>
              <a:rPr lang="en-US" sz="2000" b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trasmissione</a:t>
            </a:r>
            <a:r>
              <a:rPr lang="en-US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HCV</a:t>
            </a:r>
          </a:p>
          <a:p>
            <a:pPr marL="457200" indent="-457200" algn="ctr" defTabSz="952097">
              <a:buSzPct val="60000"/>
              <a:buFont typeface="Arial" panose="020B0604020202020204" pitchFamily="34" charset="0"/>
              <a:buChar char="-"/>
              <a:defRPr/>
            </a:pPr>
            <a:r>
              <a:rPr lang="en-US" sz="2000" b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successivamente</a:t>
            </a:r>
            <a:endParaRPr lang="en-US" sz="20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marL="457200" indent="-457200" algn="just" defTabSz="952097">
              <a:buSzPct val="60000"/>
              <a:buFont typeface="Arial" panose="020B0604020202020204" pitchFamily="34" charset="0"/>
              <a:buChar char="-"/>
              <a:defRPr/>
            </a:pPr>
            <a:r>
              <a:rPr lang="en-US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espandere</a:t>
            </a:r>
            <a:r>
              <a:rPr lang="en-US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lo screening </a:t>
            </a:r>
            <a:r>
              <a:rPr lang="en-US" sz="2000" b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alle</a:t>
            </a:r>
            <a:r>
              <a:rPr lang="en-US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coorti</a:t>
            </a:r>
            <a:r>
              <a:rPr lang="en-US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di </a:t>
            </a:r>
            <a:r>
              <a:rPr lang="en-US" sz="2000" b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nascita</a:t>
            </a:r>
            <a:r>
              <a:rPr lang="en-US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1948–67 in 2023 - </a:t>
            </a:r>
            <a:r>
              <a:rPr lang="en-US" sz="2000" b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identifica</a:t>
            </a:r>
            <a:r>
              <a:rPr lang="en-US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le </a:t>
            </a:r>
            <a:r>
              <a:rPr lang="en-US" sz="2000" b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popolazioni</a:t>
            </a:r>
            <a:r>
              <a:rPr lang="en-US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più</a:t>
            </a:r>
            <a:r>
              <a:rPr lang="en-US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anziane</a:t>
            </a:r>
            <a:endParaRPr lang="en-US" sz="20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algn="ctr">
              <a:defRPr/>
            </a:pPr>
            <a:endParaRPr lang="it-IT" dirty="0"/>
          </a:p>
        </p:txBody>
      </p:sp>
      <p:pic>
        <p:nvPicPr>
          <p:cNvPr id="2356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288" y="115888"/>
            <a:ext cx="774700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3" name="Immagin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1" y="1023938"/>
            <a:ext cx="9318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225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olo 1"/>
          <p:cNvSpPr>
            <a:spLocks noGrp="1"/>
          </p:cNvSpPr>
          <p:nvPr>
            <p:ph type="title"/>
          </p:nvPr>
        </p:nvSpPr>
        <p:spPr>
          <a:xfrm>
            <a:off x="1524000" y="115889"/>
            <a:ext cx="9144000" cy="433387"/>
          </a:xfrm>
          <a:solidFill>
            <a:srgbClr val="0070C0"/>
          </a:solidFill>
          <a:ln>
            <a:solidFill>
              <a:schemeClr val="tx2"/>
            </a:solidFill>
          </a:ln>
        </p:spPr>
        <p:txBody>
          <a:bodyPr/>
          <a:lstStyle/>
          <a:p>
            <a:pPr>
              <a:defRPr/>
            </a:pPr>
            <a:r>
              <a:rPr lang="it-IT" altLang="it-IT" sz="1800" b="1" dirty="0">
                <a:solidFill>
                  <a:schemeClr val="bg1"/>
                </a:solidFill>
              </a:rPr>
              <a:t>Costi diretti di screening e l’effetto sulla salute ( QALY= anni di vita guadagnati in salute)</a:t>
            </a: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2279650" y="692151"/>
          <a:ext cx="7632701" cy="61626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8410">
                  <a:extLst>
                    <a:ext uri="{9D8B030D-6E8A-4147-A177-3AD203B41FA5}">
                      <a16:colId xmlns:a16="http://schemas.microsoft.com/office/drawing/2014/main" val="101458365"/>
                    </a:ext>
                  </a:extLst>
                </a:gridCol>
                <a:gridCol w="1660651">
                  <a:extLst>
                    <a:ext uri="{9D8B030D-6E8A-4147-A177-3AD203B41FA5}">
                      <a16:colId xmlns:a16="http://schemas.microsoft.com/office/drawing/2014/main" val="1537027256"/>
                    </a:ext>
                  </a:extLst>
                </a:gridCol>
                <a:gridCol w="1402569">
                  <a:extLst>
                    <a:ext uri="{9D8B030D-6E8A-4147-A177-3AD203B41FA5}">
                      <a16:colId xmlns:a16="http://schemas.microsoft.com/office/drawing/2014/main" val="3506777508"/>
                    </a:ext>
                  </a:extLst>
                </a:gridCol>
                <a:gridCol w="1402569">
                  <a:extLst>
                    <a:ext uri="{9D8B030D-6E8A-4147-A177-3AD203B41FA5}">
                      <a16:colId xmlns:a16="http://schemas.microsoft.com/office/drawing/2014/main" val="4004378187"/>
                    </a:ext>
                  </a:extLst>
                </a:gridCol>
                <a:gridCol w="2078502">
                  <a:extLst>
                    <a:ext uri="{9D8B030D-6E8A-4147-A177-3AD203B41FA5}">
                      <a16:colId xmlns:a16="http://schemas.microsoft.com/office/drawing/2014/main" val="1349895802"/>
                    </a:ext>
                  </a:extLst>
                </a:gridCol>
              </a:tblGrid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Parameter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Base (Range)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Distribution Type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Reference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extLst>
                  <a:ext uri="{0D108BD9-81ED-4DB2-BD59-A6C34878D82A}">
                    <a16:rowId xmlns:a16="http://schemas.microsoft.com/office/drawing/2014/main" val="1910464019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Anti-HCV, test only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5 (1–9)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Assumption and (Ruggeri</a:t>
                      </a:r>
                      <a:r>
                        <a:rPr lang="en-GB" sz="1100" baseline="0" dirty="0">
                          <a:effectLst/>
                        </a:rPr>
                        <a:t> 2013)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extLst>
                  <a:ext uri="{0D108BD9-81ED-4DB2-BD59-A6C34878D82A}">
                    <a16:rowId xmlns:a16="http://schemas.microsoft.com/office/drawing/2014/main" val="2765429300"/>
                  </a:ext>
                </a:extLst>
              </a:tr>
              <a:tr h="3353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Diagnostic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Screening costs, low-risk groups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10.00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Assumption– per screen costs to implement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extLst>
                  <a:ext uri="{0D108BD9-81ED-4DB2-BD59-A6C34878D82A}">
                    <a16:rowId xmlns:a16="http://schemas.microsoft.com/office/drawing/2014/main" val="2560407778"/>
                  </a:ext>
                </a:extLst>
              </a:tr>
              <a:tr h="3353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and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Screening costs, high-risk groups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50.00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Assumption– per screen costs to implement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extLst>
                  <a:ext uri="{0D108BD9-81ED-4DB2-BD59-A6C34878D82A}">
                    <a16:rowId xmlns:a16="http://schemas.microsoft.com/office/drawing/2014/main" val="3082606671"/>
                  </a:ext>
                </a:extLst>
              </a:tr>
              <a:tr h="3353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Treatment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RNA Test/PCR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63.01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Ministero della Salute 2013</a:t>
                      </a:r>
                      <a:endParaRPr lang="it-IT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(code 91.19.3)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extLst>
                  <a:ext uri="{0D108BD9-81ED-4DB2-BD59-A6C34878D82A}">
                    <a16:rowId xmlns:a16="http://schemas.microsoft.com/office/drawing/2014/main" val="3644536294"/>
                  </a:ext>
                </a:extLst>
              </a:tr>
              <a:tr h="3870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Costs (€)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Genotyping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77.47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Ministero della Salute 2013</a:t>
                      </a:r>
                      <a:endParaRPr lang="it-IT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(code 91.20.2)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extLst>
                  <a:ext uri="{0D108BD9-81ED-4DB2-BD59-A6C34878D82A}">
                    <a16:rowId xmlns:a16="http://schemas.microsoft.com/office/drawing/2014/main" val="2858215410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Fibroscan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50.00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dirty="0" err="1">
                          <a:effectLst/>
                          <a:latin typeface="+mn-lt"/>
                          <a:ea typeface="+mn-ea"/>
                          <a:cs typeface="+mn-cs"/>
                        </a:rPr>
                        <a:t>Marcellusi</a:t>
                      </a:r>
                      <a:r>
                        <a:rPr lang="it-IT" sz="11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2018, </a:t>
                      </a:r>
                      <a:r>
                        <a:rPr lang="it-IT" sz="1100" baseline="0" dirty="0" err="1">
                          <a:effectLst/>
                          <a:latin typeface="+mn-lt"/>
                          <a:ea typeface="+mn-ea"/>
                          <a:cs typeface="+mn-cs"/>
                        </a:rPr>
                        <a:t>Marcellusi</a:t>
                      </a:r>
                      <a:r>
                        <a:rPr lang="it-IT" sz="11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2016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extLst>
                  <a:ext uri="{0D108BD9-81ED-4DB2-BD59-A6C34878D82A}">
                    <a16:rowId xmlns:a16="http://schemas.microsoft.com/office/drawing/2014/main" val="3171752191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Lab costs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50.00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Marcellusi 2018, Marcellusi 2016</a:t>
                      </a:r>
                      <a:endPara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extLst>
                  <a:ext uri="{0D108BD9-81ED-4DB2-BD59-A6C34878D82A}">
                    <a16:rowId xmlns:a16="http://schemas.microsoft.com/office/drawing/2014/main" val="4106125635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Antiviral Treatment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4000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Marcellusi 2018, Marcellusi 2016</a:t>
                      </a:r>
                      <a:endPara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extLst>
                  <a:ext uri="{0D108BD9-81ED-4DB2-BD59-A6C34878D82A}">
                    <a16:rowId xmlns:a16="http://schemas.microsoft.com/office/drawing/2014/main" val="1241491996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Healthcare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Fibrotic (F0–F3)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277 (176-292)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Beta-PERT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Marcellusi 2018, Marcellusi 2016</a:t>
                      </a:r>
                      <a:endPara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extLst>
                  <a:ext uri="{0D108BD9-81ED-4DB2-BD59-A6C34878D82A}">
                    <a16:rowId xmlns:a16="http://schemas.microsoft.com/office/drawing/2014/main" val="566870062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Costs (€)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Comp. Cirrhosis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876 (397-1354)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Beta-PERT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Marcellusi 2018, Marcellusi 2016</a:t>
                      </a:r>
                      <a:endPara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extLst>
                  <a:ext uri="{0D108BD9-81ED-4DB2-BD59-A6C34878D82A}">
                    <a16:rowId xmlns:a16="http://schemas.microsoft.com/office/drawing/2014/main" val="2832973830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DCC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6,626 (4385-8868)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Beta-PERT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Marcellusi 2018, Marcellusi 2016</a:t>
                      </a:r>
                      <a:endPara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extLst>
                  <a:ext uri="{0D108BD9-81ED-4DB2-BD59-A6C34878D82A}">
                    <a16:rowId xmlns:a16="http://schemas.microsoft.com/office/drawing/2014/main" val="1811611556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HCC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12,896 (5792-20,000)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Beta-PERT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Marcellusi 2018, Marcellusi 2016</a:t>
                      </a:r>
                      <a:endPara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extLst>
                  <a:ext uri="{0D108BD9-81ED-4DB2-BD59-A6C34878D82A}">
                    <a16:rowId xmlns:a16="http://schemas.microsoft.com/office/drawing/2014/main" val="1059685116"/>
                  </a:ext>
                </a:extLst>
              </a:tr>
              <a:tr h="4107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LTx, first year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73,774 (62,648-84,900)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Beta-PERT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Marcellusi</a:t>
                      </a:r>
                      <a:r>
                        <a:rPr kumimoji="0" lang="it-IT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2018, </a:t>
                      </a:r>
                      <a:r>
                        <a:rPr kumimoji="0" lang="it-IT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Marcellusi</a:t>
                      </a:r>
                      <a:r>
                        <a:rPr kumimoji="0" lang="it-IT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2016</a:t>
                      </a:r>
                      <a:endPara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extLst>
                  <a:ext uri="{0D108BD9-81ED-4DB2-BD59-A6C34878D82A}">
                    <a16:rowId xmlns:a16="http://schemas.microsoft.com/office/drawing/2014/main" val="3827017368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LTx, subs years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2,365 (0-4729)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Beta-PERT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it-IT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Marcellusi</a:t>
                      </a:r>
                      <a:r>
                        <a:rPr kumimoji="0" lang="it-IT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2018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extLst>
                  <a:ext uri="{0D108BD9-81ED-4DB2-BD59-A6C34878D82A}">
                    <a16:rowId xmlns:a16="http://schemas.microsoft.com/office/drawing/2014/main" val="3713200634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Death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–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it-IT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Marcellusi</a:t>
                      </a:r>
                      <a:r>
                        <a:rPr kumimoji="0" lang="it-IT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2016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extLst>
                  <a:ext uri="{0D108BD9-81ED-4DB2-BD59-A6C34878D82A}">
                    <a16:rowId xmlns:a16="http://schemas.microsoft.com/office/drawing/2014/main" val="3634115185"/>
                  </a:ext>
                </a:extLst>
              </a:tr>
              <a:tr h="3353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Post SVR Monitoring for cirrhotic patients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50.00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dirty="0" err="1">
                          <a:effectLst/>
                        </a:rPr>
                        <a:t>Cost</a:t>
                      </a:r>
                      <a:r>
                        <a:rPr lang="it-IT" sz="1100" dirty="0">
                          <a:effectLst/>
                        </a:rPr>
                        <a:t> of 1 </a:t>
                      </a:r>
                      <a:r>
                        <a:rPr lang="it-IT" sz="1100" dirty="0" err="1">
                          <a:effectLst/>
                        </a:rPr>
                        <a:t>ultrasound</a:t>
                      </a:r>
                      <a:r>
                        <a:rPr lang="it-IT" sz="1100" dirty="0">
                          <a:effectLst/>
                        </a:rPr>
                        <a:t> 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extLst>
                  <a:ext uri="{0D108BD9-81ED-4DB2-BD59-A6C34878D82A}">
                    <a16:rowId xmlns:a16="http://schemas.microsoft.com/office/drawing/2014/main" val="3739010426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Fibrotic (F0–F3)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0.88 (0.06)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Normal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  <a:latin typeface="+mn-lt"/>
                          <a:ea typeface="+mn-ea"/>
                          <a:cs typeface="+mn-cs"/>
                        </a:rPr>
                        <a:t>Kondili2017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/>
                </a:tc>
                <a:extLst>
                  <a:ext uri="{0D108BD9-81ED-4DB2-BD59-A6C34878D82A}">
                    <a16:rowId xmlns:a16="http://schemas.microsoft.com/office/drawing/2014/main" val="4285965400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QALY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Comp. Cirrhosis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0.83 (0.077)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Normal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Kondili2017</a:t>
                      </a:r>
                      <a:endPara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/>
                </a:tc>
                <a:extLst>
                  <a:ext uri="{0D108BD9-81ED-4DB2-BD59-A6C34878D82A}">
                    <a16:rowId xmlns:a16="http://schemas.microsoft.com/office/drawing/2014/main" val="1590227142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Utility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DCC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0.73 (0.113)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Normal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Kondili2017</a:t>
                      </a:r>
                      <a:endPara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/>
                </a:tc>
                <a:extLst>
                  <a:ext uri="{0D108BD9-81ED-4DB2-BD59-A6C34878D82A}">
                    <a16:rowId xmlns:a16="http://schemas.microsoft.com/office/drawing/2014/main" val="3121766066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Weights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HCC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0.53 (0.395)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Normal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Kondili2017</a:t>
                      </a:r>
                      <a:endPara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/>
                </a:tc>
                <a:extLst>
                  <a:ext uri="{0D108BD9-81ED-4DB2-BD59-A6C34878D82A}">
                    <a16:rowId xmlns:a16="http://schemas.microsoft.com/office/drawing/2014/main" val="2036989804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Pre-SVR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LTx, first year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0.73 (0.183)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Normal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Kondili2017</a:t>
                      </a:r>
                      <a:endPara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/>
                </a:tc>
                <a:extLst>
                  <a:ext uri="{0D108BD9-81ED-4DB2-BD59-A6C34878D82A}">
                    <a16:rowId xmlns:a16="http://schemas.microsoft.com/office/drawing/2014/main" val="2466145666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LTx, subs years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0.73 (0.183)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Normal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Kondili2017</a:t>
                      </a:r>
                      <a:endPara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/>
                </a:tc>
                <a:extLst>
                  <a:ext uri="{0D108BD9-81ED-4DB2-BD59-A6C34878D82A}">
                    <a16:rowId xmlns:a16="http://schemas.microsoft.com/office/drawing/2014/main" val="4042442254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Healthy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Kondili2017</a:t>
                      </a:r>
                      <a:endPara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extLst>
                  <a:ext uri="{0D108BD9-81ED-4DB2-BD59-A6C34878D82A}">
                    <a16:rowId xmlns:a16="http://schemas.microsoft.com/office/drawing/2014/main" val="348435195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Fibrotic (F0–F3)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Kondili2017</a:t>
                      </a:r>
                      <a:endPara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/>
                </a:tc>
                <a:extLst>
                  <a:ext uri="{0D108BD9-81ED-4DB2-BD59-A6C34878D82A}">
                    <a16:rowId xmlns:a16="http://schemas.microsoft.com/office/drawing/2014/main" val="3140473187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QALY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Comp. Cirrhosis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0.83 (0.077)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Normal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Kondili2017</a:t>
                      </a:r>
                      <a:endPara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/>
                </a:tc>
                <a:extLst>
                  <a:ext uri="{0D108BD9-81ED-4DB2-BD59-A6C34878D82A}">
                    <a16:rowId xmlns:a16="http://schemas.microsoft.com/office/drawing/2014/main" val="806511018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Utility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DCC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0.73 (0.113)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Normal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Kondili2017</a:t>
                      </a:r>
                      <a:endPara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/>
                </a:tc>
                <a:extLst>
                  <a:ext uri="{0D108BD9-81ED-4DB2-BD59-A6C34878D82A}">
                    <a16:rowId xmlns:a16="http://schemas.microsoft.com/office/drawing/2014/main" val="695978165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Weights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HCC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0.53 (0.395)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Normal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Kondili2017</a:t>
                      </a:r>
                      <a:endPara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/>
                </a:tc>
                <a:extLst>
                  <a:ext uri="{0D108BD9-81ED-4DB2-BD59-A6C34878D82A}">
                    <a16:rowId xmlns:a16="http://schemas.microsoft.com/office/drawing/2014/main" val="2685129609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Post-SVR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LTx, first year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0.73 (0.183)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Normal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Kondili2017</a:t>
                      </a:r>
                      <a:endPara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/>
                </a:tc>
                <a:extLst>
                  <a:ext uri="{0D108BD9-81ED-4DB2-BD59-A6C34878D82A}">
                    <a16:rowId xmlns:a16="http://schemas.microsoft.com/office/drawing/2014/main" val="694451147"/>
                  </a:ext>
                </a:extLst>
              </a:tr>
              <a:tr h="16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 err="1">
                          <a:effectLst/>
                        </a:rPr>
                        <a:t>LTx</a:t>
                      </a:r>
                      <a:r>
                        <a:rPr lang="en-GB" sz="1100" dirty="0">
                          <a:effectLst/>
                        </a:rPr>
                        <a:t>, subs years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0.73 (0.183)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Normal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Kondili2017</a:t>
                      </a:r>
                      <a:endPara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191" marR="50191" marT="0" marB="0"/>
                </a:tc>
                <a:extLst>
                  <a:ext uri="{0D108BD9-81ED-4DB2-BD59-A6C34878D82A}">
                    <a16:rowId xmlns:a16="http://schemas.microsoft.com/office/drawing/2014/main" val="70338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9302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Direct costs and health effects, by scenario, 2018–2031</a:t>
            </a:r>
            <a:r>
              <a:rPr lang="it-IT" sz="3200" dirty="0">
                <a:solidFill>
                  <a:schemeClr val="tx2"/>
                </a:solidFill>
              </a:rPr>
              <a:t> </a:t>
            </a:r>
            <a:endParaRPr lang="it-IT" sz="32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304800" y="1412238"/>
          <a:ext cx="10937239" cy="3512058"/>
        </p:xfrm>
        <a:graphic>
          <a:graphicData uri="http://schemas.openxmlformats.org/drawingml/2006/table">
            <a:tbl>
              <a:tblPr firstRow="1" firstCol="1" bandRow="1"/>
              <a:tblGrid>
                <a:gridCol w="2139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9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76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9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1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796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1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638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08473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Scenario</a:t>
                      </a:r>
                      <a:endParaRPr lang="it-IT" sz="1600" dirty="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Cost (€Millions), 2018–2031</a:t>
                      </a:r>
                      <a:endParaRPr lang="it-IT" sz="1600" dirty="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QALYs Gained, 2018–2031</a:t>
                      </a:r>
                      <a:endParaRPr lang="it-IT" sz="1600" dirty="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ICER Relative to Status Quo (€/QALY)</a:t>
                      </a:r>
                      <a:endParaRPr lang="it-IT" sz="160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ICER relative to previous least costly scenario (€/QALY)</a:t>
                      </a:r>
                      <a:endParaRPr lang="it-IT" sz="160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15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Status quo</a:t>
                      </a:r>
                      <a:endParaRPr lang="it-IT" sz="160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5,463 </a:t>
                      </a:r>
                      <a:endParaRPr lang="it-IT" sz="160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–</a:t>
                      </a:r>
                      <a:endParaRPr lang="it-IT" sz="1600" dirty="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–</a:t>
                      </a:r>
                      <a:endParaRPr lang="it-IT" sz="160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 </a:t>
                      </a:r>
                      <a:endParaRPr lang="it-IT" sz="160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158">
                <a:tc rowSpan="5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GHSS Targets</a:t>
                      </a:r>
                      <a:endParaRPr lang="it-IT" sz="160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vert="vert27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-122"/>
                          <a:cs typeface="Arial" charset="0"/>
                        </a:rPr>
                        <a:t>Graduated screening 1</a:t>
                      </a:r>
                      <a:endParaRPr lang="it-IT" sz="1600" b="1" dirty="0"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5,974</a:t>
                      </a:r>
                      <a:endParaRPr lang="it-IT" sz="1600" b="1" dirty="0"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144,000</a:t>
                      </a:r>
                      <a:endParaRPr lang="it-IT" sz="1600" b="1" dirty="0"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3,552</a:t>
                      </a:r>
                      <a:endParaRPr lang="it-IT" sz="1600" b="1" dirty="0"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3,552</a:t>
                      </a:r>
                      <a:endParaRPr lang="it-IT" sz="1600" b="1" dirty="0"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15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-122"/>
                          <a:cs typeface="Arial" charset="0"/>
                        </a:rPr>
                        <a:t>Graduated screening 2</a:t>
                      </a:r>
                      <a:endParaRPr lang="it-IT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6,028</a:t>
                      </a:r>
                      <a:endParaRPr lang="it-IT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125,000</a:t>
                      </a:r>
                      <a:endParaRPr lang="it-IT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4,532</a:t>
                      </a:r>
                      <a:endParaRPr lang="it-IT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*</a:t>
                      </a:r>
                      <a:endParaRPr lang="it-IT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15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charset="0"/>
                          <a:ea typeface="宋体" charset="-122"/>
                          <a:cs typeface="Arial" charset="0"/>
                        </a:rPr>
                        <a:t>Screening 1948–1977</a:t>
                      </a:r>
                      <a:endParaRPr lang="it-IT" sz="160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6,081</a:t>
                      </a:r>
                      <a:endParaRPr lang="it-IT" sz="1600" dirty="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142,000</a:t>
                      </a:r>
                      <a:endParaRPr lang="it-IT" sz="1600" dirty="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4,349</a:t>
                      </a:r>
                      <a:endParaRPr lang="it-IT" sz="1600" dirty="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*</a:t>
                      </a:r>
                      <a:endParaRPr lang="it-IT" sz="1600" dirty="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15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charset="0"/>
                          <a:ea typeface="宋体" charset="-122"/>
                          <a:cs typeface="Arial" charset="0"/>
                        </a:rPr>
                        <a:t>Screening 1958–1977</a:t>
                      </a:r>
                      <a:endParaRPr lang="it-IT" sz="160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6,083</a:t>
                      </a:r>
                      <a:endParaRPr lang="it-IT" sz="160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128,000</a:t>
                      </a:r>
                      <a:endParaRPr lang="it-IT" sz="1600" dirty="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4,831</a:t>
                      </a:r>
                      <a:endParaRPr lang="it-IT" sz="1600" dirty="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*</a:t>
                      </a:r>
                      <a:endParaRPr lang="it-IT" sz="1600" dirty="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15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charset="0"/>
                          <a:ea typeface="宋体" charset="-122"/>
                          <a:cs typeface="Arial" charset="0"/>
                        </a:rPr>
                        <a:t>Universal screening</a:t>
                      </a:r>
                      <a:endParaRPr lang="it-IT" sz="160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6,441</a:t>
                      </a:r>
                      <a:endParaRPr lang="it-IT" sz="160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145,000</a:t>
                      </a:r>
                      <a:endParaRPr lang="it-IT" sz="160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6,758</a:t>
                      </a:r>
                      <a:endParaRPr lang="it-IT" sz="1600" dirty="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-122"/>
                          <a:cs typeface="Calibri" charset="0"/>
                        </a:rPr>
                        <a:t>562,855</a:t>
                      </a:r>
                      <a:endParaRPr lang="it-IT" sz="1600" dirty="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2880">
                <a:tc gridSpan="8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i="1" dirty="0">
                          <a:effectLst/>
                          <a:latin typeface="Times New Roman" charset="0"/>
                          <a:ea typeface="宋体" charset="-122"/>
                          <a:cs typeface="Times New Roman" charset="0"/>
                        </a:rPr>
                        <a:t>Values have been rounded, so ICERs may not be reproducible using table values</a:t>
                      </a:r>
                      <a:endParaRPr lang="it-IT" sz="1600" dirty="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 charset="0"/>
                          <a:ea typeface="宋体" charset="-122"/>
                          <a:cs typeface="Times New Roman" charset="0"/>
                        </a:rPr>
                        <a:t>ICER: incremental cost-effectiveness ratio; QALY: quality-adjusted life year; GHSS : Global Health Sector Strategy</a:t>
                      </a:r>
                      <a:endParaRPr lang="it-IT" sz="1600" dirty="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i="1" dirty="0">
                          <a:effectLst/>
                          <a:latin typeface="Times New Roman" charset="0"/>
                          <a:ea typeface="宋体" charset="-122"/>
                          <a:cs typeface="Times New Roman" charset="0"/>
                        </a:rPr>
                        <a:t>* Strongly dominated scenario (costlier and less effective than another scenario)</a:t>
                      </a:r>
                      <a:endParaRPr lang="it-IT" sz="1600" dirty="0">
                        <a:effectLst/>
                        <a:latin typeface="Calibri" charset="0"/>
                        <a:ea typeface="宋体" charset="-122"/>
                        <a:cs typeface="Times New Roman" charset="0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0" y="5503344"/>
            <a:ext cx="1171448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 defTabSz="952097">
              <a:buSzPct val="60000"/>
              <a:buFont typeface="Arial" panose="020B0604020202020204" pitchFamily="34" charset="0"/>
              <a:buChar char="-"/>
              <a:defRPr/>
            </a:pP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Graduated Screening 1</a:t>
            </a:r>
            <a:r>
              <a:rPr lang="en-US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100" dirty="0">
                <a:cs typeface="Arial" panose="020B0604020202020204" pitchFamily="34" charset="0"/>
              </a:rPr>
              <a:t>iniziare lo screening </a:t>
            </a:r>
            <a:r>
              <a:rPr lang="en-US" sz="1100" dirty="0" err="1">
                <a:cs typeface="Arial" panose="020B0604020202020204" pitchFamily="34" charset="0"/>
              </a:rPr>
              <a:t>nelle</a:t>
            </a:r>
            <a:r>
              <a:rPr lang="en-US" sz="1100" dirty="0">
                <a:cs typeface="Arial" panose="020B0604020202020204" pitchFamily="34" charset="0"/>
              </a:rPr>
              <a:t> </a:t>
            </a:r>
            <a:r>
              <a:rPr lang="en-US" sz="1100" dirty="0" err="1">
                <a:cs typeface="Arial" panose="020B0604020202020204" pitchFamily="34" charset="0"/>
              </a:rPr>
              <a:t>coorti</a:t>
            </a:r>
            <a:r>
              <a:rPr lang="en-US" sz="1100" dirty="0">
                <a:cs typeface="Arial" panose="020B0604020202020204" pitchFamily="34" charset="0"/>
              </a:rPr>
              <a:t>  1968–87 in 2020 –</a:t>
            </a:r>
            <a:r>
              <a:rPr lang="en-US" sz="1100" dirty="0" err="1">
                <a:cs typeface="Arial" panose="020B0604020202020204" pitchFamily="34" charset="0"/>
              </a:rPr>
              <a:t>identifica</a:t>
            </a:r>
            <a:r>
              <a:rPr lang="en-US" sz="1100" dirty="0">
                <a:cs typeface="Arial" panose="020B0604020202020204" pitchFamily="34" charset="0"/>
              </a:rPr>
              <a:t> le </a:t>
            </a:r>
            <a:r>
              <a:rPr lang="en-US" sz="1100" dirty="0" err="1">
                <a:cs typeface="Arial" panose="020B0604020202020204" pitchFamily="34" charset="0"/>
              </a:rPr>
              <a:t>popolazioni</a:t>
            </a:r>
            <a:r>
              <a:rPr lang="en-US" sz="1100" dirty="0">
                <a:cs typeface="Arial" panose="020B0604020202020204" pitchFamily="34" charset="0"/>
              </a:rPr>
              <a:t> </a:t>
            </a:r>
            <a:r>
              <a:rPr lang="en-US" sz="1100" dirty="0" err="1">
                <a:cs typeface="Arial" panose="020B0604020202020204" pitchFamily="34" charset="0"/>
              </a:rPr>
              <a:t>giovanni</a:t>
            </a:r>
            <a:r>
              <a:rPr lang="en-US" sz="1100" dirty="0">
                <a:cs typeface="Arial" panose="020B0604020202020204" pitchFamily="34" charset="0"/>
              </a:rPr>
              <a:t> </a:t>
            </a:r>
            <a:r>
              <a:rPr lang="en-US" sz="1100" dirty="0" err="1">
                <a:cs typeface="Arial" panose="020B0604020202020204" pitchFamily="34" charset="0"/>
              </a:rPr>
              <a:t>più</a:t>
            </a:r>
            <a:r>
              <a:rPr lang="en-US" sz="1100" dirty="0">
                <a:cs typeface="Arial" panose="020B0604020202020204" pitchFamily="34" charset="0"/>
              </a:rPr>
              <a:t> a </a:t>
            </a:r>
            <a:r>
              <a:rPr lang="en-US" sz="1100" dirty="0" err="1">
                <a:cs typeface="Arial" panose="020B0604020202020204" pitchFamily="34" charset="0"/>
              </a:rPr>
              <a:t>rischio</a:t>
            </a:r>
            <a:r>
              <a:rPr lang="en-US" sz="1100" dirty="0">
                <a:cs typeface="Arial" panose="020B0604020202020204" pitchFamily="34" charset="0"/>
              </a:rPr>
              <a:t> di </a:t>
            </a:r>
            <a:r>
              <a:rPr lang="en-US" sz="1100" dirty="0" err="1">
                <a:cs typeface="Arial" panose="020B0604020202020204" pitchFamily="34" charset="0"/>
              </a:rPr>
              <a:t>trasmissione</a:t>
            </a:r>
            <a:r>
              <a:rPr lang="en-US" sz="1100" dirty="0">
                <a:cs typeface="Arial" panose="020B0604020202020204" pitchFamily="34" charset="0"/>
              </a:rPr>
              <a:t> HCV </a:t>
            </a:r>
            <a:r>
              <a:rPr lang="en-US" sz="1100" b="1" dirty="0" err="1">
                <a:cs typeface="Arial" panose="020B0604020202020204" pitchFamily="34" charset="0"/>
              </a:rPr>
              <a:t>successivamente</a:t>
            </a:r>
            <a:r>
              <a:rPr lang="en-US" sz="1100" b="1" dirty="0">
                <a:cs typeface="Arial" panose="020B0604020202020204" pitchFamily="34" charset="0"/>
              </a:rPr>
              <a:t> </a:t>
            </a:r>
            <a:r>
              <a:rPr lang="en-US" sz="1100" dirty="0">
                <a:cs typeface="Arial" panose="020B0604020202020204" pitchFamily="34" charset="0"/>
              </a:rPr>
              <a:t> </a:t>
            </a:r>
            <a:r>
              <a:rPr lang="en-US" sz="1100" dirty="0" err="1">
                <a:cs typeface="Arial" panose="020B0604020202020204" pitchFamily="34" charset="0"/>
              </a:rPr>
              <a:t>espandere</a:t>
            </a:r>
            <a:r>
              <a:rPr lang="en-US" sz="1100" dirty="0">
                <a:cs typeface="Arial" panose="020B0604020202020204" pitchFamily="34" charset="0"/>
              </a:rPr>
              <a:t> lo screening </a:t>
            </a:r>
            <a:r>
              <a:rPr lang="en-US" sz="1100" dirty="0" err="1">
                <a:cs typeface="Arial" panose="020B0604020202020204" pitchFamily="34" charset="0"/>
              </a:rPr>
              <a:t>alle</a:t>
            </a:r>
            <a:r>
              <a:rPr lang="en-US" sz="1100" dirty="0">
                <a:cs typeface="Arial" panose="020B0604020202020204" pitchFamily="34" charset="0"/>
              </a:rPr>
              <a:t> </a:t>
            </a:r>
            <a:r>
              <a:rPr lang="en-US" sz="1100" dirty="0" err="1">
                <a:cs typeface="Arial" panose="020B0604020202020204" pitchFamily="34" charset="0"/>
              </a:rPr>
              <a:t>coorti</a:t>
            </a:r>
            <a:r>
              <a:rPr lang="en-US" sz="1100" dirty="0">
                <a:cs typeface="Arial" panose="020B0604020202020204" pitchFamily="34" charset="0"/>
              </a:rPr>
              <a:t> di </a:t>
            </a:r>
            <a:r>
              <a:rPr lang="en-US" sz="1100" dirty="0" err="1">
                <a:cs typeface="Arial" panose="020B0604020202020204" pitchFamily="34" charset="0"/>
              </a:rPr>
              <a:t>nascita</a:t>
            </a:r>
            <a:r>
              <a:rPr lang="en-US" sz="1100" dirty="0">
                <a:cs typeface="Arial" panose="020B0604020202020204" pitchFamily="34" charset="0"/>
              </a:rPr>
              <a:t> 1948–67 in 2023 - </a:t>
            </a:r>
            <a:r>
              <a:rPr lang="en-US" sz="1100" dirty="0" err="1">
                <a:cs typeface="Arial" panose="020B0604020202020204" pitchFamily="34" charset="0"/>
              </a:rPr>
              <a:t>identifica</a:t>
            </a:r>
            <a:r>
              <a:rPr lang="en-US" sz="1100" dirty="0">
                <a:cs typeface="Arial" panose="020B0604020202020204" pitchFamily="34" charset="0"/>
              </a:rPr>
              <a:t> le </a:t>
            </a:r>
            <a:r>
              <a:rPr lang="en-US" sz="1100" dirty="0" err="1">
                <a:cs typeface="Arial" panose="020B0604020202020204" pitchFamily="34" charset="0"/>
              </a:rPr>
              <a:t>popolazioni</a:t>
            </a:r>
            <a:r>
              <a:rPr lang="en-US" sz="1100" dirty="0">
                <a:cs typeface="Arial" panose="020B0604020202020204" pitchFamily="34" charset="0"/>
              </a:rPr>
              <a:t> </a:t>
            </a:r>
            <a:r>
              <a:rPr lang="en-US" sz="1100" dirty="0" err="1">
                <a:cs typeface="Arial" panose="020B0604020202020204" pitchFamily="34" charset="0"/>
              </a:rPr>
              <a:t>più</a:t>
            </a:r>
            <a:r>
              <a:rPr lang="en-US" sz="1100" dirty="0">
                <a:cs typeface="Arial" panose="020B0604020202020204" pitchFamily="34" charset="0"/>
              </a:rPr>
              <a:t> </a:t>
            </a:r>
            <a:r>
              <a:rPr lang="en-US" sz="1100" dirty="0" err="1">
                <a:cs typeface="Arial" panose="020B0604020202020204" pitchFamily="34" charset="0"/>
              </a:rPr>
              <a:t>anziane</a:t>
            </a:r>
            <a:r>
              <a:rPr lang="en-US" sz="1100" dirty="0">
                <a:cs typeface="Arial" panose="020B0604020202020204" pitchFamily="34" charset="0"/>
              </a:rPr>
              <a:t>.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algn="just" defTabSz="952097">
              <a:buSzPct val="60000"/>
              <a:buFont typeface="Arial" panose="020B0604020202020204" pitchFamily="34" charset="0"/>
              <a:buChar char="-"/>
              <a:defRPr/>
            </a:pPr>
            <a:r>
              <a:rPr lang="en-US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Graduated Screening 2:</a:t>
            </a:r>
            <a:r>
              <a:rPr lang="en-US" sz="1200" dirty="0">
                <a:cs typeface="Arial" panose="020B0604020202020204" pitchFamily="34" charset="0"/>
              </a:rPr>
              <a:t>iniziare lo screening </a:t>
            </a:r>
            <a:r>
              <a:rPr lang="en-US" sz="1200" dirty="0" err="1">
                <a:cs typeface="Arial" panose="020B0604020202020204" pitchFamily="34" charset="0"/>
              </a:rPr>
              <a:t>nelle</a:t>
            </a:r>
            <a:r>
              <a:rPr lang="en-US" sz="1200" dirty="0">
                <a:cs typeface="Arial" panose="020B0604020202020204" pitchFamily="34" charset="0"/>
              </a:rPr>
              <a:t> </a:t>
            </a:r>
            <a:r>
              <a:rPr lang="en-US" sz="1200" dirty="0" err="1">
                <a:cs typeface="Arial" panose="020B0604020202020204" pitchFamily="34" charset="0"/>
              </a:rPr>
              <a:t>coorti</a:t>
            </a:r>
            <a:r>
              <a:rPr lang="en-US" sz="1200" dirty="0">
                <a:cs typeface="Arial" panose="020B0604020202020204" pitchFamily="34" charset="0"/>
              </a:rPr>
              <a:t>  1948–67 in 2020 –</a:t>
            </a:r>
            <a:r>
              <a:rPr lang="en-US" sz="1200" dirty="0" err="1">
                <a:cs typeface="Arial" panose="020B0604020202020204" pitchFamily="34" charset="0"/>
              </a:rPr>
              <a:t>identifica</a:t>
            </a:r>
            <a:r>
              <a:rPr lang="en-US" sz="1200" dirty="0">
                <a:cs typeface="Arial" panose="020B0604020202020204" pitchFamily="34" charset="0"/>
              </a:rPr>
              <a:t> le </a:t>
            </a:r>
            <a:r>
              <a:rPr lang="en-US" sz="1200" dirty="0" err="1">
                <a:cs typeface="Arial" panose="020B0604020202020204" pitchFamily="34" charset="0"/>
              </a:rPr>
              <a:t>popolazioni</a:t>
            </a:r>
            <a:r>
              <a:rPr lang="en-US" sz="1200" dirty="0">
                <a:cs typeface="Arial" panose="020B0604020202020204" pitchFamily="34" charset="0"/>
              </a:rPr>
              <a:t> </a:t>
            </a:r>
            <a:r>
              <a:rPr lang="en-US" sz="1200" dirty="0" err="1">
                <a:cs typeface="Arial" panose="020B0604020202020204" pitchFamily="34" charset="0"/>
              </a:rPr>
              <a:t>più</a:t>
            </a:r>
            <a:r>
              <a:rPr lang="en-US" sz="1200" dirty="0">
                <a:cs typeface="Arial" panose="020B0604020202020204" pitchFamily="34" charset="0"/>
              </a:rPr>
              <a:t> </a:t>
            </a:r>
            <a:r>
              <a:rPr lang="en-US" sz="1200" dirty="0" err="1">
                <a:cs typeface="Arial" panose="020B0604020202020204" pitchFamily="34" charset="0"/>
              </a:rPr>
              <a:t>anziane</a:t>
            </a:r>
            <a:r>
              <a:rPr lang="en-US" sz="1200" dirty="0">
                <a:cs typeface="Arial" panose="020B0604020202020204" pitchFamily="34" charset="0"/>
              </a:rPr>
              <a:t> </a:t>
            </a:r>
            <a:r>
              <a:rPr lang="en-US" sz="1200" b="1" dirty="0" err="1">
                <a:cs typeface="Arial" panose="020B0604020202020204" pitchFamily="34" charset="0"/>
              </a:rPr>
              <a:t>successivamente</a:t>
            </a:r>
            <a:r>
              <a:rPr lang="en-US" sz="1200" b="1" dirty="0">
                <a:cs typeface="Arial" panose="020B0604020202020204" pitchFamily="34" charset="0"/>
              </a:rPr>
              <a:t> </a:t>
            </a:r>
            <a:r>
              <a:rPr lang="en-US" sz="1200" dirty="0">
                <a:cs typeface="Arial" panose="020B0604020202020204" pitchFamily="34" charset="0"/>
              </a:rPr>
              <a:t> </a:t>
            </a:r>
            <a:r>
              <a:rPr lang="en-US" sz="1200" dirty="0" err="1">
                <a:cs typeface="Arial" panose="020B0604020202020204" pitchFamily="34" charset="0"/>
              </a:rPr>
              <a:t>espandere</a:t>
            </a:r>
            <a:r>
              <a:rPr lang="en-US" sz="1200" dirty="0">
                <a:cs typeface="Arial" panose="020B0604020202020204" pitchFamily="34" charset="0"/>
              </a:rPr>
              <a:t> lo screening </a:t>
            </a:r>
            <a:r>
              <a:rPr lang="en-US" sz="1200" dirty="0" err="1">
                <a:cs typeface="Arial" panose="020B0604020202020204" pitchFamily="34" charset="0"/>
              </a:rPr>
              <a:t>alle</a:t>
            </a:r>
            <a:r>
              <a:rPr lang="en-US" sz="1200" dirty="0">
                <a:cs typeface="Arial" panose="020B0604020202020204" pitchFamily="34" charset="0"/>
              </a:rPr>
              <a:t> </a:t>
            </a:r>
            <a:r>
              <a:rPr lang="en-US" sz="1200" dirty="0" err="1">
                <a:cs typeface="Arial" panose="020B0604020202020204" pitchFamily="34" charset="0"/>
              </a:rPr>
              <a:t>coorti</a:t>
            </a:r>
            <a:r>
              <a:rPr lang="en-US" sz="1200" dirty="0">
                <a:cs typeface="Arial" panose="020B0604020202020204" pitchFamily="34" charset="0"/>
              </a:rPr>
              <a:t> di </a:t>
            </a:r>
            <a:r>
              <a:rPr lang="en-US" sz="1200" dirty="0" err="1">
                <a:cs typeface="Arial" panose="020B0604020202020204" pitchFamily="34" charset="0"/>
              </a:rPr>
              <a:t>nascita</a:t>
            </a:r>
            <a:r>
              <a:rPr lang="en-US" sz="1200" dirty="0">
                <a:cs typeface="Arial" panose="020B0604020202020204" pitchFamily="34" charset="0"/>
              </a:rPr>
              <a:t> 1968–87 in 2023 - </a:t>
            </a:r>
            <a:r>
              <a:rPr lang="en-US" sz="1200" dirty="0" err="1">
                <a:cs typeface="Arial" panose="020B0604020202020204" pitchFamily="34" charset="0"/>
              </a:rPr>
              <a:t>identifica</a:t>
            </a:r>
            <a:r>
              <a:rPr lang="en-US" sz="1200" dirty="0">
                <a:cs typeface="Arial" panose="020B0604020202020204" pitchFamily="34" charset="0"/>
              </a:rPr>
              <a:t> le </a:t>
            </a:r>
            <a:r>
              <a:rPr lang="en-US" sz="1200" dirty="0" err="1">
                <a:cs typeface="Arial" panose="020B0604020202020204" pitchFamily="34" charset="0"/>
              </a:rPr>
              <a:t>popolazioni</a:t>
            </a:r>
            <a:r>
              <a:rPr lang="en-US" sz="1200" dirty="0">
                <a:cs typeface="Arial" panose="020B0604020202020204" pitchFamily="34" charset="0"/>
              </a:rPr>
              <a:t> </a:t>
            </a:r>
            <a:r>
              <a:rPr lang="en-US" sz="1200" dirty="0" err="1">
                <a:cs typeface="Arial" panose="020B0604020202020204" pitchFamily="34" charset="0"/>
              </a:rPr>
              <a:t>giovanni</a:t>
            </a:r>
            <a:r>
              <a:rPr lang="en-US" sz="1200" dirty="0"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3525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olo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/>
          <a:lstStyle/>
          <a:p>
            <a:pPr>
              <a:defRPr/>
            </a:pPr>
            <a:r>
              <a:rPr lang="it-IT" altLang="it-IT" b="1" dirty="0">
                <a:solidFill>
                  <a:schemeClr val="tx2"/>
                </a:solidFill>
              </a:rPr>
              <a:t>Conclusioni</a:t>
            </a:r>
            <a:endParaRPr lang="it-IT" altLang="it-IT" dirty="0">
              <a:solidFill>
                <a:schemeClr val="tx2"/>
              </a:solidFill>
            </a:endParaRPr>
          </a:p>
        </p:txBody>
      </p:sp>
      <p:sp>
        <p:nvSpPr>
          <p:cNvPr id="29699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it-IT" sz="2400" dirty="0">
              <a:solidFill>
                <a:srgbClr val="0059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Italia,l’implementazione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uno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screenimg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graduato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cominciando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dalle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coorti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nascita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1968–87, a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seguire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successivamente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lo screening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delle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coorti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nascita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più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anziane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1948–67 è la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stretegia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più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costo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efficace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raggiungere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obbiettivi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dell’eliminazione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n-US" altLang="it-IT" sz="2400" dirty="0">
              <a:solidFill>
                <a:srgbClr val="0059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L’implementazione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uno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screening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graduato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partire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dalle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coorti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piu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anziane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è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costo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efficace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rispetto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status quo e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screening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Universale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puo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essere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preso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considerazione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alcune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regioni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Italiane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secondo le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prevalenze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dell’infezione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US" altLang="it-IT" sz="2400" dirty="0" err="1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età</a:t>
            </a:r>
            <a:r>
              <a:rPr lang="en-US" altLang="it-IT" sz="2400" dirty="0">
                <a:solidFill>
                  <a:srgbClr val="005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778556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</TotalTime>
  <Words>1094</Words>
  <Application>Microsoft Office PowerPoint</Application>
  <PresentationFormat>Widescreen</PresentationFormat>
  <Paragraphs>330</Paragraphs>
  <Slides>13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2" baseType="lpstr">
      <vt:lpstr>宋体</vt:lpstr>
      <vt:lpstr>游ゴシック</vt:lpstr>
      <vt:lpstr>Arial</vt:lpstr>
      <vt:lpstr>Calibri</vt:lpstr>
      <vt:lpstr>Calibri Light</vt:lpstr>
      <vt:lpstr>Cambria</vt:lpstr>
      <vt:lpstr>Georgia Pro Cond</vt:lpstr>
      <vt:lpstr>Times New Roman</vt:lpstr>
      <vt:lpstr>Tema di Office</vt:lpstr>
      <vt:lpstr>Stima epidemiologica dell’infezione cronica da HCV e modelli  di screening costo efficaci ai fini di  eliminazione dell’infezione in Italia. </vt:lpstr>
      <vt:lpstr>Presentazione standard di PowerPoint</vt:lpstr>
      <vt:lpstr>Results</vt:lpstr>
      <vt:lpstr>Italia- verso il traguardo di eliminazione dell’HCV </vt:lpstr>
      <vt:lpstr>The number of total infections would remain high if treating only today linked to care patients.</vt:lpstr>
      <vt:lpstr>     Estimated prevalence of undiagnosed hepatitis C virus infected individuals in Italy:  a mathematical model to accurately measure HCV prevalence by route of transmission with a route of transmission granularity           Kondili et al AASLD 2019 Boston USA  </vt:lpstr>
      <vt:lpstr>Presentazione standard di PowerPoint</vt:lpstr>
      <vt:lpstr>Presentazione standard di PowerPoint</vt:lpstr>
      <vt:lpstr>Where is the submerse (F0–F3, asymptomatic and undiagnosed/unlinked to care)</vt:lpstr>
      <vt:lpstr>Presentazione standard di PowerPoint</vt:lpstr>
      <vt:lpstr>Costi diretti di screening e l’effetto sulla salute ( QALY= anni di vita guadagnati in salute)</vt:lpstr>
      <vt:lpstr>Direct costs and health effects, by scenario, 2018–2031 </vt:lpstr>
      <vt:lpstr>Conclusioni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Antonio Craxi</dc:creator>
  <cp:lastModifiedBy>Cdd</cp:lastModifiedBy>
  <cp:revision>139</cp:revision>
  <dcterms:created xsi:type="dcterms:W3CDTF">2019-06-11T14:39:28Z</dcterms:created>
  <dcterms:modified xsi:type="dcterms:W3CDTF">2019-12-03T09:24:11Z</dcterms:modified>
</cp:coreProperties>
</file>