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handoutMasterIdLst>
    <p:handoutMasterId r:id="rId22"/>
  </p:handoutMasterIdLst>
  <p:sldIdLst>
    <p:sldId id="270" r:id="rId2"/>
    <p:sldId id="311" r:id="rId3"/>
    <p:sldId id="312" r:id="rId4"/>
    <p:sldId id="305" r:id="rId5"/>
    <p:sldId id="307" r:id="rId6"/>
    <p:sldId id="313" r:id="rId7"/>
    <p:sldId id="314" r:id="rId8"/>
    <p:sldId id="294" r:id="rId9"/>
    <p:sldId id="297" r:id="rId10"/>
    <p:sldId id="308" r:id="rId11"/>
    <p:sldId id="309" r:id="rId12"/>
    <p:sldId id="315" r:id="rId13"/>
    <p:sldId id="289" r:id="rId14"/>
    <p:sldId id="292" r:id="rId15"/>
    <p:sldId id="302" r:id="rId16"/>
    <p:sldId id="310" r:id="rId17"/>
    <p:sldId id="291" r:id="rId18"/>
    <p:sldId id="316" r:id="rId19"/>
    <p:sldId id="303" r:id="rId20"/>
  </p:sldIdLst>
  <p:sldSz cx="9144000" cy="6858000" type="screen4x3"/>
  <p:notesSz cx="6669088" cy="98726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2FA8"/>
    <a:srgbClr val="3366CC"/>
    <a:srgbClr val="FFFFFF"/>
    <a:srgbClr val="FFFFCC"/>
    <a:srgbClr val="4F81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255" autoAdjust="0"/>
    <p:restoredTop sz="59771" autoAdjust="0"/>
  </p:normalViewPr>
  <p:slideViewPr>
    <p:cSldViewPr>
      <p:cViewPr>
        <p:scale>
          <a:sx n="100" d="100"/>
          <a:sy n="100" d="100"/>
        </p:scale>
        <p:origin x="-2032" y="-2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handoutMaster" Target="handoutMasters/handoutMaster1.xml"/><Relationship Id="rId23" Type="http://schemas.openxmlformats.org/officeDocument/2006/relationships/printerSettings" Target="printerSettings/printerSettings1.bin"/><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iagrams/_rels/data1.xml.rels><?xml version="1.0" encoding="UTF-8" standalone="yes"?>
<Relationships xmlns="http://schemas.openxmlformats.org/package/2006/relationships"><Relationship Id="rId1" Type="http://schemas.openxmlformats.org/officeDocument/2006/relationships/image" Target="../media/image5.png"/></Relationships>
</file>

<file path=ppt/diagrams/_rels/data2.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jpg"/><Relationship Id="rId1" Type="http://schemas.openxmlformats.org/officeDocument/2006/relationships/image" Target="../media/image7.jpg"/><Relationship Id="rId2" Type="http://schemas.openxmlformats.org/officeDocument/2006/relationships/image" Target="../media/image8.jpg"/></Relationships>
</file>

<file path=ppt/diagrams/_rels/data4.xml.rels><?xml version="1.0" encoding="UTF-8" standalone="yes"?>
<Relationships xmlns="http://schemas.openxmlformats.org/package/2006/relationships"><Relationship Id="rId1" Type="http://schemas.openxmlformats.org/officeDocument/2006/relationships/image" Target="../media/image19.jpg"/><Relationship Id="rId2" Type="http://schemas.openxmlformats.org/officeDocument/2006/relationships/image" Target="../media/image20.jpg"/><Relationship Id="rId3" Type="http://schemas.openxmlformats.org/officeDocument/2006/relationships/image" Target="../media/image21.jpg"/></Relationships>
</file>

<file path=ppt/diagrams/_rels/data5.xml.rels><?xml version="1.0" encoding="UTF-8" standalone="yes"?>
<Relationships xmlns="http://schemas.openxmlformats.org/package/2006/relationships"><Relationship Id="rId1" Type="http://schemas.openxmlformats.org/officeDocument/2006/relationships/image" Target="../media/image22.jpg"/><Relationship Id="rId2" Type="http://schemas.openxmlformats.org/officeDocument/2006/relationships/image" Target="../media/image23.jpg"/><Relationship Id="rId3" Type="http://schemas.openxmlformats.org/officeDocument/2006/relationships/image" Target="../media/image24.jpg"/></Relationships>
</file>

<file path=ppt/diagrams/_rels/data6.xml.rels><?xml version="1.0" encoding="UTF-8" standalone="yes"?>
<Relationships xmlns="http://schemas.openxmlformats.org/package/2006/relationships"><Relationship Id="rId3" Type="http://schemas.openxmlformats.org/officeDocument/2006/relationships/image" Target="../media/image28.jpeg"/><Relationship Id="rId4" Type="http://schemas.openxmlformats.org/officeDocument/2006/relationships/image" Target="../media/image29.png"/><Relationship Id="rId1" Type="http://schemas.openxmlformats.org/officeDocument/2006/relationships/image" Target="../media/image26.jpeg"/><Relationship Id="rId2" Type="http://schemas.openxmlformats.org/officeDocument/2006/relationships/image" Target="../media/image27.jpeg"/></Relationships>
</file>

<file path=ppt/diagrams/_rels/drawing1.xml.rels><?xml version="1.0" encoding="UTF-8" standalone="yes"?>
<Relationships xmlns="http://schemas.openxmlformats.org/package/2006/relationships"><Relationship Id="rId1" Type="http://schemas.openxmlformats.org/officeDocument/2006/relationships/image" Target="../media/image5.png"/></Relationships>
</file>

<file path=ppt/diagrams/_rels/drawing2.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jpg"/><Relationship Id="rId1" Type="http://schemas.openxmlformats.org/officeDocument/2006/relationships/image" Target="../media/image7.jpg"/><Relationship Id="rId2" Type="http://schemas.openxmlformats.org/officeDocument/2006/relationships/image" Target="../media/image8.jpg"/></Relationships>
</file>

<file path=ppt/diagrams/_rels/drawing4.xml.rels><?xml version="1.0" encoding="UTF-8" standalone="yes"?>
<Relationships xmlns="http://schemas.openxmlformats.org/package/2006/relationships"><Relationship Id="rId1" Type="http://schemas.openxmlformats.org/officeDocument/2006/relationships/image" Target="../media/image19.jpg"/><Relationship Id="rId2" Type="http://schemas.openxmlformats.org/officeDocument/2006/relationships/image" Target="../media/image20.jpg"/><Relationship Id="rId3" Type="http://schemas.openxmlformats.org/officeDocument/2006/relationships/image" Target="../media/image21.jpg"/></Relationships>
</file>

<file path=ppt/diagrams/_rels/drawing5.xml.rels><?xml version="1.0" encoding="UTF-8" standalone="yes"?>
<Relationships xmlns="http://schemas.openxmlformats.org/package/2006/relationships"><Relationship Id="rId1" Type="http://schemas.openxmlformats.org/officeDocument/2006/relationships/image" Target="../media/image22.jpg"/><Relationship Id="rId2" Type="http://schemas.openxmlformats.org/officeDocument/2006/relationships/image" Target="../media/image23.jpg"/><Relationship Id="rId3" Type="http://schemas.openxmlformats.org/officeDocument/2006/relationships/image" Target="../media/image24.jpg"/></Relationships>
</file>

<file path=ppt/diagrams/_rels/drawing6.xml.rels><?xml version="1.0" encoding="UTF-8" standalone="yes"?>
<Relationships xmlns="http://schemas.openxmlformats.org/package/2006/relationships"><Relationship Id="rId3" Type="http://schemas.openxmlformats.org/officeDocument/2006/relationships/image" Target="../media/image28.jpeg"/><Relationship Id="rId4" Type="http://schemas.openxmlformats.org/officeDocument/2006/relationships/image" Target="../media/image29.png"/><Relationship Id="rId1" Type="http://schemas.openxmlformats.org/officeDocument/2006/relationships/image" Target="../media/image26.jpeg"/><Relationship Id="rId2" Type="http://schemas.openxmlformats.org/officeDocument/2006/relationships/image" Target="../media/image27.jpeg"/></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540012C-BD47-4E25-BE11-A47F6706519B}" type="doc">
      <dgm:prSet loTypeId="urn:microsoft.com/office/officeart/2005/8/layout/radial4" loCatId="relationship" qsTypeId="urn:microsoft.com/office/officeart/2005/8/quickstyle/simple2" qsCatId="simple" csTypeId="urn:microsoft.com/office/officeart/2005/8/colors/accent1_1" csCatId="accent1" phldr="1"/>
      <dgm:spPr/>
      <dgm:t>
        <a:bodyPr/>
        <a:lstStyle/>
        <a:p>
          <a:endParaRPr lang="en-GB"/>
        </a:p>
      </dgm:t>
    </dgm:pt>
    <dgm:pt modelId="{F4E4FB24-2A57-4CA2-8CAE-90C3FFB0E102}">
      <dgm:prSet phldrT="[Text]" custT="1"/>
      <dgm:spPr>
        <a:xfrm>
          <a:off x="4267208" y="2438388"/>
          <a:ext cx="3424797" cy="2363668"/>
        </a:xfrm>
        <a:prstGeom prst="roundRect">
          <a:avLst>
            <a:gd name="adj" fmla="val 10000"/>
          </a:avLst>
        </a:prstGeom>
        <a:solidFill>
          <a:sysClr val="window" lastClr="FFFFFF">
            <a:hueOff val="0"/>
            <a:satOff val="0"/>
            <a:lumOff val="0"/>
            <a:alphaOff val="0"/>
          </a:sysClr>
        </a:solidFill>
        <a:ln w="38100" cap="flat" cmpd="sng" algn="ctr">
          <a:solidFill>
            <a:srgbClr val="042FA8"/>
          </a:solidFill>
          <a:prstDash val="solid"/>
        </a:ln>
        <a:effectLst>
          <a:outerShdw blurRad="40000" dist="20000" dir="5400000" rotWithShape="0">
            <a:srgbClr val="000000">
              <a:alpha val="38000"/>
            </a:srgbClr>
          </a:outerShdw>
        </a:effectLst>
      </dgm:spPr>
      <dgm:t>
        <a:bodyPr/>
        <a:lstStyle/>
        <a:p>
          <a:pPr algn="ctr"/>
          <a:r>
            <a:rPr lang="it-IT" sz="2400" b="0" kern="1200" dirty="0" smtClean="0">
              <a:solidFill>
                <a:srgbClr val="042FA8"/>
              </a:solidFill>
              <a:latin typeface="Calibri"/>
              <a:ea typeface="+mn-ea"/>
              <a:cs typeface="+mn-cs"/>
            </a:rPr>
            <a:t>Assicura che la voce dei responsabili degli strumenti militari sia ascoltata nell'ambito delle Istituzioni europee e incorporata nella decisioni prese in seno al Consiglio</a:t>
          </a:r>
          <a:endParaRPr lang="en-GB" sz="2400" b="0" kern="1200" dirty="0">
            <a:solidFill>
              <a:srgbClr val="042FA8"/>
            </a:solidFill>
            <a:latin typeface="Calibri"/>
            <a:ea typeface="+mn-ea"/>
            <a:cs typeface="+mn-cs"/>
          </a:endParaRPr>
        </a:p>
      </dgm:t>
    </dgm:pt>
    <dgm:pt modelId="{81BD4FD9-3A55-434B-ADD1-4D806EF87A19}" type="parTrans" cxnId="{30CEE6C3-F5A3-40DB-9DE6-61E91889F46F}">
      <dgm:prSet/>
      <dgm:spPr>
        <a:xfrm rot="13172908">
          <a:off x="2952319" y="2339884"/>
          <a:ext cx="1191385" cy="845832"/>
        </a:xfrm>
        <a:prstGeom prst="leftArrow">
          <a:avLst>
            <a:gd name="adj1" fmla="val 60000"/>
            <a:gd name="adj2" fmla="val 50000"/>
          </a:avLst>
        </a:prstGeom>
        <a:solidFill>
          <a:srgbClr val="042FA8"/>
        </a:solidFill>
        <a:ln>
          <a:solidFill>
            <a:srgbClr val="1F497D">
              <a:lumMod val="50000"/>
            </a:srgbClr>
          </a:solidFill>
        </a:ln>
        <a:effectLst>
          <a:outerShdw blurRad="40000" dist="20000" dir="5400000" rotWithShape="0">
            <a:srgbClr val="000000">
              <a:alpha val="38000"/>
            </a:srgbClr>
          </a:outerShdw>
        </a:effectLst>
      </dgm:spPr>
      <dgm:t>
        <a:bodyPr/>
        <a:lstStyle/>
        <a:p>
          <a:endParaRPr lang="en-GB" b="1">
            <a:solidFill>
              <a:schemeClr val="tx2">
                <a:lumMod val="50000"/>
              </a:schemeClr>
            </a:solidFill>
          </a:endParaRPr>
        </a:p>
      </dgm:t>
    </dgm:pt>
    <dgm:pt modelId="{1EE4C5D0-E1CA-4FF4-B150-8552EC8A27E4}" type="sibTrans" cxnId="{30CEE6C3-F5A3-40DB-9DE6-61E91889F46F}">
      <dgm:prSet/>
      <dgm:spPr/>
      <dgm:t>
        <a:bodyPr/>
        <a:lstStyle/>
        <a:p>
          <a:endParaRPr lang="en-GB" b="1"/>
        </a:p>
      </dgm:t>
    </dgm:pt>
    <dgm:pt modelId="{B5F4AD10-B3BD-4D19-B148-4C931A012FAC}">
      <dgm:prSet phldrT="[Text]"/>
      <dgm:spPr/>
      <dgm:t>
        <a:bodyPr/>
        <a:lstStyle/>
        <a:p>
          <a:endParaRPr lang="en-GB" b="1" dirty="0"/>
        </a:p>
      </dgm:t>
    </dgm:pt>
    <dgm:pt modelId="{596388A4-B8DB-4AF3-A30F-BF2F7A47D729}" type="parTrans" cxnId="{436A32D3-5F26-4C18-89FC-E496D3EEC8FE}">
      <dgm:prSet/>
      <dgm:spPr/>
      <dgm:t>
        <a:bodyPr/>
        <a:lstStyle/>
        <a:p>
          <a:endParaRPr lang="en-GB" b="1"/>
        </a:p>
      </dgm:t>
    </dgm:pt>
    <dgm:pt modelId="{4C4F4320-FBCA-4563-8E85-1F6EF2FD9F51}" type="sibTrans" cxnId="{436A32D3-5F26-4C18-89FC-E496D3EEC8FE}">
      <dgm:prSet/>
      <dgm:spPr/>
      <dgm:t>
        <a:bodyPr/>
        <a:lstStyle/>
        <a:p>
          <a:endParaRPr lang="en-GB" b="1"/>
        </a:p>
      </dgm:t>
    </dgm:pt>
    <dgm:pt modelId="{D37642FA-CE46-4152-8000-00B8DFFA8D77}">
      <dgm:prSet phldrT="[Text]" custT="1"/>
      <dgm:spPr>
        <a:xfrm>
          <a:off x="4267210" y="76218"/>
          <a:ext cx="3334138" cy="2102763"/>
        </a:xfrm>
        <a:prstGeom prst="roundRect">
          <a:avLst>
            <a:gd name="adj" fmla="val 10000"/>
          </a:avLst>
        </a:prstGeom>
        <a:solidFill>
          <a:sysClr val="window" lastClr="FFFFFF">
            <a:hueOff val="0"/>
            <a:satOff val="0"/>
            <a:lumOff val="0"/>
            <a:alphaOff val="0"/>
          </a:sysClr>
        </a:solidFill>
        <a:ln w="38100" cap="flat" cmpd="sng" algn="ctr">
          <a:solidFill>
            <a:srgbClr val="042FA8"/>
          </a:solidFill>
          <a:prstDash val="solid"/>
        </a:ln>
        <a:effectLst>
          <a:outerShdw blurRad="40000" dist="20000" dir="5400000" rotWithShape="0">
            <a:srgbClr val="000000">
              <a:alpha val="38000"/>
            </a:srgbClr>
          </a:outerShdw>
        </a:effectLst>
      </dgm:spPr>
      <dgm:t>
        <a:bodyPr/>
        <a:lstStyle/>
        <a:p>
          <a:r>
            <a:rPr lang="it-IT" sz="2400" b="0" kern="1200" dirty="0" smtClean="0">
              <a:solidFill>
                <a:srgbClr val="042FA8"/>
              </a:solidFill>
              <a:latin typeface="Calibri"/>
              <a:ea typeface="+mn-ea"/>
              <a:cs typeface="+mn-cs"/>
            </a:rPr>
            <a:t>Fornisce </a:t>
          </a:r>
          <a:r>
            <a:rPr lang="it-IT" sz="2400" b="1" kern="1200" dirty="0" smtClean="0">
              <a:solidFill>
                <a:srgbClr val="042FA8"/>
              </a:solidFill>
              <a:latin typeface="Calibri"/>
              <a:ea typeface="+mn-ea"/>
              <a:cs typeface="+mn-cs"/>
            </a:rPr>
            <a:t>pareri </a:t>
          </a:r>
          <a:r>
            <a:rPr lang="it-IT" sz="2400" b="1" kern="1200" dirty="0" smtClean="0">
              <a:solidFill>
                <a:srgbClr val="042FA8"/>
              </a:solidFill>
              <a:latin typeface="Calibri"/>
              <a:ea typeface="+mn-ea"/>
              <a:cs typeface="+mn-cs"/>
            </a:rPr>
            <a:t>qualificati </a:t>
          </a:r>
          <a:r>
            <a:rPr lang="it-IT" sz="2400" b="1" kern="1200" dirty="0" smtClean="0">
              <a:solidFill>
                <a:srgbClr val="042FA8"/>
              </a:solidFill>
              <a:latin typeface="Calibri"/>
              <a:ea typeface="+mn-ea"/>
              <a:cs typeface="+mn-cs"/>
            </a:rPr>
            <a:t>i</a:t>
          </a:r>
          <a:r>
            <a:rPr lang="it-IT" sz="2400" b="0" kern="1200" dirty="0" smtClean="0">
              <a:solidFill>
                <a:srgbClr val="042FA8"/>
              </a:solidFill>
              <a:latin typeface="Calibri"/>
              <a:ea typeface="+mn-ea"/>
              <a:cs typeface="+mn-cs"/>
            </a:rPr>
            <a:t>n materia militare alle autorità politiche</a:t>
          </a:r>
          <a:endParaRPr lang="en-GB" sz="2400" b="0" kern="1200" dirty="0">
            <a:solidFill>
              <a:srgbClr val="042FA8"/>
            </a:solidFill>
            <a:latin typeface="Calibri"/>
            <a:ea typeface="+mn-ea"/>
            <a:cs typeface="+mn-cs"/>
          </a:endParaRPr>
        </a:p>
      </dgm:t>
    </dgm:pt>
    <dgm:pt modelId="{F6D949A3-BAFE-42DE-A3DC-710C73461CF8}" type="sibTrans" cxnId="{A03D4545-1B30-4F28-9B6F-241CFB032B69}">
      <dgm:prSet/>
      <dgm:spPr/>
      <dgm:t>
        <a:bodyPr/>
        <a:lstStyle/>
        <a:p>
          <a:endParaRPr lang="en-GB" b="1"/>
        </a:p>
      </dgm:t>
    </dgm:pt>
    <dgm:pt modelId="{8DFC7305-06C6-470E-B17A-6B7CFED94321}" type="parTrans" cxnId="{A03D4545-1B30-4F28-9B6F-241CFB032B69}">
      <dgm:prSet/>
      <dgm:spPr>
        <a:xfrm rot="10076532">
          <a:off x="3354956" y="761640"/>
          <a:ext cx="814396" cy="836126"/>
        </a:xfrm>
        <a:prstGeom prst="leftArrow">
          <a:avLst>
            <a:gd name="adj1" fmla="val 60000"/>
            <a:gd name="adj2" fmla="val 50000"/>
          </a:avLst>
        </a:prstGeom>
        <a:solidFill>
          <a:srgbClr val="042FA8"/>
        </a:solidFill>
        <a:ln>
          <a:solidFill>
            <a:srgbClr val="1F497D">
              <a:lumMod val="50000"/>
            </a:srgbClr>
          </a:solidFill>
        </a:ln>
        <a:effectLst>
          <a:outerShdw blurRad="40000" dist="20000" dir="5400000" rotWithShape="0">
            <a:srgbClr val="000000">
              <a:alpha val="38000"/>
            </a:srgbClr>
          </a:outerShdw>
        </a:effectLst>
      </dgm:spPr>
      <dgm:t>
        <a:bodyPr/>
        <a:lstStyle/>
        <a:p>
          <a:endParaRPr lang="en-GB" b="1">
            <a:solidFill>
              <a:schemeClr val="tx2">
                <a:lumMod val="50000"/>
              </a:schemeClr>
            </a:solidFill>
          </a:endParaRPr>
        </a:p>
      </dgm:t>
    </dgm:pt>
    <dgm:pt modelId="{794B520A-7B83-46BC-B0E6-EA28A14367F4}">
      <dgm:prSet phldrT="[Text]"/>
      <dgm:spPr>
        <a:xfrm>
          <a:off x="685785" y="228598"/>
          <a:ext cx="2571668" cy="2454829"/>
        </a:xfrm>
        <a:prstGeom prst="ellipse">
          <a:avLst/>
        </a:prstGeom>
        <a:blipFill dpi="0" rotWithShape="0">
          <a:blip xmlns:r="http://schemas.openxmlformats.org/officeDocument/2006/relationships" r:embed="rId1">
            <a:extLst>
              <a:ext uri="{28A0092B-C50C-407E-A947-70E740481C1C}">
                <a14:useLocalDpi xmlns:a14="http://schemas.microsoft.com/office/drawing/2010/main" val="0"/>
              </a:ext>
            </a:extLst>
          </a:blip>
          <a:srcRect/>
          <a:stretch>
            <a:fillRect/>
          </a:stretch>
        </a:blipFill>
        <a:ln w="38100" cap="flat" cmpd="sng" algn="ctr">
          <a:solidFill>
            <a:srgbClr val="042FA8"/>
          </a:solidFill>
          <a:prstDash val="solid"/>
        </a:ln>
        <a:effectLst>
          <a:outerShdw blurRad="40000" dist="20000" dir="5400000" rotWithShape="0">
            <a:srgbClr val="000000">
              <a:alpha val="38000"/>
            </a:srgbClr>
          </a:outerShdw>
        </a:effectLst>
      </dgm:spPr>
      <dgm:t>
        <a:bodyPr/>
        <a:lstStyle/>
        <a:p>
          <a:endParaRPr lang="en-GB" dirty="0">
            <a:solidFill>
              <a:sysClr val="windowText" lastClr="000000">
                <a:hueOff val="0"/>
                <a:satOff val="0"/>
                <a:lumOff val="0"/>
                <a:alphaOff val="0"/>
              </a:sysClr>
            </a:solidFill>
            <a:latin typeface="Calibri"/>
            <a:ea typeface="+mn-ea"/>
            <a:cs typeface="+mn-cs"/>
          </a:endParaRPr>
        </a:p>
      </dgm:t>
    </dgm:pt>
    <dgm:pt modelId="{51CD39D9-DD46-4F78-866B-E885C38C0FAD}" type="sibTrans" cxnId="{ADE10475-E03F-4BB1-9A64-02B64745D987}">
      <dgm:prSet/>
      <dgm:spPr/>
      <dgm:t>
        <a:bodyPr/>
        <a:lstStyle/>
        <a:p>
          <a:endParaRPr lang="en-GB" b="1"/>
        </a:p>
      </dgm:t>
    </dgm:pt>
    <dgm:pt modelId="{AB0394FA-EC67-482F-AD32-C6453DF225E4}" type="parTrans" cxnId="{ADE10475-E03F-4BB1-9A64-02B64745D987}">
      <dgm:prSet/>
      <dgm:spPr/>
      <dgm:t>
        <a:bodyPr/>
        <a:lstStyle/>
        <a:p>
          <a:endParaRPr lang="en-GB" b="1"/>
        </a:p>
      </dgm:t>
    </dgm:pt>
    <dgm:pt modelId="{3E2AFE9C-7591-464E-9959-E6EDFCFD8E3F}" type="pres">
      <dgm:prSet presAssocID="{7540012C-BD47-4E25-BE11-A47F6706519B}" presName="cycle" presStyleCnt="0">
        <dgm:presLayoutVars>
          <dgm:chMax val="1"/>
          <dgm:dir/>
          <dgm:animLvl val="ctr"/>
          <dgm:resizeHandles val="exact"/>
        </dgm:presLayoutVars>
      </dgm:prSet>
      <dgm:spPr/>
      <dgm:t>
        <a:bodyPr/>
        <a:lstStyle/>
        <a:p>
          <a:endParaRPr lang="en-GB"/>
        </a:p>
      </dgm:t>
    </dgm:pt>
    <dgm:pt modelId="{7B1B0B34-16FD-4922-BE26-8EF85DADD889}" type="pres">
      <dgm:prSet presAssocID="{794B520A-7B83-46BC-B0E6-EA28A14367F4}" presName="centerShape" presStyleLbl="node0" presStyleIdx="0" presStyleCnt="1" custScaleX="100059" custScaleY="95513" custLinFactNeighborX="-29856" custLinFactNeighborY="-15359"/>
      <dgm:spPr/>
      <dgm:t>
        <a:bodyPr/>
        <a:lstStyle/>
        <a:p>
          <a:endParaRPr lang="en-GB"/>
        </a:p>
      </dgm:t>
    </dgm:pt>
    <dgm:pt modelId="{37F608D3-B21C-4AA9-896D-0B806BD97B43}" type="pres">
      <dgm:prSet presAssocID="{8DFC7305-06C6-470E-B17A-6B7CFED94321}" presName="parTrans" presStyleLbl="bgSibTrans2D1" presStyleIdx="0" presStyleCnt="2" custAng="10360792" custScaleX="36601" custScaleY="114148" custLinFactNeighborX="-38673" custLinFactNeighborY="-7223"/>
      <dgm:spPr/>
      <dgm:t>
        <a:bodyPr/>
        <a:lstStyle/>
        <a:p>
          <a:endParaRPr lang="en-GB"/>
        </a:p>
      </dgm:t>
    </dgm:pt>
    <dgm:pt modelId="{63EB6AF2-FB20-4579-B951-9928E36FBF56}" type="pres">
      <dgm:prSet presAssocID="{D37642FA-CE46-4152-8000-00B8DFFA8D77}" presName="node" presStyleLbl="node1" presStyleIdx="0" presStyleCnt="2" custScaleX="136553" custScaleY="87402" custRadScaleRad="93376" custRadScaleInc="100534">
        <dgm:presLayoutVars>
          <dgm:bulletEnabled val="1"/>
        </dgm:presLayoutVars>
      </dgm:prSet>
      <dgm:spPr/>
      <dgm:t>
        <a:bodyPr/>
        <a:lstStyle/>
        <a:p>
          <a:endParaRPr lang="en-GB"/>
        </a:p>
      </dgm:t>
    </dgm:pt>
    <dgm:pt modelId="{9BC1933A-66F0-4613-AB8F-4F5A9630A712}" type="pres">
      <dgm:prSet presAssocID="{81BD4FD9-3A55-434B-ADD1-4D806EF87A19}" presName="parTrans" presStyleLbl="bgSibTrans2D1" presStyleIdx="1" presStyleCnt="2" custAng="11470834" custScaleX="38401" custScaleY="115473" custLinFactNeighborX="-34380" custLinFactNeighborY="-16434"/>
      <dgm:spPr/>
      <dgm:t>
        <a:bodyPr/>
        <a:lstStyle/>
        <a:p>
          <a:endParaRPr lang="en-GB"/>
        </a:p>
      </dgm:t>
    </dgm:pt>
    <dgm:pt modelId="{1049C0AD-F9CB-4DD8-94FE-1941CDA96B82}" type="pres">
      <dgm:prSet presAssocID="{F4E4FB24-2A57-4CA2-8CAE-90C3FFB0E102}" presName="node" presStyleLbl="node1" presStyleIdx="1" presStyleCnt="2" custScaleX="140266" custScaleY="145291" custRadScaleRad="55928" custRadScaleInc="46763">
        <dgm:presLayoutVars>
          <dgm:bulletEnabled val="1"/>
        </dgm:presLayoutVars>
      </dgm:prSet>
      <dgm:spPr/>
      <dgm:t>
        <a:bodyPr/>
        <a:lstStyle/>
        <a:p>
          <a:endParaRPr lang="en-GB"/>
        </a:p>
      </dgm:t>
    </dgm:pt>
  </dgm:ptLst>
  <dgm:cxnLst>
    <dgm:cxn modelId="{C31E22DC-099A-4E22-92F3-15EE25373C4F}" type="presOf" srcId="{D37642FA-CE46-4152-8000-00B8DFFA8D77}" destId="{63EB6AF2-FB20-4579-B951-9928E36FBF56}" srcOrd="0" destOrd="0" presId="urn:microsoft.com/office/officeart/2005/8/layout/radial4"/>
    <dgm:cxn modelId="{B9FDAED6-CE8A-4D2E-BC0B-D5ABC0D1B57C}" type="presOf" srcId="{7540012C-BD47-4E25-BE11-A47F6706519B}" destId="{3E2AFE9C-7591-464E-9959-E6EDFCFD8E3F}" srcOrd="0" destOrd="0" presId="urn:microsoft.com/office/officeart/2005/8/layout/radial4"/>
    <dgm:cxn modelId="{41E469E4-7813-4595-8E96-15C72936DE79}" type="presOf" srcId="{F4E4FB24-2A57-4CA2-8CAE-90C3FFB0E102}" destId="{1049C0AD-F9CB-4DD8-94FE-1941CDA96B82}" srcOrd="0" destOrd="0" presId="urn:microsoft.com/office/officeart/2005/8/layout/radial4"/>
    <dgm:cxn modelId="{979D4D1D-A0D0-4150-B805-7669181255F5}" type="presOf" srcId="{8DFC7305-06C6-470E-B17A-6B7CFED94321}" destId="{37F608D3-B21C-4AA9-896D-0B806BD97B43}" srcOrd="0" destOrd="0" presId="urn:microsoft.com/office/officeart/2005/8/layout/radial4"/>
    <dgm:cxn modelId="{436A32D3-5F26-4C18-89FC-E496D3EEC8FE}" srcId="{7540012C-BD47-4E25-BE11-A47F6706519B}" destId="{B5F4AD10-B3BD-4D19-B148-4C931A012FAC}" srcOrd="1" destOrd="0" parTransId="{596388A4-B8DB-4AF3-A30F-BF2F7A47D729}" sibTransId="{4C4F4320-FBCA-4563-8E85-1F6EF2FD9F51}"/>
    <dgm:cxn modelId="{A03D4545-1B30-4F28-9B6F-241CFB032B69}" srcId="{794B520A-7B83-46BC-B0E6-EA28A14367F4}" destId="{D37642FA-CE46-4152-8000-00B8DFFA8D77}" srcOrd="0" destOrd="0" parTransId="{8DFC7305-06C6-470E-B17A-6B7CFED94321}" sibTransId="{F6D949A3-BAFE-42DE-A3DC-710C73461CF8}"/>
    <dgm:cxn modelId="{CD175FF9-D963-4008-94F0-098A1165CC36}" type="presOf" srcId="{794B520A-7B83-46BC-B0E6-EA28A14367F4}" destId="{7B1B0B34-16FD-4922-BE26-8EF85DADD889}" srcOrd="0" destOrd="0" presId="urn:microsoft.com/office/officeart/2005/8/layout/radial4"/>
    <dgm:cxn modelId="{ADE10475-E03F-4BB1-9A64-02B64745D987}" srcId="{7540012C-BD47-4E25-BE11-A47F6706519B}" destId="{794B520A-7B83-46BC-B0E6-EA28A14367F4}" srcOrd="0" destOrd="0" parTransId="{AB0394FA-EC67-482F-AD32-C6453DF225E4}" sibTransId="{51CD39D9-DD46-4F78-866B-E885C38C0FAD}"/>
    <dgm:cxn modelId="{30CEE6C3-F5A3-40DB-9DE6-61E91889F46F}" srcId="{794B520A-7B83-46BC-B0E6-EA28A14367F4}" destId="{F4E4FB24-2A57-4CA2-8CAE-90C3FFB0E102}" srcOrd="1" destOrd="0" parTransId="{81BD4FD9-3A55-434B-ADD1-4D806EF87A19}" sibTransId="{1EE4C5D0-E1CA-4FF4-B150-8552EC8A27E4}"/>
    <dgm:cxn modelId="{05A1624A-4743-4B52-9AA0-75753754AD31}" type="presOf" srcId="{81BD4FD9-3A55-434B-ADD1-4D806EF87A19}" destId="{9BC1933A-66F0-4613-AB8F-4F5A9630A712}" srcOrd="0" destOrd="0" presId="urn:microsoft.com/office/officeart/2005/8/layout/radial4"/>
    <dgm:cxn modelId="{674DAE99-C0C0-490D-B840-47D837032FB1}" type="presParOf" srcId="{3E2AFE9C-7591-464E-9959-E6EDFCFD8E3F}" destId="{7B1B0B34-16FD-4922-BE26-8EF85DADD889}" srcOrd="0" destOrd="0" presId="urn:microsoft.com/office/officeart/2005/8/layout/radial4"/>
    <dgm:cxn modelId="{69961280-5F1E-4B88-91D5-6A15C28A1694}" type="presParOf" srcId="{3E2AFE9C-7591-464E-9959-E6EDFCFD8E3F}" destId="{37F608D3-B21C-4AA9-896D-0B806BD97B43}" srcOrd="1" destOrd="0" presId="urn:microsoft.com/office/officeart/2005/8/layout/radial4"/>
    <dgm:cxn modelId="{48C365CC-EFD0-4287-B464-3A66FB6131F7}" type="presParOf" srcId="{3E2AFE9C-7591-464E-9959-E6EDFCFD8E3F}" destId="{63EB6AF2-FB20-4579-B951-9928E36FBF56}" srcOrd="2" destOrd="0" presId="urn:microsoft.com/office/officeart/2005/8/layout/radial4"/>
    <dgm:cxn modelId="{2FC1861D-4C20-498D-89FB-01FF54D2B099}" type="presParOf" srcId="{3E2AFE9C-7591-464E-9959-E6EDFCFD8E3F}" destId="{9BC1933A-66F0-4613-AB8F-4F5A9630A712}" srcOrd="3" destOrd="0" presId="urn:microsoft.com/office/officeart/2005/8/layout/radial4"/>
    <dgm:cxn modelId="{0A43D1E7-96CC-4964-B1FA-427FB2F609F3}" type="presParOf" srcId="{3E2AFE9C-7591-464E-9959-E6EDFCFD8E3F}" destId="{1049C0AD-F9CB-4DD8-94FE-1941CDA96B82}" srcOrd="4" destOrd="0" presId="urn:microsoft.com/office/officeart/2005/8/layout/radial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BF09E94-B285-4135-8B48-E86A81AD9854}" type="doc">
      <dgm:prSet loTypeId="urn:microsoft.com/office/officeart/2005/8/layout/vList4" loCatId="list" qsTypeId="urn:microsoft.com/office/officeart/2005/8/quickstyle/simple1" qsCatId="simple" csTypeId="urn:microsoft.com/office/officeart/2005/8/colors/accent0_2" csCatId="mainScheme" phldr="1"/>
      <dgm:spPr/>
      <dgm:t>
        <a:bodyPr/>
        <a:lstStyle/>
        <a:p>
          <a:endParaRPr lang="en-GB"/>
        </a:p>
      </dgm:t>
    </dgm:pt>
    <dgm:pt modelId="{CCF13A85-C333-4838-B5C2-E982D5737C81}">
      <dgm:prSet phldrT="[Text]" custT="1"/>
      <dgm:spPr>
        <a:ln>
          <a:solidFill>
            <a:srgbClr val="042FA8"/>
          </a:solidFill>
        </a:ln>
      </dgm:spPr>
      <dgm:t>
        <a:bodyPr/>
        <a:lstStyle/>
        <a:p>
          <a:pPr algn="ctr"/>
          <a:r>
            <a:rPr lang="it-IT" sz="2400" b="1" dirty="0" smtClean="0">
              <a:solidFill>
                <a:srgbClr val="042FA8"/>
              </a:solidFill>
            </a:rPr>
            <a:t>Nuovi tipi di minacce asimmetriche, ibride, trasversali si aggiungono a quelle tradizionali</a:t>
          </a:r>
          <a:endParaRPr lang="en-GB" sz="2400" b="1" dirty="0">
            <a:solidFill>
              <a:srgbClr val="042FA8"/>
            </a:solidFill>
          </a:endParaRPr>
        </a:p>
      </dgm:t>
    </dgm:pt>
    <dgm:pt modelId="{18F5A2BA-AB11-4449-9FD8-440E7A07922F}" type="parTrans" cxnId="{DED506DA-CB89-47A5-84AF-4AF27DFEF669}">
      <dgm:prSet/>
      <dgm:spPr/>
      <dgm:t>
        <a:bodyPr/>
        <a:lstStyle/>
        <a:p>
          <a:pPr algn="ctr"/>
          <a:endParaRPr lang="en-GB"/>
        </a:p>
      </dgm:t>
    </dgm:pt>
    <dgm:pt modelId="{6F88188B-7FB0-4DB8-8777-9AD95E00EC66}" type="sibTrans" cxnId="{DED506DA-CB89-47A5-84AF-4AF27DFEF669}">
      <dgm:prSet/>
      <dgm:spPr/>
      <dgm:t>
        <a:bodyPr/>
        <a:lstStyle/>
        <a:p>
          <a:pPr algn="ctr"/>
          <a:endParaRPr lang="en-GB"/>
        </a:p>
      </dgm:t>
    </dgm:pt>
    <dgm:pt modelId="{F2268449-15B8-44A9-AB06-D91875F06D90}">
      <dgm:prSet phldrT="[Text]" custT="1"/>
      <dgm:spPr>
        <a:ln>
          <a:solidFill>
            <a:srgbClr val="042FA8"/>
          </a:solidFill>
        </a:ln>
      </dgm:spPr>
      <dgm:t>
        <a:bodyPr/>
        <a:lstStyle/>
        <a:p>
          <a:pPr algn="ctr"/>
          <a:r>
            <a:rPr lang="it-IT" sz="2400" b="1" dirty="0" smtClean="0">
              <a:solidFill>
                <a:srgbClr val="042FA8"/>
              </a:solidFill>
            </a:rPr>
            <a:t>Instabilità e Imprevedibilità </a:t>
          </a:r>
        </a:p>
        <a:p>
          <a:pPr algn="ctr"/>
          <a:r>
            <a:rPr lang="it-IT" sz="2400" b="1" dirty="0" smtClean="0">
              <a:solidFill>
                <a:srgbClr val="042FA8"/>
              </a:solidFill>
            </a:rPr>
            <a:t>variabili onnipresenti</a:t>
          </a:r>
          <a:endParaRPr lang="en-GB" sz="2400" b="1" dirty="0">
            <a:solidFill>
              <a:srgbClr val="042FA8"/>
            </a:solidFill>
          </a:endParaRPr>
        </a:p>
      </dgm:t>
    </dgm:pt>
    <dgm:pt modelId="{5B50940E-92EE-444E-B103-64041EB19EC6}" type="parTrans" cxnId="{2D13D735-D722-4191-B00C-2FB7884E5208}">
      <dgm:prSet/>
      <dgm:spPr/>
      <dgm:t>
        <a:bodyPr/>
        <a:lstStyle/>
        <a:p>
          <a:pPr algn="ctr"/>
          <a:endParaRPr lang="en-GB"/>
        </a:p>
      </dgm:t>
    </dgm:pt>
    <dgm:pt modelId="{AC2D476E-F049-4EEC-89DC-E8F8E5F336D4}" type="sibTrans" cxnId="{2D13D735-D722-4191-B00C-2FB7884E5208}">
      <dgm:prSet/>
      <dgm:spPr/>
      <dgm:t>
        <a:bodyPr/>
        <a:lstStyle/>
        <a:p>
          <a:pPr algn="ctr"/>
          <a:endParaRPr lang="en-GB"/>
        </a:p>
      </dgm:t>
    </dgm:pt>
    <dgm:pt modelId="{B1996800-4510-4D8E-9DBD-85A9D93CC165}">
      <dgm:prSet phldrT="[Text]" custT="1"/>
      <dgm:spPr>
        <a:ln>
          <a:solidFill>
            <a:srgbClr val="042FA8"/>
          </a:solidFill>
        </a:ln>
      </dgm:spPr>
      <dgm:t>
        <a:bodyPr/>
        <a:lstStyle/>
        <a:p>
          <a:pPr algn="ctr"/>
          <a:r>
            <a:rPr lang="it-IT" sz="2400" b="1" dirty="0" smtClean="0">
              <a:solidFill>
                <a:srgbClr val="042FA8"/>
              </a:solidFill>
            </a:rPr>
            <a:t>Ritmo elevato cambiamento rende improcrastinabile creazione difesa comune</a:t>
          </a:r>
          <a:endParaRPr lang="en-GB" sz="2400" b="1" dirty="0">
            <a:solidFill>
              <a:srgbClr val="042FA8"/>
            </a:solidFill>
          </a:endParaRPr>
        </a:p>
      </dgm:t>
    </dgm:pt>
    <dgm:pt modelId="{2D07087F-7FFF-414A-8FFB-0E6B06A503E1}" type="parTrans" cxnId="{076A1A5F-0A82-4931-AE70-033E0D432E74}">
      <dgm:prSet/>
      <dgm:spPr/>
      <dgm:t>
        <a:bodyPr/>
        <a:lstStyle/>
        <a:p>
          <a:pPr algn="ctr"/>
          <a:endParaRPr lang="en-GB"/>
        </a:p>
      </dgm:t>
    </dgm:pt>
    <dgm:pt modelId="{D4077A35-FB31-4A85-873E-0573368317FF}" type="sibTrans" cxnId="{076A1A5F-0A82-4931-AE70-033E0D432E74}">
      <dgm:prSet/>
      <dgm:spPr/>
      <dgm:t>
        <a:bodyPr/>
        <a:lstStyle/>
        <a:p>
          <a:pPr algn="ctr"/>
          <a:endParaRPr lang="en-GB"/>
        </a:p>
      </dgm:t>
    </dgm:pt>
    <dgm:pt modelId="{DC9B1938-60A7-4572-8ED5-9AEFD84AB4F3}">
      <dgm:prSet phldrT="[Text]" custT="1"/>
      <dgm:spPr>
        <a:ln>
          <a:solidFill>
            <a:srgbClr val="042FA8"/>
          </a:solidFill>
        </a:ln>
      </dgm:spPr>
      <dgm:t>
        <a:bodyPr/>
        <a:lstStyle/>
        <a:p>
          <a:pPr algn="ctr"/>
          <a:r>
            <a:rPr lang="it-IT" sz="2400" b="1" dirty="0" smtClean="0">
              <a:solidFill>
                <a:srgbClr val="042FA8"/>
              </a:solidFill>
            </a:rPr>
            <a:t>Interessi Stati membri UE inscindibilmente connessi</a:t>
          </a:r>
          <a:r>
            <a:rPr lang="it-IT" sz="2400" b="1" smtClean="0">
              <a:solidFill>
                <a:srgbClr val="042FA8"/>
              </a:solidFill>
            </a:rPr>
            <a:t>. </a:t>
          </a:r>
        </a:p>
        <a:p>
          <a:pPr algn="ctr"/>
          <a:r>
            <a:rPr lang="it-IT" sz="2400" b="1" smtClean="0">
              <a:solidFill>
                <a:srgbClr val="042FA8"/>
              </a:solidFill>
            </a:rPr>
            <a:t>Necessaria </a:t>
          </a:r>
          <a:r>
            <a:rPr lang="it-IT" sz="2400" b="1" dirty="0" smtClean="0">
              <a:solidFill>
                <a:srgbClr val="042FA8"/>
              </a:solidFill>
            </a:rPr>
            <a:t>risposta coordinata a </a:t>
          </a:r>
          <a:r>
            <a:rPr lang="it-IT" sz="2400" b="1" smtClean="0">
              <a:solidFill>
                <a:srgbClr val="042FA8"/>
              </a:solidFill>
            </a:rPr>
            <a:t>minacce esistenti.</a:t>
          </a:r>
          <a:endParaRPr lang="en-GB" sz="1600" b="1" dirty="0">
            <a:solidFill>
              <a:srgbClr val="042FA8"/>
            </a:solidFill>
          </a:endParaRPr>
        </a:p>
      </dgm:t>
    </dgm:pt>
    <dgm:pt modelId="{A85C6C44-E0D4-4C2D-BE6E-5C0BD34FDDE3}" type="parTrans" cxnId="{6EA270EA-1DC7-4CD3-B135-14E5BEB0A67C}">
      <dgm:prSet/>
      <dgm:spPr/>
      <dgm:t>
        <a:bodyPr/>
        <a:lstStyle/>
        <a:p>
          <a:pPr algn="ctr"/>
          <a:endParaRPr lang="en-GB"/>
        </a:p>
      </dgm:t>
    </dgm:pt>
    <dgm:pt modelId="{EEBDC3DD-F91B-4DCB-AC0E-306D7E7A4518}" type="sibTrans" cxnId="{6EA270EA-1DC7-4CD3-B135-14E5BEB0A67C}">
      <dgm:prSet/>
      <dgm:spPr/>
      <dgm:t>
        <a:bodyPr/>
        <a:lstStyle/>
        <a:p>
          <a:pPr algn="ctr"/>
          <a:endParaRPr lang="en-GB"/>
        </a:p>
      </dgm:t>
    </dgm:pt>
    <dgm:pt modelId="{27FD788E-5239-4985-BBC7-1FA322B1A683}" type="pres">
      <dgm:prSet presAssocID="{0BF09E94-B285-4135-8B48-E86A81AD9854}" presName="linear" presStyleCnt="0">
        <dgm:presLayoutVars>
          <dgm:dir/>
          <dgm:resizeHandles val="exact"/>
        </dgm:presLayoutVars>
      </dgm:prSet>
      <dgm:spPr/>
      <dgm:t>
        <a:bodyPr/>
        <a:lstStyle/>
        <a:p>
          <a:endParaRPr lang="en-GB"/>
        </a:p>
      </dgm:t>
    </dgm:pt>
    <dgm:pt modelId="{8B4D1AA1-B221-4AF3-A97E-9055B50F1FD8}" type="pres">
      <dgm:prSet presAssocID="{CCF13A85-C333-4838-B5C2-E982D5737C81}" presName="comp" presStyleCnt="0"/>
      <dgm:spPr/>
    </dgm:pt>
    <dgm:pt modelId="{1EA7E4FC-9C5C-4C6B-A6EA-A43BD60BF529}" type="pres">
      <dgm:prSet presAssocID="{CCF13A85-C333-4838-B5C2-E982D5737C81}" presName="box" presStyleLbl="node1" presStyleIdx="0" presStyleCnt="4" custLinFactNeighborY="-5378"/>
      <dgm:spPr/>
      <dgm:t>
        <a:bodyPr/>
        <a:lstStyle/>
        <a:p>
          <a:endParaRPr lang="en-GB"/>
        </a:p>
      </dgm:t>
    </dgm:pt>
    <dgm:pt modelId="{DC061C3E-40C4-44FA-A069-B93A67D6D174}" type="pres">
      <dgm:prSet presAssocID="{CCF13A85-C333-4838-B5C2-E982D5737C81}" presName="img" presStyleLbl="fgImgPlace1" presStyleIdx="0" presStyleCnt="4"/>
      <dgm:spPr>
        <a:blipFill>
          <a:blip xmlns:r="http://schemas.openxmlformats.org/officeDocument/2006/relationships" r:embed="rId1">
            <a:extLst>
              <a:ext uri="{28A0092B-C50C-407E-A947-70E740481C1C}">
                <a14:useLocalDpi xmlns:a14="http://schemas.microsoft.com/office/drawing/2010/main" val="0"/>
              </a:ext>
            </a:extLst>
          </a:blip>
          <a:srcRect/>
          <a:stretch>
            <a:fillRect l="-31000" r="-31000"/>
          </a:stretch>
        </a:blipFill>
        <a:ln>
          <a:solidFill>
            <a:srgbClr val="042FA8"/>
          </a:solidFill>
        </a:ln>
      </dgm:spPr>
      <dgm:t>
        <a:bodyPr/>
        <a:lstStyle/>
        <a:p>
          <a:endParaRPr lang="en-GB"/>
        </a:p>
      </dgm:t>
    </dgm:pt>
    <dgm:pt modelId="{E670CD0A-8929-48D5-ABBF-6B3E62B89A4E}" type="pres">
      <dgm:prSet presAssocID="{CCF13A85-C333-4838-B5C2-E982D5737C81}" presName="text" presStyleLbl="node1" presStyleIdx="0" presStyleCnt="4">
        <dgm:presLayoutVars>
          <dgm:bulletEnabled val="1"/>
        </dgm:presLayoutVars>
      </dgm:prSet>
      <dgm:spPr/>
      <dgm:t>
        <a:bodyPr/>
        <a:lstStyle/>
        <a:p>
          <a:endParaRPr lang="en-GB"/>
        </a:p>
      </dgm:t>
    </dgm:pt>
    <dgm:pt modelId="{A2638C2C-33F7-437B-9974-E07A34C53515}" type="pres">
      <dgm:prSet presAssocID="{6F88188B-7FB0-4DB8-8777-9AD95E00EC66}" presName="spacer" presStyleCnt="0"/>
      <dgm:spPr/>
    </dgm:pt>
    <dgm:pt modelId="{E9693B4F-670B-468C-B1C7-FFDA36CA8EE8}" type="pres">
      <dgm:prSet presAssocID="{F2268449-15B8-44A9-AB06-D91875F06D90}" presName="comp" presStyleCnt="0"/>
      <dgm:spPr/>
    </dgm:pt>
    <dgm:pt modelId="{8334E48A-6422-4657-87C1-D75CFF2BD16D}" type="pres">
      <dgm:prSet presAssocID="{F2268449-15B8-44A9-AB06-D91875F06D90}" presName="box" presStyleLbl="node1" presStyleIdx="1" presStyleCnt="4" custLinFactNeighborX="932" custLinFactNeighborY="-2437"/>
      <dgm:spPr/>
      <dgm:t>
        <a:bodyPr/>
        <a:lstStyle/>
        <a:p>
          <a:endParaRPr lang="en-GB"/>
        </a:p>
      </dgm:t>
    </dgm:pt>
    <dgm:pt modelId="{10F28A65-616A-41BE-9B8B-586F16C82049}" type="pres">
      <dgm:prSet presAssocID="{F2268449-15B8-44A9-AB06-D91875F06D90}" presName="img" presStyleLbl="fgImgPlace1" presStyleIdx="1" presStyleCnt="4"/>
      <dgm:spPr>
        <a:blipFill>
          <a:blip xmlns:r="http://schemas.openxmlformats.org/officeDocument/2006/relationships" r:embed="rId2">
            <a:extLst>
              <a:ext uri="{28A0092B-C50C-407E-A947-70E740481C1C}">
                <a14:useLocalDpi xmlns:a14="http://schemas.microsoft.com/office/drawing/2010/main" val="0"/>
              </a:ext>
            </a:extLst>
          </a:blip>
          <a:srcRect/>
          <a:stretch>
            <a:fillRect t="-3000" b="-3000"/>
          </a:stretch>
        </a:blipFill>
        <a:ln>
          <a:solidFill>
            <a:srgbClr val="042FA8"/>
          </a:solidFill>
        </a:ln>
      </dgm:spPr>
      <dgm:t>
        <a:bodyPr/>
        <a:lstStyle/>
        <a:p>
          <a:endParaRPr lang="en-GB"/>
        </a:p>
      </dgm:t>
    </dgm:pt>
    <dgm:pt modelId="{65B3F733-6882-4D75-99F5-AE5B8B9D0C2A}" type="pres">
      <dgm:prSet presAssocID="{F2268449-15B8-44A9-AB06-D91875F06D90}" presName="text" presStyleLbl="node1" presStyleIdx="1" presStyleCnt="4">
        <dgm:presLayoutVars>
          <dgm:bulletEnabled val="1"/>
        </dgm:presLayoutVars>
      </dgm:prSet>
      <dgm:spPr/>
      <dgm:t>
        <a:bodyPr/>
        <a:lstStyle/>
        <a:p>
          <a:endParaRPr lang="en-GB"/>
        </a:p>
      </dgm:t>
    </dgm:pt>
    <dgm:pt modelId="{ED574527-F678-4EA2-9B76-ADD583412BBB}" type="pres">
      <dgm:prSet presAssocID="{AC2D476E-F049-4EEC-89DC-E8F8E5F336D4}" presName="spacer" presStyleCnt="0"/>
      <dgm:spPr/>
    </dgm:pt>
    <dgm:pt modelId="{646CB52E-78A7-4CBA-95F4-FEAE6AA598ED}" type="pres">
      <dgm:prSet presAssocID="{B1996800-4510-4D8E-9DBD-85A9D93CC165}" presName="comp" presStyleCnt="0"/>
      <dgm:spPr/>
    </dgm:pt>
    <dgm:pt modelId="{0E7C555A-A026-4D5D-BE6E-0F1B830EE464}" type="pres">
      <dgm:prSet presAssocID="{B1996800-4510-4D8E-9DBD-85A9D93CC165}" presName="box" presStyleLbl="node1" presStyleIdx="2" presStyleCnt="4"/>
      <dgm:spPr/>
      <dgm:t>
        <a:bodyPr/>
        <a:lstStyle/>
        <a:p>
          <a:endParaRPr lang="en-GB"/>
        </a:p>
      </dgm:t>
    </dgm:pt>
    <dgm:pt modelId="{C74F030D-4590-48E7-A61B-73E609CCAF96}" type="pres">
      <dgm:prSet presAssocID="{B1996800-4510-4D8E-9DBD-85A9D93CC165}" presName="img" presStyleLbl="fgImgPlace1" presStyleIdx="2" presStyleCnt="4"/>
      <dgm:spPr>
        <a:blipFill>
          <a:blip xmlns:r="http://schemas.openxmlformats.org/officeDocument/2006/relationships" r:embed="rId3">
            <a:extLst>
              <a:ext uri="{28A0092B-C50C-407E-A947-70E740481C1C}">
                <a14:useLocalDpi xmlns:a14="http://schemas.microsoft.com/office/drawing/2010/main" val="0"/>
              </a:ext>
            </a:extLst>
          </a:blip>
          <a:srcRect/>
          <a:stretch>
            <a:fillRect l="-2000" r="-2000"/>
          </a:stretch>
        </a:blipFill>
        <a:ln>
          <a:solidFill>
            <a:srgbClr val="042FA8"/>
          </a:solidFill>
        </a:ln>
      </dgm:spPr>
      <dgm:t>
        <a:bodyPr/>
        <a:lstStyle/>
        <a:p>
          <a:endParaRPr lang="en-GB"/>
        </a:p>
      </dgm:t>
    </dgm:pt>
    <dgm:pt modelId="{50B30B39-E9C5-4DAC-8E5B-B378747B6DD2}" type="pres">
      <dgm:prSet presAssocID="{B1996800-4510-4D8E-9DBD-85A9D93CC165}" presName="text" presStyleLbl="node1" presStyleIdx="2" presStyleCnt="4">
        <dgm:presLayoutVars>
          <dgm:bulletEnabled val="1"/>
        </dgm:presLayoutVars>
      </dgm:prSet>
      <dgm:spPr/>
      <dgm:t>
        <a:bodyPr/>
        <a:lstStyle/>
        <a:p>
          <a:endParaRPr lang="en-GB"/>
        </a:p>
      </dgm:t>
    </dgm:pt>
    <dgm:pt modelId="{791ABFCA-F397-4DAA-AFB0-A35215C63F76}" type="pres">
      <dgm:prSet presAssocID="{D4077A35-FB31-4A85-873E-0573368317FF}" presName="spacer" presStyleCnt="0"/>
      <dgm:spPr/>
    </dgm:pt>
    <dgm:pt modelId="{C1B71B2C-1507-4BFC-BFDA-0CAC4D8555D2}" type="pres">
      <dgm:prSet presAssocID="{DC9B1938-60A7-4572-8ED5-9AEFD84AB4F3}" presName="comp" presStyleCnt="0"/>
      <dgm:spPr/>
    </dgm:pt>
    <dgm:pt modelId="{A63D9480-7E9E-428F-A473-0F0D90665BC2}" type="pres">
      <dgm:prSet presAssocID="{DC9B1938-60A7-4572-8ED5-9AEFD84AB4F3}" presName="box" presStyleLbl="node1" presStyleIdx="3" presStyleCnt="4"/>
      <dgm:spPr/>
      <dgm:t>
        <a:bodyPr/>
        <a:lstStyle/>
        <a:p>
          <a:endParaRPr lang="en-GB"/>
        </a:p>
      </dgm:t>
    </dgm:pt>
    <dgm:pt modelId="{F7ED4B65-588A-424F-B30D-AAB192A78724}" type="pres">
      <dgm:prSet presAssocID="{DC9B1938-60A7-4572-8ED5-9AEFD84AB4F3}" presName="img" presStyleLbl="fgImgPlace1" presStyleIdx="3" presStyleCnt="4"/>
      <dgm:spPr>
        <a:blipFill>
          <a:blip xmlns:r="http://schemas.openxmlformats.org/officeDocument/2006/relationships" r:embed="rId4">
            <a:extLst>
              <a:ext uri="{28A0092B-C50C-407E-A947-70E740481C1C}">
                <a14:useLocalDpi xmlns:a14="http://schemas.microsoft.com/office/drawing/2010/main" val="0"/>
              </a:ext>
            </a:extLst>
          </a:blip>
          <a:srcRect/>
          <a:stretch>
            <a:fillRect l="-1000" r="-1000"/>
          </a:stretch>
        </a:blipFill>
        <a:ln>
          <a:solidFill>
            <a:srgbClr val="042FA8"/>
          </a:solidFill>
        </a:ln>
      </dgm:spPr>
      <dgm:t>
        <a:bodyPr/>
        <a:lstStyle/>
        <a:p>
          <a:endParaRPr lang="en-GB"/>
        </a:p>
      </dgm:t>
    </dgm:pt>
    <dgm:pt modelId="{FBA68C1B-5532-46A4-961D-9FC76C5DB1E9}" type="pres">
      <dgm:prSet presAssocID="{DC9B1938-60A7-4572-8ED5-9AEFD84AB4F3}" presName="text" presStyleLbl="node1" presStyleIdx="3" presStyleCnt="4">
        <dgm:presLayoutVars>
          <dgm:bulletEnabled val="1"/>
        </dgm:presLayoutVars>
      </dgm:prSet>
      <dgm:spPr/>
      <dgm:t>
        <a:bodyPr/>
        <a:lstStyle/>
        <a:p>
          <a:endParaRPr lang="en-GB"/>
        </a:p>
      </dgm:t>
    </dgm:pt>
  </dgm:ptLst>
  <dgm:cxnLst>
    <dgm:cxn modelId="{29EE7660-D7E0-4DA0-BCD5-5944C618C1F3}" type="presOf" srcId="{0BF09E94-B285-4135-8B48-E86A81AD9854}" destId="{27FD788E-5239-4985-BBC7-1FA322B1A683}" srcOrd="0" destOrd="0" presId="urn:microsoft.com/office/officeart/2005/8/layout/vList4"/>
    <dgm:cxn modelId="{6CA9B1A7-0CC0-47BA-80B7-E0D603B6E6CF}" type="presOf" srcId="{B1996800-4510-4D8E-9DBD-85A9D93CC165}" destId="{0E7C555A-A026-4D5D-BE6E-0F1B830EE464}" srcOrd="0" destOrd="0" presId="urn:microsoft.com/office/officeart/2005/8/layout/vList4"/>
    <dgm:cxn modelId="{D2410AA2-C4DF-42BE-A4F4-FBEAD81DD52D}" type="presOf" srcId="{B1996800-4510-4D8E-9DBD-85A9D93CC165}" destId="{50B30B39-E9C5-4DAC-8E5B-B378747B6DD2}" srcOrd="1" destOrd="0" presId="urn:microsoft.com/office/officeart/2005/8/layout/vList4"/>
    <dgm:cxn modelId="{DED506DA-CB89-47A5-84AF-4AF27DFEF669}" srcId="{0BF09E94-B285-4135-8B48-E86A81AD9854}" destId="{CCF13A85-C333-4838-B5C2-E982D5737C81}" srcOrd="0" destOrd="0" parTransId="{18F5A2BA-AB11-4449-9FD8-440E7A07922F}" sibTransId="{6F88188B-7FB0-4DB8-8777-9AD95E00EC66}"/>
    <dgm:cxn modelId="{C9358C8E-62D4-434C-AD84-B64ADAB28096}" type="presOf" srcId="{CCF13A85-C333-4838-B5C2-E982D5737C81}" destId="{E670CD0A-8929-48D5-ABBF-6B3E62B89A4E}" srcOrd="1" destOrd="0" presId="urn:microsoft.com/office/officeart/2005/8/layout/vList4"/>
    <dgm:cxn modelId="{B219CDF7-CFC4-47D7-AA63-DA604DE2726F}" type="presOf" srcId="{F2268449-15B8-44A9-AB06-D91875F06D90}" destId="{8334E48A-6422-4657-87C1-D75CFF2BD16D}" srcOrd="0" destOrd="0" presId="urn:microsoft.com/office/officeart/2005/8/layout/vList4"/>
    <dgm:cxn modelId="{D8BC39A3-3570-4A90-9A14-201DC32526C1}" type="presOf" srcId="{DC9B1938-60A7-4572-8ED5-9AEFD84AB4F3}" destId="{FBA68C1B-5532-46A4-961D-9FC76C5DB1E9}" srcOrd="1" destOrd="0" presId="urn:microsoft.com/office/officeart/2005/8/layout/vList4"/>
    <dgm:cxn modelId="{076A1A5F-0A82-4931-AE70-033E0D432E74}" srcId="{0BF09E94-B285-4135-8B48-E86A81AD9854}" destId="{B1996800-4510-4D8E-9DBD-85A9D93CC165}" srcOrd="2" destOrd="0" parTransId="{2D07087F-7FFF-414A-8FFB-0E6B06A503E1}" sibTransId="{D4077A35-FB31-4A85-873E-0573368317FF}"/>
    <dgm:cxn modelId="{2D13D735-D722-4191-B00C-2FB7884E5208}" srcId="{0BF09E94-B285-4135-8B48-E86A81AD9854}" destId="{F2268449-15B8-44A9-AB06-D91875F06D90}" srcOrd="1" destOrd="0" parTransId="{5B50940E-92EE-444E-B103-64041EB19EC6}" sibTransId="{AC2D476E-F049-4EEC-89DC-E8F8E5F336D4}"/>
    <dgm:cxn modelId="{A2E7CAF6-3C47-4B67-9542-EF9F703551D1}" type="presOf" srcId="{CCF13A85-C333-4838-B5C2-E982D5737C81}" destId="{1EA7E4FC-9C5C-4C6B-A6EA-A43BD60BF529}" srcOrd="0" destOrd="0" presId="urn:microsoft.com/office/officeart/2005/8/layout/vList4"/>
    <dgm:cxn modelId="{6EA270EA-1DC7-4CD3-B135-14E5BEB0A67C}" srcId="{0BF09E94-B285-4135-8B48-E86A81AD9854}" destId="{DC9B1938-60A7-4572-8ED5-9AEFD84AB4F3}" srcOrd="3" destOrd="0" parTransId="{A85C6C44-E0D4-4C2D-BE6E-5C0BD34FDDE3}" sibTransId="{EEBDC3DD-F91B-4DCB-AC0E-306D7E7A4518}"/>
    <dgm:cxn modelId="{9D08B623-48D1-4D5B-AF88-5E35F5F3AF07}" type="presOf" srcId="{DC9B1938-60A7-4572-8ED5-9AEFD84AB4F3}" destId="{A63D9480-7E9E-428F-A473-0F0D90665BC2}" srcOrd="0" destOrd="0" presId="urn:microsoft.com/office/officeart/2005/8/layout/vList4"/>
    <dgm:cxn modelId="{E137EB70-E1D0-4E9B-8C30-AA4EAD6C9130}" type="presOf" srcId="{F2268449-15B8-44A9-AB06-D91875F06D90}" destId="{65B3F733-6882-4D75-99F5-AE5B8B9D0C2A}" srcOrd="1" destOrd="0" presId="urn:microsoft.com/office/officeart/2005/8/layout/vList4"/>
    <dgm:cxn modelId="{06E0F323-9A79-44FE-B4CD-A6D510C60B85}" type="presParOf" srcId="{27FD788E-5239-4985-BBC7-1FA322B1A683}" destId="{8B4D1AA1-B221-4AF3-A97E-9055B50F1FD8}" srcOrd="0" destOrd="0" presId="urn:microsoft.com/office/officeart/2005/8/layout/vList4"/>
    <dgm:cxn modelId="{213AC84A-3F0B-43FE-A844-9327D13F469C}" type="presParOf" srcId="{8B4D1AA1-B221-4AF3-A97E-9055B50F1FD8}" destId="{1EA7E4FC-9C5C-4C6B-A6EA-A43BD60BF529}" srcOrd="0" destOrd="0" presId="urn:microsoft.com/office/officeart/2005/8/layout/vList4"/>
    <dgm:cxn modelId="{D5B98E7C-1C23-4942-BB38-01839588951B}" type="presParOf" srcId="{8B4D1AA1-B221-4AF3-A97E-9055B50F1FD8}" destId="{DC061C3E-40C4-44FA-A069-B93A67D6D174}" srcOrd="1" destOrd="0" presId="urn:microsoft.com/office/officeart/2005/8/layout/vList4"/>
    <dgm:cxn modelId="{A55DB134-FA8B-41A4-9F60-C4639FED7E45}" type="presParOf" srcId="{8B4D1AA1-B221-4AF3-A97E-9055B50F1FD8}" destId="{E670CD0A-8929-48D5-ABBF-6B3E62B89A4E}" srcOrd="2" destOrd="0" presId="urn:microsoft.com/office/officeart/2005/8/layout/vList4"/>
    <dgm:cxn modelId="{0CD9B354-95FB-4E3D-8313-725339C701AD}" type="presParOf" srcId="{27FD788E-5239-4985-BBC7-1FA322B1A683}" destId="{A2638C2C-33F7-437B-9974-E07A34C53515}" srcOrd="1" destOrd="0" presId="urn:microsoft.com/office/officeart/2005/8/layout/vList4"/>
    <dgm:cxn modelId="{D437FF19-3CB2-45CB-97C0-738260C208B5}" type="presParOf" srcId="{27FD788E-5239-4985-BBC7-1FA322B1A683}" destId="{E9693B4F-670B-468C-B1C7-FFDA36CA8EE8}" srcOrd="2" destOrd="0" presId="urn:microsoft.com/office/officeart/2005/8/layout/vList4"/>
    <dgm:cxn modelId="{F1949FE0-CD12-46D2-A3E4-621F292EBD7A}" type="presParOf" srcId="{E9693B4F-670B-468C-B1C7-FFDA36CA8EE8}" destId="{8334E48A-6422-4657-87C1-D75CFF2BD16D}" srcOrd="0" destOrd="0" presId="urn:microsoft.com/office/officeart/2005/8/layout/vList4"/>
    <dgm:cxn modelId="{1327341F-1A39-4148-95A7-5EECF1B482ED}" type="presParOf" srcId="{E9693B4F-670B-468C-B1C7-FFDA36CA8EE8}" destId="{10F28A65-616A-41BE-9B8B-586F16C82049}" srcOrd="1" destOrd="0" presId="urn:microsoft.com/office/officeart/2005/8/layout/vList4"/>
    <dgm:cxn modelId="{630555A5-6AC3-4494-8176-51BD0858045A}" type="presParOf" srcId="{E9693B4F-670B-468C-B1C7-FFDA36CA8EE8}" destId="{65B3F733-6882-4D75-99F5-AE5B8B9D0C2A}" srcOrd="2" destOrd="0" presId="urn:microsoft.com/office/officeart/2005/8/layout/vList4"/>
    <dgm:cxn modelId="{46B7B7CF-8FF2-4175-925A-E60DBDC91EF5}" type="presParOf" srcId="{27FD788E-5239-4985-BBC7-1FA322B1A683}" destId="{ED574527-F678-4EA2-9B76-ADD583412BBB}" srcOrd="3" destOrd="0" presId="urn:microsoft.com/office/officeart/2005/8/layout/vList4"/>
    <dgm:cxn modelId="{53FEFF97-975B-432B-ACF5-560C315C4F04}" type="presParOf" srcId="{27FD788E-5239-4985-BBC7-1FA322B1A683}" destId="{646CB52E-78A7-4CBA-95F4-FEAE6AA598ED}" srcOrd="4" destOrd="0" presId="urn:microsoft.com/office/officeart/2005/8/layout/vList4"/>
    <dgm:cxn modelId="{9DF0ED4A-2B5F-4B0D-B36A-22CAFC9BE1DE}" type="presParOf" srcId="{646CB52E-78A7-4CBA-95F4-FEAE6AA598ED}" destId="{0E7C555A-A026-4D5D-BE6E-0F1B830EE464}" srcOrd="0" destOrd="0" presId="urn:microsoft.com/office/officeart/2005/8/layout/vList4"/>
    <dgm:cxn modelId="{D2278F6D-9F7C-4AA9-93ED-5C6E62B3DAD2}" type="presParOf" srcId="{646CB52E-78A7-4CBA-95F4-FEAE6AA598ED}" destId="{C74F030D-4590-48E7-A61B-73E609CCAF96}" srcOrd="1" destOrd="0" presId="urn:microsoft.com/office/officeart/2005/8/layout/vList4"/>
    <dgm:cxn modelId="{22BE57BA-0D28-45F3-94B4-007020FA852B}" type="presParOf" srcId="{646CB52E-78A7-4CBA-95F4-FEAE6AA598ED}" destId="{50B30B39-E9C5-4DAC-8E5B-B378747B6DD2}" srcOrd="2" destOrd="0" presId="urn:microsoft.com/office/officeart/2005/8/layout/vList4"/>
    <dgm:cxn modelId="{B33FBC22-7E1C-4A4D-9434-1886BF62545E}" type="presParOf" srcId="{27FD788E-5239-4985-BBC7-1FA322B1A683}" destId="{791ABFCA-F397-4DAA-AFB0-A35215C63F76}" srcOrd="5" destOrd="0" presId="urn:microsoft.com/office/officeart/2005/8/layout/vList4"/>
    <dgm:cxn modelId="{3B3CF7C6-D989-490F-A874-3156B4F70C35}" type="presParOf" srcId="{27FD788E-5239-4985-BBC7-1FA322B1A683}" destId="{C1B71B2C-1507-4BFC-BFDA-0CAC4D8555D2}" srcOrd="6" destOrd="0" presId="urn:microsoft.com/office/officeart/2005/8/layout/vList4"/>
    <dgm:cxn modelId="{C03D3E57-3B39-408E-A81C-570B4CB3845D}" type="presParOf" srcId="{C1B71B2C-1507-4BFC-BFDA-0CAC4D8555D2}" destId="{A63D9480-7E9E-428F-A473-0F0D90665BC2}" srcOrd="0" destOrd="0" presId="urn:microsoft.com/office/officeart/2005/8/layout/vList4"/>
    <dgm:cxn modelId="{268BB072-EBFD-4362-8CB8-25250D5D0C86}" type="presParOf" srcId="{C1B71B2C-1507-4BFC-BFDA-0CAC4D8555D2}" destId="{F7ED4B65-588A-424F-B30D-AAB192A78724}" srcOrd="1" destOrd="0" presId="urn:microsoft.com/office/officeart/2005/8/layout/vList4"/>
    <dgm:cxn modelId="{8384D1AC-B110-494D-B455-E887C38CE9F8}" type="presParOf" srcId="{C1B71B2C-1507-4BFC-BFDA-0CAC4D8555D2}" destId="{FBA68C1B-5532-46A4-961D-9FC76C5DB1E9}"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BF09E94-B285-4135-8B48-E86A81AD9854}" type="doc">
      <dgm:prSet loTypeId="urn:microsoft.com/office/officeart/2009/3/layout/StepUpProcess" loCatId="process" qsTypeId="urn:microsoft.com/office/officeart/2005/8/quickstyle/simple1" qsCatId="simple" csTypeId="urn:microsoft.com/office/officeart/2005/8/colors/accent0_2" csCatId="mainScheme" phldr="1"/>
      <dgm:spPr/>
      <dgm:t>
        <a:bodyPr/>
        <a:lstStyle/>
        <a:p>
          <a:endParaRPr lang="en-GB"/>
        </a:p>
      </dgm:t>
    </dgm:pt>
    <dgm:pt modelId="{CCF13A85-C333-4838-B5C2-E982D5737C81}">
      <dgm:prSet phldrT="[Text]" custT="1"/>
      <dgm:spPr>
        <a:solidFill>
          <a:schemeClr val="bg1"/>
        </a:solidFill>
        <a:ln>
          <a:solidFill>
            <a:srgbClr val="042FA8"/>
          </a:solidFill>
        </a:ln>
      </dgm:spPr>
      <dgm:t>
        <a:bodyPr/>
        <a:lstStyle/>
        <a:p>
          <a:pPr algn="ctr"/>
          <a:r>
            <a:rPr lang="it-IT" sz="2400" b="1" smtClean="0">
              <a:solidFill>
                <a:srgbClr val="042FA8"/>
              </a:solidFill>
            </a:rPr>
            <a:t>Sintomi visibili da tempo</a:t>
          </a:r>
          <a:endParaRPr lang="en-GB" sz="2400" b="1" dirty="0">
            <a:solidFill>
              <a:srgbClr val="042FA8"/>
            </a:solidFill>
          </a:endParaRPr>
        </a:p>
      </dgm:t>
    </dgm:pt>
    <dgm:pt modelId="{18F5A2BA-AB11-4449-9FD8-440E7A07922F}" type="parTrans" cxnId="{DED506DA-CB89-47A5-84AF-4AF27DFEF669}">
      <dgm:prSet/>
      <dgm:spPr/>
      <dgm:t>
        <a:bodyPr/>
        <a:lstStyle/>
        <a:p>
          <a:pPr algn="ctr"/>
          <a:endParaRPr lang="en-GB"/>
        </a:p>
      </dgm:t>
    </dgm:pt>
    <dgm:pt modelId="{6F88188B-7FB0-4DB8-8777-9AD95E00EC66}" type="sibTrans" cxnId="{DED506DA-CB89-47A5-84AF-4AF27DFEF669}">
      <dgm:prSet/>
      <dgm:spPr/>
      <dgm:t>
        <a:bodyPr/>
        <a:lstStyle/>
        <a:p>
          <a:pPr algn="ctr"/>
          <a:endParaRPr lang="en-GB"/>
        </a:p>
      </dgm:t>
    </dgm:pt>
    <dgm:pt modelId="{B1996800-4510-4D8E-9DBD-85A9D93CC165}">
      <dgm:prSet phldrT="[Text]" custT="1"/>
      <dgm:spPr>
        <a:solidFill>
          <a:schemeClr val="bg1"/>
        </a:solidFill>
        <a:ln>
          <a:solidFill>
            <a:srgbClr val="042FA8"/>
          </a:solidFill>
        </a:ln>
      </dgm:spPr>
      <dgm:t>
        <a:bodyPr/>
        <a:lstStyle/>
        <a:p>
          <a:pPr algn="ctr"/>
          <a:r>
            <a:rPr lang="it-IT" sz="2400" b="1" smtClean="0">
              <a:solidFill>
                <a:srgbClr val="042FA8"/>
              </a:solidFill>
            </a:rPr>
            <a:t>Rischio  pericolosa combinazione: effetto FARFALLA effetto DOMINO </a:t>
          </a:r>
          <a:endParaRPr lang="en-GB" sz="2400" b="1" dirty="0">
            <a:solidFill>
              <a:srgbClr val="042FA8"/>
            </a:solidFill>
          </a:endParaRPr>
        </a:p>
      </dgm:t>
    </dgm:pt>
    <dgm:pt modelId="{2D07087F-7FFF-414A-8FFB-0E6B06A503E1}" type="parTrans" cxnId="{076A1A5F-0A82-4931-AE70-033E0D432E74}">
      <dgm:prSet/>
      <dgm:spPr/>
      <dgm:t>
        <a:bodyPr/>
        <a:lstStyle/>
        <a:p>
          <a:pPr algn="ctr"/>
          <a:endParaRPr lang="en-GB"/>
        </a:p>
      </dgm:t>
    </dgm:pt>
    <dgm:pt modelId="{D4077A35-FB31-4A85-873E-0573368317FF}" type="sibTrans" cxnId="{076A1A5F-0A82-4931-AE70-033E0D432E74}">
      <dgm:prSet/>
      <dgm:spPr/>
      <dgm:t>
        <a:bodyPr/>
        <a:lstStyle/>
        <a:p>
          <a:pPr algn="ctr"/>
          <a:endParaRPr lang="en-GB"/>
        </a:p>
      </dgm:t>
    </dgm:pt>
    <dgm:pt modelId="{FB502EF4-3968-466E-A353-62945A45B873}">
      <dgm:prSet custT="1"/>
      <dgm:spPr>
        <a:solidFill>
          <a:schemeClr val="bg1"/>
        </a:solidFill>
        <a:ln>
          <a:solidFill>
            <a:srgbClr val="042FA8"/>
          </a:solidFill>
        </a:ln>
      </dgm:spPr>
      <dgm:t>
        <a:bodyPr/>
        <a:lstStyle/>
        <a:p>
          <a:pPr algn="ctr"/>
          <a:r>
            <a:rPr lang="it-IT" sz="2400" b="1" smtClean="0">
              <a:solidFill>
                <a:srgbClr val="042FA8"/>
              </a:solidFill>
            </a:rPr>
            <a:t>Incognita portata effetti nel medio e lungo termine</a:t>
          </a:r>
          <a:endParaRPr lang="en-GB" sz="2400" b="1" dirty="0">
            <a:solidFill>
              <a:srgbClr val="042FA8"/>
            </a:solidFill>
          </a:endParaRPr>
        </a:p>
      </dgm:t>
    </dgm:pt>
    <dgm:pt modelId="{06CE87D7-9FC5-45DA-87D4-B0D8D150C7CD}" type="parTrans" cxnId="{5C2218C9-10C9-432A-A44D-A3A5B7D759C8}">
      <dgm:prSet/>
      <dgm:spPr/>
      <dgm:t>
        <a:bodyPr/>
        <a:lstStyle/>
        <a:p>
          <a:endParaRPr lang="en-GB"/>
        </a:p>
      </dgm:t>
    </dgm:pt>
    <dgm:pt modelId="{AB0D4002-CD16-4602-A59F-12DD2D0D75A8}" type="sibTrans" cxnId="{5C2218C9-10C9-432A-A44D-A3A5B7D759C8}">
      <dgm:prSet/>
      <dgm:spPr/>
      <dgm:t>
        <a:bodyPr/>
        <a:lstStyle/>
        <a:p>
          <a:endParaRPr lang="en-GB"/>
        </a:p>
      </dgm:t>
    </dgm:pt>
    <dgm:pt modelId="{F7EF2B69-6DD1-4E50-A92D-F6D4A64A0F11}" type="pres">
      <dgm:prSet presAssocID="{0BF09E94-B285-4135-8B48-E86A81AD9854}" presName="rootnode" presStyleCnt="0">
        <dgm:presLayoutVars>
          <dgm:chMax/>
          <dgm:chPref/>
          <dgm:dir/>
          <dgm:animLvl val="lvl"/>
        </dgm:presLayoutVars>
      </dgm:prSet>
      <dgm:spPr/>
      <dgm:t>
        <a:bodyPr/>
        <a:lstStyle/>
        <a:p>
          <a:endParaRPr lang="en-GB"/>
        </a:p>
      </dgm:t>
    </dgm:pt>
    <dgm:pt modelId="{99786619-1634-4295-B5F2-2D1B4918A997}" type="pres">
      <dgm:prSet presAssocID="{CCF13A85-C333-4838-B5C2-E982D5737C81}" presName="composite" presStyleCnt="0"/>
      <dgm:spPr/>
      <dgm:t>
        <a:bodyPr/>
        <a:lstStyle/>
        <a:p>
          <a:endParaRPr lang="en-GB"/>
        </a:p>
      </dgm:t>
    </dgm:pt>
    <dgm:pt modelId="{7AF5481B-5DE9-4613-A3C3-DD214F46C7B5}" type="pres">
      <dgm:prSet presAssocID="{CCF13A85-C333-4838-B5C2-E982D5737C81}" presName="LShape" presStyleLbl="alignNode1" presStyleIdx="0" presStyleCnt="5"/>
      <dgm:spPr/>
      <dgm:t>
        <a:bodyPr/>
        <a:lstStyle/>
        <a:p>
          <a:endParaRPr lang="en-GB"/>
        </a:p>
      </dgm:t>
    </dgm:pt>
    <dgm:pt modelId="{3179D561-FFDA-4C57-9A6A-2CF478A5C739}" type="pres">
      <dgm:prSet presAssocID="{CCF13A85-C333-4838-B5C2-E982D5737C81}" presName="ParentText" presStyleLbl="revTx" presStyleIdx="0" presStyleCnt="3" custScaleY="54549" custLinFactNeighborX="-1069" custLinFactNeighborY="-21135">
        <dgm:presLayoutVars>
          <dgm:chMax val="0"/>
          <dgm:chPref val="0"/>
          <dgm:bulletEnabled val="1"/>
        </dgm:presLayoutVars>
      </dgm:prSet>
      <dgm:spPr/>
      <dgm:t>
        <a:bodyPr/>
        <a:lstStyle/>
        <a:p>
          <a:endParaRPr lang="en-GB"/>
        </a:p>
      </dgm:t>
    </dgm:pt>
    <dgm:pt modelId="{2F36678E-875C-433F-A8B4-315D3139F224}" type="pres">
      <dgm:prSet presAssocID="{CCF13A85-C333-4838-B5C2-E982D5737C81}" presName="Triangle" presStyleLbl="alignNode1" presStyleIdx="1" presStyleCnt="5"/>
      <dgm:spPr/>
      <dgm:t>
        <a:bodyPr/>
        <a:lstStyle/>
        <a:p>
          <a:endParaRPr lang="en-GB"/>
        </a:p>
      </dgm:t>
    </dgm:pt>
    <dgm:pt modelId="{2B910CF2-4CC5-466A-BA93-5630272D1071}" type="pres">
      <dgm:prSet presAssocID="{6F88188B-7FB0-4DB8-8777-9AD95E00EC66}" presName="sibTrans" presStyleCnt="0"/>
      <dgm:spPr/>
      <dgm:t>
        <a:bodyPr/>
        <a:lstStyle/>
        <a:p>
          <a:endParaRPr lang="en-GB"/>
        </a:p>
      </dgm:t>
    </dgm:pt>
    <dgm:pt modelId="{C03D7685-072C-4DA7-A583-7CE0572AACEC}" type="pres">
      <dgm:prSet presAssocID="{6F88188B-7FB0-4DB8-8777-9AD95E00EC66}" presName="space" presStyleCnt="0"/>
      <dgm:spPr/>
      <dgm:t>
        <a:bodyPr/>
        <a:lstStyle/>
        <a:p>
          <a:endParaRPr lang="en-GB"/>
        </a:p>
      </dgm:t>
    </dgm:pt>
    <dgm:pt modelId="{2F182199-F40F-4F7A-9BA9-7554D6CC2D70}" type="pres">
      <dgm:prSet presAssocID="{FB502EF4-3968-466E-A353-62945A45B873}" presName="composite" presStyleCnt="0"/>
      <dgm:spPr/>
      <dgm:t>
        <a:bodyPr/>
        <a:lstStyle/>
        <a:p>
          <a:endParaRPr lang="en-GB"/>
        </a:p>
      </dgm:t>
    </dgm:pt>
    <dgm:pt modelId="{3643EDCA-9DEA-4F2A-9446-5B5B4B4C6024}" type="pres">
      <dgm:prSet presAssocID="{FB502EF4-3968-466E-A353-62945A45B873}" presName="LShape" presStyleLbl="alignNode1" presStyleIdx="2" presStyleCnt="5"/>
      <dgm:spPr/>
      <dgm:t>
        <a:bodyPr/>
        <a:lstStyle/>
        <a:p>
          <a:endParaRPr lang="en-GB"/>
        </a:p>
      </dgm:t>
    </dgm:pt>
    <dgm:pt modelId="{04186108-5326-451E-BD20-B4C53537D240}" type="pres">
      <dgm:prSet presAssocID="{FB502EF4-3968-466E-A353-62945A45B873}" presName="ParentText" presStyleLbl="revTx" presStyleIdx="1" presStyleCnt="3">
        <dgm:presLayoutVars>
          <dgm:chMax val="0"/>
          <dgm:chPref val="0"/>
          <dgm:bulletEnabled val="1"/>
        </dgm:presLayoutVars>
      </dgm:prSet>
      <dgm:spPr/>
      <dgm:t>
        <a:bodyPr/>
        <a:lstStyle/>
        <a:p>
          <a:endParaRPr lang="en-GB"/>
        </a:p>
      </dgm:t>
    </dgm:pt>
    <dgm:pt modelId="{F8122615-8680-481D-90D1-A955686E162A}" type="pres">
      <dgm:prSet presAssocID="{FB502EF4-3968-466E-A353-62945A45B873}" presName="Triangle" presStyleLbl="alignNode1" presStyleIdx="3" presStyleCnt="5"/>
      <dgm:spPr/>
      <dgm:t>
        <a:bodyPr/>
        <a:lstStyle/>
        <a:p>
          <a:endParaRPr lang="en-GB"/>
        </a:p>
      </dgm:t>
    </dgm:pt>
    <dgm:pt modelId="{BF18BB08-FA64-437C-B11A-12E098F0B2DB}" type="pres">
      <dgm:prSet presAssocID="{AB0D4002-CD16-4602-A59F-12DD2D0D75A8}" presName="sibTrans" presStyleCnt="0"/>
      <dgm:spPr/>
      <dgm:t>
        <a:bodyPr/>
        <a:lstStyle/>
        <a:p>
          <a:endParaRPr lang="en-GB"/>
        </a:p>
      </dgm:t>
    </dgm:pt>
    <dgm:pt modelId="{FC716A2A-EE6B-4D79-BE92-4F203EC8DE6E}" type="pres">
      <dgm:prSet presAssocID="{AB0D4002-CD16-4602-A59F-12DD2D0D75A8}" presName="space" presStyleCnt="0"/>
      <dgm:spPr/>
      <dgm:t>
        <a:bodyPr/>
        <a:lstStyle/>
        <a:p>
          <a:endParaRPr lang="en-GB"/>
        </a:p>
      </dgm:t>
    </dgm:pt>
    <dgm:pt modelId="{2A7618EB-866A-4F30-A2D9-972E75046FA0}" type="pres">
      <dgm:prSet presAssocID="{B1996800-4510-4D8E-9DBD-85A9D93CC165}" presName="composite" presStyleCnt="0"/>
      <dgm:spPr/>
      <dgm:t>
        <a:bodyPr/>
        <a:lstStyle/>
        <a:p>
          <a:endParaRPr lang="en-GB"/>
        </a:p>
      </dgm:t>
    </dgm:pt>
    <dgm:pt modelId="{D1AAD928-F06D-4BB9-9CEC-E18A25145995}" type="pres">
      <dgm:prSet presAssocID="{B1996800-4510-4D8E-9DBD-85A9D93CC165}" presName="LShape" presStyleLbl="alignNode1" presStyleIdx="4" presStyleCnt="5"/>
      <dgm:spPr/>
      <dgm:t>
        <a:bodyPr/>
        <a:lstStyle/>
        <a:p>
          <a:endParaRPr lang="en-GB"/>
        </a:p>
      </dgm:t>
    </dgm:pt>
    <dgm:pt modelId="{5817A6A2-F62C-4811-94C6-C8FE797010A4}" type="pres">
      <dgm:prSet presAssocID="{B1996800-4510-4D8E-9DBD-85A9D93CC165}" presName="ParentText" presStyleLbl="revTx" presStyleIdx="2" presStyleCnt="3" custLinFactNeighborX="2332" custLinFactNeighborY="977">
        <dgm:presLayoutVars>
          <dgm:chMax val="0"/>
          <dgm:chPref val="0"/>
          <dgm:bulletEnabled val="1"/>
        </dgm:presLayoutVars>
      </dgm:prSet>
      <dgm:spPr/>
      <dgm:t>
        <a:bodyPr/>
        <a:lstStyle/>
        <a:p>
          <a:endParaRPr lang="en-GB"/>
        </a:p>
      </dgm:t>
    </dgm:pt>
  </dgm:ptLst>
  <dgm:cxnLst>
    <dgm:cxn modelId="{29630C2A-464E-444F-AB40-8FD261EF5F3C}" type="presOf" srcId="{B1996800-4510-4D8E-9DBD-85A9D93CC165}" destId="{5817A6A2-F62C-4811-94C6-C8FE797010A4}" srcOrd="0" destOrd="0" presId="urn:microsoft.com/office/officeart/2009/3/layout/StepUpProcess"/>
    <dgm:cxn modelId="{2E5E363C-C159-4C1E-893F-4E584E4FEC07}" type="presOf" srcId="{0BF09E94-B285-4135-8B48-E86A81AD9854}" destId="{F7EF2B69-6DD1-4E50-A92D-F6D4A64A0F11}" srcOrd="0" destOrd="0" presId="urn:microsoft.com/office/officeart/2009/3/layout/StepUpProcess"/>
    <dgm:cxn modelId="{DED506DA-CB89-47A5-84AF-4AF27DFEF669}" srcId="{0BF09E94-B285-4135-8B48-E86A81AD9854}" destId="{CCF13A85-C333-4838-B5C2-E982D5737C81}" srcOrd="0" destOrd="0" parTransId="{18F5A2BA-AB11-4449-9FD8-440E7A07922F}" sibTransId="{6F88188B-7FB0-4DB8-8777-9AD95E00EC66}"/>
    <dgm:cxn modelId="{076A1A5F-0A82-4931-AE70-033E0D432E74}" srcId="{0BF09E94-B285-4135-8B48-E86A81AD9854}" destId="{B1996800-4510-4D8E-9DBD-85A9D93CC165}" srcOrd="2" destOrd="0" parTransId="{2D07087F-7FFF-414A-8FFB-0E6B06A503E1}" sibTransId="{D4077A35-FB31-4A85-873E-0573368317FF}"/>
    <dgm:cxn modelId="{5C2218C9-10C9-432A-A44D-A3A5B7D759C8}" srcId="{0BF09E94-B285-4135-8B48-E86A81AD9854}" destId="{FB502EF4-3968-466E-A353-62945A45B873}" srcOrd="1" destOrd="0" parTransId="{06CE87D7-9FC5-45DA-87D4-B0D8D150C7CD}" sibTransId="{AB0D4002-CD16-4602-A59F-12DD2D0D75A8}"/>
    <dgm:cxn modelId="{6B3ACC73-85A8-4BBE-9C7F-4AD93C5C77C7}" type="presOf" srcId="{CCF13A85-C333-4838-B5C2-E982D5737C81}" destId="{3179D561-FFDA-4C57-9A6A-2CF478A5C739}" srcOrd="0" destOrd="0" presId="urn:microsoft.com/office/officeart/2009/3/layout/StepUpProcess"/>
    <dgm:cxn modelId="{EBBA3BAE-B786-4537-8CF6-0930EB36B5DF}" type="presOf" srcId="{FB502EF4-3968-466E-A353-62945A45B873}" destId="{04186108-5326-451E-BD20-B4C53537D240}" srcOrd="0" destOrd="0" presId="urn:microsoft.com/office/officeart/2009/3/layout/StepUpProcess"/>
    <dgm:cxn modelId="{BC2FAE4B-E4E6-40A1-8093-583893C087F3}" type="presParOf" srcId="{F7EF2B69-6DD1-4E50-A92D-F6D4A64A0F11}" destId="{99786619-1634-4295-B5F2-2D1B4918A997}" srcOrd="0" destOrd="0" presId="urn:microsoft.com/office/officeart/2009/3/layout/StepUpProcess"/>
    <dgm:cxn modelId="{268EB6DE-C055-41E5-B9B1-F53B648BC25C}" type="presParOf" srcId="{99786619-1634-4295-B5F2-2D1B4918A997}" destId="{7AF5481B-5DE9-4613-A3C3-DD214F46C7B5}" srcOrd="0" destOrd="0" presId="urn:microsoft.com/office/officeart/2009/3/layout/StepUpProcess"/>
    <dgm:cxn modelId="{61852E7D-2935-4618-81B4-72FD534DA6F2}" type="presParOf" srcId="{99786619-1634-4295-B5F2-2D1B4918A997}" destId="{3179D561-FFDA-4C57-9A6A-2CF478A5C739}" srcOrd="1" destOrd="0" presId="urn:microsoft.com/office/officeart/2009/3/layout/StepUpProcess"/>
    <dgm:cxn modelId="{8C605667-F6F2-47F3-BAD8-00A357358EF8}" type="presParOf" srcId="{99786619-1634-4295-B5F2-2D1B4918A997}" destId="{2F36678E-875C-433F-A8B4-315D3139F224}" srcOrd="2" destOrd="0" presId="urn:microsoft.com/office/officeart/2009/3/layout/StepUpProcess"/>
    <dgm:cxn modelId="{B6E05084-318C-4620-A346-356412EABC4C}" type="presParOf" srcId="{F7EF2B69-6DD1-4E50-A92D-F6D4A64A0F11}" destId="{2B910CF2-4CC5-466A-BA93-5630272D1071}" srcOrd="1" destOrd="0" presId="urn:microsoft.com/office/officeart/2009/3/layout/StepUpProcess"/>
    <dgm:cxn modelId="{2F6BC617-DFFA-4273-B793-D1FAE5E4471A}" type="presParOf" srcId="{2B910CF2-4CC5-466A-BA93-5630272D1071}" destId="{C03D7685-072C-4DA7-A583-7CE0572AACEC}" srcOrd="0" destOrd="0" presId="urn:microsoft.com/office/officeart/2009/3/layout/StepUpProcess"/>
    <dgm:cxn modelId="{A068635A-4535-450F-B0B1-7835D087E4E5}" type="presParOf" srcId="{F7EF2B69-6DD1-4E50-A92D-F6D4A64A0F11}" destId="{2F182199-F40F-4F7A-9BA9-7554D6CC2D70}" srcOrd="2" destOrd="0" presId="urn:microsoft.com/office/officeart/2009/3/layout/StepUpProcess"/>
    <dgm:cxn modelId="{7EE0C73D-9AF3-480A-8E04-C38C7C295DD6}" type="presParOf" srcId="{2F182199-F40F-4F7A-9BA9-7554D6CC2D70}" destId="{3643EDCA-9DEA-4F2A-9446-5B5B4B4C6024}" srcOrd="0" destOrd="0" presId="urn:microsoft.com/office/officeart/2009/3/layout/StepUpProcess"/>
    <dgm:cxn modelId="{8C4E5DFC-3C13-4AAA-B2DE-0D41100D4C8E}" type="presParOf" srcId="{2F182199-F40F-4F7A-9BA9-7554D6CC2D70}" destId="{04186108-5326-451E-BD20-B4C53537D240}" srcOrd="1" destOrd="0" presId="urn:microsoft.com/office/officeart/2009/3/layout/StepUpProcess"/>
    <dgm:cxn modelId="{B374B570-2FAD-4B70-817E-1852310DB62B}" type="presParOf" srcId="{2F182199-F40F-4F7A-9BA9-7554D6CC2D70}" destId="{F8122615-8680-481D-90D1-A955686E162A}" srcOrd="2" destOrd="0" presId="urn:microsoft.com/office/officeart/2009/3/layout/StepUpProcess"/>
    <dgm:cxn modelId="{B5E993CB-7364-4945-B713-CEA9C2FD02C9}" type="presParOf" srcId="{F7EF2B69-6DD1-4E50-A92D-F6D4A64A0F11}" destId="{BF18BB08-FA64-437C-B11A-12E098F0B2DB}" srcOrd="3" destOrd="0" presId="urn:microsoft.com/office/officeart/2009/3/layout/StepUpProcess"/>
    <dgm:cxn modelId="{D2B747D0-0E17-4EE5-BCD7-F0736368D3AA}" type="presParOf" srcId="{BF18BB08-FA64-437C-B11A-12E098F0B2DB}" destId="{FC716A2A-EE6B-4D79-BE92-4F203EC8DE6E}" srcOrd="0" destOrd="0" presId="urn:microsoft.com/office/officeart/2009/3/layout/StepUpProcess"/>
    <dgm:cxn modelId="{2534ACDA-541C-4400-BA56-7F0991FEC042}" type="presParOf" srcId="{F7EF2B69-6DD1-4E50-A92D-F6D4A64A0F11}" destId="{2A7618EB-866A-4F30-A2D9-972E75046FA0}" srcOrd="4" destOrd="0" presId="urn:microsoft.com/office/officeart/2009/3/layout/StepUpProcess"/>
    <dgm:cxn modelId="{B5BC7ABC-2A0B-44EB-A0B1-29B5F3A04764}" type="presParOf" srcId="{2A7618EB-866A-4F30-A2D9-972E75046FA0}" destId="{D1AAD928-F06D-4BB9-9CEC-E18A25145995}" srcOrd="0" destOrd="0" presId="urn:microsoft.com/office/officeart/2009/3/layout/StepUpProcess"/>
    <dgm:cxn modelId="{E5BD7113-5123-489F-A7EF-49F991A62A18}" type="presParOf" srcId="{2A7618EB-866A-4F30-A2D9-972E75046FA0}" destId="{5817A6A2-F62C-4811-94C6-C8FE797010A4}" srcOrd="1" destOrd="0" presId="urn:microsoft.com/office/officeart/2009/3/layout/StepUpProcess"/>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DB0A678-B1FE-4033-8D93-F227F35D7A01}" type="doc">
      <dgm:prSet loTypeId="urn:microsoft.com/office/officeart/2008/layout/AlternatingHexagons" loCatId="list" qsTypeId="urn:microsoft.com/office/officeart/2005/8/quickstyle/3d1" qsCatId="3D" csTypeId="urn:microsoft.com/office/officeart/2005/8/colors/accent1_3" csCatId="accent1" phldr="1"/>
      <dgm:spPr/>
      <dgm:t>
        <a:bodyPr/>
        <a:lstStyle/>
        <a:p>
          <a:endParaRPr lang="en-GB"/>
        </a:p>
      </dgm:t>
    </dgm:pt>
    <dgm:pt modelId="{188364A8-842A-4ADC-8C52-AC3F64B66189}">
      <dgm:prSet phldrT="[Text]"/>
      <dgm:spPr/>
      <dgm:t>
        <a:bodyPr/>
        <a:lstStyle/>
        <a:p>
          <a:r>
            <a:rPr lang="en-GB" b="1" dirty="0" smtClean="0">
              <a:solidFill>
                <a:schemeClr val="bg1"/>
              </a:solidFill>
            </a:rPr>
            <a:t>CARD</a:t>
          </a:r>
          <a:endParaRPr lang="en-GB" b="1" dirty="0">
            <a:solidFill>
              <a:schemeClr val="bg1"/>
            </a:solidFill>
          </a:endParaRPr>
        </a:p>
      </dgm:t>
    </dgm:pt>
    <dgm:pt modelId="{A8CDFBED-7274-44E8-94B2-53E2366B6CB5}" type="parTrans" cxnId="{AC1007F2-D67B-4380-B5E9-7A64A67AEB0B}">
      <dgm:prSet/>
      <dgm:spPr/>
      <dgm:t>
        <a:bodyPr/>
        <a:lstStyle/>
        <a:p>
          <a:endParaRPr lang="en-GB" b="0">
            <a:solidFill>
              <a:srgbClr val="042FA8"/>
            </a:solidFill>
          </a:endParaRPr>
        </a:p>
      </dgm:t>
    </dgm:pt>
    <dgm:pt modelId="{7AFACD83-F3A4-46E0-A317-E04270456E1A}" type="sibTrans" cxnId="{AC1007F2-D67B-4380-B5E9-7A64A67AEB0B}">
      <dgm:prSet/>
      <dgm:spPr>
        <a:blipFill rotWithShape="0">
          <a:blip xmlns:r="http://schemas.openxmlformats.org/officeDocument/2006/relationships" r:embed="rId1"/>
          <a:stretch>
            <a:fillRect/>
          </a:stretch>
        </a:blipFill>
      </dgm:spPr>
      <dgm:t>
        <a:bodyPr/>
        <a:lstStyle/>
        <a:p>
          <a:endParaRPr lang="en-GB" b="0">
            <a:solidFill>
              <a:srgbClr val="042FA8"/>
            </a:solidFill>
          </a:endParaRPr>
        </a:p>
      </dgm:t>
    </dgm:pt>
    <dgm:pt modelId="{011325E5-BBAF-41D2-B2AA-85975AAEA732}">
      <dgm:prSet phldrT="[Text]" custT="1"/>
      <dgm:spPr>
        <a:solidFill>
          <a:schemeClr val="bg1"/>
        </a:solidFill>
        <a:ln>
          <a:solidFill>
            <a:srgbClr val="042FA8"/>
          </a:solidFill>
        </a:ln>
      </dgm:spPr>
      <dgm:t>
        <a:bodyPr/>
        <a:lstStyle/>
        <a:p>
          <a:pPr algn="ctr"/>
          <a:r>
            <a:rPr lang="en-GB" sz="2000" b="0" dirty="0" err="1" smtClean="0">
              <a:solidFill>
                <a:srgbClr val="042FA8"/>
              </a:solidFill>
            </a:rPr>
            <a:t>Cooperazione</a:t>
          </a:r>
          <a:r>
            <a:rPr lang="en-GB" sz="2000" b="0" dirty="0" smtClean="0">
              <a:solidFill>
                <a:srgbClr val="042FA8"/>
              </a:solidFill>
            </a:rPr>
            <a:t> </a:t>
          </a:r>
          <a:r>
            <a:rPr lang="en-GB" sz="2000" b="0" dirty="0" err="1" smtClean="0">
              <a:solidFill>
                <a:srgbClr val="042FA8"/>
              </a:solidFill>
            </a:rPr>
            <a:t>strutturata</a:t>
          </a:r>
          <a:r>
            <a:rPr lang="en-GB" sz="2000" b="0" dirty="0" smtClean="0">
              <a:solidFill>
                <a:srgbClr val="042FA8"/>
              </a:solidFill>
            </a:rPr>
            <a:t> </a:t>
          </a:r>
          <a:r>
            <a:rPr lang="en-GB" sz="2000" b="0" dirty="0" err="1" smtClean="0">
              <a:solidFill>
                <a:srgbClr val="042FA8"/>
              </a:solidFill>
            </a:rPr>
            <a:t>permanente</a:t>
          </a:r>
          <a:endParaRPr lang="en-GB" sz="2000" b="0" dirty="0">
            <a:solidFill>
              <a:srgbClr val="042FA8"/>
            </a:solidFill>
          </a:endParaRPr>
        </a:p>
      </dgm:t>
    </dgm:pt>
    <dgm:pt modelId="{287FC15E-980A-4650-BBE7-7D355CF829A9}" type="parTrans" cxnId="{270098FB-D9B6-4EBB-94CE-DFB7E0E3FD41}">
      <dgm:prSet/>
      <dgm:spPr/>
      <dgm:t>
        <a:bodyPr/>
        <a:lstStyle/>
        <a:p>
          <a:endParaRPr lang="en-GB" b="0">
            <a:solidFill>
              <a:srgbClr val="042FA8"/>
            </a:solidFill>
          </a:endParaRPr>
        </a:p>
      </dgm:t>
    </dgm:pt>
    <dgm:pt modelId="{7E254265-06F0-4368-8629-D291054EC160}" type="sibTrans" cxnId="{270098FB-D9B6-4EBB-94CE-DFB7E0E3FD41}">
      <dgm:prSet/>
      <dgm:spPr/>
      <dgm:t>
        <a:bodyPr/>
        <a:lstStyle/>
        <a:p>
          <a:endParaRPr lang="en-GB" b="0">
            <a:solidFill>
              <a:srgbClr val="042FA8"/>
            </a:solidFill>
          </a:endParaRPr>
        </a:p>
      </dgm:t>
    </dgm:pt>
    <dgm:pt modelId="{C5BA9A2D-808C-419D-8CF2-FB48F09BBE99}">
      <dgm:prSet phldrT="[Text]"/>
      <dgm:spPr/>
      <dgm:t>
        <a:bodyPr/>
        <a:lstStyle/>
        <a:p>
          <a:r>
            <a:rPr lang="en-GB" b="1" dirty="0" smtClean="0">
              <a:solidFill>
                <a:schemeClr val="bg1"/>
              </a:solidFill>
            </a:rPr>
            <a:t>PESCO</a:t>
          </a:r>
          <a:endParaRPr lang="en-GB" b="1" dirty="0">
            <a:solidFill>
              <a:schemeClr val="bg1"/>
            </a:solidFill>
          </a:endParaRPr>
        </a:p>
      </dgm:t>
    </dgm:pt>
    <dgm:pt modelId="{28FAE2A4-FE14-4352-A081-CCDDFAD9098E}" type="parTrans" cxnId="{82BAF4FB-812F-45E6-AFE2-390A82EC832F}">
      <dgm:prSet/>
      <dgm:spPr/>
      <dgm:t>
        <a:bodyPr/>
        <a:lstStyle/>
        <a:p>
          <a:endParaRPr lang="en-GB" b="0">
            <a:solidFill>
              <a:srgbClr val="042FA8"/>
            </a:solidFill>
          </a:endParaRPr>
        </a:p>
      </dgm:t>
    </dgm:pt>
    <dgm:pt modelId="{CA48DC8E-4187-418B-92DF-DFBE7E7EDBC1}" type="sibTrans" cxnId="{82BAF4FB-812F-45E6-AFE2-390A82EC832F}">
      <dgm:prSet/>
      <dgm:spPr>
        <a:blipFill rotWithShape="0">
          <a:blip xmlns:r="http://schemas.openxmlformats.org/officeDocument/2006/relationships" r:embed="rId2"/>
          <a:stretch>
            <a:fillRect/>
          </a:stretch>
        </a:blipFill>
      </dgm:spPr>
      <dgm:t>
        <a:bodyPr/>
        <a:lstStyle/>
        <a:p>
          <a:endParaRPr lang="en-GB" b="0">
            <a:solidFill>
              <a:srgbClr val="042FA8"/>
            </a:solidFill>
          </a:endParaRPr>
        </a:p>
      </dgm:t>
    </dgm:pt>
    <dgm:pt modelId="{E106BA6B-911C-4716-8B8F-FE756179A09C}">
      <dgm:prSet phldrT="[Text]"/>
      <dgm:spPr>
        <a:solidFill>
          <a:schemeClr val="bg1"/>
        </a:solidFill>
        <a:ln>
          <a:solidFill>
            <a:srgbClr val="042FA8"/>
          </a:solidFill>
        </a:ln>
      </dgm:spPr>
      <dgm:t>
        <a:bodyPr/>
        <a:lstStyle/>
        <a:p>
          <a:pPr algn="ctr"/>
          <a:r>
            <a:rPr lang="en-GB" b="0" dirty="0" err="1" smtClean="0">
              <a:solidFill>
                <a:srgbClr val="042FA8"/>
              </a:solidFill>
            </a:rPr>
            <a:t>Revisione</a:t>
          </a:r>
          <a:r>
            <a:rPr lang="en-GB" b="0" dirty="0" smtClean="0">
              <a:solidFill>
                <a:srgbClr val="042FA8"/>
              </a:solidFill>
            </a:rPr>
            <a:t> </a:t>
          </a:r>
          <a:r>
            <a:rPr lang="en-GB" b="0" dirty="0" err="1" smtClean="0">
              <a:solidFill>
                <a:srgbClr val="042FA8"/>
              </a:solidFill>
            </a:rPr>
            <a:t>coordinata</a:t>
          </a:r>
          <a:r>
            <a:rPr lang="en-GB" b="0" dirty="0" smtClean="0">
              <a:solidFill>
                <a:srgbClr val="042FA8"/>
              </a:solidFill>
            </a:rPr>
            <a:t> </a:t>
          </a:r>
          <a:r>
            <a:rPr lang="en-GB" b="0" dirty="0" err="1" smtClean="0">
              <a:solidFill>
                <a:srgbClr val="042FA8"/>
              </a:solidFill>
            </a:rPr>
            <a:t>annuale</a:t>
          </a:r>
          <a:r>
            <a:rPr lang="en-GB" b="0" dirty="0" smtClean="0">
              <a:solidFill>
                <a:srgbClr val="042FA8"/>
              </a:solidFill>
            </a:rPr>
            <a:t> </a:t>
          </a:r>
          <a:r>
            <a:rPr lang="en-GB" b="0" dirty="0" err="1" smtClean="0">
              <a:solidFill>
                <a:srgbClr val="042FA8"/>
              </a:solidFill>
            </a:rPr>
            <a:t>sulla</a:t>
          </a:r>
          <a:r>
            <a:rPr lang="en-GB" b="0" dirty="0" smtClean="0">
              <a:solidFill>
                <a:srgbClr val="042FA8"/>
              </a:solidFill>
            </a:rPr>
            <a:t> </a:t>
          </a:r>
          <a:r>
            <a:rPr lang="en-GB" b="0" dirty="0" err="1" smtClean="0">
              <a:solidFill>
                <a:srgbClr val="042FA8"/>
              </a:solidFill>
            </a:rPr>
            <a:t>difesa</a:t>
          </a:r>
          <a:endParaRPr lang="en-GB" b="0" dirty="0">
            <a:solidFill>
              <a:srgbClr val="042FA8"/>
            </a:solidFill>
          </a:endParaRPr>
        </a:p>
      </dgm:t>
    </dgm:pt>
    <dgm:pt modelId="{B4262802-BDD8-438D-A717-D7A1F4EDCC42}" type="parTrans" cxnId="{0C6DF730-2E10-447E-A016-ECE82F39127D}">
      <dgm:prSet/>
      <dgm:spPr/>
      <dgm:t>
        <a:bodyPr/>
        <a:lstStyle/>
        <a:p>
          <a:endParaRPr lang="en-GB" b="0">
            <a:solidFill>
              <a:srgbClr val="042FA8"/>
            </a:solidFill>
          </a:endParaRPr>
        </a:p>
      </dgm:t>
    </dgm:pt>
    <dgm:pt modelId="{CD09A1B5-AEDD-4FBA-A068-8240A5B2709B}" type="sibTrans" cxnId="{0C6DF730-2E10-447E-A016-ECE82F39127D}">
      <dgm:prSet/>
      <dgm:spPr/>
      <dgm:t>
        <a:bodyPr/>
        <a:lstStyle/>
        <a:p>
          <a:endParaRPr lang="en-GB" b="0">
            <a:solidFill>
              <a:srgbClr val="042FA8"/>
            </a:solidFill>
          </a:endParaRPr>
        </a:p>
      </dgm:t>
    </dgm:pt>
    <dgm:pt modelId="{CE9F9FEC-6529-47E0-9F1A-871E322C74AB}">
      <dgm:prSet phldrT="[Text]"/>
      <dgm:spPr/>
      <dgm:t>
        <a:bodyPr/>
        <a:lstStyle/>
        <a:p>
          <a:r>
            <a:rPr lang="en-GB" b="1" dirty="0" smtClean="0">
              <a:solidFill>
                <a:schemeClr val="bg1"/>
              </a:solidFill>
            </a:rPr>
            <a:t>EDF</a:t>
          </a:r>
          <a:endParaRPr lang="en-GB" b="1" dirty="0">
            <a:solidFill>
              <a:schemeClr val="bg1"/>
            </a:solidFill>
          </a:endParaRPr>
        </a:p>
      </dgm:t>
    </dgm:pt>
    <dgm:pt modelId="{F0F6F18D-CA4B-4FCB-9DE9-F6304F941390}" type="parTrans" cxnId="{85282D86-7940-4FD2-A679-7860C73C8CB2}">
      <dgm:prSet/>
      <dgm:spPr/>
      <dgm:t>
        <a:bodyPr/>
        <a:lstStyle/>
        <a:p>
          <a:endParaRPr lang="en-GB" b="0">
            <a:solidFill>
              <a:srgbClr val="042FA8"/>
            </a:solidFill>
          </a:endParaRPr>
        </a:p>
      </dgm:t>
    </dgm:pt>
    <dgm:pt modelId="{B512184A-29E7-460E-B7A9-1A0CEF369533}" type="sibTrans" cxnId="{85282D86-7940-4FD2-A679-7860C73C8CB2}">
      <dgm:prSet/>
      <dgm:spPr>
        <a:blipFill rotWithShape="0">
          <a:blip xmlns:r="http://schemas.openxmlformats.org/officeDocument/2006/relationships" r:embed="rId3"/>
          <a:stretch>
            <a:fillRect/>
          </a:stretch>
        </a:blipFill>
      </dgm:spPr>
      <dgm:t>
        <a:bodyPr/>
        <a:lstStyle/>
        <a:p>
          <a:endParaRPr lang="en-GB" b="0">
            <a:solidFill>
              <a:srgbClr val="042FA8"/>
            </a:solidFill>
          </a:endParaRPr>
        </a:p>
      </dgm:t>
    </dgm:pt>
    <dgm:pt modelId="{FCC567C3-7B18-41E3-82B7-B8B4CF24EA4E}">
      <dgm:prSet phldrT="[Text]"/>
      <dgm:spPr>
        <a:solidFill>
          <a:schemeClr val="bg1"/>
        </a:solidFill>
        <a:ln>
          <a:solidFill>
            <a:srgbClr val="042FA8"/>
          </a:solidFill>
        </a:ln>
      </dgm:spPr>
      <dgm:t>
        <a:bodyPr/>
        <a:lstStyle/>
        <a:p>
          <a:pPr algn="ctr"/>
          <a:r>
            <a:rPr lang="en-GB" b="0" dirty="0" err="1" smtClean="0">
              <a:solidFill>
                <a:srgbClr val="042FA8"/>
              </a:solidFill>
            </a:rPr>
            <a:t>Fondo</a:t>
          </a:r>
          <a:r>
            <a:rPr lang="en-GB" b="0" dirty="0" smtClean="0">
              <a:solidFill>
                <a:srgbClr val="042FA8"/>
              </a:solidFill>
            </a:rPr>
            <a:t> </a:t>
          </a:r>
          <a:r>
            <a:rPr lang="en-GB" b="0" dirty="0" err="1" smtClean="0">
              <a:solidFill>
                <a:srgbClr val="042FA8"/>
              </a:solidFill>
            </a:rPr>
            <a:t>europeo</a:t>
          </a:r>
          <a:r>
            <a:rPr lang="en-GB" b="0" dirty="0" smtClean="0">
              <a:solidFill>
                <a:srgbClr val="042FA8"/>
              </a:solidFill>
            </a:rPr>
            <a:t> </a:t>
          </a:r>
          <a:r>
            <a:rPr lang="en-GB" b="0" dirty="0" err="1" smtClean="0">
              <a:solidFill>
                <a:srgbClr val="042FA8"/>
              </a:solidFill>
            </a:rPr>
            <a:t>della</a:t>
          </a:r>
          <a:r>
            <a:rPr lang="en-GB" b="0" dirty="0" smtClean="0">
              <a:solidFill>
                <a:srgbClr val="042FA8"/>
              </a:solidFill>
            </a:rPr>
            <a:t> </a:t>
          </a:r>
          <a:r>
            <a:rPr lang="en-GB" b="0" smtClean="0">
              <a:solidFill>
                <a:srgbClr val="042FA8"/>
              </a:solidFill>
            </a:rPr>
            <a:t>Difesa</a:t>
          </a:r>
          <a:endParaRPr lang="en-GB" b="0" dirty="0">
            <a:solidFill>
              <a:srgbClr val="042FA8"/>
            </a:solidFill>
          </a:endParaRPr>
        </a:p>
      </dgm:t>
    </dgm:pt>
    <dgm:pt modelId="{AA1AB12C-99DA-4847-B09B-9CAA3ED0B9F6}" type="parTrans" cxnId="{A8A5C983-CCC2-4D8A-9A25-27F4A0AE20F4}">
      <dgm:prSet/>
      <dgm:spPr/>
      <dgm:t>
        <a:bodyPr/>
        <a:lstStyle/>
        <a:p>
          <a:endParaRPr lang="en-GB" b="0">
            <a:solidFill>
              <a:srgbClr val="042FA8"/>
            </a:solidFill>
          </a:endParaRPr>
        </a:p>
      </dgm:t>
    </dgm:pt>
    <dgm:pt modelId="{25625897-DCBE-4C4E-B3D2-72D0839B2C2C}" type="sibTrans" cxnId="{A8A5C983-CCC2-4D8A-9A25-27F4A0AE20F4}">
      <dgm:prSet/>
      <dgm:spPr/>
      <dgm:t>
        <a:bodyPr/>
        <a:lstStyle/>
        <a:p>
          <a:endParaRPr lang="en-GB" b="0">
            <a:solidFill>
              <a:srgbClr val="042FA8"/>
            </a:solidFill>
          </a:endParaRPr>
        </a:p>
      </dgm:t>
    </dgm:pt>
    <dgm:pt modelId="{2D7977B1-5C87-40A9-8041-DB2CF8A7D176}" type="pres">
      <dgm:prSet presAssocID="{5DB0A678-B1FE-4033-8D93-F227F35D7A01}" presName="Name0" presStyleCnt="0">
        <dgm:presLayoutVars>
          <dgm:chMax/>
          <dgm:chPref/>
          <dgm:dir/>
          <dgm:animLvl val="lvl"/>
        </dgm:presLayoutVars>
      </dgm:prSet>
      <dgm:spPr/>
      <dgm:t>
        <a:bodyPr/>
        <a:lstStyle/>
        <a:p>
          <a:endParaRPr lang="en-GB"/>
        </a:p>
      </dgm:t>
    </dgm:pt>
    <dgm:pt modelId="{1AF14F11-052C-4F7C-8936-BF9A7EB322EA}" type="pres">
      <dgm:prSet presAssocID="{188364A8-842A-4ADC-8C52-AC3F64B66189}" presName="composite" presStyleCnt="0"/>
      <dgm:spPr/>
    </dgm:pt>
    <dgm:pt modelId="{4A6BCF40-8568-4335-AC1D-C1455568926C}" type="pres">
      <dgm:prSet presAssocID="{188364A8-842A-4ADC-8C52-AC3F64B66189}" presName="Parent1" presStyleLbl="node1" presStyleIdx="0" presStyleCnt="6">
        <dgm:presLayoutVars>
          <dgm:chMax val="1"/>
          <dgm:chPref val="1"/>
          <dgm:bulletEnabled val="1"/>
        </dgm:presLayoutVars>
      </dgm:prSet>
      <dgm:spPr/>
      <dgm:t>
        <a:bodyPr/>
        <a:lstStyle/>
        <a:p>
          <a:endParaRPr lang="en-GB"/>
        </a:p>
      </dgm:t>
    </dgm:pt>
    <dgm:pt modelId="{13C54808-6750-42D2-9232-2D7D4AF7DB93}" type="pres">
      <dgm:prSet presAssocID="{188364A8-842A-4ADC-8C52-AC3F64B66189}" presName="Childtext1" presStyleLbl="revTx" presStyleIdx="0" presStyleCnt="3" custScaleX="84919" custLinFactNeighborX="9067" custLinFactNeighborY="285">
        <dgm:presLayoutVars>
          <dgm:chMax val="0"/>
          <dgm:chPref val="0"/>
          <dgm:bulletEnabled val="1"/>
        </dgm:presLayoutVars>
      </dgm:prSet>
      <dgm:spPr/>
      <dgm:t>
        <a:bodyPr/>
        <a:lstStyle/>
        <a:p>
          <a:endParaRPr lang="en-GB"/>
        </a:p>
      </dgm:t>
    </dgm:pt>
    <dgm:pt modelId="{A7498D69-E676-445E-8CFB-9EE7BEB40024}" type="pres">
      <dgm:prSet presAssocID="{188364A8-842A-4ADC-8C52-AC3F64B66189}" presName="BalanceSpacing" presStyleCnt="0"/>
      <dgm:spPr/>
    </dgm:pt>
    <dgm:pt modelId="{A8AFFD38-D018-44C7-AFE7-E37214888B8B}" type="pres">
      <dgm:prSet presAssocID="{188364A8-842A-4ADC-8C52-AC3F64B66189}" presName="BalanceSpacing1" presStyleCnt="0"/>
      <dgm:spPr/>
    </dgm:pt>
    <dgm:pt modelId="{99E81238-48FE-4585-A469-AA2F8E47F47D}" type="pres">
      <dgm:prSet presAssocID="{7AFACD83-F3A4-46E0-A317-E04270456E1A}" presName="Accent1Text" presStyleLbl="node1" presStyleIdx="1" presStyleCnt="6" custScaleX="100343" custScaleY="101302" custLinFactX="60609" custLinFactNeighborX="100000" custLinFactNeighborY="90482"/>
      <dgm:spPr/>
      <dgm:t>
        <a:bodyPr/>
        <a:lstStyle/>
        <a:p>
          <a:endParaRPr lang="en-GB"/>
        </a:p>
      </dgm:t>
    </dgm:pt>
    <dgm:pt modelId="{778E954C-4F63-478D-A819-53678ED3CA35}" type="pres">
      <dgm:prSet presAssocID="{7AFACD83-F3A4-46E0-A317-E04270456E1A}" presName="spaceBetweenRectangles" presStyleCnt="0"/>
      <dgm:spPr/>
    </dgm:pt>
    <dgm:pt modelId="{41CC1040-770D-4475-AA3C-57905DF5A04F}" type="pres">
      <dgm:prSet presAssocID="{C5BA9A2D-808C-419D-8CF2-FB48F09BBE99}" presName="composite" presStyleCnt="0"/>
      <dgm:spPr/>
    </dgm:pt>
    <dgm:pt modelId="{49247042-3EC3-4486-92B6-F8C7A320A3D1}" type="pres">
      <dgm:prSet presAssocID="{C5BA9A2D-808C-419D-8CF2-FB48F09BBE99}" presName="Parent1" presStyleLbl="node1" presStyleIdx="2" presStyleCnt="6" custLinFactNeighborX="2555" custLinFactNeighborY="817">
        <dgm:presLayoutVars>
          <dgm:chMax val="1"/>
          <dgm:chPref val="1"/>
          <dgm:bulletEnabled val="1"/>
        </dgm:presLayoutVars>
      </dgm:prSet>
      <dgm:spPr/>
      <dgm:t>
        <a:bodyPr/>
        <a:lstStyle/>
        <a:p>
          <a:endParaRPr lang="en-GB"/>
        </a:p>
      </dgm:t>
    </dgm:pt>
    <dgm:pt modelId="{C5DCA57F-E734-4AEF-88CF-A13A4771CEA9}" type="pres">
      <dgm:prSet presAssocID="{C5BA9A2D-808C-419D-8CF2-FB48F09BBE99}" presName="Childtext1" presStyleLbl="revTx" presStyleIdx="1" presStyleCnt="3" custScaleX="94703" custLinFactNeighborX="-14513" custLinFactNeighborY="1587">
        <dgm:presLayoutVars>
          <dgm:chMax val="0"/>
          <dgm:chPref val="0"/>
          <dgm:bulletEnabled val="1"/>
        </dgm:presLayoutVars>
      </dgm:prSet>
      <dgm:spPr/>
      <dgm:t>
        <a:bodyPr/>
        <a:lstStyle/>
        <a:p>
          <a:endParaRPr lang="en-GB"/>
        </a:p>
      </dgm:t>
    </dgm:pt>
    <dgm:pt modelId="{9ADC8BD9-82E3-43F6-96AE-834BA0328CEC}" type="pres">
      <dgm:prSet presAssocID="{C5BA9A2D-808C-419D-8CF2-FB48F09BBE99}" presName="BalanceSpacing" presStyleCnt="0"/>
      <dgm:spPr/>
    </dgm:pt>
    <dgm:pt modelId="{CDE717FC-0D2C-41D4-84E1-89857963326B}" type="pres">
      <dgm:prSet presAssocID="{C5BA9A2D-808C-419D-8CF2-FB48F09BBE99}" presName="BalanceSpacing1" presStyleCnt="0"/>
      <dgm:spPr/>
    </dgm:pt>
    <dgm:pt modelId="{23EC853A-1BBB-4042-88C2-61FB60820E8B}" type="pres">
      <dgm:prSet presAssocID="{CA48DC8E-4187-418B-92DF-DFBE7E7EDBC1}" presName="Accent1Text" presStyleLbl="node1" presStyleIdx="3" presStyleCnt="6" custScaleX="112480" custLinFactX="-63260" custLinFactNeighborX="-100000" custLinFactNeighborY="-86258"/>
      <dgm:spPr/>
      <dgm:t>
        <a:bodyPr/>
        <a:lstStyle/>
        <a:p>
          <a:endParaRPr lang="en-GB"/>
        </a:p>
      </dgm:t>
    </dgm:pt>
    <dgm:pt modelId="{E045476D-64C4-4BC1-B200-7F6D55BDF59D}" type="pres">
      <dgm:prSet presAssocID="{CA48DC8E-4187-418B-92DF-DFBE7E7EDBC1}" presName="spaceBetweenRectangles" presStyleCnt="0"/>
      <dgm:spPr/>
    </dgm:pt>
    <dgm:pt modelId="{B394C1D2-DB2B-43B5-86F6-56A826C0A92E}" type="pres">
      <dgm:prSet presAssocID="{CE9F9FEC-6529-47E0-9F1A-871E322C74AB}" presName="composite" presStyleCnt="0"/>
      <dgm:spPr/>
    </dgm:pt>
    <dgm:pt modelId="{F18BEF92-C7ED-4922-B34A-BAF93710960D}" type="pres">
      <dgm:prSet presAssocID="{CE9F9FEC-6529-47E0-9F1A-871E322C74AB}" presName="Parent1" presStyleLbl="node1" presStyleIdx="4" presStyleCnt="6">
        <dgm:presLayoutVars>
          <dgm:chMax val="1"/>
          <dgm:chPref val="1"/>
          <dgm:bulletEnabled val="1"/>
        </dgm:presLayoutVars>
      </dgm:prSet>
      <dgm:spPr/>
      <dgm:t>
        <a:bodyPr/>
        <a:lstStyle/>
        <a:p>
          <a:endParaRPr lang="en-GB"/>
        </a:p>
      </dgm:t>
    </dgm:pt>
    <dgm:pt modelId="{0A355314-2DC4-42A3-ADD5-2B5F5198B7C7}" type="pres">
      <dgm:prSet presAssocID="{CE9F9FEC-6529-47E0-9F1A-871E322C74AB}" presName="Childtext1" presStyleLbl="revTx" presStyleIdx="2" presStyleCnt="3" custLinFactNeighborX="1325" custLinFactNeighborY="1039">
        <dgm:presLayoutVars>
          <dgm:chMax val="0"/>
          <dgm:chPref val="0"/>
          <dgm:bulletEnabled val="1"/>
        </dgm:presLayoutVars>
      </dgm:prSet>
      <dgm:spPr/>
      <dgm:t>
        <a:bodyPr/>
        <a:lstStyle/>
        <a:p>
          <a:endParaRPr lang="en-GB"/>
        </a:p>
      </dgm:t>
    </dgm:pt>
    <dgm:pt modelId="{8B7D28BA-8740-47E9-A82C-572FFFB11078}" type="pres">
      <dgm:prSet presAssocID="{CE9F9FEC-6529-47E0-9F1A-871E322C74AB}" presName="BalanceSpacing" presStyleCnt="0"/>
      <dgm:spPr/>
    </dgm:pt>
    <dgm:pt modelId="{9A1BF00C-167B-437E-854C-373AEAA0619A}" type="pres">
      <dgm:prSet presAssocID="{CE9F9FEC-6529-47E0-9F1A-871E322C74AB}" presName="BalanceSpacing1" presStyleCnt="0"/>
      <dgm:spPr/>
    </dgm:pt>
    <dgm:pt modelId="{339CD727-E707-49A0-AA9C-DD6506F7FE8A}" type="pres">
      <dgm:prSet presAssocID="{B512184A-29E7-460E-B7A9-1A0CEF369533}" presName="Accent1Text" presStyleLbl="node1" presStyleIdx="5" presStyleCnt="6" custScaleX="102727" custScaleY="100460" custLinFactNeighborX="-6343"/>
      <dgm:spPr/>
      <dgm:t>
        <a:bodyPr/>
        <a:lstStyle/>
        <a:p>
          <a:endParaRPr lang="en-GB"/>
        </a:p>
      </dgm:t>
    </dgm:pt>
  </dgm:ptLst>
  <dgm:cxnLst>
    <dgm:cxn modelId="{85282D86-7940-4FD2-A679-7860C73C8CB2}" srcId="{5DB0A678-B1FE-4033-8D93-F227F35D7A01}" destId="{CE9F9FEC-6529-47E0-9F1A-871E322C74AB}" srcOrd="2" destOrd="0" parTransId="{F0F6F18D-CA4B-4FCB-9DE9-F6304F941390}" sibTransId="{B512184A-29E7-460E-B7A9-1A0CEF369533}"/>
    <dgm:cxn modelId="{65F73D24-7D72-4F2A-B325-475088B8C661}" type="presOf" srcId="{188364A8-842A-4ADC-8C52-AC3F64B66189}" destId="{4A6BCF40-8568-4335-AC1D-C1455568926C}" srcOrd="0" destOrd="0" presId="urn:microsoft.com/office/officeart/2008/layout/AlternatingHexagons"/>
    <dgm:cxn modelId="{731C5ADE-A979-4FC0-A383-200B61591521}" type="presOf" srcId="{CE9F9FEC-6529-47E0-9F1A-871E322C74AB}" destId="{F18BEF92-C7ED-4922-B34A-BAF93710960D}" srcOrd="0" destOrd="0" presId="urn:microsoft.com/office/officeart/2008/layout/AlternatingHexagons"/>
    <dgm:cxn modelId="{119EF3D9-7CB0-4CAA-8903-F8569F847DB1}" type="presOf" srcId="{7AFACD83-F3A4-46E0-A317-E04270456E1A}" destId="{99E81238-48FE-4585-A469-AA2F8E47F47D}" srcOrd="0" destOrd="0" presId="urn:microsoft.com/office/officeart/2008/layout/AlternatingHexagons"/>
    <dgm:cxn modelId="{85CC3B7B-084C-48FC-BA82-48ED5E7B0585}" type="presOf" srcId="{011325E5-BBAF-41D2-B2AA-85975AAEA732}" destId="{13C54808-6750-42D2-9232-2D7D4AF7DB93}" srcOrd="0" destOrd="0" presId="urn:microsoft.com/office/officeart/2008/layout/AlternatingHexagons"/>
    <dgm:cxn modelId="{07411068-ADA0-4B80-A6D9-A16D3C90F537}" type="presOf" srcId="{C5BA9A2D-808C-419D-8CF2-FB48F09BBE99}" destId="{49247042-3EC3-4486-92B6-F8C7A320A3D1}" srcOrd="0" destOrd="0" presId="urn:microsoft.com/office/officeart/2008/layout/AlternatingHexagons"/>
    <dgm:cxn modelId="{270098FB-D9B6-4EBB-94CE-DFB7E0E3FD41}" srcId="{188364A8-842A-4ADC-8C52-AC3F64B66189}" destId="{011325E5-BBAF-41D2-B2AA-85975AAEA732}" srcOrd="0" destOrd="0" parTransId="{287FC15E-980A-4650-BBE7-7D355CF829A9}" sibTransId="{7E254265-06F0-4368-8629-D291054EC160}"/>
    <dgm:cxn modelId="{0C6DF730-2E10-447E-A016-ECE82F39127D}" srcId="{C5BA9A2D-808C-419D-8CF2-FB48F09BBE99}" destId="{E106BA6B-911C-4716-8B8F-FE756179A09C}" srcOrd="0" destOrd="0" parTransId="{B4262802-BDD8-438D-A717-D7A1F4EDCC42}" sibTransId="{CD09A1B5-AEDD-4FBA-A068-8240A5B2709B}"/>
    <dgm:cxn modelId="{AB0FD756-F973-461C-9749-71ECB88C22A5}" type="presOf" srcId="{FCC567C3-7B18-41E3-82B7-B8B4CF24EA4E}" destId="{0A355314-2DC4-42A3-ADD5-2B5F5198B7C7}" srcOrd="0" destOrd="0" presId="urn:microsoft.com/office/officeart/2008/layout/AlternatingHexagons"/>
    <dgm:cxn modelId="{82BAF4FB-812F-45E6-AFE2-390A82EC832F}" srcId="{5DB0A678-B1FE-4033-8D93-F227F35D7A01}" destId="{C5BA9A2D-808C-419D-8CF2-FB48F09BBE99}" srcOrd="1" destOrd="0" parTransId="{28FAE2A4-FE14-4352-A081-CCDDFAD9098E}" sibTransId="{CA48DC8E-4187-418B-92DF-DFBE7E7EDBC1}"/>
    <dgm:cxn modelId="{6DC1C5B4-BFCF-445E-91E8-83B7053F979D}" type="presOf" srcId="{CA48DC8E-4187-418B-92DF-DFBE7E7EDBC1}" destId="{23EC853A-1BBB-4042-88C2-61FB60820E8B}" srcOrd="0" destOrd="0" presId="urn:microsoft.com/office/officeart/2008/layout/AlternatingHexagons"/>
    <dgm:cxn modelId="{1942ACE2-A726-42B5-8F19-4D38F3B284ED}" type="presOf" srcId="{E106BA6B-911C-4716-8B8F-FE756179A09C}" destId="{C5DCA57F-E734-4AEF-88CF-A13A4771CEA9}" srcOrd="0" destOrd="0" presId="urn:microsoft.com/office/officeart/2008/layout/AlternatingHexagons"/>
    <dgm:cxn modelId="{AC1007F2-D67B-4380-B5E9-7A64A67AEB0B}" srcId="{5DB0A678-B1FE-4033-8D93-F227F35D7A01}" destId="{188364A8-842A-4ADC-8C52-AC3F64B66189}" srcOrd="0" destOrd="0" parTransId="{A8CDFBED-7274-44E8-94B2-53E2366B6CB5}" sibTransId="{7AFACD83-F3A4-46E0-A317-E04270456E1A}"/>
    <dgm:cxn modelId="{A8A5C983-CCC2-4D8A-9A25-27F4A0AE20F4}" srcId="{CE9F9FEC-6529-47E0-9F1A-871E322C74AB}" destId="{FCC567C3-7B18-41E3-82B7-B8B4CF24EA4E}" srcOrd="0" destOrd="0" parTransId="{AA1AB12C-99DA-4847-B09B-9CAA3ED0B9F6}" sibTransId="{25625897-DCBE-4C4E-B3D2-72D0839B2C2C}"/>
    <dgm:cxn modelId="{9ED8F643-A0E4-413A-87C4-AF094F1BA450}" type="presOf" srcId="{B512184A-29E7-460E-B7A9-1A0CEF369533}" destId="{339CD727-E707-49A0-AA9C-DD6506F7FE8A}" srcOrd="0" destOrd="0" presId="urn:microsoft.com/office/officeart/2008/layout/AlternatingHexagons"/>
    <dgm:cxn modelId="{B88F8075-0002-434D-8614-9A24765C121E}" type="presOf" srcId="{5DB0A678-B1FE-4033-8D93-F227F35D7A01}" destId="{2D7977B1-5C87-40A9-8041-DB2CF8A7D176}" srcOrd="0" destOrd="0" presId="urn:microsoft.com/office/officeart/2008/layout/AlternatingHexagons"/>
    <dgm:cxn modelId="{8D2A647A-2992-41E6-8361-C7F36038C4EB}" type="presParOf" srcId="{2D7977B1-5C87-40A9-8041-DB2CF8A7D176}" destId="{1AF14F11-052C-4F7C-8936-BF9A7EB322EA}" srcOrd="0" destOrd="0" presId="urn:microsoft.com/office/officeart/2008/layout/AlternatingHexagons"/>
    <dgm:cxn modelId="{6418E420-79B5-4041-9B88-BC5C60A81CCA}" type="presParOf" srcId="{1AF14F11-052C-4F7C-8936-BF9A7EB322EA}" destId="{4A6BCF40-8568-4335-AC1D-C1455568926C}" srcOrd="0" destOrd="0" presId="urn:microsoft.com/office/officeart/2008/layout/AlternatingHexagons"/>
    <dgm:cxn modelId="{DF507E40-6743-4241-8D86-4050346AB079}" type="presParOf" srcId="{1AF14F11-052C-4F7C-8936-BF9A7EB322EA}" destId="{13C54808-6750-42D2-9232-2D7D4AF7DB93}" srcOrd="1" destOrd="0" presId="urn:microsoft.com/office/officeart/2008/layout/AlternatingHexagons"/>
    <dgm:cxn modelId="{526058FF-3893-45A1-8E3A-691669D516F9}" type="presParOf" srcId="{1AF14F11-052C-4F7C-8936-BF9A7EB322EA}" destId="{A7498D69-E676-445E-8CFB-9EE7BEB40024}" srcOrd="2" destOrd="0" presId="urn:microsoft.com/office/officeart/2008/layout/AlternatingHexagons"/>
    <dgm:cxn modelId="{83BFD374-3BC6-455E-8B25-F77191B02276}" type="presParOf" srcId="{1AF14F11-052C-4F7C-8936-BF9A7EB322EA}" destId="{A8AFFD38-D018-44C7-AFE7-E37214888B8B}" srcOrd="3" destOrd="0" presId="urn:microsoft.com/office/officeart/2008/layout/AlternatingHexagons"/>
    <dgm:cxn modelId="{C166417F-0F88-4612-B9AA-DB51EDA720C3}" type="presParOf" srcId="{1AF14F11-052C-4F7C-8936-BF9A7EB322EA}" destId="{99E81238-48FE-4585-A469-AA2F8E47F47D}" srcOrd="4" destOrd="0" presId="urn:microsoft.com/office/officeart/2008/layout/AlternatingHexagons"/>
    <dgm:cxn modelId="{73D9A1E7-8F92-405F-98C0-087E7CAA3E0E}" type="presParOf" srcId="{2D7977B1-5C87-40A9-8041-DB2CF8A7D176}" destId="{778E954C-4F63-478D-A819-53678ED3CA35}" srcOrd="1" destOrd="0" presId="urn:microsoft.com/office/officeart/2008/layout/AlternatingHexagons"/>
    <dgm:cxn modelId="{0139BFD3-5951-4910-8766-AE15E3B5AE69}" type="presParOf" srcId="{2D7977B1-5C87-40A9-8041-DB2CF8A7D176}" destId="{41CC1040-770D-4475-AA3C-57905DF5A04F}" srcOrd="2" destOrd="0" presId="urn:microsoft.com/office/officeart/2008/layout/AlternatingHexagons"/>
    <dgm:cxn modelId="{B86A3BA4-29E2-4809-AD8D-7BF4CC5EE06B}" type="presParOf" srcId="{41CC1040-770D-4475-AA3C-57905DF5A04F}" destId="{49247042-3EC3-4486-92B6-F8C7A320A3D1}" srcOrd="0" destOrd="0" presId="urn:microsoft.com/office/officeart/2008/layout/AlternatingHexagons"/>
    <dgm:cxn modelId="{79EA5E62-7C35-4C99-AF9A-F571BE4B0FC9}" type="presParOf" srcId="{41CC1040-770D-4475-AA3C-57905DF5A04F}" destId="{C5DCA57F-E734-4AEF-88CF-A13A4771CEA9}" srcOrd="1" destOrd="0" presId="urn:microsoft.com/office/officeart/2008/layout/AlternatingHexagons"/>
    <dgm:cxn modelId="{D81340E0-D0AB-477D-B89D-B9585432B749}" type="presParOf" srcId="{41CC1040-770D-4475-AA3C-57905DF5A04F}" destId="{9ADC8BD9-82E3-43F6-96AE-834BA0328CEC}" srcOrd="2" destOrd="0" presId="urn:microsoft.com/office/officeart/2008/layout/AlternatingHexagons"/>
    <dgm:cxn modelId="{88EF1AEB-F17E-4873-93FF-96C975233B9D}" type="presParOf" srcId="{41CC1040-770D-4475-AA3C-57905DF5A04F}" destId="{CDE717FC-0D2C-41D4-84E1-89857963326B}" srcOrd="3" destOrd="0" presId="urn:microsoft.com/office/officeart/2008/layout/AlternatingHexagons"/>
    <dgm:cxn modelId="{9548769E-C259-4B05-9961-D6E573EE9717}" type="presParOf" srcId="{41CC1040-770D-4475-AA3C-57905DF5A04F}" destId="{23EC853A-1BBB-4042-88C2-61FB60820E8B}" srcOrd="4" destOrd="0" presId="urn:microsoft.com/office/officeart/2008/layout/AlternatingHexagons"/>
    <dgm:cxn modelId="{F8DA331B-6E47-4485-BD80-C90B206EE465}" type="presParOf" srcId="{2D7977B1-5C87-40A9-8041-DB2CF8A7D176}" destId="{E045476D-64C4-4BC1-B200-7F6D55BDF59D}" srcOrd="3" destOrd="0" presId="urn:microsoft.com/office/officeart/2008/layout/AlternatingHexagons"/>
    <dgm:cxn modelId="{2CA44874-EBF9-46F7-9040-B44F9769F8BE}" type="presParOf" srcId="{2D7977B1-5C87-40A9-8041-DB2CF8A7D176}" destId="{B394C1D2-DB2B-43B5-86F6-56A826C0A92E}" srcOrd="4" destOrd="0" presId="urn:microsoft.com/office/officeart/2008/layout/AlternatingHexagons"/>
    <dgm:cxn modelId="{EF7FECC3-288E-425E-95AA-570604CF13A6}" type="presParOf" srcId="{B394C1D2-DB2B-43B5-86F6-56A826C0A92E}" destId="{F18BEF92-C7ED-4922-B34A-BAF93710960D}" srcOrd="0" destOrd="0" presId="urn:microsoft.com/office/officeart/2008/layout/AlternatingHexagons"/>
    <dgm:cxn modelId="{ABE4BFD9-1AE6-44DB-9E1E-B32768C25756}" type="presParOf" srcId="{B394C1D2-DB2B-43B5-86F6-56A826C0A92E}" destId="{0A355314-2DC4-42A3-ADD5-2B5F5198B7C7}" srcOrd="1" destOrd="0" presId="urn:microsoft.com/office/officeart/2008/layout/AlternatingHexagons"/>
    <dgm:cxn modelId="{488084DC-4A30-4CBF-AE29-8A03DCDA888A}" type="presParOf" srcId="{B394C1D2-DB2B-43B5-86F6-56A826C0A92E}" destId="{8B7D28BA-8740-47E9-A82C-572FFFB11078}" srcOrd="2" destOrd="0" presId="urn:microsoft.com/office/officeart/2008/layout/AlternatingHexagons"/>
    <dgm:cxn modelId="{B25AC88E-9086-49F5-8E32-CC007619308E}" type="presParOf" srcId="{B394C1D2-DB2B-43B5-86F6-56A826C0A92E}" destId="{9A1BF00C-167B-437E-854C-373AEAA0619A}" srcOrd="3" destOrd="0" presId="urn:microsoft.com/office/officeart/2008/layout/AlternatingHexagons"/>
    <dgm:cxn modelId="{6608B6B3-7012-4D11-87A2-B4DA766430F4}" type="presParOf" srcId="{B394C1D2-DB2B-43B5-86F6-56A826C0A92E}" destId="{339CD727-E707-49A0-AA9C-DD6506F7FE8A}" srcOrd="4" destOrd="0" presId="urn:microsoft.com/office/officeart/2008/layout/AlternatingHexagons"/>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6B6DD72-FED4-419A-970A-C5D7727BCBA9}" type="doc">
      <dgm:prSet loTypeId="urn:microsoft.com/office/officeart/2008/layout/VerticalCurvedList" loCatId="list" qsTypeId="urn:microsoft.com/office/officeart/2005/8/quickstyle/3d1" qsCatId="3D" csTypeId="urn:microsoft.com/office/officeart/2005/8/colors/accent1_2" csCatId="accent1" phldr="1"/>
      <dgm:spPr/>
    </dgm:pt>
    <dgm:pt modelId="{3F06886D-9BB1-49C4-9440-0721833C1CB5}">
      <dgm:prSet phldrT="[Text]"/>
      <dgm:spPr>
        <a:solidFill>
          <a:schemeClr val="bg1"/>
        </a:solidFill>
        <a:ln>
          <a:solidFill>
            <a:srgbClr val="042FA8"/>
          </a:solidFill>
        </a:ln>
      </dgm:spPr>
      <dgm:t>
        <a:bodyPr/>
        <a:lstStyle/>
        <a:p>
          <a:r>
            <a:rPr lang="it-IT" dirty="0" smtClean="0">
              <a:solidFill>
                <a:srgbClr val="042FA8"/>
              </a:solidFill>
            </a:rPr>
            <a:t>Grande interesse per l'elevato impatto potenziale che potrebbe avere sulla difesa Europea.</a:t>
          </a:r>
          <a:endParaRPr lang="en-GB" dirty="0">
            <a:solidFill>
              <a:srgbClr val="042FA8"/>
            </a:solidFill>
          </a:endParaRPr>
        </a:p>
      </dgm:t>
    </dgm:pt>
    <dgm:pt modelId="{0DADE37E-2BA2-4CEA-8190-3F90C6B38BBD}" type="parTrans" cxnId="{D92B816B-9C43-4B16-9A8D-8D37FD139B4C}">
      <dgm:prSet/>
      <dgm:spPr/>
      <dgm:t>
        <a:bodyPr/>
        <a:lstStyle/>
        <a:p>
          <a:endParaRPr lang="en-GB"/>
        </a:p>
      </dgm:t>
    </dgm:pt>
    <dgm:pt modelId="{A1BEDB5D-5BB1-42FD-A084-2A093742790D}" type="sibTrans" cxnId="{D92B816B-9C43-4B16-9A8D-8D37FD139B4C}">
      <dgm:prSet/>
      <dgm:spPr>
        <a:ln>
          <a:solidFill>
            <a:srgbClr val="042FA8"/>
          </a:solidFill>
        </a:ln>
      </dgm:spPr>
      <dgm:t>
        <a:bodyPr/>
        <a:lstStyle/>
        <a:p>
          <a:endParaRPr lang="en-GB"/>
        </a:p>
      </dgm:t>
    </dgm:pt>
    <dgm:pt modelId="{23C54764-7DF4-45D1-984D-725115B90516}">
      <dgm:prSet phldrT="[Text]"/>
      <dgm:spPr>
        <a:solidFill>
          <a:schemeClr val="bg1"/>
        </a:solidFill>
        <a:ln>
          <a:solidFill>
            <a:srgbClr val="042FA8"/>
          </a:solidFill>
        </a:ln>
      </dgm:spPr>
      <dgm:t>
        <a:bodyPr/>
        <a:lstStyle/>
        <a:p>
          <a:r>
            <a:rPr lang="it-IT" dirty="0" smtClean="0">
              <a:solidFill>
                <a:srgbClr val="042FA8"/>
              </a:solidFill>
            </a:rPr>
            <a:t>Contribuire al miglioramento cooperazione europea in materia di difesa, evitando sprechi di risorse o duplicazioni di sforzi, anche dal punto di vista industriale</a:t>
          </a:r>
          <a:endParaRPr lang="en-GB" dirty="0">
            <a:solidFill>
              <a:srgbClr val="042FA8"/>
            </a:solidFill>
          </a:endParaRPr>
        </a:p>
      </dgm:t>
    </dgm:pt>
    <dgm:pt modelId="{8B131D2D-42C7-4C93-AA84-30844133E52C}" type="parTrans" cxnId="{643CE662-2E77-46C7-9C75-57D08A4A0113}">
      <dgm:prSet/>
      <dgm:spPr/>
      <dgm:t>
        <a:bodyPr/>
        <a:lstStyle/>
        <a:p>
          <a:endParaRPr lang="en-GB"/>
        </a:p>
      </dgm:t>
    </dgm:pt>
    <dgm:pt modelId="{50FEB9EF-57EF-4956-99FF-611C4B547155}" type="sibTrans" cxnId="{643CE662-2E77-46C7-9C75-57D08A4A0113}">
      <dgm:prSet/>
      <dgm:spPr/>
      <dgm:t>
        <a:bodyPr/>
        <a:lstStyle/>
        <a:p>
          <a:endParaRPr lang="en-GB"/>
        </a:p>
      </dgm:t>
    </dgm:pt>
    <dgm:pt modelId="{0E567FB4-AE7F-4B43-9CEF-CE04ED9A2F7E}">
      <dgm:prSet phldrT="[Text]"/>
      <dgm:spPr>
        <a:solidFill>
          <a:schemeClr val="bg1"/>
        </a:solidFill>
        <a:ln>
          <a:solidFill>
            <a:srgbClr val="042FA8"/>
          </a:solidFill>
        </a:ln>
      </dgm:spPr>
      <dgm:t>
        <a:bodyPr/>
        <a:lstStyle/>
        <a:p>
          <a:r>
            <a:rPr lang="it-IT" dirty="0" smtClean="0">
              <a:solidFill>
                <a:srgbClr val="042FA8"/>
              </a:solidFill>
            </a:rPr>
            <a:t>Mantenere in Europa  know-how e capacità di ricerca e sviluppo</a:t>
          </a:r>
          <a:endParaRPr lang="en-GB" dirty="0">
            <a:solidFill>
              <a:srgbClr val="042FA8"/>
            </a:solidFill>
          </a:endParaRPr>
        </a:p>
      </dgm:t>
    </dgm:pt>
    <dgm:pt modelId="{C06C499C-3911-4926-BB33-AC73B3274818}" type="parTrans" cxnId="{3BBFF877-1657-4CBA-89EB-F93B52C00DA3}">
      <dgm:prSet/>
      <dgm:spPr/>
      <dgm:t>
        <a:bodyPr/>
        <a:lstStyle/>
        <a:p>
          <a:endParaRPr lang="en-GB"/>
        </a:p>
      </dgm:t>
    </dgm:pt>
    <dgm:pt modelId="{C43CF0A7-C2D6-420C-B7B0-F424F95F8A26}" type="sibTrans" cxnId="{3BBFF877-1657-4CBA-89EB-F93B52C00DA3}">
      <dgm:prSet/>
      <dgm:spPr/>
      <dgm:t>
        <a:bodyPr/>
        <a:lstStyle/>
        <a:p>
          <a:endParaRPr lang="en-GB"/>
        </a:p>
      </dgm:t>
    </dgm:pt>
    <dgm:pt modelId="{AB2A44E0-57CC-41A2-AA2C-0F2148CC0C39}" type="pres">
      <dgm:prSet presAssocID="{B6B6DD72-FED4-419A-970A-C5D7727BCBA9}" presName="Name0" presStyleCnt="0">
        <dgm:presLayoutVars>
          <dgm:chMax val="7"/>
          <dgm:chPref val="7"/>
          <dgm:dir/>
        </dgm:presLayoutVars>
      </dgm:prSet>
      <dgm:spPr/>
    </dgm:pt>
    <dgm:pt modelId="{9C9727B8-84E8-4864-871C-7FBFF049EDB9}" type="pres">
      <dgm:prSet presAssocID="{B6B6DD72-FED4-419A-970A-C5D7727BCBA9}" presName="Name1" presStyleCnt="0"/>
      <dgm:spPr/>
    </dgm:pt>
    <dgm:pt modelId="{CC818F98-67DC-4194-AD4D-ECFB4D071AD8}" type="pres">
      <dgm:prSet presAssocID="{B6B6DD72-FED4-419A-970A-C5D7727BCBA9}" presName="cycle" presStyleCnt="0"/>
      <dgm:spPr/>
    </dgm:pt>
    <dgm:pt modelId="{A6130A5F-B16B-4AD8-986F-76352E26BF92}" type="pres">
      <dgm:prSet presAssocID="{B6B6DD72-FED4-419A-970A-C5D7727BCBA9}" presName="srcNode" presStyleLbl="node1" presStyleIdx="0" presStyleCnt="3"/>
      <dgm:spPr/>
    </dgm:pt>
    <dgm:pt modelId="{426C8268-FD4A-4F43-A091-9FFBE6CEAB86}" type="pres">
      <dgm:prSet presAssocID="{B6B6DD72-FED4-419A-970A-C5D7727BCBA9}" presName="conn" presStyleLbl="parChTrans1D2" presStyleIdx="0" presStyleCnt="1" custLinFactNeighborY="-596"/>
      <dgm:spPr/>
      <dgm:t>
        <a:bodyPr/>
        <a:lstStyle/>
        <a:p>
          <a:endParaRPr lang="en-GB"/>
        </a:p>
      </dgm:t>
    </dgm:pt>
    <dgm:pt modelId="{B18C4E17-FF94-44A8-B227-32182F2E89A0}" type="pres">
      <dgm:prSet presAssocID="{B6B6DD72-FED4-419A-970A-C5D7727BCBA9}" presName="extraNode" presStyleLbl="node1" presStyleIdx="0" presStyleCnt="3"/>
      <dgm:spPr/>
    </dgm:pt>
    <dgm:pt modelId="{137D91D9-E193-4A8A-B1F8-17ECE720174D}" type="pres">
      <dgm:prSet presAssocID="{B6B6DD72-FED4-419A-970A-C5D7727BCBA9}" presName="dstNode" presStyleLbl="node1" presStyleIdx="0" presStyleCnt="3"/>
      <dgm:spPr/>
    </dgm:pt>
    <dgm:pt modelId="{B6AC01EA-89E6-4ADB-8D32-E3C1C0271043}" type="pres">
      <dgm:prSet presAssocID="{3F06886D-9BB1-49C4-9440-0721833C1CB5}" presName="text_1" presStyleLbl="node1" presStyleIdx="0" presStyleCnt="3">
        <dgm:presLayoutVars>
          <dgm:bulletEnabled val="1"/>
        </dgm:presLayoutVars>
      </dgm:prSet>
      <dgm:spPr/>
      <dgm:t>
        <a:bodyPr/>
        <a:lstStyle/>
        <a:p>
          <a:endParaRPr lang="en-GB"/>
        </a:p>
      </dgm:t>
    </dgm:pt>
    <dgm:pt modelId="{45A79035-13A8-460F-B13D-7EA50EF34291}" type="pres">
      <dgm:prSet presAssocID="{3F06886D-9BB1-49C4-9440-0721833C1CB5}" presName="accent_1" presStyleCnt="0"/>
      <dgm:spPr/>
    </dgm:pt>
    <dgm:pt modelId="{994DDC30-CCAD-4FC8-9CBF-DDBA20D411D0}" type="pres">
      <dgm:prSet presAssocID="{3F06886D-9BB1-49C4-9440-0721833C1CB5}" presName="accentRepeatNode" presStyleLbl="solidFgAcc1" presStyleIdx="0" presStyleCnt="3"/>
      <dgm:spPr>
        <a:blipFill rotWithShape="0">
          <a:blip xmlns:r="http://schemas.openxmlformats.org/officeDocument/2006/relationships" r:embed="rId1"/>
          <a:stretch>
            <a:fillRect/>
          </a:stretch>
        </a:blipFill>
        <a:ln>
          <a:solidFill>
            <a:srgbClr val="042FA8"/>
          </a:solidFill>
        </a:ln>
      </dgm:spPr>
    </dgm:pt>
    <dgm:pt modelId="{7447FECF-54A1-4B6E-A8A8-4525C1577069}" type="pres">
      <dgm:prSet presAssocID="{23C54764-7DF4-45D1-984D-725115B90516}" presName="text_2" presStyleLbl="node1" presStyleIdx="1" presStyleCnt="3">
        <dgm:presLayoutVars>
          <dgm:bulletEnabled val="1"/>
        </dgm:presLayoutVars>
      </dgm:prSet>
      <dgm:spPr/>
      <dgm:t>
        <a:bodyPr/>
        <a:lstStyle/>
        <a:p>
          <a:endParaRPr lang="en-GB"/>
        </a:p>
      </dgm:t>
    </dgm:pt>
    <dgm:pt modelId="{B378176F-165D-4779-B932-220500EA262F}" type="pres">
      <dgm:prSet presAssocID="{23C54764-7DF4-45D1-984D-725115B90516}" presName="accent_2" presStyleCnt="0"/>
      <dgm:spPr/>
    </dgm:pt>
    <dgm:pt modelId="{45EBAC73-E502-4715-AA9E-303B5C69E34D}" type="pres">
      <dgm:prSet presAssocID="{23C54764-7DF4-45D1-984D-725115B90516}" presName="accentRepeatNode" presStyleLbl="solidFgAcc1" presStyleIdx="1" presStyleCnt="3"/>
      <dgm:spPr>
        <a:blipFill rotWithShape="0">
          <a:blip xmlns:r="http://schemas.openxmlformats.org/officeDocument/2006/relationships" r:embed="rId2"/>
          <a:stretch>
            <a:fillRect/>
          </a:stretch>
        </a:blipFill>
      </dgm:spPr>
    </dgm:pt>
    <dgm:pt modelId="{1F187874-CD9E-4875-93EF-BF4A7624E7FE}" type="pres">
      <dgm:prSet presAssocID="{0E567FB4-AE7F-4B43-9CEF-CE04ED9A2F7E}" presName="text_3" presStyleLbl="node1" presStyleIdx="2" presStyleCnt="3">
        <dgm:presLayoutVars>
          <dgm:bulletEnabled val="1"/>
        </dgm:presLayoutVars>
      </dgm:prSet>
      <dgm:spPr/>
      <dgm:t>
        <a:bodyPr/>
        <a:lstStyle/>
        <a:p>
          <a:endParaRPr lang="en-GB"/>
        </a:p>
      </dgm:t>
    </dgm:pt>
    <dgm:pt modelId="{0CE43489-E794-4216-906B-A594EB81ECCE}" type="pres">
      <dgm:prSet presAssocID="{0E567FB4-AE7F-4B43-9CEF-CE04ED9A2F7E}" presName="accent_3" presStyleCnt="0"/>
      <dgm:spPr/>
    </dgm:pt>
    <dgm:pt modelId="{E5ABB273-0511-4F92-9E2D-924418AD648B}" type="pres">
      <dgm:prSet presAssocID="{0E567FB4-AE7F-4B43-9CEF-CE04ED9A2F7E}" presName="accentRepeatNode" presStyleLbl="solidFgAcc1" presStyleIdx="2" presStyleCnt="3"/>
      <dgm:spPr>
        <a:blipFill rotWithShape="0">
          <a:blip xmlns:r="http://schemas.openxmlformats.org/officeDocument/2006/relationships" r:embed="rId3"/>
          <a:stretch>
            <a:fillRect/>
          </a:stretch>
        </a:blipFill>
      </dgm:spPr>
    </dgm:pt>
  </dgm:ptLst>
  <dgm:cxnLst>
    <dgm:cxn modelId="{643CE662-2E77-46C7-9C75-57D08A4A0113}" srcId="{B6B6DD72-FED4-419A-970A-C5D7727BCBA9}" destId="{23C54764-7DF4-45D1-984D-725115B90516}" srcOrd="1" destOrd="0" parTransId="{8B131D2D-42C7-4C93-AA84-30844133E52C}" sibTransId="{50FEB9EF-57EF-4956-99FF-611C4B547155}"/>
    <dgm:cxn modelId="{D92B816B-9C43-4B16-9A8D-8D37FD139B4C}" srcId="{B6B6DD72-FED4-419A-970A-C5D7727BCBA9}" destId="{3F06886D-9BB1-49C4-9440-0721833C1CB5}" srcOrd="0" destOrd="0" parTransId="{0DADE37E-2BA2-4CEA-8190-3F90C6B38BBD}" sibTransId="{A1BEDB5D-5BB1-42FD-A084-2A093742790D}"/>
    <dgm:cxn modelId="{961E0197-8034-4A79-A61C-1141C2D44034}" type="presOf" srcId="{B6B6DD72-FED4-419A-970A-C5D7727BCBA9}" destId="{AB2A44E0-57CC-41A2-AA2C-0F2148CC0C39}" srcOrd="0" destOrd="0" presId="urn:microsoft.com/office/officeart/2008/layout/VerticalCurvedList"/>
    <dgm:cxn modelId="{3BBFF877-1657-4CBA-89EB-F93B52C00DA3}" srcId="{B6B6DD72-FED4-419A-970A-C5D7727BCBA9}" destId="{0E567FB4-AE7F-4B43-9CEF-CE04ED9A2F7E}" srcOrd="2" destOrd="0" parTransId="{C06C499C-3911-4926-BB33-AC73B3274818}" sibTransId="{C43CF0A7-C2D6-420C-B7B0-F424F95F8A26}"/>
    <dgm:cxn modelId="{D5FBD537-AAFA-4AAF-8A8A-84F3F1424016}" type="presOf" srcId="{A1BEDB5D-5BB1-42FD-A084-2A093742790D}" destId="{426C8268-FD4A-4F43-A091-9FFBE6CEAB86}" srcOrd="0" destOrd="0" presId="urn:microsoft.com/office/officeart/2008/layout/VerticalCurvedList"/>
    <dgm:cxn modelId="{07F7F182-A087-47A4-97B8-AEB83AC7F4FF}" type="presOf" srcId="{0E567FB4-AE7F-4B43-9CEF-CE04ED9A2F7E}" destId="{1F187874-CD9E-4875-93EF-BF4A7624E7FE}" srcOrd="0" destOrd="0" presId="urn:microsoft.com/office/officeart/2008/layout/VerticalCurvedList"/>
    <dgm:cxn modelId="{0E586F93-9982-49A0-96E0-6DF770308E88}" type="presOf" srcId="{23C54764-7DF4-45D1-984D-725115B90516}" destId="{7447FECF-54A1-4B6E-A8A8-4525C1577069}" srcOrd="0" destOrd="0" presId="urn:microsoft.com/office/officeart/2008/layout/VerticalCurvedList"/>
    <dgm:cxn modelId="{69816891-04E2-4AFB-84AD-642C8228311A}" type="presOf" srcId="{3F06886D-9BB1-49C4-9440-0721833C1CB5}" destId="{B6AC01EA-89E6-4ADB-8D32-E3C1C0271043}" srcOrd="0" destOrd="0" presId="urn:microsoft.com/office/officeart/2008/layout/VerticalCurvedList"/>
    <dgm:cxn modelId="{33208B3C-88B1-41F4-8718-46D401A8F0D6}" type="presParOf" srcId="{AB2A44E0-57CC-41A2-AA2C-0F2148CC0C39}" destId="{9C9727B8-84E8-4864-871C-7FBFF049EDB9}" srcOrd="0" destOrd="0" presId="urn:microsoft.com/office/officeart/2008/layout/VerticalCurvedList"/>
    <dgm:cxn modelId="{CB4B29E5-ABB4-45E4-80A2-D40B5EA1F683}" type="presParOf" srcId="{9C9727B8-84E8-4864-871C-7FBFF049EDB9}" destId="{CC818F98-67DC-4194-AD4D-ECFB4D071AD8}" srcOrd="0" destOrd="0" presId="urn:microsoft.com/office/officeart/2008/layout/VerticalCurvedList"/>
    <dgm:cxn modelId="{9DC0B164-3146-492F-85E7-4268FB61AB34}" type="presParOf" srcId="{CC818F98-67DC-4194-AD4D-ECFB4D071AD8}" destId="{A6130A5F-B16B-4AD8-986F-76352E26BF92}" srcOrd="0" destOrd="0" presId="urn:microsoft.com/office/officeart/2008/layout/VerticalCurvedList"/>
    <dgm:cxn modelId="{52F880B4-91F1-4F3E-934D-9EAC70631A03}" type="presParOf" srcId="{CC818F98-67DC-4194-AD4D-ECFB4D071AD8}" destId="{426C8268-FD4A-4F43-A091-9FFBE6CEAB86}" srcOrd="1" destOrd="0" presId="urn:microsoft.com/office/officeart/2008/layout/VerticalCurvedList"/>
    <dgm:cxn modelId="{9C28AD8E-AE02-4FFE-A709-0248C2A8A336}" type="presParOf" srcId="{CC818F98-67DC-4194-AD4D-ECFB4D071AD8}" destId="{B18C4E17-FF94-44A8-B227-32182F2E89A0}" srcOrd="2" destOrd="0" presId="urn:microsoft.com/office/officeart/2008/layout/VerticalCurvedList"/>
    <dgm:cxn modelId="{E212F7E5-D83F-457A-82EA-FA82E627A132}" type="presParOf" srcId="{CC818F98-67DC-4194-AD4D-ECFB4D071AD8}" destId="{137D91D9-E193-4A8A-B1F8-17ECE720174D}" srcOrd="3" destOrd="0" presId="urn:microsoft.com/office/officeart/2008/layout/VerticalCurvedList"/>
    <dgm:cxn modelId="{4E9E0E66-B69C-4EDA-BCFD-0C61F1C69601}" type="presParOf" srcId="{9C9727B8-84E8-4864-871C-7FBFF049EDB9}" destId="{B6AC01EA-89E6-4ADB-8D32-E3C1C0271043}" srcOrd="1" destOrd="0" presId="urn:microsoft.com/office/officeart/2008/layout/VerticalCurvedList"/>
    <dgm:cxn modelId="{36603191-55C2-4367-B9ED-C8D6F48589F7}" type="presParOf" srcId="{9C9727B8-84E8-4864-871C-7FBFF049EDB9}" destId="{45A79035-13A8-460F-B13D-7EA50EF34291}" srcOrd="2" destOrd="0" presId="urn:microsoft.com/office/officeart/2008/layout/VerticalCurvedList"/>
    <dgm:cxn modelId="{0E422B57-AA6D-432B-9B11-E6005BCD235C}" type="presParOf" srcId="{45A79035-13A8-460F-B13D-7EA50EF34291}" destId="{994DDC30-CCAD-4FC8-9CBF-DDBA20D411D0}" srcOrd="0" destOrd="0" presId="urn:microsoft.com/office/officeart/2008/layout/VerticalCurvedList"/>
    <dgm:cxn modelId="{331C2675-CF18-4729-9906-74D4898D728C}" type="presParOf" srcId="{9C9727B8-84E8-4864-871C-7FBFF049EDB9}" destId="{7447FECF-54A1-4B6E-A8A8-4525C1577069}" srcOrd="3" destOrd="0" presId="urn:microsoft.com/office/officeart/2008/layout/VerticalCurvedList"/>
    <dgm:cxn modelId="{3F70A690-86DB-4310-A0A3-463C7DCE7957}" type="presParOf" srcId="{9C9727B8-84E8-4864-871C-7FBFF049EDB9}" destId="{B378176F-165D-4779-B932-220500EA262F}" srcOrd="4" destOrd="0" presId="urn:microsoft.com/office/officeart/2008/layout/VerticalCurvedList"/>
    <dgm:cxn modelId="{80F08FD2-A8A4-405C-AFE5-C9419D67AE62}" type="presParOf" srcId="{B378176F-165D-4779-B932-220500EA262F}" destId="{45EBAC73-E502-4715-AA9E-303B5C69E34D}" srcOrd="0" destOrd="0" presId="urn:microsoft.com/office/officeart/2008/layout/VerticalCurvedList"/>
    <dgm:cxn modelId="{62B309DF-A7D2-4BE3-B28D-3654088D8C9E}" type="presParOf" srcId="{9C9727B8-84E8-4864-871C-7FBFF049EDB9}" destId="{1F187874-CD9E-4875-93EF-BF4A7624E7FE}" srcOrd="5" destOrd="0" presId="urn:microsoft.com/office/officeart/2008/layout/VerticalCurvedList"/>
    <dgm:cxn modelId="{8F616A50-91A6-432D-A939-E76D2C60C8AF}" type="presParOf" srcId="{9C9727B8-84E8-4864-871C-7FBFF049EDB9}" destId="{0CE43489-E794-4216-906B-A594EB81ECCE}" srcOrd="6" destOrd="0" presId="urn:microsoft.com/office/officeart/2008/layout/VerticalCurvedList"/>
    <dgm:cxn modelId="{FD7E84BB-EBCB-43B6-AB73-CC26A5B15BA0}" type="presParOf" srcId="{0CE43489-E794-4216-906B-A594EB81ECCE}" destId="{E5ABB273-0511-4F92-9E2D-924418AD648B}" srcOrd="0" destOrd="0" presId="urn:microsoft.com/office/officeart/2008/layout/VerticalCurvedList"/>
  </dgm:cxnLst>
  <dgm:bg>
    <a:noFill/>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BF09E94-B285-4135-8B48-E86A81AD9854}" type="doc">
      <dgm:prSet loTypeId="urn:microsoft.com/office/officeart/2005/8/layout/vList4" loCatId="list" qsTypeId="urn:microsoft.com/office/officeart/2005/8/quickstyle/simple1" qsCatId="simple" csTypeId="urn:microsoft.com/office/officeart/2005/8/colors/accent0_2" csCatId="mainScheme" phldr="1"/>
      <dgm:spPr/>
      <dgm:t>
        <a:bodyPr/>
        <a:lstStyle/>
        <a:p>
          <a:endParaRPr lang="en-GB"/>
        </a:p>
      </dgm:t>
    </dgm:pt>
    <dgm:pt modelId="{CCF13A85-C333-4838-B5C2-E982D5737C81}">
      <dgm:prSet phldrT="[Text]" custT="1"/>
      <dgm:spPr>
        <a:ln>
          <a:solidFill>
            <a:srgbClr val="042FA8"/>
          </a:solidFill>
        </a:ln>
      </dgm:spPr>
      <dgm:t>
        <a:bodyPr/>
        <a:lstStyle/>
        <a:p>
          <a:pPr marL="0" marR="0" indent="0" algn="ctr" defTabSz="914400" eaLnBrk="1" fontAlgn="auto" latinLnBrk="0" hangingPunct="1">
            <a:lnSpc>
              <a:spcPct val="100000"/>
            </a:lnSpc>
            <a:spcBef>
              <a:spcPts val="0"/>
            </a:spcBef>
            <a:spcAft>
              <a:spcPts val="0"/>
            </a:spcAft>
            <a:buClrTx/>
            <a:buSzTx/>
            <a:buFontTx/>
            <a:buNone/>
            <a:tabLst/>
            <a:defRPr/>
          </a:pPr>
          <a:r>
            <a:rPr lang="en-GB" sz="2400" b="1" dirty="0" smtClean="0">
              <a:solidFill>
                <a:srgbClr val="042FA8"/>
              </a:solidFill>
            </a:rPr>
            <a:t>SINGLE SET OF FORCES</a:t>
          </a:r>
        </a:p>
        <a:p>
          <a:pPr algn="ctr" defTabSz="1066800">
            <a:lnSpc>
              <a:spcPct val="90000"/>
            </a:lnSpc>
            <a:spcBef>
              <a:spcPct val="0"/>
            </a:spcBef>
            <a:spcAft>
              <a:spcPct val="35000"/>
            </a:spcAft>
          </a:pPr>
          <a:endParaRPr lang="en-GB" sz="2400" b="1" dirty="0">
            <a:solidFill>
              <a:srgbClr val="042FA8"/>
            </a:solidFill>
          </a:endParaRPr>
        </a:p>
      </dgm:t>
    </dgm:pt>
    <dgm:pt modelId="{18F5A2BA-AB11-4449-9FD8-440E7A07922F}" type="parTrans" cxnId="{DED506DA-CB89-47A5-84AF-4AF27DFEF669}">
      <dgm:prSet/>
      <dgm:spPr/>
      <dgm:t>
        <a:bodyPr/>
        <a:lstStyle/>
        <a:p>
          <a:pPr algn="ctr"/>
          <a:endParaRPr lang="en-GB"/>
        </a:p>
      </dgm:t>
    </dgm:pt>
    <dgm:pt modelId="{6F88188B-7FB0-4DB8-8777-9AD95E00EC66}" type="sibTrans" cxnId="{DED506DA-CB89-47A5-84AF-4AF27DFEF669}">
      <dgm:prSet/>
      <dgm:spPr/>
      <dgm:t>
        <a:bodyPr/>
        <a:lstStyle/>
        <a:p>
          <a:pPr algn="ctr"/>
          <a:endParaRPr lang="en-GB"/>
        </a:p>
      </dgm:t>
    </dgm:pt>
    <dgm:pt modelId="{F2268449-15B8-44A9-AB06-D91875F06D90}">
      <dgm:prSet phldrT="[Text]" custT="1"/>
      <dgm:spPr>
        <a:ln>
          <a:solidFill>
            <a:srgbClr val="042FA8"/>
          </a:solidFill>
        </a:ln>
      </dgm:spPr>
      <dgm:t>
        <a:bodyPr/>
        <a:lstStyle/>
        <a:p>
          <a:pPr algn="ctr"/>
          <a:r>
            <a:rPr lang="it-IT" sz="2400" b="0" dirty="0" smtClean="0">
              <a:solidFill>
                <a:srgbClr val="042FA8"/>
              </a:solidFill>
            </a:rPr>
            <a:t>La</a:t>
          </a:r>
          <a:r>
            <a:rPr lang="it-IT" sz="2400" b="1" dirty="0" smtClean="0">
              <a:solidFill>
                <a:srgbClr val="042FA8"/>
              </a:solidFill>
            </a:rPr>
            <a:t> NATO sarà sempre il pilastro della difesa collettiva dell'Europa</a:t>
          </a:r>
          <a:endParaRPr lang="en-GB" sz="2400" b="1" dirty="0">
            <a:solidFill>
              <a:srgbClr val="042FA8"/>
            </a:solidFill>
          </a:endParaRPr>
        </a:p>
      </dgm:t>
    </dgm:pt>
    <dgm:pt modelId="{5B50940E-92EE-444E-B103-64041EB19EC6}" type="parTrans" cxnId="{2D13D735-D722-4191-B00C-2FB7884E5208}">
      <dgm:prSet/>
      <dgm:spPr/>
      <dgm:t>
        <a:bodyPr/>
        <a:lstStyle/>
        <a:p>
          <a:pPr algn="ctr"/>
          <a:endParaRPr lang="en-GB"/>
        </a:p>
      </dgm:t>
    </dgm:pt>
    <dgm:pt modelId="{AC2D476E-F049-4EEC-89DC-E8F8E5F336D4}" type="sibTrans" cxnId="{2D13D735-D722-4191-B00C-2FB7884E5208}">
      <dgm:prSet/>
      <dgm:spPr/>
      <dgm:t>
        <a:bodyPr/>
        <a:lstStyle/>
        <a:p>
          <a:pPr algn="ctr"/>
          <a:endParaRPr lang="en-GB"/>
        </a:p>
      </dgm:t>
    </dgm:pt>
    <dgm:pt modelId="{B1996800-4510-4D8E-9DBD-85A9D93CC165}">
      <dgm:prSet phldrT="[Text]" custT="1"/>
      <dgm:spPr>
        <a:ln>
          <a:solidFill>
            <a:srgbClr val="042FA8"/>
          </a:solidFill>
        </a:ln>
      </dgm:spPr>
      <dgm:t>
        <a:bodyPr/>
        <a:lstStyle/>
        <a:p>
          <a:pPr algn="ctr"/>
          <a:r>
            <a:rPr lang="it-IT" sz="2400" b="1" dirty="0" smtClean="0">
              <a:solidFill>
                <a:srgbClr val="042FA8"/>
              </a:solidFill>
            </a:rPr>
            <a:t>L'UE</a:t>
          </a:r>
          <a:r>
            <a:rPr lang="it-IT" sz="2400" b="0" dirty="0" smtClean="0">
              <a:solidFill>
                <a:srgbClr val="042FA8"/>
              </a:solidFill>
            </a:rPr>
            <a:t> e la </a:t>
          </a:r>
          <a:r>
            <a:rPr lang="it-IT" sz="2400" b="1" dirty="0" smtClean="0">
              <a:solidFill>
                <a:srgbClr val="042FA8"/>
              </a:solidFill>
            </a:rPr>
            <a:t>NATO</a:t>
          </a:r>
          <a:r>
            <a:rPr lang="it-IT" sz="2400" b="0" dirty="0" smtClean="0">
              <a:solidFill>
                <a:srgbClr val="042FA8"/>
              </a:solidFill>
            </a:rPr>
            <a:t> devono continuare a lavorare insieme, a essere partner veramente sinceri, </a:t>
          </a:r>
          <a:r>
            <a:rPr lang="it-IT" sz="2400" b="1" dirty="0" smtClean="0">
              <a:solidFill>
                <a:srgbClr val="042FA8"/>
              </a:solidFill>
            </a:rPr>
            <a:t>completandosi</a:t>
          </a:r>
          <a:r>
            <a:rPr lang="it-IT" sz="2400" b="0" dirty="0" smtClean="0">
              <a:solidFill>
                <a:srgbClr val="042FA8"/>
              </a:solidFill>
            </a:rPr>
            <a:t> ed </a:t>
          </a:r>
          <a:r>
            <a:rPr lang="it-IT" sz="2400" b="1" dirty="0" smtClean="0">
              <a:solidFill>
                <a:srgbClr val="042FA8"/>
              </a:solidFill>
            </a:rPr>
            <a:t>integrandosi</a:t>
          </a:r>
          <a:r>
            <a:rPr lang="it-IT" sz="2400" b="0" dirty="0" smtClean="0">
              <a:solidFill>
                <a:srgbClr val="042FA8"/>
              </a:solidFill>
            </a:rPr>
            <a:t> su </a:t>
          </a:r>
          <a:r>
            <a:rPr lang="it-IT" sz="2400" b="0" dirty="0" smtClean="0">
              <a:solidFill>
                <a:srgbClr val="042FA8"/>
              </a:solidFill>
            </a:rPr>
            <a:t>questioni </a:t>
          </a:r>
          <a:r>
            <a:rPr lang="it-IT" sz="2400" b="0" dirty="0" smtClean="0">
              <a:solidFill>
                <a:srgbClr val="042FA8"/>
              </a:solidFill>
            </a:rPr>
            <a:t>di interesse comune</a:t>
          </a:r>
          <a:endParaRPr lang="en-GB" sz="2400" b="0" dirty="0">
            <a:solidFill>
              <a:srgbClr val="042FA8"/>
            </a:solidFill>
          </a:endParaRPr>
        </a:p>
      </dgm:t>
    </dgm:pt>
    <dgm:pt modelId="{2D07087F-7FFF-414A-8FFB-0E6B06A503E1}" type="parTrans" cxnId="{076A1A5F-0A82-4931-AE70-033E0D432E74}">
      <dgm:prSet/>
      <dgm:spPr/>
      <dgm:t>
        <a:bodyPr/>
        <a:lstStyle/>
        <a:p>
          <a:pPr algn="ctr"/>
          <a:endParaRPr lang="en-GB"/>
        </a:p>
      </dgm:t>
    </dgm:pt>
    <dgm:pt modelId="{D4077A35-FB31-4A85-873E-0573368317FF}" type="sibTrans" cxnId="{076A1A5F-0A82-4931-AE70-033E0D432E74}">
      <dgm:prSet/>
      <dgm:spPr/>
      <dgm:t>
        <a:bodyPr/>
        <a:lstStyle/>
        <a:p>
          <a:pPr algn="ctr"/>
          <a:endParaRPr lang="en-GB"/>
        </a:p>
      </dgm:t>
    </dgm:pt>
    <dgm:pt modelId="{DC9B1938-60A7-4572-8ED5-9AEFD84AB4F3}">
      <dgm:prSet phldrT="[Text]" custT="1"/>
      <dgm:spPr>
        <a:ln>
          <a:solidFill>
            <a:srgbClr val="042FA8"/>
          </a:solidFill>
        </a:ln>
      </dgm:spPr>
      <dgm:t>
        <a:bodyPr/>
        <a:lstStyle/>
        <a:p>
          <a:pPr algn="ctr"/>
          <a:r>
            <a:rPr lang="it-IT" sz="2400" b="1" dirty="0" smtClean="0">
              <a:solidFill>
                <a:srgbClr val="042FA8"/>
              </a:solidFill>
            </a:rPr>
            <a:t>Un'Europa più forte rende più forte la NATO</a:t>
          </a:r>
          <a:endParaRPr lang="en-GB" sz="1600" dirty="0">
            <a:solidFill>
              <a:srgbClr val="042FA8"/>
            </a:solidFill>
          </a:endParaRPr>
        </a:p>
      </dgm:t>
    </dgm:pt>
    <dgm:pt modelId="{A85C6C44-E0D4-4C2D-BE6E-5C0BD34FDDE3}" type="parTrans" cxnId="{6EA270EA-1DC7-4CD3-B135-14E5BEB0A67C}">
      <dgm:prSet/>
      <dgm:spPr/>
      <dgm:t>
        <a:bodyPr/>
        <a:lstStyle/>
        <a:p>
          <a:pPr algn="ctr"/>
          <a:endParaRPr lang="en-GB"/>
        </a:p>
      </dgm:t>
    </dgm:pt>
    <dgm:pt modelId="{EEBDC3DD-F91B-4DCB-AC0E-306D7E7A4518}" type="sibTrans" cxnId="{6EA270EA-1DC7-4CD3-B135-14E5BEB0A67C}">
      <dgm:prSet/>
      <dgm:spPr/>
      <dgm:t>
        <a:bodyPr/>
        <a:lstStyle/>
        <a:p>
          <a:pPr algn="ctr"/>
          <a:endParaRPr lang="en-GB"/>
        </a:p>
      </dgm:t>
    </dgm:pt>
    <dgm:pt modelId="{27FD788E-5239-4985-BBC7-1FA322B1A683}" type="pres">
      <dgm:prSet presAssocID="{0BF09E94-B285-4135-8B48-E86A81AD9854}" presName="linear" presStyleCnt="0">
        <dgm:presLayoutVars>
          <dgm:dir/>
          <dgm:resizeHandles val="exact"/>
        </dgm:presLayoutVars>
      </dgm:prSet>
      <dgm:spPr/>
      <dgm:t>
        <a:bodyPr/>
        <a:lstStyle/>
        <a:p>
          <a:endParaRPr lang="en-GB"/>
        </a:p>
      </dgm:t>
    </dgm:pt>
    <dgm:pt modelId="{8B4D1AA1-B221-4AF3-A97E-9055B50F1FD8}" type="pres">
      <dgm:prSet presAssocID="{CCF13A85-C333-4838-B5C2-E982D5737C81}" presName="comp" presStyleCnt="0"/>
      <dgm:spPr/>
    </dgm:pt>
    <dgm:pt modelId="{1EA7E4FC-9C5C-4C6B-A6EA-A43BD60BF529}" type="pres">
      <dgm:prSet presAssocID="{CCF13A85-C333-4838-B5C2-E982D5737C81}" presName="box" presStyleLbl="node1" presStyleIdx="0" presStyleCnt="4"/>
      <dgm:spPr/>
      <dgm:t>
        <a:bodyPr/>
        <a:lstStyle/>
        <a:p>
          <a:endParaRPr lang="en-GB"/>
        </a:p>
      </dgm:t>
    </dgm:pt>
    <dgm:pt modelId="{DC061C3E-40C4-44FA-A069-B93A67D6D174}" type="pres">
      <dgm:prSet presAssocID="{CCF13A85-C333-4838-B5C2-E982D5737C81}" presName="img" presStyleLbl="fgImgPlace1" presStyleIdx="0" presStyleCnt="4"/>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9000" r="-9000"/>
          </a:stretch>
        </a:blipFill>
        <a:ln>
          <a:solidFill>
            <a:srgbClr val="042FA8"/>
          </a:solidFill>
        </a:ln>
      </dgm:spPr>
      <dgm:t>
        <a:bodyPr/>
        <a:lstStyle/>
        <a:p>
          <a:endParaRPr lang="en-GB"/>
        </a:p>
      </dgm:t>
    </dgm:pt>
    <dgm:pt modelId="{E670CD0A-8929-48D5-ABBF-6B3E62B89A4E}" type="pres">
      <dgm:prSet presAssocID="{CCF13A85-C333-4838-B5C2-E982D5737C81}" presName="text" presStyleLbl="node1" presStyleIdx="0" presStyleCnt="4">
        <dgm:presLayoutVars>
          <dgm:bulletEnabled val="1"/>
        </dgm:presLayoutVars>
      </dgm:prSet>
      <dgm:spPr/>
      <dgm:t>
        <a:bodyPr/>
        <a:lstStyle/>
        <a:p>
          <a:endParaRPr lang="en-GB"/>
        </a:p>
      </dgm:t>
    </dgm:pt>
    <dgm:pt modelId="{A2638C2C-33F7-437B-9974-E07A34C53515}" type="pres">
      <dgm:prSet presAssocID="{6F88188B-7FB0-4DB8-8777-9AD95E00EC66}" presName="spacer" presStyleCnt="0"/>
      <dgm:spPr/>
    </dgm:pt>
    <dgm:pt modelId="{E9693B4F-670B-468C-B1C7-FFDA36CA8EE8}" type="pres">
      <dgm:prSet presAssocID="{F2268449-15B8-44A9-AB06-D91875F06D90}" presName="comp" presStyleCnt="0"/>
      <dgm:spPr/>
    </dgm:pt>
    <dgm:pt modelId="{8334E48A-6422-4657-87C1-D75CFF2BD16D}" type="pres">
      <dgm:prSet presAssocID="{F2268449-15B8-44A9-AB06-D91875F06D90}" presName="box" presStyleLbl="node1" presStyleIdx="1" presStyleCnt="4"/>
      <dgm:spPr/>
      <dgm:t>
        <a:bodyPr/>
        <a:lstStyle/>
        <a:p>
          <a:endParaRPr lang="en-GB"/>
        </a:p>
      </dgm:t>
    </dgm:pt>
    <dgm:pt modelId="{10F28A65-616A-41BE-9B8B-586F16C82049}" type="pres">
      <dgm:prSet presAssocID="{F2268449-15B8-44A9-AB06-D91875F06D90}" presName="img" presStyleLbl="fgImgPlace1" presStyleIdx="1" presStyleCnt="4"/>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t="-7000" b="-7000"/>
          </a:stretch>
        </a:blipFill>
        <a:ln>
          <a:solidFill>
            <a:srgbClr val="042FA8"/>
          </a:solidFill>
        </a:ln>
      </dgm:spPr>
      <dgm:t>
        <a:bodyPr/>
        <a:lstStyle/>
        <a:p>
          <a:endParaRPr lang="en-GB"/>
        </a:p>
      </dgm:t>
    </dgm:pt>
    <dgm:pt modelId="{65B3F733-6882-4D75-99F5-AE5B8B9D0C2A}" type="pres">
      <dgm:prSet presAssocID="{F2268449-15B8-44A9-AB06-D91875F06D90}" presName="text" presStyleLbl="node1" presStyleIdx="1" presStyleCnt="4">
        <dgm:presLayoutVars>
          <dgm:bulletEnabled val="1"/>
        </dgm:presLayoutVars>
      </dgm:prSet>
      <dgm:spPr/>
      <dgm:t>
        <a:bodyPr/>
        <a:lstStyle/>
        <a:p>
          <a:endParaRPr lang="en-GB"/>
        </a:p>
      </dgm:t>
    </dgm:pt>
    <dgm:pt modelId="{ED574527-F678-4EA2-9B76-ADD583412BBB}" type="pres">
      <dgm:prSet presAssocID="{AC2D476E-F049-4EEC-89DC-E8F8E5F336D4}" presName="spacer" presStyleCnt="0"/>
      <dgm:spPr/>
    </dgm:pt>
    <dgm:pt modelId="{646CB52E-78A7-4CBA-95F4-FEAE6AA598ED}" type="pres">
      <dgm:prSet presAssocID="{B1996800-4510-4D8E-9DBD-85A9D93CC165}" presName="comp" presStyleCnt="0"/>
      <dgm:spPr/>
    </dgm:pt>
    <dgm:pt modelId="{0E7C555A-A026-4D5D-BE6E-0F1B830EE464}" type="pres">
      <dgm:prSet presAssocID="{B1996800-4510-4D8E-9DBD-85A9D93CC165}" presName="box" presStyleLbl="node1" presStyleIdx="2" presStyleCnt="4" custLinFactNeighborX="9722" custLinFactNeighborY="-1844"/>
      <dgm:spPr/>
      <dgm:t>
        <a:bodyPr/>
        <a:lstStyle/>
        <a:p>
          <a:endParaRPr lang="en-GB"/>
        </a:p>
      </dgm:t>
    </dgm:pt>
    <dgm:pt modelId="{C74F030D-4590-48E7-A61B-73E609CCAF96}" type="pres">
      <dgm:prSet presAssocID="{B1996800-4510-4D8E-9DBD-85A9D93CC165}" presName="img" presStyleLbl="fgImgPlace1" presStyleIdx="2" presStyleCnt="4"/>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t="-4000" b="-4000"/>
          </a:stretch>
        </a:blipFill>
        <a:ln>
          <a:solidFill>
            <a:srgbClr val="042FA8"/>
          </a:solidFill>
        </a:ln>
      </dgm:spPr>
      <dgm:t>
        <a:bodyPr/>
        <a:lstStyle/>
        <a:p>
          <a:endParaRPr lang="en-GB"/>
        </a:p>
      </dgm:t>
    </dgm:pt>
    <dgm:pt modelId="{50B30B39-E9C5-4DAC-8E5B-B378747B6DD2}" type="pres">
      <dgm:prSet presAssocID="{B1996800-4510-4D8E-9DBD-85A9D93CC165}" presName="text" presStyleLbl="node1" presStyleIdx="2" presStyleCnt="4">
        <dgm:presLayoutVars>
          <dgm:bulletEnabled val="1"/>
        </dgm:presLayoutVars>
      </dgm:prSet>
      <dgm:spPr/>
      <dgm:t>
        <a:bodyPr/>
        <a:lstStyle/>
        <a:p>
          <a:endParaRPr lang="en-GB"/>
        </a:p>
      </dgm:t>
    </dgm:pt>
    <dgm:pt modelId="{791ABFCA-F397-4DAA-AFB0-A35215C63F76}" type="pres">
      <dgm:prSet presAssocID="{D4077A35-FB31-4A85-873E-0573368317FF}" presName="spacer" presStyleCnt="0"/>
      <dgm:spPr/>
    </dgm:pt>
    <dgm:pt modelId="{C1B71B2C-1507-4BFC-BFDA-0CAC4D8555D2}" type="pres">
      <dgm:prSet presAssocID="{DC9B1938-60A7-4572-8ED5-9AEFD84AB4F3}" presName="comp" presStyleCnt="0"/>
      <dgm:spPr/>
    </dgm:pt>
    <dgm:pt modelId="{A63D9480-7E9E-428F-A473-0F0D90665BC2}" type="pres">
      <dgm:prSet presAssocID="{DC9B1938-60A7-4572-8ED5-9AEFD84AB4F3}" presName="box" presStyleLbl="node1" presStyleIdx="3" presStyleCnt="4"/>
      <dgm:spPr/>
      <dgm:t>
        <a:bodyPr/>
        <a:lstStyle/>
        <a:p>
          <a:endParaRPr lang="en-GB"/>
        </a:p>
      </dgm:t>
    </dgm:pt>
    <dgm:pt modelId="{F7ED4B65-588A-424F-B30D-AAB192A78724}" type="pres">
      <dgm:prSet presAssocID="{DC9B1938-60A7-4572-8ED5-9AEFD84AB4F3}" presName="img" presStyleLbl="fgImgPlace1" presStyleIdx="3" presStyleCnt="4"/>
      <dgm:spPr>
        <a:blipFill>
          <a:blip xmlns:r="http://schemas.openxmlformats.org/officeDocument/2006/relationships" r:embed="rId4">
            <a:extLst>
              <a:ext uri="{28A0092B-C50C-407E-A947-70E740481C1C}">
                <a14:useLocalDpi xmlns:a14="http://schemas.microsoft.com/office/drawing/2010/main" val="0"/>
              </a:ext>
            </a:extLst>
          </a:blip>
          <a:srcRect/>
          <a:stretch>
            <a:fillRect l="-8000" r="-8000"/>
          </a:stretch>
        </a:blipFill>
        <a:ln>
          <a:solidFill>
            <a:srgbClr val="042FA8"/>
          </a:solidFill>
        </a:ln>
      </dgm:spPr>
      <dgm:t>
        <a:bodyPr/>
        <a:lstStyle/>
        <a:p>
          <a:endParaRPr lang="en-GB"/>
        </a:p>
      </dgm:t>
    </dgm:pt>
    <dgm:pt modelId="{FBA68C1B-5532-46A4-961D-9FC76C5DB1E9}" type="pres">
      <dgm:prSet presAssocID="{DC9B1938-60A7-4572-8ED5-9AEFD84AB4F3}" presName="text" presStyleLbl="node1" presStyleIdx="3" presStyleCnt="4">
        <dgm:presLayoutVars>
          <dgm:bulletEnabled val="1"/>
        </dgm:presLayoutVars>
      </dgm:prSet>
      <dgm:spPr/>
      <dgm:t>
        <a:bodyPr/>
        <a:lstStyle/>
        <a:p>
          <a:endParaRPr lang="en-GB"/>
        </a:p>
      </dgm:t>
    </dgm:pt>
  </dgm:ptLst>
  <dgm:cxnLst>
    <dgm:cxn modelId="{938A991B-0DBC-4D3E-9F1B-5F536002BAC6}" type="presOf" srcId="{F2268449-15B8-44A9-AB06-D91875F06D90}" destId="{65B3F733-6882-4D75-99F5-AE5B8B9D0C2A}" srcOrd="1" destOrd="0" presId="urn:microsoft.com/office/officeart/2005/8/layout/vList4"/>
    <dgm:cxn modelId="{5E5E0179-8A75-46CE-8813-02EED977612E}" type="presOf" srcId="{F2268449-15B8-44A9-AB06-D91875F06D90}" destId="{8334E48A-6422-4657-87C1-D75CFF2BD16D}" srcOrd="0" destOrd="0" presId="urn:microsoft.com/office/officeart/2005/8/layout/vList4"/>
    <dgm:cxn modelId="{225EC324-19A2-428E-AB6D-D5B8087962AF}" type="presOf" srcId="{DC9B1938-60A7-4572-8ED5-9AEFD84AB4F3}" destId="{FBA68C1B-5532-46A4-961D-9FC76C5DB1E9}" srcOrd="1" destOrd="0" presId="urn:microsoft.com/office/officeart/2005/8/layout/vList4"/>
    <dgm:cxn modelId="{93C1831D-FD21-4989-BE44-032D228DE10D}" type="presOf" srcId="{B1996800-4510-4D8E-9DBD-85A9D93CC165}" destId="{0E7C555A-A026-4D5D-BE6E-0F1B830EE464}" srcOrd="0" destOrd="0" presId="urn:microsoft.com/office/officeart/2005/8/layout/vList4"/>
    <dgm:cxn modelId="{DED506DA-CB89-47A5-84AF-4AF27DFEF669}" srcId="{0BF09E94-B285-4135-8B48-E86A81AD9854}" destId="{CCF13A85-C333-4838-B5C2-E982D5737C81}" srcOrd="0" destOrd="0" parTransId="{18F5A2BA-AB11-4449-9FD8-440E7A07922F}" sibTransId="{6F88188B-7FB0-4DB8-8777-9AD95E00EC66}"/>
    <dgm:cxn modelId="{3D31812F-4066-4BE6-AE98-9A76B5946B21}" type="presOf" srcId="{CCF13A85-C333-4838-B5C2-E982D5737C81}" destId="{1EA7E4FC-9C5C-4C6B-A6EA-A43BD60BF529}" srcOrd="0" destOrd="0" presId="urn:microsoft.com/office/officeart/2005/8/layout/vList4"/>
    <dgm:cxn modelId="{BC7EDD7E-5408-4D87-B79D-8C81275F77A5}" type="presOf" srcId="{DC9B1938-60A7-4572-8ED5-9AEFD84AB4F3}" destId="{A63D9480-7E9E-428F-A473-0F0D90665BC2}" srcOrd="0" destOrd="0" presId="urn:microsoft.com/office/officeart/2005/8/layout/vList4"/>
    <dgm:cxn modelId="{076A1A5F-0A82-4931-AE70-033E0D432E74}" srcId="{0BF09E94-B285-4135-8B48-E86A81AD9854}" destId="{B1996800-4510-4D8E-9DBD-85A9D93CC165}" srcOrd="2" destOrd="0" parTransId="{2D07087F-7FFF-414A-8FFB-0E6B06A503E1}" sibTransId="{D4077A35-FB31-4A85-873E-0573368317FF}"/>
    <dgm:cxn modelId="{B47AE898-FECC-4FDD-9B25-891AAB1E36EA}" type="presOf" srcId="{CCF13A85-C333-4838-B5C2-E982D5737C81}" destId="{E670CD0A-8929-48D5-ABBF-6B3E62B89A4E}" srcOrd="1" destOrd="0" presId="urn:microsoft.com/office/officeart/2005/8/layout/vList4"/>
    <dgm:cxn modelId="{2D13D735-D722-4191-B00C-2FB7884E5208}" srcId="{0BF09E94-B285-4135-8B48-E86A81AD9854}" destId="{F2268449-15B8-44A9-AB06-D91875F06D90}" srcOrd="1" destOrd="0" parTransId="{5B50940E-92EE-444E-B103-64041EB19EC6}" sibTransId="{AC2D476E-F049-4EEC-89DC-E8F8E5F336D4}"/>
    <dgm:cxn modelId="{6EA270EA-1DC7-4CD3-B135-14E5BEB0A67C}" srcId="{0BF09E94-B285-4135-8B48-E86A81AD9854}" destId="{DC9B1938-60A7-4572-8ED5-9AEFD84AB4F3}" srcOrd="3" destOrd="0" parTransId="{A85C6C44-E0D4-4C2D-BE6E-5C0BD34FDDE3}" sibTransId="{EEBDC3DD-F91B-4DCB-AC0E-306D7E7A4518}"/>
    <dgm:cxn modelId="{00C202FE-F453-4F78-A5FF-7A489DAFEE2A}" type="presOf" srcId="{B1996800-4510-4D8E-9DBD-85A9D93CC165}" destId="{50B30B39-E9C5-4DAC-8E5B-B378747B6DD2}" srcOrd="1" destOrd="0" presId="urn:microsoft.com/office/officeart/2005/8/layout/vList4"/>
    <dgm:cxn modelId="{AB4641E2-C056-4417-9704-EC3BB86C6B25}" type="presOf" srcId="{0BF09E94-B285-4135-8B48-E86A81AD9854}" destId="{27FD788E-5239-4985-BBC7-1FA322B1A683}" srcOrd="0" destOrd="0" presId="urn:microsoft.com/office/officeart/2005/8/layout/vList4"/>
    <dgm:cxn modelId="{961C937B-2DA8-4C04-88C6-6C73A0C29353}" type="presParOf" srcId="{27FD788E-5239-4985-BBC7-1FA322B1A683}" destId="{8B4D1AA1-B221-4AF3-A97E-9055B50F1FD8}" srcOrd="0" destOrd="0" presId="urn:microsoft.com/office/officeart/2005/8/layout/vList4"/>
    <dgm:cxn modelId="{662C4AFD-EB9E-4D3B-B3C6-595051756771}" type="presParOf" srcId="{8B4D1AA1-B221-4AF3-A97E-9055B50F1FD8}" destId="{1EA7E4FC-9C5C-4C6B-A6EA-A43BD60BF529}" srcOrd="0" destOrd="0" presId="urn:microsoft.com/office/officeart/2005/8/layout/vList4"/>
    <dgm:cxn modelId="{901B598F-CD53-4982-89D2-2EE8E637DC9A}" type="presParOf" srcId="{8B4D1AA1-B221-4AF3-A97E-9055B50F1FD8}" destId="{DC061C3E-40C4-44FA-A069-B93A67D6D174}" srcOrd="1" destOrd="0" presId="urn:microsoft.com/office/officeart/2005/8/layout/vList4"/>
    <dgm:cxn modelId="{61FD3A8A-17F0-42CB-8913-1147DE0CB66B}" type="presParOf" srcId="{8B4D1AA1-B221-4AF3-A97E-9055B50F1FD8}" destId="{E670CD0A-8929-48D5-ABBF-6B3E62B89A4E}" srcOrd="2" destOrd="0" presId="urn:microsoft.com/office/officeart/2005/8/layout/vList4"/>
    <dgm:cxn modelId="{5B2ECB83-6075-4A27-B547-0C0ABE23C325}" type="presParOf" srcId="{27FD788E-5239-4985-BBC7-1FA322B1A683}" destId="{A2638C2C-33F7-437B-9974-E07A34C53515}" srcOrd="1" destOrd="0" presId="urn:microsoft.com/office/officeart/2005/8/layout/vList4"/>
    <dgm:cxn modelId="{0F133EFA-1046-479B-B3EB-FB732A996E96}" type="presParOf" srcId="{27FD788E-5239-4985-BBC7-1FA322B1A683}" destId="{E9693B4F-670B-468C-B1C7-FFDA36CA8EE8}" srcOrd="2" destOrd="0" presId="urn:microsoft.com/office/officeart/2005/8/layout/vList4"/>
    <dgm:cxn modelId="{8A429BEB-2AB0-485B-BA16-EA4A9567CBAE}" type="presParOf" srcId="{E9693B4F-670B-468C-B1C7-FFDA36CA8EE8}" destId="{8334E48A-6422-4657-87C1-D75CFF2BD16D}" srcOrd="0" destOrd="0" presId="urn:microsoft.com/office/officeart/2005/8/layout/vList4"/>
    <dgm:cxn modelId="{C3BA7EA0-46BA-4D9D-9656-8CFB14596B28}" type="presParOf" srcId="{E9693B4F-670B-468C-B1C7-FFDA36CA8EE8}" destId="{10F28A65-616A-41BE-9B8B-586F16C82049}" srcOrd="1" destOrd="0" presId="urn:microsoft.com/office/officeart/2005/8/layout/vList4"/>
    <dgm:cxn modelId="{B4EB3B7E-1C0C-43F9-A9A7-5DFCB18225B1}" type="presParOf" srcId="{E9693B4F-670B-468C-B1C7-FFDA36CA8EE8}" destId="{65B3F733-6882-4D75-99F5-AE5B8B9D0C2A}" srcOrd="2" destOrd="0" presId="urn:microsoft.com/office/officeart/2005/8/layout/vList4"/>
    <dgm:cxn modelId="{F2059397-9663-4260-B97D-A49B1E8FB595}" type="presParOf" srcId="{27FD788E-5239-4985-BBC7-1FA322B1A683}" destId="{ED574527-F678-4EA2-9B76-ADD583412BBB}" srcOrd="3" destOrd="0" presId="urn:microsoft.com/office/officeart/2005/8/layout/vList4"/>
    <dgm:cxn modelId="{F03FD21F-09FA-406B-93CC-FE0A593720F7}" type="presParOf" srcId="{27FD788E-5239-4985-BBC7-1FA322B1A683}" destId="{646CB52E-78A7-4CBA-95F4-FEAE6AA598ED}" srcOrd="4" destOrd="0" presId="urn:microsoft.com/office/officeart/2005/8/layout/vList4"/>
    <dgm:cxn modelId="{784CFE3B-E258-4E79-858B-770FBE33B043}" type="presParOf" srcId="{646CB52E-78A7-4CBA-95F4-FEAE6AA598ED}" destId="{0E7C555A-A026-4D5D-BE6E-0F1B830EE464}" srcOrd="0" destOrd="0" presId="urn:microsoft.com/office/officeart/2005/8/layout/vList4"/>
    <dgm:cxn modelId="{51682362-00DF-47A1-A483-B84050844F99}" type="presParOf" srcId="{646CB52E-78A7-4CBA-95F4-FEAE6AA598ED}" destId="{C74F030D-4590-48E7-A61B-73E609CCAF96}" srcOrd="1" destOrd="0" presId="urn:microsoft.com/office/officeart/2005/8/layout/vList4"/>
    <dgm:cxn modelId="{6F4869A5-6E95-490E-A9B6-1C6860A0D068}" type="presParOf" srcId="{646CB52E-78A7-4CBA-95F4-FEAE6AA598ED}" destId="{50B30B39-E9C5-4DAC-8E5B-B378747B6DD2}" srcOrd="2" destOrd="0" presId="urn:microsoft.com/office/officeart/2005/8/layout/vList4"/>
    <dgm:cxn modelId="{8B5EFAEA-CF85-4FB9-8349-F7F509300157}" type="presParOf" srcId="{27FD788E-5239-4985-BBC7-1FA322B1A683}" destId="{791ABFCA-F397-4DAA-AFB0-A35215C63F76}" srcOrd="5" destOrd="0" presId="urn:microsoft.com/office/officeart/2005/8/layout/vList4"/>
    <dgm:cxn modelId="{C930C52A-C4EF-4B1E-8D31-B8D2A1245948}" type="presParOf" srcId="{27FD788E-5239-4985-BBC7-1FA322B1A683}" destId="{C1B71B2C-1507-4BFC-BFDA-0CAC4D8555D2}" srcOrd="6" destOrd="0" presId="urn:microsoft.com/office/officeart/2005/8/layout/vList4"/>
    <dgm:cxn modelId="{2778FEFB-81D6-4409-A10C-1C9B76906926}" type="presParOf" srcId="{C1B71B2C-1507-4BFC-BFDA-0CAC4D8555D2}" destId="{A63D9480-7E9E-428F-A473-0F0D90665BC2}" srcOrd="0" destOrd="0" presId="urn:microsoft.com/office/officeart/2005/8/layout/vList4"/>
    <dgm:cxn modelId="{125F1F5B-1B3D-469B-B6D6-1B022765FA92}" type="presParOf" srcId="{C1B71B2C-1507-4BFC-BFDA-0CAC4D8555D2}" destId="{F7ED4B65-588A-424F-B30D-AAB192A78724}" srcOrd="1" destOrd="0" presId="urn:microsoft.com/office/officeart/2005/8/layout/vList4"/>
    <dgm:cxn modelId="{F006CF3C-C21D-4D01-B284-3E53C7848A4C}" type="presParOf" srcId="{C1B71B2C-1507-4BFC-BFDA-0CAC4D8555D2}" destId="{FBA68C1B-5532-46A4-961D-9FC76C5DB1E9}"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1B0B34-16FD-4922-BE26-8EF85DADD889}">
      <dsp:nvSpPr>
        <dsp:cNvPr id="0" name=""/>
        <dsp:cNvSpPr/>
      </dsp:nvSpPr>
      <dsp:spPr>
        <a:xfrm>
          <a:off x="685785" y="1202748"/>
          <a:ext cx="2571668" cy="2454829"/>
        </a:xfrm>
        <a:prstGeom prst="ellipse">
          <a:avLst/>
        </a:prstGeom>
        <a:blipFill dpi="0" rotWithShape="0">
          <a:blip xmlns:r="http://schemas.openxmlformats.org/officeDocument/2006/relationships" r:embed="rId1">
            <a:extLst>
              <a:ext uri="{28A0092B-C50C-407E-A947-70E740481C1C}">
                <a14:useLocalDpi xmlns:a14="http://schemas.microsoft.com/office/drawing/2010/main" val="0"/>
              </a:ext>
            </a:extLst>
          </a:blip>
          <a:srcRect/>
          <a:stretch>
            <a:fillRect/>
          </a:stretch>
        </a:blipFill>
        <a:ln w="38100" cap="flat" cmpd="sng" algn="ctr">
          <a:solidFill>
            <a:srgbClr val="042FA8"/>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1275" tIns="41275" rIns="41275" bIns="41275" numCol="1" spcCol="1270" anchor="ctr" anchorCtr="0">
          <a:noAutofit/>
        </a:bodyPr>
        <a:lstStyle/>
        <a:p>
          <a:pPr lvl="0" algn="ctr" defTabSz="2889250">
            <a:lnSpc>
              <a:spcPct val="90000"/>
            </a:lnSpc>
            <a:spcBef>
              <a:spcPct val="0"/>
            </a:spcBef>
            <a:spcAft>
              <a:spcPct val="35000"/>
            </a:spcAft>
          </a:pPr>
          <a:endParaRPr lang="en-GB" sz="6500" kern="1200" dirty="0">
            <a:solidFill>
              <a:sysClr val="windowText" lastClr="000000">
                <a:hueOff val="0"/>
                <a:satOff val="0"/>
                <a:lumOff val="0"/>
                <a:alphaOff val="0"/>
              </a:sysClr>
            </a:solidFill>
            <a:latin typeface="Calibri"/>
            <a:ea typeface="+mn-ea"/>
            <a:cs typeface="+mn-cs"/>
          </a:endParaRPr>
        </a:p>
      </dsp:txBody>
      <dsp:txXfrm>
        <a:off x="1062397" y="1562249"/>
        <a:ext cx="1818444" cy="1735827"/>
      </dsp:txXfrm>
    </dsp:sp>
    <dsp:sp modelId="{37F608D3-B21C-4AA9-896D-0B806BD97B43}">
      <dsp:nvSpPr>
        <dsp:cNvPr id="0" name=""/>
        <dsp:cNvSpPr/>
      </dsp:nvSpPr>
      <dsp:spPr>
        <a:xfrm rot="9059086">
          <a:off x="3014305" y="904451"/>
          <a:ext cx="1033283" cy="836126"/>
        </a:xfrm>
        <a:prstGeom prst="leftArrow">
          <a:avLst>
            <a:gd name="adj1" fmla="val 60000"/>
            <a:gd name="adj2" fmla="val 50000"/>
          </a:avLst>
        </a:prstGeom>
        <a:solidFill>
          <a:srgbClr val="042FA8"/>
        </a:solidFill>
        <a:ln>
          <a:solidFill>
            <a:srgbClr val="1F497D">
              <a:lumMod val="50000"/>
            </a:srgbClr>
          </a:solid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63EB6AF2-FB20-4579-B951-9928E36FBF56}">
      <dsp:nvSpPr>
        <dsp:cNvPr id="0" name=""/>
        <dsp:cNvSpPr/>
      </dsp:nvSpPr>
      <dsp:spPr>
        <a:xfrm>
          <a:off x="4267217" y="0"/>
          <a:ext cx="3334138" cy="1707236"/>
        </a:xfrm>
        <a:prstGeom prst="roundRect">
          <a:avLst>
            <a:gd name="adj" fmla="val 10000"/>
          </a:avLst>
        </a:prstGeom>
        <a:solidFill>
          <a:sysClr val="window" lastClr="FFFFFF">
            <a:hueOff val="0"/>
            <a:satOff val="0"/>
            <a:lumOff val="0"/>
            <a:alphaOff val="0"/>
          </a:sysClr>
        </a:solidFill>
        <a:ln w="38100" cap="flat" cmpd="sng" algn="ctr">
          <a:solidFill>
            <a:srgbClr val="042FA8"/>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066800">
            <a:lnSpc>
              <a:spcPct val="90000"/>
            </a:lnSpc>
            <a:spcBef>
              <a:spcPct val="0"/>
            </a:spcBef>
            <a:spcAft>
              <a:spcPct val="35000"/>
            </a:spcAft>
          </a:pPr>
          <a:r>
            <a:rPr lang="it-IT" sz="2400" b="0" kern="1200" dirty="0" smtClean="0">
              <a:solidFill>
                <a:srgbClr val="042FA8"/>
              </a:solidFill>
              <a:latin typeface="Calibri"/>
              <a:ea typeface="+mn-ea"/>
              <a:cs typeface="+mn-cs"/>
            </a:rPr>
            <a:t>Fornisce </a:t>
          </a:r>
          <a:r>
            <a:rPr lang="it-IT" sz="2400" b="1" kern="1200" dirty="0" smtClean="0">
              <a:solidFill>
                <a:srgbClr val="042FA8"/>
              </a:solidFill>
              <a:latin typeface="Calibri"/>
              <a:ea typeface="+mn-ea"/>
              <a:cs typeface="+mn-cs"/>
            </a:rPr>
            <a:t>pareri </a:t>
          </a:r>
          <a:r>
            <a:rPr lang="it-IT" sz="2400" b="1" kern="1200" dirty="0" smtClean="0">
              <a:solidFill>
                <a:srgbClr val="042FA8"/>
              </a:solidFill>
              <a:latin typeface="Calibri"/>
              <a:ea typeface="+mn-ea"/>
              <a:cs typeface="+mn-cs"/>
            </a:rPr>
            <a:t>qualificati </a:t>
          </a:r>
          <a:r>
            <a:rPr lang="it-IT" sz="2400" b="1" kern="1200" dirty="0" smtClean="0">
              <a:solidFill>
                <a:srgbClr val="042FA8"/>
              </a:solidFill>
              <a:latin typeface="Calibri"/>
              <a:ea typeface="+mn-ea"/>
              <a:cs typeface="+mn-cs"/>
            </a:rPr>
            <a:t>i</a:t>
          </a:r>
          <a:r>
            <a:rPr lang="it-IT" sz="2400" b="0" kern="1200" dirty="0" smtClean="0">
              <a:solidFill>
                <a:srgbClr val="042FA8"/>
              </a:solidFill>
              <a:latin typeface="Calibri"/>
              <a:ea typeface="+mn-ea"/>
              <a:cs typeface="+mn-cs"/>
            </a:rPr>
            <a:t>n materia militare alle autorità politiche</a:t>
          </a:r>
          <a:endParaRPr lang="en-GB" sz="2400" b="0" kern="1200" dirty="0">
            <a:solidFill>
              <a:srgbClr val="042FA8"/>
            </a:solidFill>
            <a:latin typeface="Calibri"/>
            <a:ea typeface="+mn-ea"/>
            <a:cs typeface="+mn-cs"/>
          </a:endParaRPr>
        </a:p>
      </dsp:txBody>
      <dsp:txXfrm>
        <a:off x="4317220" y="50003"/>
        <a:ext cx="3234132" cy="1607230"/>
      </dsp:txXfrm>
    </dsp:sp>
    <dsp:sp modelId="{9BC1933A-66F0-4613-AB8F-4F5A9630A712}">
      <dsp:nvSpPr>
        <dsp:cNvPr id="0" name=""/>
        <dsp:cNvSpPr/>
      </dsp:nvSpPr>
      <dsp:spPr>
        <a:xfrm rot="12280209">
          <a:off x="3237451" y="2535389"/>
          <a:ext cx="1030336" cy="845832"/>
        </a:xfrm>
        <a:prstGeom prst="leftArrow">
          <a:avLst>
            <a:gd name="adj1" fmla="val 60000"/>
            <a:gd name="adj2" fmla="val 50000"/>
          </a:avLst>
        </a:prstGeom>
        <a:solidFill>
          <a:srgbClr val="042FA8"/>
        </a:solidFill>
        <a:ln>
          <a:solidFill>
            <a:srgbClr val="1F497D">
              <a:lumMod val="50000"/>
            </a:srgbClr>
          </a:solid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1049C0AD-F9CB-4DD8-94FE-1941CDA96B82}">
      <dsp:nvSpPr>
        <dsp:cNvPr id="0" name=""/>
        <dsp:cNvSpPr/>
      </dsp:nvSpPr>
      <dsp:spPr>
        <a:xfrm>
          <a:off x="4267208" y="1972629"/>
          <a:ext cx="3424797" cy="2837991"/>
        </a:xfrm>
        <a:prstGeom prst="roundRect">
          <a:avLst>
            <a:gd name="adj" fmla="val 10000"/>
          </a:avLst>
        </a:prstGeom>
        <a:solidFill>
          <a:sysClr val="window" lastClr="FFFFFF">
            <a:hueOff val="0"/>
            <a:satOff val="0"/>
            <a:lumOff val="0"/>
            <a:alphaOff val="0"/>
          </a:sysClr>
        </a:solidFill>
        <a:ln w="38100" cap="flat" cmpd="sng" algn="ctr">
          <a:solidFill>
            <a:srgbClr val="042FA8"/>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066800">
            <a:lnSpc>
              <a:spcPct val="90000"/>
            </a:lnSpc>
            <a:spcBef>
              <a:spcPct val="0"/>
            </a:spcBef>
            <a:spcAft>
              <a:spcPct val="35000"/>
            </a:spcAft>
          </a:pPr>
          <a:r>
            <a:rPr lang="it-IT" sz="2400" b="0" kern="1200" dirty="0" smtClean="0">
              <a:solidFill>
                <a:srgbClr val="042FA8"/>
              </a:solidFill>
              <a:latin typeface="Calibri"/>
              <a:ea typeface="+mn-ea"/>
              <a:cs typeface="+mn-cs"/>
            </a:rPr>
            <a:t>Assicura che la voce dei responsabili degli strumenti militari sia ascoltata nell'ambito delle Istituzioni europee e incorporata nella decisioni prese in seno al Consiglio</a:t>
          </a:r>
          <a:endParaRPr lang="en-GB" sz="2400" b="0" kern="1200" dirty="0">
            <a:solidFill>
              <a:srgbClr val="042FA8"/>
            </a:solidFill>
            <a:latin typeface="Calibri"/>
            <a:ea typeface="+mn-ea"/>
            <a:cs typeface="+mn-cs"/>
          </a:endParaRPr>
        </a:p>
      </dsp:txBody>
      <dsp:txXfrm>
        <a:off x="4350330" y="2055751"/>
        <a:ext cx="3258553" cy="267174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A7E4FC-9C5C-4C6B-A6EA-A43BD60BF529}">
      <dsp:nvSpPr>
        <dsp:cNvPr id="0" name=""/>
        <dsp:cNvSpPr/>
      </dsp:nvSpPr>
      <dsp:spPr>
        <a:xfrm>
          <a:off x="0" y="0"/>
          <a:ext cx="8176736" cy="1416843"/>
        </a:xfrm>
        <a:prstGeom prst="roundRect">
          <a:avLst>
            <a:gd name="adj" fmla="val 10000"/>
          </a:avLst>
        </a:prstGeom>
        <a:solidFill>
          <a:schemeClr val="lt1">
            <a:hueOff val="0"/>
            <a:satOff val="0"/>
            <a:lumOff val="0"/>
            <a:alphaOff val="0"/>
          </a:schemeClr>
        </a:solidFill>
        <a:ln w="25400" cap="flat" cmpd="sng" algn="ctr">
          <a:solidFill>
            <a:srgbClr val="042FA8"/>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it-IT" sz="2400" b="1" kern="1200" dirty="0" smtClean="0">
              <a:solidFill>
                <a:srgbClr val="042FA8"/>
              </a:solidFill>
            </a:rPr>
            <a:t>Nuovi tipi di minacce asimmetriche, ibride, trasversali si aggiungono a quelle tradizionali</a:t>
          </a:r>
          <a:endParaRPr lang="en-GB" sz="2400" b="1" kern="1200" dirty="0">
            <a:solidFill>
              <a:srgbClr val="042FA8"/>
            </a:solidFill>
          </a:endParaRPr>
        </a:p>
      </dsp:txBody>
      <dsp:txXfrm>
        <a:off x="1777031" y="0"/>
        <a:ext cx="6399704" cy="1416843"/>
      </dsp:txXfrm>
    </dsp:sp>
    <dsp:sp modelId="{DC061C3E-40C4-44FA-A069-B93A67D6D174}">
      <dsp:nvSpPr>
        <dsp:cNvPr id="0" name=""/>
        <dsp:cNvSpPr/>
      </dsp:nvSpPr>
      <dsp:spPr>
        <a:xfrm>
          <a:off x="141684" y="141684"/>
          <a:ext cx="1635347" cy="1133475"/>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31000" r="-31000"/>
          </a:stretch>
        </a:blipFill>
        <a:ln w="25400" cap="flat" cmpd="sng" algn="ctr">
          <a:solidFill>
            <a:srgbClr val="042FA8"/>
          </a:solidFill>
          <a:prstDash val="solid"/>
        </a:ln>
        <a:effectLst/>
      </dsp:spPr>
      <dsp:style>
        <a:lnRef idx="2">
          <a:scrgbClr r="0" g="0" b="0"/>
        </a:lnRef>
        <a:fillRef idx="1">
          <a:scrgbClr r="0" g="0" b="0"/>
        </a:fillRef>
        <a:effectRef idx="0">
          <a:scrgbClr r="0" g="0" b="0"/>
        </a:effectRef>
        <a:fontRef idx="minor"/>
      </dsp:style>
    </dsp:sp>
    <dsp:sp modelId="{8334E48A-6422-4657-87C1-D75CFF2BD16D}">
      <dsp:nvSpPr>
        <dsp:cNvPr id="0" name=""/>
        <dsp:cNvSpPr/>
      </dsp:nvSpPr>
      <dsp:spPr>
        <a:xfrm>
          <a:off x="0" y="1523999"/>
          <a:ext cx="8176736" cy="1416843"/>
        </a:xfrm>
        <a:prstGeom prst="roundRect">
          <a:avLst>
            <a:gd name="adj" fmla="val 10000"/>
          </a:avLst>
        </a:prstGeom>
        <a:solidFill>
          <a:schemeClr val="lt1">
            <a:hueOff val="0"/>
            <a:satOff val="0"/>
            <a:lumOff val="0"/>
            <a:alphaOff val="0"/>
          </a:schemeClr>
        </a:solidFill>
        <a:ln w="25400" cap="flat" cmpd="sng" algn="ctr">
          <a:solidFill>
            <a:srgbClr val="042FA8"/>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it-IT" sz="2400" b="1" kern="1200" dirty="0" smtClean="0">
              <a:solidFill>
                <a:srgbClr val="042FA8"/>
              </a:solidFill>
            </a:rPr>
            <a:t>Instabilità e Imprevedibilità </a:t>
          </a:r>
        </a:p>
        <a:p>
          <a:pPr lvl="0" algn="ctr" defTabSz="1066800">
            <a:lnSpc>
              <a:spcPct val="90000"/>
            </a:lnSpc>
            <a:spcBef>
              <a:spcPct val="0"/>
            </a:spcBef>
            <a:spcAft>
              <a:spcPct val="35000"/>
            </a:spcAft>
          </a:pPr>
          <a:r>
            <a:rPr lang="it-IT" sz="2400" b="1" kern="1200" dirty="0" smtClean="0">
              <a:solidFill>
                <a:srgbClr val="042FA8"/>
              </a:solidFill>
            </a:rPr>
            <a:t>variabili onnipresenti</a:t>
          </a:r>
          <a:endParaRPr lang="en-GB" sz="2400" b="1" kern="1200" dirty="0">
            <a:solidFill>
              <a:srgbClr val="042FA8"/>
            </a:solidFill>
          </a:endParaRPr>
        </a:p>
      </dsp:txBody>
      <dsp:txXfrm>
        <a:off x="1777031" y="1523999"/>
        <a:ext cx="6399704" cy="1416843"/>
      </dsp:txXfrm>
    </dsp:sp>
    <dsp:sp modelId="{10F28A65-616A-41BE-9B8B-586F16C82049}">
      <dsp:nvSpPr>
        <dsp:cNvPr id="0" name=""/>
        <dsp:cNvSpPr/>
      </dsp:nvSpPr>
      <dsp:spPr>
        <a:xfrm>
          <a:off x="141684" y="1700212"/>
          <a:ext cx="1635347" cy="1133475"/>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3000" b="-3000"/>
          </a:stretch>
        </a:blipFill>
        <a:ln w="25400" cap="flat" cmpd="sng" algn="ctr">
          <a:solidFill>
            <a:srgbClr val="042FA8"/>
          </a:solidFill>
          <a:prstDash val="solid"/>
        </a:ln>
        <a:effectLst/>
      </dsp:spPr>
      <dsp:style>
        <a:lnRef idx="2">
          <a:scrgbClr r="0" g="0" b="0"/>
        </a:lnRef>
        <a:fillRef idx="1">
          <a:scrgbClr r="0" g="0" b="0"/>
        </a:fillRef>
        <a:effectRef idx="0">
          <a:scrgbClr r="0" g="0" b="0"/>
        </a:effectRef>
        <a:fontRef idx="minor"/>
      </dsp:style>
    </dsp:sp>
    <dsp:sp modelId="{0E7C555A-A026-4D5D-BE6E-0F1B830EE464}">
      <dsp:nvSpPr>
        <dsp:cNvPr id="0" name=""/>
        <dsp:cNvSpPr/>
      </dsp:nvSpPr>
      <dsp:spPr>
        <a:xfrm>
          <a:off x="0" y="3117056"/>
          <a:ext cx="8176736" cy="1416843"/>
        </a:xfrm>
        <a:prstGeom prst="roundRect">
          <a:avLst>
            <a:gd name="adj" fmla="val 10000"/>
          </a:avLst>
        </a:prstGeom>
        <a:solidFill>
          <a:schemeClr val="lt1">
            <a:hueOff val="0"/>
            <a:satOff val="0"/>
            <a:lumOff val="0"/>
            <a:alphaOff val="0"/>
          </a:schemeClr>
        </a:solidFill>
        <a:ln w="25400" cap="flat" cmpd="sng" algn="ctr">
          <a:solidFill>
            <a:srgbClr val="042FA8"/>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it-IT" sz="2400" b="1" kern="1200" dirty="0" smtClean="0">
              <a:solidFill>
                <a:srgbClr val="042FA8"/>
              </a:solidFill>
            </a:rPr>
            <a:t>Ritmo elevato cambiamento rende improcrastinabile creazione difesa comune</a:t>
          </a:r>
          <a:endParaRPr lang="en-GB" sz="2400" b="1" kern="1200" dirty="0">
            <a:solidFill>
              <a:srgbClr val="042FA8"/>
            </a:solidFill>
          </a:endParaRPr>
        </a:p>
      </dsp:txBody>
      <dsp:txXfrm>
        <a:off x="1777031" y="3117056"/>
        <a:ext cx="6399704" cy="1416843"/>
      </dsp:txXfrm>
    </dsp:sp>
    <dsp:sp modelId="{C74F030D-4590-48E7-A61B-73E609CCAF96}">
      <dsp:nvSpPr>
        <dsp:cNvPr id="0" name=""/>
        <dsp:cNvSpPr/>
      </dsp:nvSpPr>
      <dsp:spPr>
        <a:xfrm>
          <a:off x="141684" y="3258740"/>
          <a:ext cx="1635347" cy="1133475"/>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2000" r="-2000"/>
          </a:stretch>
        </a:blipFill>
        <a:ln w="25400" cap="flat" cmpd="sng" algn="ctr">
          <a:solidFill>
            <a:srgbClr val="042FA8"/>
          </a:solidFill>
          <a:prstDash val="solid"/>
        </a:ln>
        <a:effectLst/>
      </dsp:spPr>
      <dsp:style>
        <a:lnRef idx="2">
          <a:scrgbClr r="0" g="0" b="0"/>
        </a:lnRef>
        <a:fillRef idx="1">
          <a:scrgbClr r="0" g="0" b="0"/>
        </a:fillRef>
        <a:effectRef idx="0">
          <a:scrgbClr r="0" g="0" b="0"/>
        </a:effectRef>
        <a:fontRef idx="minor"/>
      </dsp:style>
    </dsp:sp>
    <dsp:sp modelId="{A63D9480-7E9E-428F-A473-0F0D90665BC2}">
      <dsp:nvSpPr>
        <dsp:cNvPr id="0" name=""/>
        <dsp:cNvSpPr/>
      </dsp:nvSpPr>
      <dsp:spPr>
        <a:xfrm>
          <a:off x="0" y="4675584"/>
          <a:ext cx="8176736" cy="1416843"/>
        </a:xfrm>
        <a:prstGeom prst="roundRect">
          <a:avLst>
            <a:gd name="adj" fmla="val 10000"/>
          </a:avLst>
        </a:prstGeom>
        <a:solidFill>
          <a:schemeClr val="lt1">
            <a:hueOff val="0"/>
            <a:satOff val="0"/>
            <a:lumOff val="0"/>
            <a:alphaOff val="0"/>
          </a:schemeClr>
        </a:solidFill>
        <a:ln w="25400" cap="flat" cmpd="sng" algn="ctr">
          <a:solidFill>
            <a:srgbClr val="042FA8"/>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it-IT" sz="2400" b="1" kern="1200" dirty="0" smtClean="0">
              <a:solidFill>
                <a:srgbClr val="042FA8"/>
              </a:solidFill>
            </a:rPr>
            <a:t>Interessi Stati membri UE inscindibilmente connessi</a:t>
          </a:r>
          <a:r>
            <a:rPr lang="it-IT" sz="2400" b="1" kern="1200" smtClean="0">
              <a:solidFill>
                <a:srgbClr val="042FA8"/>
              </a:solidFill>
            </a:rPr>
            <a:t>. </a:t>
          </a:r>
        </a:p>
        <a:p>
          <a:pPr lvl="0" algn="ctr" defTabSz="1066800">
            <a:lnSpc>
              <a:spcPct val="90000"/>
            </a:lnSpc>
            <a:spcBef>
              <a:spcPct val="0"/>
            </a:spcBef>
            <a:spcAft>
              <a:spcPct val="35000"/>
            </a:spcAft>
          </a:pPr>
          <a:r>
            <a:rPr lang="it-IT" sz="2400" b="1" kern="1200" smtClean="0">
              <a:solidFill>
                <a:srgbClr val="042FA8"/>
              </a:solidFill>
            </a:rPr>
            <a:t>Necessaria </a:t>
          </a:r>
          <a:r>
            <a:rPr lang="it-IT" sz="2400" b="1" kern="1200" dirty="0" smtClean="0">
              <a:solidFill>
                <a:srgbClr val="042FA8"/>
              </a:solidFill>
            </a:rPr>
            <a:t>risposta coordinata a </a:t>
          </a:r>
          <a:r>
            <a:rPr lang="it-IT" sz="2400" b="1" kern="1200" smtClean="0">
              <a:solidFill>
                <a:srgbClr val="042FA8"/>
              </a:solidFill>
            </a:rPr>
            <a:t>minacce esistenti.</a:t>
          </a:r>
          <a:endParaRPr lang="en-GB" sz="1600" b="1" kern="1200" dirty="0">
            <a:solidFill>
              <a:srgbClr val="042FA8"/>
            </a:solidFill>
          </a:endParaRPr>
        </a:p>
      </dsp:txBody>
      <dsp:txXfrm>
        <a:off x="1777031" y="4675584"/>
        <a:ext cx="6399704" cy="1416843"/>
      </dsp:txXfrm>
    </dsp:sp>
    <dsp:sp modelId="{F7ED4B65-588A-424F-B30D-AAB192A78724}">
      <dsp:nvSpPr>
        <dsp:cNvPr id="0" name=""/>
        <dsp:cNvSpPr/>
      </dsp:nvSpPr>
      <dsp:spPr>
        <a:xfrm>
          <a:off x="141684" y="4817268"/>
          <a:ext cx="1635347" cy="1133475"/>
        </a:xfrm>
        <a:prstGeom prst="roundRect">
          <a:avLst>
            <a:gd name="adj" fmla="val 10000"/>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1000" r="-1000"/>
          </a:stretch>
        </a:blipFill>
        <a:ln w="25400" cap="flat" cmpd="sng" algn="ctr">
          <a:solidFill>
            <a:srgbClr val="042FA8"/>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F5481B-5DE9-4613-A3C3-DD214F46C7B5}">
      <dsp:nvSpPr>
        <dsp:cNvPr id="0" name=""/>
        <dsp:cNvSpPr/>
      </dsp:nvSpPr>
      <dsp:spPr>
        <a:xfrm rot="5400000">
          <a:off x="544337" y="2661334"/>
          <a:ext cx="1639313" cy="2727781"/>
        </a:xfrm>
        <a:prstGeom prst="corner">
          <a:avLst>
            <a:gd name="adj1" fmla="val 16120"/>
            <a:gd name="adj2" fmla="val 1611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179D561-FFDA-4C57-9A6A-2CF478A5C739}">
      <dsp:nvSpPr>
        <dsp:cNvPr id="0" name=""/>
        <dsp:cNvSpPr/>
      </dsp:nvSpPr>
      <dsp:spPr>
        <a:xfrm>
          <a:off x="244369" y="3510686"/>
          <a:ext cx="2462656" cy="1177528"/>
        </a:xfrm>
        <a:prstGeom prst="rect">
          <a:avLst/>
        </a:prstGeom>
        <a:solidFill>
          <a:schemeClr val="bg1"/>
        </a:solidFill>
        <a:ln>
          <a:solidFill>
            <a:srgbClr val="042FA8"/>
          </a:solid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ctr" defTabSz="1066800">
            <a:lnSpc>
              <a:spcPct val="90000"/>
            </a:lnSpc>
            <a:spcBef>
              <a:spcPct val="0"/>
            </a:spcBef>
            <a:spcAft>
              <a:spcPct val="35000"/>
            </a:spcAft>
          </a:pPr>
          <a:r>
            <a:rPr lang="it-IT" sz="2400" b="1" kern="1200" smtClean="0">
              <a:solidFill>
                <a:srgbClr val="042FA8"/>
              </a:solidFill>
            </a:rPr>
            <a:t>Sintomi visibili da tempo</a:t>
          </a:r>
          <a:endParaRPr lang="en-GB" sz="2400" b="1" kern="1200" dirty="0">
            <a:solidFill>
              <a:srgbClr val="042FA8"/>
            </a:solidFill>
          </a:endParaRPr>
        </a:p>
      </dsp:txBody>
      <dsp:txXfrm>
        <a:off x="244369" y="3510686"/>
        <a:ext cx="2462656" cy="1177528"/>
      </dsp:txXfrm>
    </dsp:sp>
    <dsp:sp modelId="{2F36678E-875C-433F-A8B4-315D3139F224}">
      <dsp:nvSpPr>
        <dsp:cNvPr id="0" name=""/>
        <dsp:cNvSpPr/>
      </dsp:nvSpPr>
      <dsp:spPr>
        <a:xfrm>
          <a:off x="2268699" y="2460511"/>
          <a:ext cx="464652" cy="464652"/>
        </a:xfrm>
        <a:prstGeom prst="triangle">
          <a:avLst>
            <a:gd name="adj" fmla="val 10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643EDCA-9DEA-4F2A-9446-5B5B4B4C6024}">
      <dsp:nvSpPr>
        <dsp:cNvPr id="0" name=""/>
        <dsp:cNvSpPr/>
      </dsp:nvSpPr>
      <dsp:spPr>
        <a:xfrm rot="5400000">
          <a:off x="3559109" y="1915325"/>
          <a:ext cx="1639313" cy="2727781"/>
        </a:xfrm>
        <a:prstGeom prst="corner">
          <a:avLst>
            <a:gd name="adj1" fmla="val 16120"/>
            <a:gd name="adj2" fmla="val 1611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4186108-5326-451E-BD20-B4C53537D240}">
      <dsp:nvSpPr>
        <dsp:cNvPr id="0" name=""/>
        <dsp:cNvSpPr/>
      </dsp:nvSpPr>
      <dsp:spPr>
        <a:xfrm>
          <a:off x="3285467" y="2730344"/>
          <a:ext cx="2462656" cy="2158662"/>
        </a:xfrm>
        <a:prstGeom prst="rect">
          <a:avLst/>
        </a:prstGeom>
        <a:solidFill>
          <a:schemeClr val="bg1"/>
        </a:solidFill>
        <a:ln>
          <a:solidFill>
            <a:srgbClr val="042FA8"/>
          </a:solid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ctr" defTabSz="1066800">
            <a:lnSpc>
              <a:spcPct val="90000"/>
            </a:lnSpc>
            <a:spcBef>
              <a:spcPct val="0"/>
            </a:spcBef>
            <a:spcAft>
              <a:spcPct val="35000"/>
            </a:spcAft>
          </a:pPr>
          <a:r>
            <a:rPr lang="it-IT" sz="2400" b="1" kern="1200" smtClean="0">
              <a:solidFill>
                <a:srgbClr val="042FA8"/>
              </a:solidFill>
            </a:rPr>
            <a:t>Incognita portata effetti nel medio e lungo termine</a:t>
          </a:r>
          <a:endParaRPr lang="en-GB" sz="2400" b="1" kern="1200" dirty="0">
            <a:solidFill>
              <a:srgbClr val="042FA8"/>
            </a:solidFill>
          </a:endParaRPr>
        </a:p>
      </dsp:txBody>
      <dsp:txXfrm>
        <a:off x="3285467" y="2730344"/>
        <a:ext cx="2462656" cy="2158662"/>
      </dsp:txXfrm>
    </dsp:sp>
    <dsp:sp modelId="{F8122615-8680-481D-90D1-A955686E162A}">
      <dsp:nvSpPr>
        <dsp:cNvPr id="0" name=""/>
        <dsp:cNvSpPr/>
      </dsp:nvSpPr>
      <dsp:spPr>
        <a:xfrm>
          <a:off x="5283471" y="1714503"/>
          <a:ext cx="464652" cy="464652"/>
        </a:xfrm>
        <a:prstGeom prst="triangle">
          <a:avLst>
            <a:gd name="adj" fmla="val 10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1AAD928-F06D-4BB9-9CEC-E18A25145995}">
      <dsp:nvSpPr>
        <dsp:cNvPr id="0" name=""/>
        <dsp:cNvSpPr/>
      </dsp:nvSpPr>
      <dsp:spPr>
        <a:xfrm rot="5400000">
          <a:off x="6573882" y="1169317"/>
          <a:ext cx="1639313" cy="2727781"/>
        </a:xfrm>
        <a:prstGeom prst="corner">
          <a:avLst>
            <a:gd name="adj1" fmla="val 16120"/>
            <a:gd name="adj2" fmla="val 1611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817A6A2-F62C-4811-94C6-C8FE797010A4}">
      <dsp:nvSpPr>
        <dsp:cNvPr id="0" name=""/>
        <dsp:cNvSpPr/>
      </dsp:nvSpPr>
      <dsp:spPr>
        <a:xfrm>
          <a:off x="6300343" y="2005426"/>
          <a:ext cx="2462656" cy="2158662"/>
        </a:xfrm>
        <a:prstGeom prst="rect">
          <a:avLst/>
        </a:prstGeom>
        <a:solidFill>
          <a:schemeClr val="bg1"/>
        </a:solidFill>
        <a:ln>
          <a:solidFill>
            <a:srgbClr val="042FA8"/>
          </a:solid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ctr" defTabSz="1066800">
            <a:lnSpc>
              <a:spcPct val="90000"/>
            </a:lnSpc>
            <a:spcBef>
              <a:spcPct val="0"/>
            </a:spcBef>
            <a:spcAft>
              <a:spcPct val="35000"/>
            </a:spcAft>
          </a:pPr>
          <a:r>
            <a:rPr lang="it-IT" sz="2400" b="1" kern="1200" smtClean="0">
              <a:solidFill>
                <a:srgbClr val="042FA8"/>
              </a:solidFill>
            </a:rPr>
            <a:t>Rischio  pericolosa combinazione: effetto FARFALLA effetto DOMINO </a:t>
          </a:r>
          <a:endParaRPr lang="en-GB" sz="2400" b="1" kern="1200" dirty="0">
            <a:solidFill>
              <a:srgbClr val="042FA8"/>
            </a:solidFill>
          </a:endParaRPr>
        </a:p>
      </dsp:txBody>
      <dsp:txXfrm>
        <a:off x="6300343" y="2005426"/>
        <a:ext cx="2462656" cy="215866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6BCF40-8568-4335-AC1D-C1455568926C}">
      <dsp:nvSpPr>
        <dsp:cNvPr id="0" name=""/>
        <dsp:cNvSpPr/>
      </dsp:nvSpPr>
      <dsp:spPr>
        <a:xfrm rot="5400000">
          <a:off x="3660311" y="158104"/>
          <a:ext cx="2187773" cy="1903362"/>
        </a:xfrm>
        <a:prstGeom prst="hexagon">
          <a:avLst>
            <a:gd name="adj" fmla="val 25000"/>
            <a:gd name="vf" fmla="val 115470"/>
          </a:avLst>
        </a:prstGeom>
        <a:gradFill rotWithShape="0">
          <a:gsLst>
            <a:gs pos="0">
              <a:schemeClr val="accent1">
                <a:shade val="80000"/>
                <a:hueOff val="0"/>
                <a:satOff val="0"/>
                <a:lumOff val="0"/>
                <a:alphaOff val="0"/>
                <a:shade val="51000"/>
                <a:satMod val="130000"/>
              </a:schemeClr>
            </a:gs>
            <a:gs pos="80000">
              <a:schemeClr val="accent1">
                <a:shade val="80000"/>
                <a:hueOff val="0"/>
                <a:satOff val="0"/>
                <a:lumOff val="0"/>
                <a:alphaOff val="0"/>
                <a:shade val="93000"/>
                <a:satMod val="130000"/>
              </a:schemeClr>
            </a:gs>
            <a:gs pos="100000">
              <a:schemeClr val="accent1">
                <a:shade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en-GB" sz="3100" b="1" kern="1200" dirty="0" smtClean="0">
              <a:solidFill>
                <a:schemeClr val="bg1"/>
              </a:solidFill>
            </a:rPr>
            <a:t>CARD</a:t>
          </a:r>
          <a:endParaRPr lang="en-GB" sz="3100" b="1" kern="1200" dirty="0">
            <a:solidFill>
              <a:schemeClr val="bg1"/>
            </a:solidFill>
          </a:endParaRPr>
        </a:p>
      </dsp:txBody>
      <dsp:txXfrm rot="-5400000">
        <a:off x="4099123" y="356827"/>
        <a:ext cx="1310148" cy="1505917"/>
      </dsp:txXfrm>
    </dsp:sp>
    <dsp:sp modelId="{13C54808-6750-42D2-9232-2D7D4AF7DB93}">
      <dsp:nvSpPr>
        <dsp:cNvPr id="0" name=""/>
        <dsp:cNvSpPr/>
      </dsp:nvSpPr>
      <dsp:spPr>
        <a:xfrm>
          <a:off x="6169118" y="457195"/>
          <a:ext cx="2073344" cy="1312664"/>
        </a:xfrm>
        <a:prstGeom prst="rect">
          <a:avLst/>
        </a:prstGeom>
        <a:solidFill>
          <a:schemeClr val="bg1"/>
        </a:solidFill>
        <a:ln>
          <a:solidFill>
            <a:srgbClr val="042FA8"/>
          </a:solid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b="0" kern="1200" dirty="0" err="1" smtClean="0">
              <a:solidFill>
                <a:srgbClr val="042FA8"/>
              </a:solidFill>
            </a:rPr>
            <a:t>Cooperazione</a:t>
          </a:r>
          <a:r>
            <a:rPr lang="en-GB" sz="2000" b="0" kern="1200" dirty="0" smtClean="0">
              <a:solidFill>
                <a:srgbClr val="042FA8"/>
              </a:solidFill>
            </a:rPr>
            <a:t> </a:t>
          </a:r>
          <a:r>
            <a:rPr lang="en-GB" sz="2000" b="0" kern="1200" dirty="0" err="1" smtClean="0">
              <a:solidFill>
                <a:srgbClr val="042FA8"/>
              </a:solidFill>
            </a:rPr>
            <a:t>strutturata</a:t>
          </a:r>
          <a:r>
            <a:rPr lang="en-GB" sz="2000" b="0" kern="1200" dirty="0" smtClean="0">
              <a:solidFill>
                <a:srgbClr val="042FA8"/>
              </a:solidFill>
            </a:rPr>
            <a:t> </a:t>
          </a:r>
          <a:r>
            <a:rPr lang="en-GB" sz="2000" b="0" kern="1200" dirty="0" err="1" smtClean="0">
              <a:solidFill>
                <a:srgbClr val="042FA8"/>
              </a:solidFill>
            </a:rPr>
            <a:t>permanente</a:t>
          </a:r>
          <a:endParaRPr lang="en-GB" sz="2000" b="0" kern="1200" dirty="0">
            <a:solidFill>
              <a:srgbClr val="042FA8"/>
            </a:solidFill>
          </a:endParaRPr>
        </a:p>
      </dsp:txBody>
      <dsp:txXfrm>
        <a:off x="6169118" y="457195"/>
        <a:ext cx="2073344" cy="1312664"/>
      </dsp:txXfrm>
    </dsp:sp>
    <dsp:sp modelId="{99E81238-48FE-4585-A469-AA2F8E47F47D}">
      <dsp:nvSpPr>
        <dsp:cNvPr id="0" name=""/>
        <dsp:cNvSpPr/>
      </dsp:nvSpPr>
      <dsp:spPr>
        <a:xfrm rot="5400000">
          <a:off x="4647409" y="2134381"/>
          <a:ext cx="2216258" cy="1909891"/>
        </a:xfrm>
        <a:prstGeom prst="hexagon">
          <a:avLst>
            <a:gd name="adj" fmla="val 25000"/>
            <a:gd name="vf" fmla="val 115470"/>
          </a:avLst>
        </a:prstGeom>
        <a:blipFill rotWithShape="0">
          <a:blip xmlns:r="http://schemas.openxmlformats.org/officeDocument/2006/relationships" r:embed="rId1"/>
          <a:stretch>
            <a:fillRect/>
          </a:stretch>
        </a:blip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en-GB" sz="3600" b="0" kern="1200">
            <a:solidFill>
              <a:srgbClr val="042FA8"/>
            </a:solidFill>
          </a:endParaRPr>
        </a:p>
      </dsp:txBody>
      <dsp:txXfrm rot="-5400000">
        <a:off x="5096906" y="2325044"/>
        <a:ext cx="1317263" cy="1528566"/>
      </dsp:txXfrm>
    </dsp:sp>
    <dsp:sp modelId="{49247042-3EC3-4486-92B6-F8C7A320A3D1}">
      <dsp:nvSpPr>
        <dsp:cNvPr id="0" name=""/>
        <dsp:cNvSpPr/>
      </dsp:nvSpPr>
      <dsp:spPr>
        <a:xfrm rot="5400000">
          <a:off x="2677188" y="2047203"/>
          <a:ext cx="2187773" cy="1903362"/>
        </a:xfrm>
        <a:prstGeom prst="hexagon">
          <a:avLst>
            <a:gd name="adj" fmla="val 25000"/>
            <a:gd name="vf" fmla="val 115470"/>
          </a:avLst>
        </a:prstGeom>
        <a:gradFill rotWithShape="0">
          <a:gsLst>
            <a:gs pos="0">
              <a:schemeClr val="accent1">
                <a:shade val="80000"/>
                <a:hueOff val="122499"/>
                <a:satOff val="-1757"/>
                <a:lumOff val="10246"/>
                <a:alphaOff val="0"/>
                <a:shade val="51000"/>
                <a:satMod val="130000"/>
              </a:schemeClr>
            </a:gs>
            <a:gs pos="80000">
              <a:schemeClr val="accent1">
                <a:shade val="80000"/>
                <a:hueOff val="122499"/>
                <a:satOff val="-1757"/>
                <a:lumOff val="10246"/>
                <a:alphaOff val="0"/>
                <a:shade val="93000"/>
                <a:satMod val="130000"/>
              </a:schemeClr>
            </a:gs>
            <a:gs pos="100000">
              <a:schemeClr val="accent1">
                <a:shade val="80000"/>
                <a:hueOff val="122499"/>
                <a:satOff val="-1757"/>
                <a:lumOff val="1024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en-GB" sz="3100" b="1" kern="1200" dirty="0" smtClean="0">
              <a:solidFill>
                <a:schemeClr val="bg1"/>
              </a:solidFill>
            </a:rPr>
            <a:t>PESCO</a:t>
          </a:r>
          <a:endParaRPr lang="en-GB" sz="3100" b="1" kern="1200" dirty="0">
            <a:solidFill>
              <a:schemeClr val="bg1"/>
            </a:solidFill>
          </a:endParaRPr>
        </a:p>
      </dsp:txBody>
      <dsp:txXfrm rot="-5400000">
        <a:off x="3116000" y="2245926"/>
        <a:ext cx="1310148" cy="1505917"/>
      </dsp:txXfrm>
    </dsp:sp>
    <dsp:sp modelId="{C5DCA57F-E734-4AEF-88CF-A13A4771CEA9}">
      <dsp:nvSpPr>
        <dsp:cNvPr id="0" name=""/>
        <dsp:cNvSpPr/>
      </dsp:nvSpPr>
      <dsp:spPr>
        <a:xfrm>
          <a:off x="48873" y="2345510"/>
          <a:ext cx="2237638" cy="1312664"/>
        </a:xfrm>
        <a:prstGeom prst="rect">
          <a:avLst/>
        </a:prstGeom>
        <a:solidFill>
          <a:schemeClr val="bg1"/>
        </a:solidFill>
        <a:ln>
          <a:solidFill>
            <a:srgbClr val="042FA8"/>
          </a:solid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b="0" kern="1200" dirty="0" err="1" smtClean="0">
              <a:solidFill>
                <a:srgbClr val="042FA8"/>
              </a:solidFill>
            </a:rPr>
            <a:t>Revisione</a:t>
          </a:r>
          <a:r>
            <a:rPr lang="en-GB" sz="2000" b="0" kern="1200" dirty="0" smtClean="0">
              <a:solidFill>
                <a:srgbClr val="042FA8"/>
              </a:solidFill>
            </a:rPr>
            <a:t> </a:t>
          </a:r>
          <a:r>
            <a:rPr lang="en-GB" sz="2000" b="0" kern="1200" dirty="0" err="1" smtClean="0">
              <a:solidFill>
                <a:srgbClr val="042FA8"/>
              </a:solidFill>
            </a:rPr>
            <a:t>coordinata</a:t>
          </a:r>
          <a:r>
            <a:rPr lang="en-GB" sz="2000" b="0" kern="1200" dirty="0" smtClean="0">
              <a:solidFill>
                <a:srgbClr val="042FA8"/>
              </a:solidFill>
            </a:rPr>
            <a:t> </a:t>
          </a:r>
          <a:r>
            <a:rPr lang="en-GB" sz="2000" b="0" kern="1200" dirty="0" err="1" smtClean="0">
              <a:solidFill>
                <a:srgbClr val="042FA8"/>
              </a:solidFill>
            </a:rPr>
            <a:t>annuale</a:t>
          </a:r>
          <a:r>
            <a:rPr lang="en-GB" sz="2000" b="0" kern="1200" dirty="0" smtClean="0">
              <a:solidFill>
                <a:srgbClr val="042FA8"/>
              </a:solidFill>
            </a:rPr>
            <a:t> </a:t>
          </a:r>
          <a:r>
            <a:rPr lang="en-GB" sz="2000" b="0" kern="1200" dirty="0" err="1" smtClean="0">
              <a:solidFill>
                <a:srgbClr val="042FA8"/>
              </a:solidFill>
            </a:rPr>
            <a:t>sulla</a:t>
          </a:r>
          <a:r>
            <a:rPr lang="en-GB" sz="2000" b="0" kern="1200" dirty="0" smtClean="0">
              <a:solidFill>
                <a:srgbClr val="042FA8"/>
              </a:solidFill>
            </a:rPr>
            <a:t> </a:t>
          </a:r>
          <a:r>
            <a:rPr lang="en-GB" sz="2000" b="0" kern="1200" dirty="0" err="1" smtClean="0">
              <a:solidFill>
                <a:srgbClr val="042FA8"/>
              </a:solidFill>
            </a:rPr>
            <a:t>difesa</a:t>
          </a:r>
          <a:endParaRPr lang="en-GB" sz="2000" b="0" kern="1200" dirty="0">
            <a:solidFill>
              <a:srgbClr val="042FA8"/>
            </a:solidFill>
          </a:endParaRPr>
        </a:p>
      </dsp:txBody>
      <dsp:txXfrm>
        <a:off x="48873" y="2345510"/>
        <a:ext cx="2237638" cy="1312664"/>
      </dsp:txXfrm>
    </dsp:sp>
    <dsp:sp modelId="{23EC853A-1BBB-4042-88C2-61FB60820E8B}">
      <dsp:nvSpPr>
        <dsp:cNvPr id="0" name=""/>
        <dsp:cNvSpPr/>
      </dsp:nvSpPr>
      <dsp:spPr>
        <a:xfrm rot="5400000">
          <a:off x="1576759" y="23435"/>
          <a:ext cx="2187773" cy="2140902"/>
        </a:xfrm>
        <a:prstGeom prst="hexagon">
          <a:avLst>
            <a:gd name="adj" fmla="val 25000"/>
            <a:gd name="vf" fmla="val 115470"/>
          </a:avLst>
        </a:prstGeom>
        <a:blipFill rotWithShape="0">
          <a:blip xmlns:r="http://schemas.openxmlformats.org/officeDocument/2006/relationships" r:embed="rId2"/>
          <a:stretch>
            <a:fillRect/>
          </a:stretch>
        </a:blip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en-GB" sz="3600" b="0" kern="1200">
            <a:solidFill>
              <a:srgbClr val="042FA8"/>
            </a:solidFill>
          </a:endParaRPr>
        </a:p>
      </dsp:txBody>
      <dsp:txXfrm rot="-5400000">
        <a:off x="1953189" y="360723"/>
        <a:ext cx="1434912" cy="1466327"/>
      </dsp:txXfrm>
    </dsp:sp>
    <dsp:sp modelId="{F18BEF92-C7ED-4922-B34A-BAF93710960D}">
      <dsp:nvSpPr>
        <dsp:cNvPr id="0" name=""/>
        <dsp:cNvSpPr/>
      </dsp:nvSpPr>
      <dsp:spPr>
        <a:xfrm rot="5400000">
          <a:off x="3660311" y="3891343"/>
          <a:ext cx="2187773" cy="1903362"/>
        </a:xfrm>
        <a:prstGeom prst="hexagon">
          <a:avLst>
            <a:gd name="adj" fmla="val 25000"/>
            <a:gd name="vf" fmla="val 115470"/>
          </a:avLst>
        </a:prstGeom>
        <a:gradFill rotWithShape="0">
          <a:gsLst>
            <a:gs pos="0">
              <a:schemeClr val="accent1">
                <a:shade val="80000"/>
                <a:hueOff val="244997"/>
                <a:satOff val="-3514"/>
                <a:lumOff val="20492"/>
                <a:alphaOff val="0"/>
                <a:shade val="51000"/>
                <a:satMod val="130000"/>
              </a:schemeClr>
            </a:gs>
            <a:gs pos="80000">
              <a:schemeClr val="accent1">
                <a:shade val="80000"/>
                <a:hueOff val="244997"/>
                <a:satOff val="-3514"/>
                <a:lumOff val="20492"/>
                <a:alphaOff val="0"/>
                <a:shade val="93000"/>
                <a:satMod val="130000"/>
              </a:schemeClr>
            </a:gs>
            <a:gs pos="100000">
              <a:schemeClr val="accent1">
                <a:shade val="80000"/>
                <a:hueOff val="244997"/>
                <a:satOff val="-3514"/>
                <a:lumOff val="2049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en-GB" sz="3100" b="1" kern="1200" dirty="0" smtClean="0">
              <a:solidFill>
                <a:schemeClr val="bg1"/>
              </a:solidFill>
            </a:rPr>
            <a:t>EDF</a:t>
          </a:r>
          <a:endParaRPr lang="en-GB" sz="3100" b="1" kern="1200" dirty="0">
            <a:solidFill>
              <a:schemeClr val="bg1"/>
            </a:solidFill>
          </a:endParaRPr>
        </a:p>
      </dsp:txBody>
      <dsp:txXfrm rot="-5400000">
        <a:off x="4099123" y="4090066"/>
        <a:ext cx="1310148" cy="1505917"/>
      </dsp:txXfrm>
    </dsp:sp>
    <dsp:sp modelId="{0A355314-2DC4-42A3-ADD5-2B5F5198B7C7}">
      <dsp:nvSpPr>
        <dsp:cNvPr id="0" name=""/>
        <dsp:cNvSpPr/>
      </dsp:nvSpPr>
      <dsp:spPr>
        <a:xfrm>
          <a:off x="5795987" y="4200331"/>
          <a:ext cx="2441555" cy="1312664"/>
        </a:xfrm>
        <a:prstGeom prst="rect">
          <a:avLst/>
        </a:prstGeom>
        <a:solidFill>
          <a:schemeClr val="bg1"/>
        </a:solidFill>
        <a:ln>
          <a:solidFill>
            <a:srgbClr val="042FA8"/>
          </a:solid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b="0" kern="1200" dirty="0" err="1" smtClean="0">
              <a:solidFill>
                <a:srgbClr val="042FA8"/>
              </a:solidFill>
            </a:rPr>
            <a:t>Fondo</a:t>
          </a:r>
          <a:r>
            <a:rPr lang="en-GB" sz="2000" b="0" kern="1200" dirty="0" smtClean="0">
              <a:solidFill>
                <a:srgbClr val="042FA8"/>
              </a:solidFill>
            </a:rPr>
            <a:t> </a:t>
          </a:r>
          <a:r>
            <a:rPr lang="en-GB" sz="2000" b="0" kern="1200" dirty="0" err="1" smtClean="0">
              <a:solidFill>
                <a:srgbClr val="042FA8"/>
              </a:solidFill>
            </a:rPr>
            <a:t>europeo</a:t>
          </a:r>
          <a:r>
            <a:rPr lang="en-GB" sz="2000" b="0" kern="1200" dirty="0" smtClean="0">
              <a:solidFill>
                <a:srgbClr val="042FA8"/>
              </a:solidFill>
            </a:rPr>
            <a:t> </a:t>
          </a:r>
          <a:r>
            <a:rPr lang="en-GB" sz="2000" b="0" kern="1200" dirty="0" err="1" smtClean="0">
              <a:solidFill>
                <a:srgbClr val="042FA8"/>
              </a:solidFill>
            </a:rPr>
            <a:t>della</a:t>
          </a:r>
          <a:r>
            <a:rPr lang="en-GB" sz="2000" b="0" kern="1200" dirty="0" smtClean="0">
              <a:solidFill>
                <a:srgbClr val="042FA8"/>
              </a:solidFill>
            </a:rPr>
            <a:t> </a:t>
          </a:r>
          <a:r>
            <a:rPr lang="en-GB" sz="2000" b="0" kern="1200" smtClean="0">
              <a:solidFill>
                <a:srgbClr val="042FA8"/>
              </a:solidFill>
            </a:rPr>
            <a:t>Difesa</a:t>
          </a:r>
          <a:endParaRPr lang="en-GB" sz="2000" b="0" kern="1200" dirty="0">
            <a:solidFill>
              <a:srgbClr val="042FA8"/>
            </a:solidFill>
          </a:endParaRPr>
        </a:p>
      </dsp:txBody>
      <dsp:txXfrm>
        <a:off x="5795987" y="4200331"/>
        <a:ext cx="2441555" cy="1312664"/>
      </dsp:txXfrm>
    </dsp:sp>
    <dsp:sp modelId="{339CD727-E707-49A0-AA9C-DD6506F7FE8A}">
      <dsp:nvSpPr>
        <dsp:cNvPr id="0" name=""/>
        <dsp:cNvSpPr/>
      </dsp:nvSpPr>
      <dsp:spPr>
        <a:xfrm rot="5400000">
          <a:off x="1478917" y="3865390"/>
          <a:ext cx="2197837" cy="1955267"/>
        </a:xfrm>
        <a:prstGeom prst="hexagon">
          <a:avLst>
            <a:gd name="adj" fmla="val 25000"/>
            <a:gd name="vf" fmla="val 115470"/>
          </a:avLst>
        </a:prstGeom>
        <a:blipFill rotWithShape="0">
          <a:blip xmlns:r="http://schemas.openxmlformats.org/officeDocument/2006/relationships" r:embed="rId3"/>
          <a:stretch>
            <a:fillRect/>
          </a:stretch>
        </a:blip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en-GB" sz="3600" b="0" kern="1200">
            <a:solidFill>
              <a:srgbClr val="042FA8"/>
            </a:solidFill>
          </a:endParaRPr>
        </a:p>
      </dsp:txBody>
      <dsp:txXfrm rot="-5400000">
        <a:off x="1908097" y="4090197"/>
        <a:ext cx="1339477" cy="150565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6C8268-FD4A-4F43-A091-9FFBE6CEAB86}">
      <dsp:nvSpPr>
        <dsp:cNvPr id="0" name=""/>
        <dsp:cNvSpPr/>
      </dsp:nvSpPr>
      <dsp:spPr>
        <a:xfrm>
          <a:off x="-7315427" y="-1170590"/>
          <a:ext cx="8709916" cy="8709916"/>
        </a:xfrm>
        <a:prstGeom prst="blockArc">
          <a:avLst>
            <a:gd name="adj1" fmla="val 18900000"/>
            <a:gd name="adj2" fmla="val 2700000"/>
            <a:gd name="adj3" fmla="val 248"/>
          </a:avLst>
        </a:prstGeom>
        <a:noFill/>
        <a:ln w="25400" cap="flat" cmpd="sng" algn="ctr">
          <a:solidFill>
            <a:srgbClr val="042FA8"/>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B6AC01EA-89E6-4ADB-8D32-E3C1C0271043}">
      <dsp:nvSpPr>
        <dsp:cNvPr id="0" name=""/>
        <dsp:cNvSpPr/>
      </dsp:nvSpPr>
      <dsp:spPr>
        <a:xfrm>
          <a:off x="898390" y="647255"/>
          <a:ext cx="6784687" cy="1294511"/>
        </a:xfrm>
        <a:prstGeom prst="rect">
          <a:avLst/>
        </a:prstGeom>
        <a:solidFill>
          <a:schemeClr val="bg1"/>
        </a:solidFill>
        <a:ln>
          <a:solidFill>
            <a:srgbClr val="042FA8"/>
          </a:solid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27518" tIns="53340" rIns="53340" bIns="53340" numCol="1" spcCol="1270" anchor="ctr" anchorCtr="0">
          <a:noAutofit/>
        </a:bodyPr>
        <a:lstStyle/>
        <a:p>
          <a:pPr lvl="0" algn="l" defTabSz="933450">
            <a:lnSpc>
              <a:spcPct val="90000"/>
            </a:lnSpc>
            <a:spcBef>
              <a:spcPct val="0"/>
            </a:spcBef>
            <a:spcAft>
              <a:spcPct val="35000"/>
            </a:spcAft>
          </a:pPr>
          <a:r>
            <a:rPr lang="it-IT" sz="2100" kern="1200" dirty="0" smtClean="0">
              <a:solidFill>
                <a:srgbClr val="042FA8"/>
              </a:solidFill>
            </a:rPr>
            <a:t>Grande interesse per l'elevato impatto potenziale che potrebbe avere sulla difesa Europea.</a:t>
          </a:r>
          <a:endParaRPr lang="en-GB" sz="2100" kern="1200" dirty="0">
            <a:solidFill>
              <a:srgbClr val="042FA8"/>
            </a:solidFill>
          </a:endParaRPr>
        </a:p>
      </dsp:txBody>
      <dsp:txXfrm>
        <a:off x="898390" y="647255"/>
        <a:ext cx="6784687" cy="1294511"/>
      </dsp:txXfrm>
    </dsp:sp>
    <dsp:sp modelId="{994DDC30-CCAD-4FC8-9CBF-DDBA20D411D0}">
      <dsp:nvSpPr>
        <dsp:cNvPr id="0" name=""/>
        <dsp:cNvSpPr/>
      </dsp:nvSpPr>
      <dsp:spPr>
        <a:xfrm>
          <a:off x="89321" y="485441"/>
          <a:ext cx="1618139" cy="1618139"/>
        </a:xfrm>
        <a:prstGeom prst="ellipse">
          <a:avLst/>
        </a:prstGeom>
        <a:blipFill rotWithShape="0">
          <a:blip xmlns:r="http://schemas.openxmlformats.org/officeDocument/2006/relationships" r:embed="rId1"/>
          <a:stretch>
            <a:fillRect/>
          </a:stretch>
        </a:blipFill>
        <a:ln w="9525" cap="flat" cmpd="sng" algn="ctr">
          <a:solidFill>
            <a:srgbClr val="042FA8"/>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7447FECF-54A1-4B6E-A8A8-4525C1577069}">
      <dsp:nvSpPr>
        <dsp:cNvPr id="0" name=""/>
        <dsp:cNvSpPr/>
      </dsp:nvSpPr>
      <dsp:spPr>
        <a:xfrm>
          <a:off x="1368945" y="2589022"/>
          <a:ext cx="6314132" cy="1294511"/>
        </a:xfrm>
        <a:prstGeom prst="rect">
          <a:avLst/>
        </a:prstGeom>
        <a:solidFill>
          <a:schemeClr val="bg1"/>
        </a:solidFill>
        <a:ln>
          <a:solidFill>
            <a:srgbClr val="042FA8"/>
          </a:solid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27518" tIns="53340" rIns="53340" bIns="53340" numCol="1" spcCol="1270" anchor="ctr" anchorCtr="0">
          <a:noAutofit/>
        </a:bodyPr>
        <a:lstStyle/>
        <a:p>
          <a:pPr lvl="0" algn="l" defTabSz="933450">
            <a:lnSpc>
              <a:spcPct val="90000"/>
            </a:lnSpc>
            <a:spcBef>
              <a:spcPct val="0"/>
            </a:spcBef>
            <a:spcAft>
              <a:spcPct val="35000"/>
            </a:spcAft>
          </a:pPr>
          <a:r>
            <a:rPr lang="it-IT" sz="2100" kern="1200" dirty="0" smtClean="0">
              <a:solidFill>
                <a:srgbClr val="042FA8"/>
              </a:solidFill>
            </a:rPr>
            <a:t>Contribuire al miglioramento cooperazione europea in materia di difesa, evitando sprechi di risorse o duplicazioni di sforzi, anche dal punto di vista industriale</a:t>
          </a:r>
          <a:endParaRPr lang="en-GB" sz="2100" kern="1200" dirty="0">
            <a:solidFill>
              <a:srgbClr val="042FA8"/>
            </a:solidFill>
          </a:endParaRPr>
        </a:p>
      </dsp:txBody>
      <dsp:txXfrm>
        <a:off x="1368945" y="2589022"/>
        <a:ext cx="6314132" cy="1294511"/>
      </dsp:txXfrm>
    </dsp:sp>
    <dsp:sp modelId="{45EBAC73-E502-4715-AA9E-303B5C69E34D}">
      <dsp:nvSpPr>
        <dsp:cNvPr id="0" name=""/>
        <dsp:cNvSpPr/>
      </dsp:nvSpPr>
      <dsp:spPr>
        <a:xfrm>
          <a:off x="559876" y="2427208"/>
          <a:ext cx="1618139" cy="1618139"/>
        </a:xfrm>
        <a:prstGeom prst="ellipse">
          <a:avLst/>
        </a:prstGeom>
        <a:blipFill rotWithShape="0">
          <a:blip xmlns:r="http://schemas.openxmlformats.org/officeDocument/2006/relationships" r:embed="rId2"/>
          <a:stretch>
            <a:fillRect/>
          </a:stretch>
        </a:blip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1F187874-CD9E-4875-93EF-BF4A7624E7FE}">
      <dsp:nvSpPr>
        <dsp:cNvPr id="0" name=""/>
        <dsp:cNvSpPr/>
      </dsp:nvSpPr>
      <dsp:spPr>
        <a:xfrm>
          <a:off x="898390" y="4530789"/>
          <a:ext cx="6784687" cy="1294511"/>
        </a:xfrm>
        <a:prstGeom prst="rect">
          <a:avLst/>
        </a:prstGeom>
        <a:solidFill>
          <a:schemeClr val="bg1"/>
        </a:solidFill>
        <a:ln>
          <a:solidFill>
            <a:srgbClr val="042FA8"/>
          </a:solid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27518" tIns="53340" rIns="53340" bIns="53340" numCol="1" spcCol="1270" anchor="ctr" anchorCtr="0">
          <a:noAutofit/>
        </a:bodyPr>
        <a:lstStyle/>
        <a:p>
          <a:pPr lvl="0" algn="l" defTabSz="933450">
            <a:lnSpc>
              <a:spcPct val="90000"/>
            </a:lnSpc>
            <a:spcBef>
              <a:spcPct val="0"/>
            </a:spcBef>
            <a:spcAft>
              <a:spcPct val="35000"/>
            </a:spcAft>
          </a:pPr>
          <a:r>
            <a:rPr lang="it-IT" sz="2100" kern="1200" dirty="0" smtClean="0">
              <a:solidFill>
                <a:srgbClr val="042FA8"/>
              </a:solidFill>
            </a:rPr>
            <a:t>Mantenere in Europa  know-how e capacità di ricerca e sviluppo</a:t>
          </a:r>
          <a:endParaRPr lang="en-GB" sz="2100" kern="1200" dirty="0">
            <a:solidFill>
              <a:srgbClr val="042FA8"/>
            </a:solidFill>
          </a:endParaRPr>
        </a:p>
      </dsp:txBody>
      <dsp:txXfrm>
        <a:off x="898390" y="4530789"/>
        <a:ext cx="6784687" cy="1294511"/>
      </dsp:txXfrm>
    </dsp:sp>
    <dsp:sp modelId="{E5ABB273-0511-4F92-9E2D-924418AD648B}">
      <dsp:nvSpPr>
        <dsp:cNvPr id="0" name=""/>
        <dsp:cNvSpPr/>
      </dsp:nvSpPr>
      <dsp:spPr>
        <a:xfrm>
          <a:off x="89321" y="4368975"/>
          <a:ext cx="1618139" cy="1618139"/>
        </a:xfrm>
        <a:prstGeom prst="ellipse">
          <a:avLst/>
        </a:prstGeom>
        <a:blipFill rotWithShape="0">
          <a:blip xmlns:r="http://schemas.openxmlformats.org/officeDocument/2006/relationships" r:embed="rId3"/>
          <a:stretch>
            <a:fillRect/>
          </a:stretch>
        </a:blip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A7E4FC-9C5C-4C6B-A6EA-A43BD60BF529}">
      <dsp:nvSpPr>
        <dsp:cNvPr id="0" name=""/>
        <dsp:cNvSpPr/>
      </dsp:nvSpPr>
      <dsp:spPr>
        <a:xfrm>
          <a:off x="0" y="0"/>
          <a:ext cx="8382000" cy="1363712"/>
        </a:xfrm>
        <a:prstGeom prst="roundRect">
          <a:avLst>
            <a:gd name="adj" fmla="val 10000"/>
          </a:avLst>
        </a:prstGeom>
        <a:solidFill>
          <a:schemeClr val="lt1">
            <a:hueOff val="0"/>
            <a:satOff val="0"/>
            <a:lumOff val="0"/>
            <a:alphaOff val="0"/>
          </a:schemeClr>
        </a:solidFill>
        <a:ln w="25400" cap="flat" cmpd="sng" algn="ctr">
          <a:solidFill>
            <a:srgbClr val="042FA8"/>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GB" sz="2400" b="1" kern="1200" dirty="0" smtClean="0">
              <a:solidFill>
                <a:srgbClr val="042FA8"/>
              </a:solidFill>
            </a:rPr>
            <a:t>SINGLE SET OF FORCES</a:t>
          </a:r>
        </a:p>
        <a:p>
          <a:pPr lvl="0" algn="ctr" defTabSz="1066800">
            <a:lnSpc>
              <a:spcPct val="90000"/>
            </a:lnSpc>
            <a:spcBef>
              <a:spcPct val="0"/>
            </a:spcBef>
            <a:spcAft>
              <a:spcPct val="35000"/>
            </a:spcAft>
          </a:pPr>
          <a:endParaRPr lang="en-GB" sz="2400" b="1" kern="1200" dirty="0">
            <a:solidFill>
              <a:srgbClr val="042FA8"/>
            </a:solidFill>
          </a:endParaRPr>
        </a:p>
      </dsp:txBody>
      <dsp:txXfrm>
        <a:off x="1812771" y="0"/>
        <a:ext cx="6569228" cy="1363712"/>
      </dsp:txXfrm>
    </dsp:sp>
    <dsp:sp modelId="{DC061C3E-40C4-44FA-A069-B93A67D6D174}">
      <dsp:nvSpPr>
        <dsp:cNvPr id="0" name=""/>
        <dsp:cNvSpPr/>
      </dsp:nvSpPr>
      <dsp:spPr>
        <a:xfrm>
          <a:off x="136371" y="136371"/>
          <a:ext cx="1676400" cy="1090969"/>
        </a:xfrm>
        <a:prstGeom prst="roundRect">
          <a:avLst>
            <a:gd name="adj" fmla="val 10000"/>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9000" r="-9000"/>
          </a:stretch>
        </a:blipFill>
        <a:ln w="25400" cap="flat" cmpd="sng" algn="ctr">
          <a:solidFill>
            <a:srgbClr val="042FA8"/>
          </a:solidFill>
          <a:prstDash val="solid"/>
        </a:ln>
        <a:effectLst/>
      </dsp:spPr>
      <dsp:style>
        <a:lnRef idx="2">
          <a:scrgbClr r="0" g="0" b="0"/>
        </a:lnRef>
        <a:fillRef idx="1">
          <a:scrgbClr r="0" g="0" b="0"/>
        </a:fillRef>
        <a:effectRef idx="0">
          <a:scrgbClr r="0" g="0" b="0"/>
        </a:effectRef>
        <a:fontRef idx="minor"/>
      </dsp:style>
    </dsp:sp>
    <dsp:sp modelId="{8334E48A-6422-4657-87C1-D75CFF2BD16D}">
      <dsp:nvSpPr>
        <dsp:cNvPr id="0" name=""/>
        <dsp:cNvSpPr/>
      </dsp:nvSpPr>
      <dsp:spPr>
        <a:xfrm>
          <a:off x="0" y="1500083"/>
          <a:ext cx="8382000" cy="1363712"/>
        </a:xfrm>
        <a:prstGeom prst="roundRect">
          <a:avLst>
            <a:gd name="adj" fmla="val 10000"/>
          </a:avLst>
        </a:prstGeom>
        <a:solidFill>
          <a:schemeClr val="lt1">
            <a:hueOff val="0"/>
            <a:satOff val="0"/>
            <a:lumOff val="0"/>
            <a:alphaOff val="0"/>
          </a:schemeClr>
        </a:solidFill>
        <a:ln w="25400" cap="flat" cmpd="sng" algn="ctr">
          <a:solidFill>
            <a:srgbClr val="042FA8"/>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it-IT" sz="2400" b="0" kern="1200" dirty="0" smtClean="0">
              <a:solidFill>
                <a:srgbClr val="042FA8"/>
              </a:solidFill>
            </a:rPr>
            <a:t>La</a:t>
          </a:r>
          <a:r>
            <a:rPr lang="it-IT" sz="2400" b="1" kern="1200" dirty="0" smtClean="0">
              <a:solidFill>
                <a:srgbClr val="042FA8"/>
              </a:solidFill>
            </a:rPr>
            <a:t> NATO sarà sempre il pilastro della difesa collettiva dell'Europa</a:t>
          </a:r>
          <a:endParaRPr lang="en-GB" sz="2400" b="1" kern="1200" dirty="0">
            <a:solidFill>
              <a:srgbClr val="042FA8"/>
            </a:solidFill>
          </a:endParaRPr>
        </a:p>
      </dsp:txBody>
      <dsp:txXfrm>
        <a:off x="1812771" y="1500083"/>
        <a:ext cx="6569228" cy="1363712"/>
      </dsp:txXfrm>
    </dsp:sp>
    <dsp:sp modelId="{10F28A65-616A-41BE-9B8B-586F16C82049}">
      <dsp:nvSpPr>
        <dsp:cNvPr id="0" name=""/>
        <dsp:cNvSpPr/>
      </dsp:nvSpPr>
      <dsp:spPr>
        <a:xfrm>
          <a:off x="136371" y="1636454"/>
          <a:ext cx="1676400" cy="1090969"/>
        </a:xfrm>
        <a:prstGeom prst="roundRect">
          <a:avLst>
            <a:gd name="adj" fmla="val 10000"/>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t="-7000" b="-7000"/>
          </a:stretch>
        </a:blipFill>
        <a:ln w="25400" cap="flat" cmpd="sng" algn="ctr">
          <a:solidFill>
            <a:srgbClr val="042FA8"/>
          </a:solidFill>
          <a:prstDash val="solid"/>
        </a:ln>
        <a:effectLst/>
      </dsp:spPr>
      <dsp:style>
        <a:lnRef idx="2">
          <a:scrgbClr r="0" g="0" b="0"/>
        </a:lnRef>
        <a:fillRef idx="1">
          <a:scrgbClr r="0" g="0" b="0"/>
        </a:fillRef>
        <a:effectRef idx="0">
          <a:scrgbClr r="0" g="0" b="0"/>
        </a:effectRef>
        <a:fontRef idx="minor"/>
      </dsp:style>
    </dsp:sp>
    <dsp:sp modelId="{0E7C555A-A026-4D5D-BE6E-0F1B830EE464}">
      <dsp:nvSpPr>
        <dsp:cNvPr id="0" name=""/>
        <dsp:cNvSpPr/>
      </dsp:nvSpPr>
      <dsp:spPr>
        <a:xfrm>
          <a:off x="0" y="2975019"/>
          <a:ext cx="8382000" cy="1363712"/>
        </a:xfrm>
        <a:prstGeom prst="roundRect">
          <a:avLst>
            <a:gd name="adj" fmla="val 10000"/>
          </a:avLst>
        </a:prstGeom>
        <a:solidFill>
          <a:schemeClr val="lt1">
            <a:hueOff val="0"/>
            <a:satOff val="0"/>
            <a:lumOff val="0"/>
            <a:alphaOff val="0"/>
          </a:schemeClr>
        </a:solidFill>
        <a:ln w="25400" cap="flat" cmpd="sng" algn="ctr">
          <a:solidFill>
            <a:srgbClr val="042FA8"/>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it-IT" sz="2400" b="1" kern="1200" dirty="0" smtClean="0">
              <a:solidFill>
                <a:srgbClr val="042FA8"/>
              </a:solidFill>
            </a:rPr>
            <a:t>L'UE</a:t>
          </a:r>
          <a:r>
            <a:rPr lang="it-IT" sz="2400" b="0" kern="1200" dirty="0" smtClean="0">
              <a:solidFill>
                <a:srgbClr val="042FA8"/>
              </a:solidFill>
            </a:rPr>
            <a:t> e la </a:t>
          </a:r>
          <a:r>
            <a:rPr lang="it-IT" sz="2400" b="1" kern="1200" dirty="0" smtClean="0">
              <a:solidFill>
                <a:srgbClr val="042FA8"/>
              </a:solidFill>
            </a:rPr>
            <a:t>NATO</a:t>
          </a:r>
          <a:r>
            <a:rPr lang="it-IT" sz="2400" b="0" kern="1200" dirty="0" smtClean="0">
              <a:solidFill>
                <a:srgbClr val="042FA8"/>
              </a:solidFill>
            </a:rPr>
            <a:t> devono continuare a lavorare insieme, a essere partner veramente sinceri, </a:t>
          </a:r>
          <a:r>
            <a:rPr lang="it-IT" sz="2400" b="1" kern="1200" dirty="0" smtClean="0">
              <a:solidFill>
                <a:srgbClr val="042FA8"/>
              </a:solidFill>
            </a:rPr>
            <a:t>completandosi</a:t>
          </a:r>
          <a:r>
            <a:rPr lang="it-IT" sz="2400" b="0" kern="1200" dirty="0" smtClean="0">
              <a:solidFill>
                <a:srgbClr val="042FA8"/>
              </a:solidFill>
            </a:rPr>
            <a:t> ed </a:t>
          </a:r>
          <a:r>
            <a:rPr lang="it-IT" sz="2400" b="1" kern="1200" dirty="0" smtClean="0">
              <a:solidFill>
                <a:srgbClr val="042FA8"/>
              </a:solidFill>
            </a:rPr>
            <a:t>integrandosi</a:t>
          </a:r>
          <a:r>
            <a:rPr lang="it-IT" sz="2400" b="0" kern="1200" dirty="0" smtClean="0">
              <a:solidFill>
                <a:srgbClr val="042FA8"/>
              </a:solidFill>
            </a:rPr>
            <a:t> su </a:t>
          </a:r>
          <a:r>
            <a:rPr lang="it-IT" sz="2400" b="0" kern="1200" dirty="0" smtClean="0">
              <a:solidFill>
                <a:srgbClr val="042FA8"/>
              </a:solidFill>
            </a:rPr>
            <a:t>questioni </a:t>
          </a:r>
          <a:r>
            <a:rPr lang="it-IT" sz="2400" b="0" kern="1200" dirty="0" smtClean="0">
              <a:solidFill>
                <a:srgbClr val="042FA8"/>
              </a:solidFill>
            </a:rPr>
            <a:t>di interesse comune</a:t>
          </a:r>
          <a:endParaRPr lang="en-GB" sz="2400" b="0" kern="1200" dirty="0">
            <a:solidFill>
              <a:srgbClr val="042FA8"/>
            </a:solidFill>
          </a:endParaRPr>
        </a:p>
      </dsp:txBody>
      <dsp:txXfrm>
        <a:off x="1812771" y="2975019"/>
        <a:ext cx="6569228" cy="1363712"/>
      </dsp:txXfrm>
    </dsp:sp>
    <dsp:sp modelId="{C74F030D-4590-48E7-A61B-73E609CCAF96}">
      <dsp:nvSpPr>
        <dsp:cNvPr id="0" name=""/>
        <dsp:cNvSpPr/>
      </dsp:nvSpPr>
      <dsp:spPr>
        <a:xfrm>
          <a:off x="136371" y="3136537"/>
          <a:ext cx="1676400" cy="1090969"/>
        </a:xfrm>
        <a:prstGeom prst="roundRect">
          <a:avLst>
            <a:gd name="adj" fmla="val 10000"/>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t="-4000" b="-4000"/>
          </a:stretch>
        </a:blipFill>
        <a:ln w="25400" cap="flat" cmpd="sng" algn="ctr">
          <a:solidFill>
            <a:srgbClr val="042FA8"/>
          </a:solidFill>
          <a:prstDash val="solid"/>
        </a:ln>
        <a:effectLst/>
      </dsp:spPr>
      <dsp:style>
        <a:lnRef idx="2">
          <a:scrgbClr r="0" g="0" b="0"/>
        </a:lnRef>
        <a:fillRef idx="1">
          <a:scrgbClr r="0" g="0" b="0"/>
        </a:fillRef>
        <a:effectRef idx="0">
          <a:scrgbClr r="0" g="0" b="0"/>
        </a:effectRef>
        <a:fontRef idx="minor"/>
      </dsp:style>
    </dsp:sp>
    <dsp:sp modelId="{A63D9480-7E9E-428F-A473-0F0D90665BC2}">
      <dsp:nvSpPr>
        <dsp:cNvPr id="0" name=""/>
        <dsp:cNvSpPr/>
      </dsp:nvSpPr>
      <dsp:spPr>
        <a:xfrm>
          <a:off x="0" y="4500249"/>
          <a:ext cx="8382000" cy="1363712"/>
        </a:xfrm>
        <a:prstGeom prst="roundRect">
          <a:avLst>
            <a:gd name="adj" fmla="val 10000"/>
          </a:avLst>
        </a:prstGeom>
        <a:solidFill>
          <a:schemeClr val="lt1">
            <a:hueOff val="0"/>
            <a:satOff val="0"/>
            <a:lumOff val="0"/>
            <a:alphaOff val="0"/>
          </a:schemeClr>
        </a:solidFill>
        <a:ln w="25400" cap="flat" cmpd="sng" algn="ctr">
          <a:solidFill>
            <a:srgbClr val="042FA8"/>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it-IT" sz="2400" b="1" kern="1200" dirty="0" smtClean="0">
              <a:solidFill>
                <a:srgbClr val="042FA8"/>
              </a:solidFill>
            </a:rPr>
            <a:t>Un'Europa più forte rende più forte la NATO</a:t>
          </a:r>
          <a:endParaRPr lang="en-GB" sz="1600" kern="1200" dirty="0">
            <a:solidFill>
              <a:srgbClr val="042FA8"/>
            </a:solidFill>
          </a:endParaRPr>
        </a:p>
      </dsp:txBody>
      <dsp:txXfrm>
        <a:off x="1812771" y="4500249"/>
        <a:ext cx="6569228" cy="1363712"/>
      </dsp:txXfrm>
    </dsp:sp>
    <dsp:sp modelId="{F7ED4B65-588A-424F-B30D-AAB192A78724}">
      <dsp:nvSpPr>
        <dsp:cNvPr id="0" name=""/>
        <dsp:cNvSpPr/>
      </dsp:nvSpPr>
      <dsp:spPr>
        <a:xfrm>
          <a:off x="136371" y="4636621"/>
          <a:ext cx="1676400" cy="1090969"/>
        </a:xfrm>
        <a:prstGeom prst="roundRect">
          <a:avLst>
            <a:gd name="adj" fmla="val 10000"/>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8000" r="-8000"/>
          </a:stretch>
        </a:blipFill>
        <a:ln w="25400" cap="flat" cmpd="sng" algn="ctr">
          <a:solidFill>
            <a:srgbClr val="042FA8"/>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362" cy="49419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778155" y="0"/>
            <a:ext cx="2889362" cy="494193"/>
          </a:xfrm>
          <a:prstGeom prst="rect">
            <a:avLst/>
          </a:prstGeom>
        </p:spPr>
        <p:txBody>
          <a:bodyPr vert="horz" lIns="91440" tIns="45720" rIns="91440" bIns="45720" rtlCol="0"/>
          <a:lstStyle>
            <a:lvl1pPr algn="r">
              <a:defRPr sz="1200"/>
            </a:lvl1pPr>
          </a:lstStyle>
          <a:p>
            <a:fld id="{C501069D-A42C-47F0-B971-9B8B378F90E8}" type="datetimeFigureOut">
              <a:rPr lang="en-GB" smtClean="0"/>
              <a:t>29/01/20</a:t>
            </a:fld>
            <a:endParaRPr lang="en-GB"/>
          </a:p>
        </p:txBody>
      </p:sp>
      <p:sp>
        <p:nvSpPr>
          <p:cNvPr id="4" name="Footer Placeholder 3"/>
          <p:cNvSpPr>
            <a:spLocks noGrp="1"/>
          </p:cNvSpPr>
          <p:nvPr>
            <p:ph type="ftr" sz="quarter" idx="2"/>
          </p:nvPr>
        </p:nvSpPr>
        <p:spPr>
          <a:xfrm>
            <a:off x="0" y="9376871"/>
            <a:ext cx="2889362" cy="49419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778155" y="9376871"/>
            <a:ext cx="2889362" cy="494192"/>
          </a:xfrm>
          <a:prstGeom prst="rect">
            <a:avLst/>
          </a:prstGeom>
        </p:spPr>
        <p:txBody>
          <a:bodyPr vert="horz" lIns="91440" tIns="45720" rIns="91440" bIns="45720" rtlCol="0" anchor="b"/>
          <a:lstStyle>
            <a:lvl1pPr algn="r">
              <a:defRPr sz="1200"/>
            </a:lvl1pPr>
          </a:lstStyle>
          <a:p>
            <a:fld id="{CE4FCC25-CCF3-4E63-B5A6-7E15509EC281}" type="slidenum">
              <a:rPr lang="en-GB" smtClean="0"/>
              <a:t>‹n.›</a:t>
            </a:fld>
            <a:endParaRPr lang="en-GB"/>
          </a:p>
        </p:txBody>
      </p:sp>
    </p:spTree>
    <p:extLst>
      <p:ext uri="{BB962C8B-B14F-4D97-AF65-F5344CB8AC3E}">
        <p14:creationId xmlns:p14="http://schemas.microsoft.com/office/powerpoint/2010/main" val="23358738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363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777607" y="0"/>
            <a:ext cx="2889938" cy="493633"/>
          </a:xfrm>
          <a:prstGeom prst="rect">
            <a:avLst/>
          </a:prstGeom>
        </p:spPr>
        <p:txBody>
          <a:bodyPr vert="horz" lIns="91440" tIns="45720" rIns="91440" bIns="45720" rtlCol="0"/>
          <a:lstStyle>
            <a:lvl1pPr algn="r">
              <a:defRPr sz="1200"/>
            </a:lvl1pPr>
          </a:lstStyle>
          <a:p>
            <a:fld id="{5D84745A-0971-4D1A-ADF9-C6D643C1E9D0}" type="datetimeFigureOut">
              <a:rPr lang="en-GB" smtClean="0"/>
              <a:t>29/01/20</a:t>
            </a:fld>
            <a:endParaRPr lang="en-GB"/>
          </a:p>
        </p:txBody>
      </p:sp>
      <p:sp>
        <p:nvSpPr>
          <p:cNvPr id="4" name="Slide Image Placeholder 3"/>
          <p:cNvSpPr>
            <a:spLocks noGrp="1" noRot="1" noChangeAspect="1"/>
          </p:cNvSpPr>
          <p:nvPr>
            <p:ph type="sldImg" idx="2"/>
          </p:nvPr>
        </p:nvSpPr>
        <p:spPr>
          <a:xfrm>
            <a:off x="866775" y="739775"/>
            <a:ext cx="4935538" cy="3703638"/>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66909" y="4689516"/>
            <a:ext cx="5335270" cy="444269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377316"/>
            <a:ext cx="2889938" cy="493633"/>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777607" y="9377316"/>
            <a:ext cx="2889938" cy="493633"/>
          </a:xfrm>
          <a:prstGeom prst="rect">
            <a:avLst/>
          </a:prstGeom>
        </p:spPr>
        <p:txBody>
          <a:bodyPr vert="horz" lIns="91440" tIns="45720" rIns="91440" bIns="45720" rtlCol="0" anchor="b"/>
          <a:lstStyle>
            <a:lvl1pPr algn="r">
              <a:defRPr sz="1200"/>
            </a:lvl1pPr>
          </a:lstStyle>
          <a:p>
            <a:fld id="{AC588355-40AB-47FE-8362-ED4767796A83}" type="slidenum">
              <a:rPr lang="en-GB" smtClean="0"/>
              <a:t>‹n.›</a:t>
            </a:fld>
            <a:endParaRPr lang="en-GB"/>
          </a:p>
        </p:txBody>
      </p:sp>
    </p:spTree>
    <p:extLst>
      <p:ext uri="{BB962C8B-B14F-4D97-AF65-F5344CB8AC3E}">
        <p14:creationId xmlns:p14="http://schemas.microsoft.com/office/powerpoint/2010/main" val="4085977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C588355-40AB-47FE-8362-ED4767796A83}" type="slidenum">
              <a:rPr lang="en-GB" smtClean="0"/>
              <a:t>1</a:t>
            </a:fld>
            <a:endParaRPr lang="en-GB"/>
          </a:p>
        </p:txBody>
      </p:sp>
    </p:spTree>
    <p:extLst>
      <p:ext uri="{BB962C8B-B14F-4D97-AF65-F5344CB8AC3E}">
        <p14:creationId xmlns:p14="http://schemas.microsoft.com/office/powerpoint/2010/main" val="20313130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sz="1200" kern="1200" dirty="0" smtClean="0">
                <a:solidFill>
                  <a:schemeClr val="tx1"/>
                </a:solidFill>
                <a:effectLst/>
                <a:latin typeface="+mn-lt"/>
                <a:ea typeface="+mn-ea"/>
                <a:cs typeface="+mn-cs"/>
              </a:rPr>
              <a:t>fornisce pareri continui e qualificati in materia militare alle autorità politiche, assicurando che la voce dei responsabili degli strumenti militari dei rispettivi Stati Membri, sia ascoltata nell'ambito delle Istituzioni europee e incorporata nella decisioni prese in seno al Consiglio.</a:t>
            </a:r>
            <a:r>
              <a:rPr lang="en-GB" sz="1200" kern="1200" dirty="0" smtClean="0">
                <a:solidFill>
                  <a:schemeClr val="tx1"/>
                </a:solidFill>
                <a:effectLst/>
                <a:latin typeface="+mn-lt"/>
                <a:ea typeface="+mn-ea"/>
                <a:cs typeface="+mn-cs"/>
              </a:rPr>
              <a:t>d the capacity of the Union to act as a credible security provider, world-wide</a:t>
            </a:r>
            <a:endParaRPr lang="en-GB" dirty="0"/>
          </a:p>
        </p:txBody>
      </p:sp>
      <p:sp>
        <p:nvSpPr>
          <p:cNvPr id="4" name="Slide Number Placeholder 3"/>
          <p:cNvSpPr>
            <a:spLocks noGrp="1"/>
          </p:cNvSpPr>
          <p:nvPr>
            <p:ph type="sldNum" sz="quarter" idx="10"/>
          </p:nvPr>
        </p:nvSpPr>
        <p:spPr/>
        <p:txBody>
          <a:bodyPr/>
          <a:lstStyle/>
          <a:p>
            <a:fld id="{AC588355-40AB-47FE-8362-ED4767796A83}" type="slidenum">
              <a:rPr lang="en-GB" smtClean="0"/>
              <a:t>2</a:t>
            </a:fld>
            <a:endParaRPr lang="en-GB"/>
          </a:p>
        </p:txBody>
      </p:sp>
    </p:spTree>
    <p:extLst>
      <p:ext uri="{BB962C8B-B14F-4D97-AF65-F5344CB8AC3E}">
        <p14:creationId xmlns:p14="http://schemas.microsoft.com/office/powerpoint/2010/main" val="4602435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sz="1200" kern="1200" dirty="0" smtClean="0">
                <a:solidFill>
                  <a:schemeClr val="tx1"/>
                </a:solidFill>
                <a:effectLst/>
                <a:latin typeface="+mn-lt"/>
                <a:ea typeface="+mn-ea"/>
                <a:cs typeface="+mn-cs"/>
              </a:rPr>
              <a:t>fornisce pareri continui e qualificati in materia militare alle autorità politiche, assicurando che la voce dei responsabili degli strumenti militari dei rispettivi Stati Membri, sia ascoltata nell'ambito delle Istituzioni europee e incorporata nella decisioni prese in seno al Consiglio.</a:t>
            </a:r>
            <a:r>
              <a:rPr lang="en-GB" sz="1200" kern="1200" dirty="0" smtClean="0">
                <a:solidFill>
                  <a:schemeClr val="tx1"/>
                </a:solidFill>
                <a:effectLst/>
                <a:latin typeface="+mn-lt"/>
                <a:ea typeface="+mn-ea"/>
                <a:cs typeface="+mn-cs"/>
              </a:rPr>
              <a:t>d the capacity of the Union to act as a credible security provider, world-wide</a:t>
            </a:r>
            <a:endParaRPr lang="en-GB" dirty="0"/>
          </a:p>
        </p:txBody>
      </p:sp>
      <p:sp>
        <p:nvSpPr>
          <p:cNvPr id="4" name="Slide Number Placeholder 3"/>
          <p:cNvSpPr>
            <a:spLocks noGrp="1"/>
          </p:cNvSpPr>
          <p:nvPr>
            <p:ph type="sldNum" sz="quarter" idx="10"/>
          </p:nvPr>
        </p:nvSpPr>
        <p:spPr/>
        <p:txBody>
          <a:bodyPr/>
          <a:lstStyle/>
          <a:p>
            <a:fld id="{AC588355-40AB-47FE-8362-ED4767796A83}" type="slidenum">
              <a:rPr lang="en-GB" smtClean="0"/>
              <a:t>3</a:t>
            </a:fld>
            <a:endParaRPr lang="en-GB"/>
          </a:p>
        </p:txBody>
      </p:sp>
    </p:spTree>
    <p:extLst>
      <p:ext uri="{BB962C8B-B14F-4D97-AF65-F5344CB8AC3E}">
        <p14:creationId xmlns:p14="http://schemas.microsoft.com/office/powerpoint/2010/main" val="4602435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dirty="0" smtClean="0">
                <a:solidFill>
                  <a:schemeClr val="tx1"/>
                </a:solidFill>
                <a:effectLst/>
                <a:latin typeface="+mn-lt"/>
                <a:ea typeface="+mn-ea"/>
                <a:cs typeface="+mn-cs"/>
              </a:rPr>
              <a:t>It is worth reminding that </a:t>
            </a:r>
            <a:r>
              <a:rPr lang="en-GB" sz="1200" b="1" kern="1200" dirty="0" smtClean="0">
                <a:solidFill>
                  <a:schemeClr val="tx1"/>
                </a:solidFill>
                <a:effectLst/>
                <a:latin typeface="+mn-lt"/>
                <a:ea typeface="+mn-ea"/>
                <a:cs typeface="+mn-cs"/>
              </a:rPr>
              <a:t>22 of the 28</a:t>
            </a:r>
            <a:r>
              <a:rPr lang="en-GB" sz="1200" kern="1200" dirty="0" smtClean="0">
                <a:solidFill>
                  <a:schemeClr val="tx1"/>
                </a:solidFill>
                <a:effectLst/>
                <a:latin typeface="+mn-lt"/>
                <a:ea typeface="+mn-ea"/>
                <a:cs typeface="+mn-cs"/>
              </a:rPr>
              <a:t> EU Member States are </a:t>
            </a:r>
            <a:r>
              <a:rPr lang="en-GB" sz="1200" b="1" kern="1200" dirty="0" smtClean="0">
                <a:solidFill>
                  <a:schemeClr val="tx1"/>
                </a:solidFill>
                <a:effectLst/>
                <a:latin typeface="+mn-lt"/>
                <a:ea typeface="+mn-ea"/>
                <a:cs typeface="+mn-cs"/>
              </a:rPr>
              <a:t>NATO ALLIES</a:t>
            </a:r>
            <a:r>
              <a:rPr lang="en-GB" sz="1200" kern="1200" dirty="0" smtClean="0">
                <a:solidFill>
                  <a:schemeClr val="tx1"/>
                </a:solidFill>
                <a:effectLst/>
                <a:latin typeface="+mn-lt"/>
                <a:ea typeface="+mn-ea"/>
                <a:cs typeface="+mn-cs"/>
              </a:rPr>
              <a:t>. </a:t>
            </a:r>
          </a:p>
          <a:p>
            <a:pPr lvl="0"/>
            <a:r>
              <a:rPr lang="en-GB" sz="1200" kern="1200" dirty="0" smtClean="0">
                <a:solidFill>
                  <a:schemeClr val="tx1"/>
                </a:solidFill>
                <a:effectLst/>
                <a:latin typeface="+mn-lt"/>
                <a:ea typeface="+mn-ea"/>
                <a:cs typeface="+mn-cs"/>
              </a:rPr>
              <a:t>And that </a:t>
            </a:r>
            <a:r>
              <a:rPr lang="en-GB" sz="1200" b="1" kern="1200" dirty="0" smtClean="0">
                <a:solidFill>
                  <a:schemeClr val="tx1"/>
                </a:solidFill>
                <a:effectLst/>
                <a:latin typeface="+mn-lt"/>
                <a:ea typeface="+mn-ea"/>
                <a:cs typeface="+mn-cs"/>
              </a:rPr>
              <a:t>THE MAJORITY OF EU AND NATO NATIONS</a:t>
            </a:r>
            <a:r>
              <a:rPr lang="en-GB" sz="1200" kern="1200" dirty="0" smtClean="0">
                <a:solidFill>
                  <a:schemeClr val="tx1"/>
                </a:solidFill>
                <a:effectLst/>
                <a:latin typeface="+mn-lt"/>
                <a:ea typeface="+mn-ea"/>
                <a:cs typeface="+mn-cs"/>
              </a:rPr>
              <a:t> adopt the concept, which precludes the permanent commitment of different sets of forces to each organization but, instead, assign them on contingency basis.</a:t>
            </a:r>
          </a:p>
          <a:p>
            <a:pPr lvl="0"/>
            <a:r>
              <a:rPr lang="en-GB" sz="1200" kern="1200" dirty="0" smtClean="0">
                <a:solidFill>
                  <a:schemeClr val="tx1"/>
                </a:solidFill>
                <a:effectLst/>
                <a:latin typeface="+mn-lt"/>
                <a:ea typeface="+mn-ea"/>
                <a:cs typeface="+mn-cs"/>
              </a:rPr>
              <a:t>This creates a </a:t>
            </a:r>
            <a:r>
              <a:rPr lang="en-GB" sz="1200" b="1" kern="1200" dirty="0" smtClean="0">
                <a:solidFill>
                  <a:schemeClr val="tx1"/>
                </a:solidFill>
                <a:effectLst/>
                <a:latin typeface="+mn-lt"/>
                <a:ea typeface="+mn-ea"/>
                <a:cs typeface="+mn-cs"/>
              </a:rPr>
              <a:t>STRONG WILLINGNESS</a:t>
            </a:r>
            <a:r>
              <a:rPr lang="en-GB" sz="1200" kern="1200" dirty="0" smtClean="0">
                <a:solidFill>
                  <a:schemeClr val="tx1"/>
                </a:solidFill>
                <a:effectLst/>
                <a:latin typeface="+mn-lt"/>
                <a:ea typeface="+mn-ea"/>
                <a:cs typeface="+mn-cs"/>
              </a:rPr>
              <a:t> to avoid unnecessary duplication. </a:t>
            </a:r>
          </a:p>
          <a:p>
            <a:pPr lvl="0"/>
            <a:r>
              <a:rPr lang="en-GB" sz="1200" kern="1200" dirty="0" smtClean="0">
                <a:solidFill>
                  <a:schemeClr val="tx1"/>
                </a:solidFill>
                <a:effectLst/>
                <a:latin typeface="+mn-lt"/>
                <a:ea typeface="+mn-ea"/>
                <a:cs typeface="+mn-cs"/>
              </a:rPr>
              <a:t>Someone of you may also recall the concept of "</a:t>
            </a:r>
            <a:r>
              <a:rPr lang="en-GB" sz="1200" b="1" kern="1200" dirty="0" smtClean="0">
                <a:solidFill>
                  <a:schemeClr val="tx1"/>
                </a:solidFill>
                <a:effectLst/>
                <a:latin typeface="+mn-lt"/>
                <a:ea typeface="+mn-ea"/>
                <a:cs typeface="+mn-cs"/>
              </a:rPr>
              <a:t>SEPARATE BUT NOT SEPARABLE FORCES</a:t>
            </a:r>
            <a:r>
              <a:rPr lang="en-GB" sz="1200" kern="1200" dirty="0" smtClean="0">
                <a:solidFill>
                  <a:schemeClr val="tx1"/>
                </a:solidFill>
                <a:effectLst/>
                <a:latin typeface="+mn-lt"/>
                <a:ea typeface="+mn-ea"/>
                <a:cs typeface="+mn-cs"/>
              </a:rPr>
              <a:t>", a Euro Pillar in NATO.</a:t>
            </a:r>
          </a:p>
          <a:p>
            <a:pPr lvl="0"/>
            <a:r>
              <a:rPr lang="en-GB" sz="1200" kern="1200" dirty="0" smtClean="0">
                <a:solidFill>
                  <a:schemeClr val="tx1"/>
                </a:solidFill>
                <a:effectLst/>
                <a:latin typeface="+mn-lt"/>
                <a:ea typeface="+mn-ea"/>
                <a:cs typeface="+mn-cs"/>
              </a:rPr>
              <a:t>The recent EU-NATO JOINT DECLARATIONS have given </a:t>
            </a:r>
            <a:r>
              <a:rPr lang="en-GB" sz="1200" b="1" kern="1200" dirty="0" smtClean="0">
                <a:solidFill>
                  <a:schemeClr val="tx1"/>
                </a:solidFill>
                <a:effectLst/>
                <a:latin typeface="+mn-lt"/>
                <a:ea typeface="+mn-ea"/>
                <a:cs typeface="+mn-cs"/>
              </a:rPr>
              <a:t>NEW ENERGY</a:t>
            </a:r>
            <a:r>
              <a:rPr lang="en-GB" sz="1200" kern="1200" dirty="0" smtClean="0">
                <a:solidFill>
                  <a:schemeClr val="tx1"/>
                </a:solidFill>
                <a:effectLst/>
                <a:latin typeface="+mn-lt"/>
                <a:ea typeface="+mn-ea"/>
                <a:cs typeface="+mn-cs"/>
              </a:rPr>
              <a:t> to this important cooperation, with a common set of proposals in 8 specific sectors (HYBRID, CYBER, OPERATIONAL COOPERATION, DEFENCE CAPABILITIES, INDUSTRY AND RESEARCH, EXERCISES, CAPACITY BUILDING AND DIALOGUE)</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C588355-40AB-47FE-8362-ED4767796A83}" type="slidenum">
              <a:rPr lang="en-GB" smtClean="0"/>
              <a:t>4</a:t>
            </a:fld>
            <a:endParaRPr lang="en-GB"/>
          </a:p>
        </p:txBody>
      </p:sp>
    </p:spTree>
    <p:extLst>
      <p:ext uri="{BB962C8B-B14F-4D97-AF65-F5344CB8AC3E}">
        <p14:creationId xmlns:p14="http://schemas.microsoft.com/office/powerpoint/2010/main" val="39641353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sz="1200" kern="1200" dirty="0" smtClean="0">
                <a:solidFill>
                  <a:schemeClr val="tx1"/>
                </a:solidFill>
                <a:effectLst/>
                <a:latin typeface="+mn-lt"/>
                <a:ea typeface="+mn-ea"/>
                <a:cs typeface="+mn-cs"/>
              </a:rPr>
              <a:t>Si potrebbe infatti verificare una pericolosa combinazione di due effetti che regolano le relazioni internazionali : l' effetto farfalla, che spiega come anche minacce provenienti da lontano possano riverberarsi sulla nostra sicurezza, con l'effetto domino in base al quale crisi generano altre crisi.</a:t>
            </a:r>
            <a:endParaRPr lang="en-GB" dirty="0"/>
          </a:p>
        </p:txBody>
      </p:sp>
      <p:sp>
        <p:nvSpPr>
          <p:cNvPr id="4" name="Slide Number Placeholder 3"/>
          <p:cNvSpPr>
            <a:spLocks noGrp="1"/>
          </p:cNvSpPr>
          <p:nvPr>
            <p:ph type="sldNum" sz="quarter" idx="10"/>
          </p:nvPr>
        </p:nvSpPr>
        <p:spPr/>
        <p:txBody>
          <a:bodyPr/>
          <a:lstStyle/>
          <a:p>
            <a:fld id="{AC588355-40AB-47FE-8362-ED4767796A83}" type="slidenum">
              <a:rPr lang="en-GB" smtClean="0"/>
              <a:t>5</a:t>
            </a:fld>
            <a:endParaRPr lang="en-GB"/>
          </a:p>
        </p:txBody>
      </p:sp>
    </p:spTree>
    <p:extLst>
      <p:ext uri="{BB962C8B-B14F-4D97-AF65-F5344CB8AC3E}">
        <p14:creationId xmlns:p14="http://schemas.microsoft.com/office/powerpoint/2010/main" val="4602435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sz="1200" kern="1200" dirty="0" smtClean="0">
                <a:solidFill>
                  <a:schemeClr val="tx1"/>
                </a:solidFill>
                <a:effectLst/>
                <a:latin typeface="+mn-lt"/>
                <a:ea typeface="+mn-ea"/>
                <a:cs typeface="+mn-cs"/>
              </a:rPr>
              <a:t>Si potrebbe infatti verificare una pericolosa combinazione di due effetti che regolano le relazioni internazionali : l' effetto farfalla, che spiega come anche minacce provenienti da lontano possano riverberarsi sulla nostra sicurezza, con l'effetto domino in base al quale crisi generano altre crisi.</a:t>
            </a:r>
            <a:endParaRPr lang="en-GB" dirty="0"/>
          </a:p>
        </p:txBody>
      </p:sp>
      <p:sp>
        <p:nvSpPr>
          <p:cNvPr id="4" name="Slide Number Placeholder 3"/>
          <p:cNvSpPr>
            <a:spLocks noGrp="1"/>
          </p:cNvSpPr>
          <p:nvPr>
            <p:ph type="sldNum" sz="quarter" idx="10"/>
          </p:nvPr>
        </p:nvSpPr>
        <p:spPr/>
        <p:txBody>
          <a:bodyPr/>
          <a:lstStyle/>
          <a:p>
            <a:fld id="{AC588355-40AB-47FE-8362-ED4767796A83}" type="slidenum">
              <a:rPr lang="en-GB" smtClean="0"/>
              <a:t>6</a:t>
            </a:fld>
            <a:endParaRPr lang="en-GB"/>
          </a:p>
        </p:txBody>
      </p:sp>
    </p:spTree>
    <p:extLst>
      <p:ext uri="{BB962C8B-B14F-4D97-AF65-F5344CB8AC3E}">
        <p14:creationId xmlns:p14="http://schemas.microsoft.com/office/powerpoint/2010/main" val="4602435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sz="1200" dirty="0" smtClean="0">
                <a:solidFill>
                  <a:srgbClr val="042FA8"/>
                </a:solidFill>
              </a:rPr>
              <a:t>Necessita' risposta strategica </a:t>
            </a:r>
            <a:r>
              <a:rPr lang="it-IT" sz="1200" b="1" dirty="0" smtClean="0">
                <a:solidFill>
                  <a:srgbClr val="042FA8"/>
                </a:solidFill>
              </a:rPr>
              <a:t>RAPIDA E FORTE</a:t>
            </a:r>
          </a:p>
          <a:p>
            <a:endParaRPr lang="it-IT" sz="1200" dirty="0" smtClean="0">
              <a:solidFill>
                <a:srgbClr val="042FA8"/>
              </a:solidFill>
            </a:endParaRPr>
          </a:p>
          <a:p>
            <a:r>
              <a:rPr lang="it-IT" sz="1200" dirty="0" smtClean="0">
                <a:solidFill>
                  <a:srgbClr val="042FA8"/>
                </a:solidFill>
              </a:rPr>
              <a:t>Unione europea deve adottare un </a:t>
            </a:r>
            <a:r>
              <a:rPr lang="it-IT" sz="1200" b="1" dirty="0" smtClean="0">
                <a:solidFill>
                  <a:srgbClr val="042FA8"/>
                </a:solidFill>
              </a:rPr>
              <a:t>APPROCCIO PROATTIVO</a:t>
            </a:r>
          </a:p>
          <a:p>
            <a:r>
              <a:rPr lang="it-IT" sz="1200" dirty="0" smtClean="0">
                <a:solidFill>
                  <a:srgbClr val="042FA8"/>
                </a:solidFill>
              </a:rPr>
              <a:t> </a:t>
            </a:r>
          </a:p>
          <a:p>
            <a:r>
              <a:rPr lang="it-IT" sz="1200" dirty="0" smtClean="0">
                <a:solidFill>
                  <a:srgbClr val="042FA8"/>
                </a:solidFill>
              </a:rPr>
              <a:t>Istituzioni al lavoro per individuare iniziative </a:t>
            </a:r>
            <a:r>
              <a:rPr lang="it-IT" sz="1200" b="1" dirty="0" smtClean="0">
                <a:solidFill>
                  <a:srgbClr val="042FA8"/>
                </a:solidFill>
              </a:rPr>
              <a:t>CONCRETE ED EFFICACI</a:t>
            </a:r>
          </a:p>
          <a:p>
            <a:endParaRPr lang="it-IT" sz="1200" dirty="0" smtClean="0">
              <a:solidFill>
                <a:srgbClr val="042FA8"/>
              </a:solidFill>
            </a:endParaRPr>
          </a:p>
          <a:p>
            <a:r>
              <a:rPr lang="it-IT" sz="1200" dirty="0" smtClean="0">
                <a:solidFill>
                  <a:srgbClr val="042FA8"/>
                </a:solidFill>
              </a:rPr>
              <a:t>Evitare che vuoto lasciato da ONU, UE o NATO diventi un terreno fertile per </a:t>
            </a:r>
            <a:r>
              <a:rPr lang="it-IT" sz="1200" b="1" dirty="0" smtClean="0">
                <a:solidFill>
                  <a:srgbClr val="042FA8"/>
                </a:solidFill>
              </a:rPr>
              <a:t>SINGOLI ATTORI </a:t>
            </a:r>
          </a:p>
          <a:p>
            <a:r>
              <a:rPr lang="it-IT" sz="1200" dirty="0" smtClean="0">
                <a:solidFill>
                  <a:srgbClr val="042FA8"/>
                </a:solidFill>
              </a:rPr>
              <a:t> </a:t>
            </a:r>
          </a:p>
          <a:p>
            <a:r>
              <a:rPr lang="it-IT" sz="1200" dirty="0" smtClean="0">
                <a:solidFill>
                  <a:srgbClr val="042FA8"/>
                </a:solidFill>
              </a:rPr>
              <a:t>"</a:t>
            </a:r>
            <a:r>
              <a:rPr lang="it-IT" sz="1200" b="1" dirty="0" smtClean="0">
                <a:solidFill>
                  <a:srgbClr val="042FA8"/>
                </a:solidFill>
              </a:rPr>
              <a:t>APPROCCIO INTEGRATO</a:t>
            </a:r>
            <a:r>
              <a:rPr lang="it-IT" sz="1200" dirty="0" smtClean="0">
                <a:solidFill>
                  <a:srgbClr val="042FA8"/>
                </a:solidFill>
              </a:rPr>
              <a:t>"</a:t>
            </a:r>
          </a:p>
          <a:p>
            <a:endParaRPr lang="it-IT" sz="1200" dirty="0" smtClean="0">
              <a:solidFill>
                <a:srgbClr val="042FA8"/>
              </a:solidFill>
            </a:endParaRPr>
          </a:p>
          <a:p>
            <a:r>
              <a:rPr lang="it-IT" sz="1200" b="1" dirty="0" smtClean="0">
                <a:solidFill>
                  <a:srgbClr val="042FA8"/>
                </a:solidFill>
              </a:rPr>
              <a:t>HARD POWER </a:t>
            </a:r>
            <a:r>
              <a:rPr lang="it-IT" sz="1200" dirty="0" smtClean="0">
                <a:solidFill>
                  <a:srgbClr val="042FA8"/>
                </a:solidFill>
              </a:rPr>
              <a:t>una delle componenti irrinunciabili, per permettere all'</a:t>
            </a:r>
            <a:r>
              <a:rPr lang="it-IT" sz="1200" b="1" dirty="0" smtClean="0">
                <a:solidFill>
                  <a:srgbClr val="042FA8"/>
                </a:solidFill>
              </a:rPr>
              <a:t>EUROPA</a:t>
            </a:r>
            <a:r>
              <a:rPr lang="it-IT" sz="1200" dirty="0" smtClean="0">
                <a:solidFill>
                  <a:srgbClr val="042FA8"/>
                </a:solidFill>
              </a:rPr>
              <a:t> di essere pu' </a:t>
            </a:r>
            <a:r>
              <a:rPr lang="it-IT" sz="1200" b="1" dirty="0" smtClean="0">
                <a:solidFill>
                  <a:srgbClr val="042FA8"/>
                </a:solidFill>
              </a:rPr>
              <a:t>Assertiva</a:t>
            </a:r>
          </a:p>
          <a:p>
            <a:endParaRPr lang="en-GB" dirty="0"/>
          </a:p>
        </p:txBody>
      </p:sp>
      <p:sp>
        <p:nvSpPr>
          <p:cNvPr id="4" name="Slide Number Placeholder 3"/>
          <p:cNvSpPr>
            <a:spLocks noGrp="1"/>
          </p:cNvSpPr>
          <p:nvPr>
            <p:ph type="sldNum" sz="quarter" idx="10"/>
          </p:nvPr>
        </p:nvSpPr>
        <p:spPr/>
        <p:txBody>
          <a:bodyPr/>
          <a:lstStyle/>
          <a:p>
            <a:fld id="{AC588355-40AB-47FE-8362-ED4767796A83}" type="slidenum">
              <a:rPr lang="en-GB" smtClean="0"/>
              <a:t>7</a:t>
            </a:fld>
            <a:endParaRPr lang="en-GB"/>
          </a:p>
        </p:txBody>
      </p:sp>
    </p:spTree>
    <p:extLst>
      <p:ext uri="{BB962C8B-B14F-4D97-AF65-F5344CB8AC3E}">
        <p14:creationId xmlns:p14="http://schemas.microsoft.com/office/powerpoint/2010/main" val="4602435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The Global Strategy has confirmed to be a cornerstone document that summarizes the strong will, the commitment and the capacity of the Union to act as a credible security provider, world-wide</a:t>
            </a:r>
            <a:endParaRPr lang="en-GB" dirty="0"/>
          </a:p>
        </p:txBody>
      </p:sp>
      <p:sp>
        <p:nvSpPr>
          <p:cNvPr id="4" name="Slide Number Placeholder 3"/>
          <p:cNvSpPr>
            <a:spLocks noGrp="1"/>
          </p:cNvSpPr>
          <p:nvPr>
            <p:ph type="sldNum" sz="quarter" idx="10"/>
          </p:nvPr>
        </p:nvSpPr>
        <p:spPr/>
        <p:txBody>
          <a:bodyPr/>
          <a:lstStyle/>
          <a:p>
            <a:fld id="{AC588355-40AB-47FE-8362-ED4767796A83}" type="slidenum">
              <a:rPr lang="en-GB" smtClean="0"/>
              <a:t>8</a:t>
            </a:fld>
            <a:endParaRPr lang="en-GB"/>
          </a:p>
        </p:txBody>
      </p:sp>
    </p:spTree>
    <p:extLst>
      <p:ext uri="{BB962C8B-B14F-4D97-AF65-F5344CB8AC3E}">
        <p14:creationId xmlns:p14="http://schemas.microsoft.com/office/powerpoint/2010/main" val="4602435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dirty="0" smtClean="0">
                <a:solidFill>
                  <a:schemeClr val="tx1"/>
                </a:solidFill>
                <a:effectLst/>
                <a:latin typeface="+mn-lt"/>
                <a:ea typeface="+mn-ea"/>
                <a:cs typeface="+mn-cs"/>
              </a:rPr>
              <a:t>Strategic Autonomy is about </a:t>
            </a:r>
            <a:r>
              <a:rPr lang="en-GB" sz="1200" b="1" kern="1200" dirty="0" smtClean="0">
                <a:solidFill>
                  <a:schemeClr val="tx1"/>
                </a:solidFill>
                <a:effectLst/>
                <a:latin typeface="+mn-lt"/>
                <a:ea typeface="+mn-ea"/>
                <a:cs typeface="+mn-cs"/>
              </a:rPr>
              <a:t>RESPONSIBILITY</a:t>
            </a:r>
            <a:r>
              <a:rPr lang="en-GB" sz="1200" kern="1200" dirty="0" smtClean="0">
                <a:solidFill>
                  <a:schemeClr val="tx1"/>
                </a:solidFill>
                <a:effectLst/>
                <a:latin typeface="+mn-lt"/>
                <a:ea typeface="+mn-ea"/>
                <a:cs typeface="+mn-cs"/>
              </a:rPr>
              <a:t>.</a:t>
            </a:r>
          </a:p>
          <a:p>
            <a:pPr lvl="0"/>
            <a:r>
              <a:rPr lang="en-GB" sz="1200" kern="1200" dirty="0" smtClean="0">
                <a:solidFill>
                  <a:schemeClr val="tx1"/>
                </a:solidFill>
                <a:effectLst/>
                <a:latin typeface="+mn-lt"/>
                <a:ea typeface="+mn-ea"/>
                <a:cs typeface="+mn-cs"/>
              </a:rPr>
              <a:t>Autonomy should be seen as the freedom to conduct missions and operations autonomously or, </a:t>
            </a:r>
            <a:r>
              <a:rPr lang="en-GB" sz="1200" b="1" kern="1200" dirty="0" smtClean="0">
                <a:solidFill>
                  <a:schemeClr val="tx1"/>
                </a:solidFill>
                <a:effectLst/>
                <a:latin typeface="+mn-lt"/>
                <a:ea typeface="+mn-ea"/>
                <a:cs typeface="+mn-cs"/>
              </a:rPr>
              <a:t>IF NEEDED</a:t>
            </a:r>
            <a:r>
              <a:rPr lang="en-GB" sz="1200" kern="1200" dirty="0" smtClean="0">
                <a:solidFill>
                  <a:schemeClr val="tx1"/>
                </a:solidFill>
                <a:effectLst/>
                <a:latin typeface="+mn-lt"/>
                <a:ea typeface="+mn-ea"/>
                <a:cs typeface="+mn-cs"/>
              </a:rPr>
              <a:t>, with partners wherever possible, such as NATO and UN, as an alternate option. </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C588355-40AB-47FE-8362-ED4767796A83}" type="slidenum">
              <a:rPr lang="en-GB" smtClean="0"/>
              <a:t>9</a:t>
            </a:fld>
            <a:endParaRPr lang="en-GB"/>
          </a:p>
        </p:txBody>
      </p:sp>
    </p:spTree>
    <p:extLst>
      <p:ext uri="{BB962C8B-B14F-4D97-AF65-F5344CB8AC3E}">
        <p14:creationId xmlns:p14="http://schemas.microsoft.com/office/powerpoint/2010/main" val="4602435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dirty="0" smtClean="0">
                <a:solidFill>
                  <a:schemeClr val="tx1"/>
                </a:solidFill>
                <a:effectLst/>
                <a:latin typeface="+mn-lt"/>
                <a:ea typeface="+mn-ea"/>
                <a:cs typeface="+mn-cs"/>
              </a:rPr>
              <a:t>Strategic Autonomy is about </a:t>
            </a:r>
            <a:r>
              <a:rPr lang="en-GB" sz="1200" b="1" kern="1200" dirty="0" smtClean="0">
                <a:solidFill>
                  <a:schemeClr val="tx1"/>
                </a:solidFill>
                <a:effectLst/>
                <a:latin typeface="+mn-lt"/>
                <a:ea typeface="+mn-ea"/>
                <a:cs typeface="+mn-cs"/>
              </a:rPr>
              <a:t>RESPONSIBILITY</a:t>
            </a:r>
            <a:r>
              <a:rPr lang="en-GB" sz="1200" kern="1200" dirty="0" smtClean="0">
                <a:solidFill>
                  <a:schemeClr val="tx1"/>
                </a:solidFill>
                <a:effectLst/>
                <a:latin typeface="+mn-lt"/>
                <a:ea typeface="+mn-ea"/>
                <a:cs typeface="+mn-cs"/>
              </a:rPr>
              <a:t>.</a:t>
            </a:r>
          </a:p>
          <a:p>
            <a:pPr lvl="0"/>
            <a:r>
              <a:rPr lang="en-GB" sz="1200" kern="1200" dirty="0" smtClean="0">
                <a:solidFill>
                  <a:schemeClr val="tx1"/>
                </a:solidFill>
                <a:effectLst/>
                <a:latin typeface="+mn-lt"/>
                <a:ea typeface="+mn-ea"/>
                <a:cs typeface="+mn-cs"/>
              </a:rPr>
              <a:t>Autonomy should be seen as the freedom to conduct missions and operations autonomously or, </a:t>
            </a:r>
            <a:r>
              <a:rPr lang="en-GB" sz="1200" b="1" kern="1200" dirty="0" smtClean="0">
                <a:solidFill>
                  <a:schemeClr val="tx1"/>
                </a:solidFill>
                <a:effectLst/>
                <a:latin typeface="+mn-lt"/>
                <a:ea typeface="+mn-ea"/>
                <a:cs typeface="+mn-cs"/>
              </a:rPr>
              <a:t>IF NEEDED</a:t>
            </a:r>
            <a:r>
              <a:rPr lang="en-GB" sz="1200" kern="1200" dirty="0" smtClean="0">
                <a:solidFill>
                  <a:schemeClr val="tx1"/>
                </a:solidFill>
                <a:effectLst/>
                <a:latin typeface="+mn-lt"/>
                <a:ea typeface="+mn-ea"/>
                <a:cs typeface="+mn-cs"/>
              </a:rPr>
              <a:t>, with partners wherever possible, such as NATO and UN, as an alternate option. </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C588355-40AB-47FE-8362-ED4767796A83}" type="slidenum">
              <a:rPr lang="en-GB" smtClean="0"/>
              <a:t>10</a:t>
            </a:fld>
            <a:endParaRPr lang="en-GB"/>
          </a:p>
        </p:txBody>
      </p:sp>
    </p:spTree>
    <p:extLst>
      <p:ext uri="{BB962C8B-B14F-4D97-AF65-F5344CB8AC3E}">
        <p14:creationId xmlns:p14="http://schemas.microsoft.com/office/powerpoint/2010/main" val="4602435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C588355-40AB-47FE-8362-ED4767796A83}" type="slidenum">
              <a:rPr lang="en-GB" smtClean="0"/>
              <a:t>11</a:t>
            </a:fld>
            <a:endParaRPr lang="en-GB"/>
          </a:p>
        </p:txBody>
      </p:sp>
    </p:spTree>
    <p:extLst>
      <p:ext uri="{BB962C8B-B14F-4D97-AF65-F5344CB8AC3E}">
        <p14:creationId xmlns:p14="http://schemas.microsoft.com/office/powerpoint/2010/main" val="22190612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dirty="0" smtClean="0">
                <a:solidFill>
                  <a:schemeClr val="tx1"/>
                </a:solidFill>
                <a:effectLst/>
                <a:latin typeface="+mn-lt"/>
                <a:ea typeface="+mn-ea"/>
                <a:cs typeface="+mn-cs"/>
              </a:rPr>
              <a:t>Strategic Autonomy is about </a:t>
            </a:r>
            <a:r>
              <a:rPr lang="en-GB" sz="1200" b="1" kern="1200" dirty="0" smtClean="0">
                <a:solidFill>
                  <a:schemeClr val="tx1"/>
                </a:solidFill>
                <a:effectLst/>
                <a:latin typeface="+mn-lt"/>
                <a:ea typeface="+mn-ea"/>
                <a:cs typeface="+mn-cs"/>
              </a:rPr>
              <a:t>RESPONSIBILITY</a:t>
            </a:r>
            <a:r>
              <a:rPr lang="en-GB" sz="1200" kern="1200" dirty="0" smtClean="0">
                <a:solidFill>
                  <a:schemeClr val="tx1"/>
                </a:solidFill>
                <a:effectLst/>
                <a:latin typeface="+mn-lt"/>
                <a:ea typeface="+mn-ea"/>
                <a:cs typeface="+mn-cs"/>
              </a:rPr>
              <a:t>.</a:t>
            </a:r>
          </a:p>
          <a:p>
            <a:pPr lvl="0"/>
            <a:r>
              <a:rPr lang="en-GB" sz="1200" kern="1200" dirty="0" smtClean="0">
                <a:solidFill>
                  <a:schemeClr val="tx1"/>
                </a:solidFill>
                <a:effectLst/>
                <a:latin typeface="+mn-lt"/>
                <a:ea typeface="+mn-ea"/>
                <a:cs typeface="+mn-cs"/>
              </a:rPr>
              <a:t>Autonomy should be seen as the freedom to conduct missions and operations autonomously or, </a:t>
            </a:r>
            <a:r>
              <a:rPr lang="en-GB" sz="1200" b="1" kern="1200" dirty="0" smtClean="0">
                <a:solidFill>
                  <a:schemeClr val="tx1"/>
                </a:solidFill>
                <a:effectLst/>
                <a:latin typeface="+mn-lt"/>
                <a:ea typeface="+mn-ea"/>
                <a:cs typeface="+mn-cs"/>
              </a:rPr>
              <a:t>IF NEEDED</a:t>
            </a:r>
            <a:r>
              <a:rPr lang="en-GB" sz="1200" kern="1200" dirty="0" smtClean="0">
                <a:solidFill>
                  <a:schemeClr val="tx1"/>
                </a:solidFill>
                <a:effectLst/>
                <a:latin typeface="+mn-lt"/>
                <a:ea typeface="+mn-ea"/>
                <a:cs typeface="+mn-cs"/>
              </a:rPr>
              <a:t>, with partners wherever possible, such as NATO and UN, as an alternate option. </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C588355-40AB-47FE-8362-ED4767796A83}" type="slidenum">
              <a:rPr lang="en-GB" smtClean="0"/>
              <a:t>12</a:t>
            </a:fld>
            <a:endParaRPr lang="en-GB"/>
          </a:p>
        </p:txBody>
      </p:sp>
    </p:spTree>
    <p:extLst>
      <p:ext uri="{BB962C8B-B14F-4D97-AF65-F5344CB8AC3E}">
        <p14:creationId xmlns:p14="http://schemas.microsoft.com/office/powerpoint/2010/main" val="4602435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a:t>
            </a:r>
            <a:r>
              <a:rPr lang="en-GB" dirty="0" smtClean="0">
                <a:solidFill>
                  <a:schemeClr val="tx1"/>
                </a:solidFill>
                <a:effectLst/>
                <a:latin typeface="+mn-lt"/>
                <a:ea typeface="+mn-ea"/>
                <a:cs typeface="+mn-cs"/>
              </a:rPr>
              <a:t>deeper and more integrated cooperation among Member States</a:t>
            </a:r>
            <a:endParaRPr lang="en-GB" dirty="0" smtClean="0"/>
          </a:p>
          <a:p>
            <a:r>
              <a:rPr lang="en-GB" dirty="0" smtClean="0"/>
              <a:t>	</a:t>
            </a:r>
          </a:p>
          <a:p>
            <a:r>
              <a:rPr lang="en-GB" sz="1200" kern="1200" dirty="0" smtClean="0">
                <a:solidFill>
                  <a:schemeClr val="tx1"/>
                </a:solidFill>
                <a:effectLst/>
                <a:latin typeface="+mn-lt"/>
                <a:ea typeface="+mn-ea"/>
                <a:cs typeface="+mn-cs"/>
              </a:rPr>
              <a:t>to better coordinate and synchronise defence planning among Member States</a:t>
            </a:r>
            <a:endParaRPr lang="en-GB" dirty="0" smtClean="0"/>
          </a:p>
          <a:p>
            <a:r>
              <a:rPr lang="en-GB" dirty="0" smtClean="0"/>
              <a:t>To support the implementation of the EU Global Strategy, most of the recent tools and initiatives, like the, the Coordinated Annual Review on Defence (CARD), the European Defence Fund (EDF), and the European Peace Facility (EPF), are in the area of Defence Capability Development, as the fulfilment of the Level of Ambition is conditional upon the possession of the relevant capabilities.</a:t>
            </a:r>
            <a:endParaRPr lang="en-GB" dirty="0"/>
          </a:p>
        </p:txBody>
      </p:sp>
      <p:sp>
        <p:nvSpPr>
          <p:cNvPr id="4" name="Slide Number Placeholder 3"/>
          <p:cNvSpPr>
            <a:spLocks noGrp="1"/>
          </p:cNvSpPr>
          <p:nvPr>
            <p:ph type="sldNum" sz="quarter" idx="10"/>
          </p:nvPr>
        </p:nvSpPr>
        <p:spPr/>
        <p:txBody>
          <a:bodyPr/>
          <a:lstStyle/>
          <a:p>
            <a:fld id="{AC588355-40AB-47FE-8362-ED4767796A83}" type="slidenum">
              <a:rPr lang="en-GB" smtClean="0"/>
              <a:t>13</a:t>
            </a:fld>
            <a:endParaRPr lang="en-GB"/>
          </a:p>
        </p:txBody>
      </p:sp>
    </p:spTree>
    <p:extLst>
      <p:ext uri="{BB962C8B-B14F-4D97-AF65-F5344CB8AC3E}">
        <p14:creationId xmlns:p14="http://schemas.microsoft.com/office/powerpoint/2010/main" val="25512508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smtClean="0"/>
              <a:t>Il Fondo europeo di difesa ha suscitato grande interesse per l'elevato impatto potenziale che potrebbe avere sulla difesa Europea.</a:t>
            </a:r>
            <a:endParaRPr lang="en-GB" dirty="0"/>
          </a:p>
        </p:txBody>
      </p:sp>
      <p:sp>
        <p:nvSpPr>
          <p:cNvPr id="4" name="Slide Number Placeholder 3"/>
          <p:cNvSpPr>
            <a:spLocks noGrp="1"/>
          </p:cNvSpPr>
          <p:nvPr>
            <p:ph type="sldNum" sz="quarter" idx="10"/>
          </p:nvPr>
        </p:nvSpPr>
        <p:spPr/>
        <p:txBody>
          <a:bodyPr/>
          <a:lstStyle/>
          <a:p>
            <a:fld id="{AC588355-40AB-47FE-8362-ED4767796A83}" type="slidenum">
              <a:rPr lang="en-GB" smtClean="0"/>
              <a:t>14</a:t>
            </a:fld>
            <a:endParaRPr lang="en-GB"/>
          </a:p>
        </p:txBody>
      </p:sp>
    </p:spTree>
    <p:extLst>
      <p:ext uri="{BB962C8B-B14F-4D97-AF65-F5344CB8AC3E}">
        <p14:creationId xmlns:p14="http://schemas.microsoft.com/office/powerpoint/2010/main" val="19467648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C588355-40AB-47FE-8362-ED4767796A83}" type="slidenum">
              <a:rPr lang="en-GB" smtClean="0"/>
              <a:t>15</a:t>
            </a:fld>
            <a:endParaRPr lang="en-GB"/>
          </a:p>
        </p:txBody>
      </p:sp>
    </p:spTree>
    <p:extLst>
      <p:ext uri="{BB962C8B-B14F-4D97-AF65-F5344CB8AC3E}">
        <p14:creationId xmlns:p14="http://schemas.microsoft.com/office/powerpoint/2010/main" val="40223038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dirty="0" smtClean="0">
                <a:solidFill>
                  <a:schemeClr val="tx1"/>
                </a:solidFill>
                <a:effectLst/>
                <a:latin typeface="+mn-lt"/>
                <a:ea typeface="+mn-ea"/>
                <a:cs typeface="+mn-cs"/>
              </a:rPr>
              <a:t>It is worth reminding that </a:t>
            </a:r>
            <a:r>
              <a:rPr lang="en-GB" sz="1200" b="1" kern="1200" dirty="0" smtClean="0">
                <a:solidFill>
                  <a:schemeClr val="tx1"/>
                </a:solidFill>
                <a:effectLst/>
                <a:latin typeface="+mn-lt"/>
                <a:ea typeface="+mn-ea"/>
                <a:cs typeface="+mn-cs"/>
              </a:rPr>
              <a:t>22 of the 28</a:t>
            </a:r>
            <a:r>
              <a:rPr lang="en-GB" sz="1200" kern="1200" dirty="0" smtClean="0">
                <a:solidFill>
                  <a:schemeClr val="tx1"/>
                </a:solidFill>
                <a:effectLst/>
                <a:latin typeface="+mn-lt"/>
                <a:ea typeface="+mn-ea"/>
                <a:cs typeface="+mn-cs"/>
              </a:rPr>
              <a:t> EU Member States are </a:t>
            </a:r>
            <a:r>
              <a:rPr lang="en-GB" sz="1200" b="1" kern="1200" dirty="0" smtClean="0">
                <a:solidFill>
                  <a:schemeClr val="tx1"/>
                </a:solidFill>
                <a:effectLst/>
                <a:latin typeface="+mn-lt"/>
                <a:ea typeface="+mn-ea"/>
                <a:cs typeface="+mn-cs"/>
              </a:rPr>
              <a:t>NATO ALLIES</a:t>
            </a:r>
            <a:r>
              <a:rPr lang="en-GB" sz="1200" kern="1200" dirty="0" smtClean="0">
                <a:solidFill>
                  <a:schemeClr val="tx1"/>
                </a:solidFill>
                <a:effectLst/>
                <a:latin typeface="+mn-lt"/>
                <a:ea typeface="+mn-ea"/>
                <a:cs typeface="+mn-cs"/>
              </a:rPr>
              <a:t>. </a:t>
            </a:r>
          </a:p>
          <a:p>
            <a:pPr lvl="0"/>
            <a:r>
              <a:rPr lang="en-GB" sz="1200" kern="1200" dirty="0" smtClean="0">
                <a:solidFill>
                  <a:schemeClr val="tx1"/>
                </a:solidFill>
                <a:effectLst/>
                <a:latin typeface="+mn-lt"/>
                <a:ea typeface="+mn-ea"/>
                <a:cs typeface="+mn-cs"/>
              </a:rPr>
              <a:t>And that </a:t>
            </a:r>
            <a:r>
              <a:rPr lang="en-GB" sz="1200" b="1" kern="1200" dirty="0" smtClean="0">
                <a:solidFill>
                  <a:schemeClr val="tx1"/>
                </a:solidFill>
                <a:effectLst/>
                <a:latin typeface="+mn-lt"/>
                <a:ea typeface="+mn-ea"/>
                <a:cs typeface="+mn-cs"/>
              </a:rPr>
              <a:t>THE MAJORITY OF EU AND NATO NATIONS</a:t>
            </a:r>
            <a:r>
              <a:rPr lang="en-GB" sz="1200" kern="1200" dirty="0" smtClean="0">
                <a:solidFill>
                  <a:schemeClr val="tx1"/>
                </a:solidFill>
                <a:effectLst/>
                <a:latin typeface="+mn-lt"/>
                <a:ea typeface="+mn-ea"/>
                <a:cs typeface="+mn-cs"/>
              </a:rPr>
              <a:t> adopt the concept, which precludes the permanent commitment of different sets of forces to each organization but, instead, assign them on contingency basis.</a:t>
            </a:r>
          </a:p>
          <a:p>
            <a:pPr lvl="0"/>
            <a:r>
              <a:rPr lang="en-GB" sz="1200" kern="1200" dirty="0" smtClean="0">
                <a:solidFill>
                  <a:schemeClr val="tx1"/>
                </a:solidFill>
                <a:effectLst/>
                <a:latin typeface="+mn-lt"/>
                <a:ea typeface="+mn-ea"/>
                <a:cs typeface="+mn-cs"/>
              </a:rPr>
              <a:t>This creates a </a:t>
            </a:r>
            <a:r>
              <a:rPr lang="en-GB" sz="1200" b="1" kern="1200" dirty="0" smtClean="0">
                <a:solidFill>
                  <a:schemeClr val="tx1"/>
                </a:solidFill>
                <a:effectLst/>
                <a:latin typeface="+mn-lt"/>
                <a:ea typeface="+mn-ea"/>
                <a:cs typeface="+mn-cs"/>
              </a:rPr>
              <a:t>STRONG WILLINGNESS</a:t>
            </a:r>
            <a:r>
              <a:rPr lang="en-GB" sz="1200" kern="1200" dirty="0" smtClean="0">
                <a:solidFill>
                  <a:schemeClr val="tx1"/>
                </a:solidFill>
                <a:effectLst/>
                <a:latin typeface="+mn-lt"/>
                <a:ea typeface="+mn-ea"/>
                <a:cs typeface="+mn-cs"/>
              </a:rPr>
              <a:t> to avoid unnecessary duplication. </a:t>
            </a:r>
          </a:p>
          <a:p>
            <a:pPr lvl="0"/>
            <a:r>
              <a:rPr lang="en-GB" sz="1200" kern="1200" dirty="0" smtClean="0">
                <a:solidFill>
                  <a:schemeClr val="tx1"/>
                </a:solidFill>
                <a:effectLst/>
                <a:latin typeface="+mn-lt"/>
                <a:ea typeface="+mn-ea"/>
                <a:cs typeface="+mn-cs"/>
              </a:rPr>
              <a:t>Someone of you may also recall the concept of "</a:t>
            </a:r>
            <a:r>
              <a:rPr lang="en-GB" sz="1200" b="1" kern="1200" dirty="0" smtClean="0">
                <a:solidFill>
                  <a:schemeClr val="tx1"/>
                </a:solidFill>
                <a:effectLst/>
                <a:latin typeface="+mn-lt"/>
                <a:ea typeface="+mn-ea"/>
                <a:cs typeface="+mn-cs"/>
              </a:rPr>
              <a:t>SEPARATE BUT NOT SEPARABLE FORCES</a:t>
            </a:r>
            <a:r>
              <a:rPr lang="en-GB" sz="1200" kern="1200" dirty="0" smtClean="0">
                <a:solidFill>
                  <a:schemeClr val="tx1"/>
                </a:solidFill>
                <a:effectLst/>
                <a:latin typeface="+mn-lt"/>
                <a:ea typeface="+mn-ea"/>
                <a:cs typeface="+mn-cs"/>
              </a:rPr>
              <a:t>", a Euro Pillar in NATO.</a:t>
            </a:r>
          </a:p>
          <a:p>
            <a:pPr lvl="0"/>
            <a:r>
              <a:rPr lang="en-GB" sz="1200" kern="1200" dirty="0" smtClean="0">
                <a:solidFill>
                  <a:schemeClr val="tx1"/>
                </a:solidFill>
                <a:effectLst/>
                <a:latin typeface="+mn-lt"/>
                <a:ea typeface="+mn-ea"/>
                <a:cs typeface="+mn-cs"/>
              </a:rPr>
              <a:t>The recent EU-NATO JOINT DECLARATIONS have given </a:t>
            </a:r>
            <a:r>
              <a:rPr lang="en-GB" sz="1200" b="1" kern="1200" dirty="0" smtClean="0">
                <a:solidFill>
                  <a:schemeClr val="tx1"/>
                </a:solidFill>
                <a:effectLst/>
                <a:latin typeface="+mn-lt"/>
                <a:ea typeface="+mn-ea"/>
                <a:cs typeface="+mn-cs"/>
              </a:rPr>
              <a:t>NEW ENERGY</a:t>
            </a:r>
            <a:r>
              <a:rPr lang="en-GB" sz="1200" kern="1200" dirty="0" smtClean="0">
                <a:solidFill>
                  <a:schemeClr val="tx1"/>
                </a:solidFill>
                <a:effectLst/>
                <a:latin typeface="+mn-lt"/>
                <a:ea typeface="+mn-ea"/>
                <a:cs typeface="+mn-cs"/>
              </a:rPr>
              <a:t> to this important cooperation, with a common set of proposals in 8 specific sectors (HYBRID, CYBER, OPERATIONAL COOPERATION, DEFENCE CAPABILITIES, INDUSTRY AND RESEARCH, EXERCISES, CAPACITY BUILDING AND DIALOGUE)</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C588355-40AB-47FE-8362-ED4767796A83}" type="slidenum">
              <a:rPr lang="en-GB" smtClean="0"/>
              <a:t>16</a:t>
            </a:fld>
            <a:endParaRPr lang="en-GB"/>
          </a:p>
        </p:txBody>
      </p:sp>
    </p:spTree>
    <p:extLst>
      <p:ext uri="{BB962C8B-B14F-4D97-AF65-F5344CB8AC3E}">
        <p14:creationId xmlns:p14="http://schemas.microsoft.com/office/powerpoint/2010/main" val="39641353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C588355-40AB-47FE-8362-ED4767796A83}" type="slidenum">
              <a:rPr lang="en-GB" smtClean="0"/>
              <a:t>17</a:t>
            </a:fld>
            <a:endParaRPr lang="en-GB"/>
          </a:p>
        </p:txBody>
      </p:sp>
    </p:spTree>
    <p:extLst>
      <p:ext uri="{BB962C8B-B14F-4D97-AF65-F5344CB8AC3E}">
        <p14:creationId xmlns:p14="http://schemas.microsoft.com/office/powerpoint/2010/main" val="42866461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C588355-40AB-47FE-8362-ED4767796A83}" type="slidenum">
              <a:rPr lang="en-GB" smtClean="0"/>
              <a:t>18</a:t>
            </a:fld>
            <a:endParaRPr lang="en-GB"/>
          </a:p>
        </p:txBody>
      </p:sp>
    </p:spTree>
    <p:extLst>
      <p:ext uri="{BB962C8B-B14F-4D97-AF65-F5344CB8AC3E}">
        <p14:creationId xmlns:p14="http://schemas.microsoft.com/office/powerpoint/2010/main" val="6583633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smtClean="0"/>
              <a:t>Non c'è un'alternativa all'Unione europea e a un'Unione europea della Difesa. Ma può essere realizzata solo condividendo e comprendendo risorse e missioni comuni. </a:t>
            </a:r>
          </a:p>
          <a:p>
            <a:r>
              <a:rPr lang="it-IT" dirty="0" smtClean="0"/>
              <a:t>È necessario integrare meglio le capacità europee: le forze armate dei singoli Paesi da sole possono perseguire obiettivi limitati e non fornire sicurezza a livello globale. </a:t>
            </a:r>
          </a:p>
          <a:p>
            <a:r>
              <a:rPr lang="it-IT" dirty="0" smtClean="0"/>
              <a:t>Nel 2016, con la Strategia Globale, abbiamo impostato la nostra direzione, ciò che serve ora è che l' "unità di scopo” si trasformi in “unità di azione”.</a:t>
            </a:r>
          </a:p>
          <a:p>
            <a:endParaRPr lang="en-GB" dirty="0"/>
          </a:p>
        </p:txBody>
      </p:sp>
      <p:sp>
        <p:nvSpPr>
          <p:cNvPr id="4" name="Slide Number Placeholder 3"/>
          <p:cNvSpPr>
            <a:spLocks noGrp="1"/>
          </p:cNvSpPr>
          <p:nvPr>
            <p:ph type="sldNum" sz="quarter" idx="10"/>
          </p:nvPr>
        </p:nvSpPr>
        <p:spPr/>
        <p:txBody>
          <a:bodyPr/>
          <a:lstStyle/>
          <a:p>
            <a:fld id="{AC588355-40AB-47FE-8362-ED4767796A83}" type="slidenum">
              <a:rPr lang="en-GB" smtClean="0"/>
              <a:t>19</a:t>
            </a:fld>
            <a:endParaRPr lang="en-GB"/>
          </a:p>
        </p:txBody>
      </p:sp>
    </p:spTree>
    <p:extLst>
      <p:ext uri="{BB962C8B-B14F-4D97-AF65-F5344CB8AC3E}">
        <p14:creationId xmlns:p14="http://schemas.microsoft.com/office/powerpoint/2010/main" val="19075142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29/01/20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29/01/20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29/01/20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29/01/20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29/01/20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29/01/20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29/01/20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29/01/20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29/01/20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29/01/20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29/01/20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29/01/20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diagramData" Target="../diagrams/data1.xml"/><Relationship Id="rId6" Type="http://schemas.openxmlformats.org/officeDocument/2006/relationships/diagramLayout" Target="../diagrams/layout1.xml"/><Relationship Id="rId7" Type="http://schemas.openxmlformats.org/officeDocument/2006/relationships/diagramQuickStyle" Target="../diagrams/quickStyle1.xml"/><Relationship Id="rId8" Type="http://schemas.openxmlformats.org/officeDocument/2006/relationships/diagramColors" Target="../diagrams/colors1.xml"/><Relationship Id="rId9"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6.jpe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8" Type="http://schemas.openxmlformats.org/officeDocument/2006/relationships/image" Target="../media/image11.png"/><Relationship Id="rId9"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1" Type="http://schemas.openxmlformats.org/officeDocument/2006/relationships/diagramColors" Target="../diagrams/colors3.xml"/><Relationship Id="rId12"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3.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14.png"/><Relationship Id="rId7" Type="http://schemas.openxmlformats.org/officeDocument/2006/relationships/image" Target="../media/image15.png"/><Relationship Id="rId8" Type="http://schemas.openxmlformats.org/officeDocument/2006/relationships/diagramData" Target="../diagrams/data3.xml"/><Relationship Id="rId9" Type="http://schemas.openxmlformats.org/officeDocument/2006/relationships/diagramLayout" Target="../diagrams/layout3.xml"/><Relationship Id="rId10"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16.jp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3.png"/><Relationship Id="rId5"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18.jp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4.xml"/><Relationship Id="rId4" Type="http://schemas.openxmlformats.org/officeDocument/2006/relationships/diagramLayout" Target="../diagrams/layout4.xml"/><Relationship Id="rId5" Type="http://schemas.openxmlformats.org/officeDocument/2006/relationships/diagramQuickStyle" Target="../diagrams/quickStyle4.xml"/><Relationship Id="rId6" Type="http://schemas.openxmlformats.org/officeDocument/2006/relationships/diagramColors" Target="../diagrams/colors4.xml"/><Relationship Id="rId7" Type="http://schemas.microsoft.com/office/2007/relationships/diagramDrawing" Target="../diagrams/drawing4.xml"/><Relationship Id="rId8" Type="http://schemas.openxmlformats.org/officeDocument/2006/relationships/image" Target="../media/image3.png"/><Relationship Id="rId9"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5.xml"/><Relationship Id="rId4" Type="http://schemas.openxmlformats.org/officeDocument/2006/relationships/diagramLayout" Target="../diagrams/layout5.xml"/><Relationship Id="rId5" Type="http://schemas.openxmlformats.org/officeDocument/2006/relationships/diagramQuickStyle" Target="../diagrams/quickStyle5.xml"/><Relationship Id="rId6" Type="http://schemas.openxmlformats.org/officeDocument/2006/relationships/diagramColors" Target="../diagrams/colors5.xml"/><Relationship Id="rId7" Type="http://schemas.microsoft.com/office/2007/relationships/diagramDrawing" Target="../diagrams/drawing5.xml"/><Relationship Id="rId8" Type="http://schemas.openxmlformats.org/officeDocument/2006/relationships/image" Target="../media/image3.png"/><Relationship Id="rId9" Type="http://schemas.openxmlformats.org/officeDocument/2006/relationships/image" Target="../media/image4.png"/><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25.png"/><Relationship Id="rId6" Type="http://schemas.microsoft.com/office/2007/relationships/hdphoto" Target="../media/hdphoto1.wdp"/><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6.xml"/><Relationship Id="rId4" Type="http://schemas.openxmlformats.org/officeDocument/2006/relationships/diagramLayout" Target="../diagrams/layout6.xml"/><Relationship Id="rId5" Type="http://schemas.openxmlformats.org/officeDocument/2006/relationships/diagramQuickStyle" Target="../diagrams/quickStyle6.xml"/><Relationship Id="rId6" Type="http://schemas.openxmlformats.org/officeDocument/2006/relationships/diagramColors" Target="../diagrams/colors6.xml"/><Relationship Id="rId7" Type="http://schemas.microsoft.com/office/2007/relationships/diagramDrawing" Target="../diagrams/drawing6.xml"/><Relationship Id="rId8" Type="http://schemas.openxmlformats.org/officeDocument/2006/relationships/image" Target="../media/image3.png"/><Relationship Id="rId9"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4" Type="http://schemas.openxmlformats.org/officeDocument/2006/relationships/image" Target="../media/image3.png"/><Relationship Id="rId5"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43000"/>
            <a:ext cx="9144000" cy="579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ctrTitle"/>
          </p:nvPr>
        </p:nvSpPr>
        <p:spPr>
          <a:xfrm>
            <a:off x="381000" y="1676400"/>
            <a:ext cx="8534400" cy="2667000"/>
          </a:xfrm>
          <a:noFill/>
          <a:ln>
            <a:noFill/>
          </a:ln>
        </p:spPr>
        <p:txBody>
          <a:bodyPr>
            <a:noAutofit/>
          </a:bodyPr>
          <a:lstStyle/>
          <a:p>
            <a:pPr>
              <a:spcBef>
                <a:spcPct val="20000"/>
              </a:spcBef>
            </a:pPr>
            <a:r>
              <a:rPr lang="it-IT" sz="3600" b="1" dirty="0">
                <a:solidFill>
                  <a:schemeClr val="bg1"/>
                </a:solidFill>
                <a:latin typeface="+mn-lt"/>
                <a:ea typeface="+mn-ea"/>
                <a:cs typeface="+mn-cs"/>
              </a:rPr>
              <a:t>"</a:t>
            </a:r>
            <a:r>
              <a:rPr lang="it-IT" sz="3600" b="1" dirty="0" smtClean="0">
                <a:solidFill>
                  <a:schemeClr val="bg1"/>
                </a:solidFill>
                <a:latin typeface="+mn-lt"/>
                <a:ea typeface="+mn-ea"/>
                <a:cs typeface="+mn-cs"/>
              </a:rPr>
              <a:t>La Difesa </a:t>
            </a:r>
            <a:r>
              <a:rPr lang="it-IT" sz="3600" b="1" dirty="0">
                <a:solidFill>
                  <a:schemeClr val="bg1"/>
                </a:solidFill>
                <a:latin typeface="+mn-lt"/>
                <a:ea typeface="+mn-ea"/>
                <a:cs typeface="+mn-cs"/>
              </a:rPr>
              <a:t>Europea </a:t>
            </a:r>
            <a:r>
              <a:rPr lang="it-IT" sz="3600" b="1" dirty="0" smtClean="0">
                <a:solidFill>
                  <a:schemeClr val="bg1"/>
                </a:solidFill>
                <a:latin typeface="+mn-lt"/>
                <a:ea typeface="+mn-ea"/>
                <a:cs typeface="+mn-cs"/>
              </a:rPr>
              <a:t>e le attuali sfide alla sicurezza"</a:t>
            </a:r>
            <a:endParaRPr lang="en-GB" sz="3600" b="1" dirty="0">
              <a:solidFill>
                <a:schemeClr val="bg1"/>
              </a:solidFill>
              <a:latin typeface="+mn-lt"/>
              <a:ea typeface="+mn-ea"/>
              <a:cs typeface="+mn-cs"/>
            </a:endParaRPr>
          </a:p>
        </p:txBody>
      </p:sp>
      <p:sp>
        <p:nvSpPr>
          <p:cNvPr id="3" name="Subtitle 2"/>
          <p:cNvSpPr>
            <a:spLocks noGrp="1"/>
          </p:cNvSpPr>
          <p:nvPr>
            <p:ph type="subTitle" idx="1"/>
          </p:nvPr>
        </p:nvSpPr>
        <p:spPr>
          <a:xfrm>
            <a:off x="838200" y="4114800"/>
            <a:ext cx="7391400" cy="1066800"/>
          </a:xfrm>
          <a:noFill/>
          <a:ln>
            <a:noFill/>
          </a:ln>
        </p:spPr>
        <p:txBody>
          <a:bodyPr>
            <a:noAutofit/>
          </a:bodyPr>
          <a:lstStyle/>
          <a:p>
            <a:r>
              <a:rPr lang="en-GB" sz="2400" dirty="0" err="1" smtClean="0">
                <a:solidFill>
                  <a:schemeClr val="bg1"/>
                </a:solidFill>
              </a:rPr>
              <a:t>Generale</a:t>
            </a:r>
            <a:r>
              <a:rPr lang="en-GB" sz="2400" dirty="0" smtClean="0">
                <a:solidFill>
                  <a:schemeClr val="bg1"/>
                </a:solidFill>
              </a:rPr>
              <a:t> </a:t>
            </a:r>
            <a:r>
              <a:rPr lang="en-GB" sz="2400" dirty="0">
                <a:solidFill>
                  <a:schemeClr val="bg1"/>
                </a:solidFill>
              </a:rPr>
              <a:t>Claudio </a:t>
            </a:r>
            <a:r>
              <a:rPr lang="en-GB" sz="2400" b="1" dirty="0">
                <a:solidFill>
                  <a:schemeClr val="bg1"/>
                </a:solidFill>
              </a:rPr>
              <a:t>GRAZIANO</a:t>
            </a:r>
          </a:p>
          <a:p>
            <a:r>
              <a:rPr lang="en-GB" sz="2400" i="1" dirty="0" err="1" smtClean="0">
                <a:solidFill>
                  <a:schemeClr val="bg1"/>
                </a:solidFill>
              </a:rPr>
              <a:t>Presidente</a:t>
            </a:r>
            <a:r>
              <a:rPr lang="en-GB" sz="2400" i="1" dirty="0" smtClean="0">
                <a:solidFill>
                  <a:schemeClr val="bg1"/>
                </a:solidFill>
              </a:rPr>
              <a:t> del </a:t>
            </a:r>
            <a:r>
              <a:rPr lang="en-GB" sz="2400" i="1" dirty="0" err="1" smtClean="0">
                <a:solidFill>
                  <a:schemeClr val="bg1"/>
                </a:solidFill>
              </a:rPr>
              <a:t>Comitato</a:t>
            </a:r>
            <a:r>
              <a:rPr lang="en-GB" sz="2400" i="1" dirty="0" smtClean="0">
                <a:solidFill>
                  <a:schemeClr val="bg1"/>
                </a:solidFill>
              </a:rPr>
              <a:t> </a:t>
            </a:r>
            <a:r>
              <a:rPr lang="en-GB" sz="2400" i="1" dirty="0" err="1" smtClean="0">
                <a:solidFill>
                  <a:schemeClr val="bg1"/>
                </a:solidFill>
              </a:rPr>
              <a:t>Militare</a:t>
            </a:r>
            <a:r>
              <a:rPr lang="en-GB" sz="2400" i="1" dirty="0" smtClean="0">
                <a:solidFill>
                  <a:schemeClr val="bg1"/>
                </a:solidFill>
              </a:rPr>
              <a:t> </a:t>
            </a:r>
            <a:r>
              <a:rPr lang="en-GB" sz="2400" i="1" dirty="0" err="1" smtClean="0">
                <a:solidFill>
                  <a:schemeClr val="bg1"/>
                </a:solidFill>
              </a:rPr>
              <a:t>dell’Unione</a:t>
            </a:r>
            <a:r>
              <a:rPr lang="en-GB" sz="2400" i="1" dirty="0" smtClean="0">
                <a:solidFill>
                  <a:schemeClr val="bg1"/>
                </a:solidFill>
              </a:rPr>
              <a:t> </a:t>
            </a:r>
            <a:r>
              <a:rPr lang="en-GB" sz="2400" i="1" dirty="0" err="1" smtClean="0">
                <a:solidFill>
                  <a:schemeClr val="bg1"/>
                </a:solidFill>
              </a:rPr>
              <a:t>Europea</a:t>
            </a:r>
            <a:endParaRPr lang="en-GB" sz="2400" i="1" dirty="0">
              <a:solidFill>
                <a:schemeClr val="bg1"/>
              </a:solidFill>
            </a:endParaRP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4800" y="171237"/>
            <a:ext cx="1288061" cy="841804"/>
          </a:xfrm>
          <a:prstGeom prst="rect">
            <a:avLst/>
          </a:prstGeom>
        </p:spPr>
      </p:pic>
      <p:pic>
        <p:nvPicPr>
          <p:cNvPr id="5" name="Picture 4"/>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01000" y="295926"/>
            <a:ext cx="685800" cy="752762"/>
          </a:xfrm>
          <a:prstGeom prst="rect">
            <a:avLst/>
          </a:prstGeom>
          <a:noFill/>
        </p:spPr>
      </p:pic>
    </p:spTree>
    <p:extLst>
      <p:ext uri="{BB962C8B-B14F-4D97-AF65-F5344CB8AC3E}">
        <p14:creationId xmlns:p14="http://schemas.microsoft.com/office/powerpoint/2010/main" val="161752362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8000"/>
          </a:xfrm>
          <a:solidFill>
            <a:schemeClr val="bg1"/>
          </a:solidFill>
          <a:ln>
            <a:solidFill>
              <a:srgbClr val="0070C0"/>
            </a:solidFill>
          </a:ln>
        </p:spPr>
        <p:txBody>
          <a:bodyPr>
            <a:noAutofit/>
          </a:bodyPr>
          <a:lstStyle/>
          <a:p>
            <a:r>
              <a:rPr lang="en-GB" sz="3200" b="1" dirty="0" smtClean="0">
                <a:solidFill>
                  <a:srgbClr val="042FA8"/>
                </a:solidFill>
                <a:latin typeface="+mn-lt"/>
                <a:ea typeface="+mn-ea"/>
                <a:cs typeface="+mn-cs"/>
              </a:rPr>
              <a:t>COMITATO MILITARE UNIONE EUROPEA</a:t>
            </a:r>
            <a:endParaRPr lang="en-GB" sz="3200" b="1" dirty="0">
              <a:solidFill>
                <a:srgbClr val="042FA8"/>
              </a:solidFill>
              <a:latin typeface="+mn-lt"/>
              <a:ea typeface="+mn-ea"/>
              <a:cs typeface="+mn-cs"/>
            </a:endParaRPr>
          </a:p>
        </p:txBody>
      </p:sp>
      <p:pic>
        <p:nvPicPr>
          <p:cNvPr id="7" name="Picture 6"/>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63927" y="71754"/>
            <a:ext cx="503873" cy="575627"/>
          </a:xfrm>
          <a:prstGeom prst="rect">
            <a:avLst/>
          </a:prstGeom>
          <a:noFill/>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200" y="71754"/>
            <a:ext cx="765155" cy="500062"/>
          </a:xfrm>
          <a:prstGeom prst="rect">
            <a:avLst/>
          </a:prstGeom>
        </p:spPr>
      </p:pic>
      <p:graphicFrame>
        <p:nvGraphicFramePr>
          <p:cNvPr id="13" name="Diagram 12"/>
          <p:cNvGraphicFramePr/>
          <p:nvPr>
            <p:extLst>
              <p:ext uri="{D42A27DB-BD31-4B8C-83A1-F6EECF244321}">
                <p14:modId xmlns:p14="http://schemas.microsoft.com/office/powerpoint/2010/main" val="1321049365"/>
              </p:ext>
            </p:extLst>
          </p:nvPr>
        </p:nvGraphicFramePr>
        <p:xfrm>
          <a:off x="238944" y="1828800"/>
          <a:ext cx="8143056" cy="481062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4" name="Slide Number Placeholder 3"/>
          <p:cNvSpPr txBox="1">
            <a:spLocks/>
          </p:cNvSpPr>
          <p:nvPr/>
        </p:nvSpPr>
        <p:spPr>
          <a:xfrm>
            <a:off x="8724270" y="6597352"/>
            <a:ext cx="442392" cy="248493"/>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4DF365A-7F58-4E86-8AA8-20BD20A89704}" type="slidenum">
              <a:rPr kumimoji="0" lang="en-GB" sz="9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9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15" name="Title 1"/>
          <p:cNvSpPr txBox="1">
            <a:spLocks/>
          </p:cNvSpPr>
          <p:nvPr/>
        </p:nvSpPr>
        <p:spPr>
          <a:xfrm>
            <a:off x="762000" y="762000"/>
            <a:ext cx="7391400" cy="783657"/>
          </a:xfrm>
          <a:prstGeom prst="rect">
            <a:avLst/>
          </a:prstGeom>
          <a:noFill/>
          <a:ln>
            <a:noFill/>
          </a:ln>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r>
              <a:rPr lang="it-IT" sz="2400" dirty="0" smtClean="0">
                <a:solidFill>
                  <a:srgbClr val="042FA8"/>
                </a:solidFill>
              </a:rPr>
              <a:t>Composto </a:t>
            </a:r>
            <a:r>
              <a:rPr lang="it-IT" sz="2400" dirty="0">
                <a:solidFill>
                  <a:srgbClr val="042FA8"/>
                </a:solidFill>
              </a:rPr>
              <a:t>dai </a:t>
            </a:r>
            <a:r>
              <a:rPr lang="it-IT" sz="2400" dirty="0" smtClean="0">
                <a:solidFill>
                  <a:srgbClr val="042FA8"/>
                </a:solidFill>
              </a:rPr>
              <a:t>Capi </a:t>
            </a:r>
            <a:r>
              <a:rPr lang="it-IT" sz="2400" dirty="0">
                <a:solidFill>
                  <a:srgbClr val="042FA8"/>
                </a:solidFill>
              </a:rPr>
              <a:t>di Stato Maggiore della difesa degli Stati </a:t>
            </a:r>
            <a:r>
              <a:rPr lang="it-IT" sz="2400" dirty="0" smtClean="0">
                <a:solidFill>
                  <a:srgbClr val="042FA8"/>
                </a:solidFill>
              </a:rPr>
              <a:t>Membri </a:t>
            </a:r>
            <a:r>
              <a:rPr lang="it-IT" sz="2400" dirty="0">
                <a:solidFill>
                  <a:srgbClr val="042FA8"/>
                </a:solidFill>
              </a:rPr>
              <a:t>dell'UE</a:t>
            </a:r>
            <a:endParaRPr kumimoji="0" lang="en-GB" sz="2400" b="1" i="0" u="none" strike="noStrike" kern="1200" cap="none" spc="0" normalizeH="0" baseline="0" noProof="0" dirty="0">
              <a:ln>
                <a:noFill/>
              </a:ln>
              <a:solidFill>
                <a:srgbClr val="042FA8"/>
              </a:solidFill>
              <a:effectLst/>
              <a:uLnTx/>
              <a:uFillTx/>
              <a:latin typeface="Calibri"/>
              <a:ea typeface="+mj-ea"/>
              <a:cs typeface="+mj-cs"/>
            </a:endParaRPr>
          </a:p>
        </p:txBody>
      </p:sp>
    </p:spTree>
    <p:extLst>
      <p:ext uri="{BB962C8B-B14F-4D97-AF65-F5344CB8AC3E}">
        <p14:creationId xmlns:p14="http://schemas.microsoft.com/office/powerpoint/2010/main" val="200124182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8000"/>
          </a:xfrm>
          <a:solidFill>
            <a:schemeClr val="bg1"/>
          </a:solidFill>
          <a:ln>
            <a:solidFill>
              <a:srgbClr val="0070C0"/>
            </a:solidFill>
          </a:ln>
        </p:spPr>
        <p:txBody>
          <a:bodyPr>
            <a:noAutofit/>
          </a:bodyPr>
          <a:lstStyle/>
          <a:p>
            <a:r>
              <a:rPr lang="en-GB" sz="3200" b="1" dirty="0" smtClean="0">
                <a:solidFill>
                  <a:srgbClr val="042FA8"/>
                </a:solidFill>
                <a:latin typeface="+mn-lt"/>
                <a:ea typeface="+mn-ea"/>
                <a:cs typeface="+mn-cs"/>
              </a:rPr>
              <a:t>PRESIDENTE COMITATO MILITARE UE</a:t>
            </a:r>
            <a:endParaRPr lang="en-GB" sz="3200" b="1" dirty="0">
              <a:solidFill>
                <a:srgbClr val="042FA8"/>
              </a:solidFill>
              <a:latin typeface="+mn-lt"/>
              <a:ea typeface="+mn-ea"/>
              <a:cs typeface="+mn-cs"/>
            </a:endParaRPr>
          </a:p>
        </p:txBody>
      </p:sp>
      <p:pic>
        <p:nvPicPr>
          <p:cNvPr id="7" name="Picture 6"/>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63927" y="71754"/>
            <a:ext cx="503873" cy="575627"/>
          </a:xfrm>
          <a:prstGeom prst="rect">
            <a:avLst/>
          </a:prstGeom>
          <a:noFill/>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200" y="71754"/>
            <a:ext cx="765155" cy="500062"/>
          </a:xfrm>
          <a:prstGeom prst="rect">
            <a:avLst/>
          </a:prstGeom>
        </p:spPr>
      </p:pic>
      <p:sp>
        <p:nvSpPr>
          <p:cNvPr id="14" name="Slide Number Placeholder 3"/>
          <p:cNvSpPr txBox="1">
            <a:spLocks/>
          </p:cNvSpPr>
          <p:nvPr/>
        </p:nvSpPr>
        <p:spPr>
          <a:xfrm>
            <a:off x="8724270" y="6597352"/>
            <a:ext cx="442392" cy="248493"/>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4DF365A-7F58-4E86-8AA8-20BD20A89704}" type="slidenum">
              <a:rPr kumimoji="0" lang="en-GB" sz="9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9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15" name="Title 1"/>
          <p:cNvSpPr txBox="1">
            <a:spLocks/>
          </p:cNvSpPr>
          <p:nvPr/>
        </p:nvSpPr>
        <p:spPr>
          <a:xfrm>
            <a:off x="533400" y="659513"/>
            <a:ext cx="7848600" cy="783657"/>
          </a:xfrm>
          <a:prstGeom prst="rect">
            <a:avLst/>
          </a:prstGeom>
          <a:solidFill>
            <a:sysClr val="window" lastClr="FFFFFF"/>
          </a:solidFill>
          <a:ln>
            <a:noFill/>
          </a:ln>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r>
              <a:rPr lang="it-IT" sz="2400" dirty="0" smtClean="0">
                <a:solidFill>
                  <a:srgbClr val="042FA8"/>
                </a:solidFill>
              </a:rPr>
              <a:t>Vertice </a:t>
            </a:r>
            <a:r>
              <a:rPr lang="it-IT" sz="2400" dirty="0">
                <a:solidFill>
                  <a:srgbClr val="042FA8"/>
                </a:solidFill>
              </a:rPr>
              <a:t>militare in ambito Unione Europea</a:t>
            </a:r>
            <a:endParaRPr kumimoji="0" lang="en-GB" sz="2400" b="1" i="0" u="none" strike="noStrike" kern="1200" cap="none" spc="0" normalizeH="0" baseline="0" noProof="0" dirty="0">
              <a:ln>
                <a:noFill/>
              </a:ln>
              <a:solidFill>
                <a:srgbClr val="042FA8"/>
              </a:solidFill>
              <a:effectLst/>
              <a:uLnTx/>
              <a:uFillTx/>
              <a:latin typeface="Calibri"/>
              <a:ea typeface="+mj-ea"/>
              <a:cs typeface="+mj-cs"/>
            </a:endParaRPr>
          </a:p>
        </p:txBody>
      </p:sp>
      <p:sp>
        <p:nvSpPr>
          <p:cNvPr id="8" name="Freeform 7"/>
          <p:cNvSpPr/>
          <p:nvPr/>
        </p:nvSpPr>
        <p:spPr>
          <a:xfrm>
            <a:off x="3124200" y="1316107"/>
            <a:ext cx="2943330" cy="1350893"/>
          </a:xfrm>
          <a:custGeom>
            <a:avLst/>
            <a:gdLst>
              <a:gd name="connsiteX0" fmla="*/ 0 w 2493716"/>
              <a:gd name="connsiteY0" fmla="*/ 215358 h 1292122"/>
              <a:gd name="connsiteX1" fmla="*/ 215358 w 2493716"/>
              <a:gd name="connsiteY1" fmla="*/ 0 h 1292122"/>
              <a:gd name="connsiteX2" fmla="*/ 2278358 w 2493716"/>
              <a:gd name="connsiteY2" fmla="*/ 0 h 1292122"/>
              <a:gd name="connsiteX3" fmla="*/ 2493716 w 2493716"/>
              <a:gd name="connsiteY3" fmla="*/ 215358 h 1292122"/>
              <a:gd name="connsiteX4" fmla="*/ 2493716 w 2493716"/>
              <a:gd name="connsiteY4" fmla="*/ 1076764 h 1292122"/>
              <a:gd name="connsiteX5" fmla="*/ 2278358 w 2493716"/>
              <a:gd name="connsiteY5" fmla="*/ 1292122 h 1292122"/>
              <a:gd name="connsiteX6" fmla="*/ 215358 w 2493716"/>
              <a:gd name="connsiteY6" fmla="*/ 1292122 h 1292122"/>
              <a:gd name="connsiteX7" fmla="*/ 0 w 2493716"/>
              <a:gd name="connsiteY7" fmla="*/ 1076764 h 1292122"/>
              <a:gd name="connsiteX8" fmla="*/ 0 w 2493716"/>
              <a:gd name="connsiteY8" fmla="*/ 215358 h 1292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93716" h="1292122">
                <a:moveTo>
                  <a:pt x="0" y="215358"/>
                </a:moveTo>
                <a:cubicBezTo>
                  <a:pt x="0" y="96419"/>
                  <a:pt x="96419" y="0"/>
                  <a:pt x="215358" y="0"/>
                </a:cubicBezTo>
                <a:lnTo>
                  <a:pt x="2278358" y="0"/>
                </a:lnTo>
                <a:cubicBezTo>
                  <a:pt x="2397297" y="0"/>
                  <a:pt x="2493716" y="96419"/>
                  <a:pt x="2493716" y="215358"/>
                </a:cubicBezTo>
                <a:lnTo>
                  <a:pt x="2493716" y="1076764"/>
                </a:lnTo>
                <a:cubicBezTo>
                  <a:pt x="2493716" y="1195703"/>
                  <a:pt x="2397297" y="1292122"/>
                  <a:pt x="2278358" y="1292122"/>
                </a:cubicBezTo>
                <a:lnTo>
                  <a:pt x="215358" y="1292122"/>
                </a:lnTo>
                <a:cubicBezTo>
                  <a:pt x="96419" y="1292122"/>
                  <a:pt x="0" y="1195703"/>
                  <a:pt x="0" y="1076764"/>
                </a:cubicBezTo>
                <a:lnTo>
                  <a:pt x="0" y="215358"/>
                </a:lnTo>
                <a:close/>
              </a:path>
            </a:pathLst>
          </a:custGeom>
          <a:noFill/>
          <a:ln>
            <a:solidFill>
              <a:srgbClr val="042FA8"/>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20226" tIns="120226" rIns="120226" bIns="120226" numCol="1" spcCol="1270" anchor="ctr" anchorCtr="0">
            <a:noAutofit/>
          </a:bodyPr>
          <a:lstStyle/>
          <a:p>
            <a:pPr lvl="0" algn="ctr" defTabSz="666750">
              <a:lnSpc>
                <a:spcPct val="90000"/>
              </a:lnSpc>
              <a:spcBef>
                <a:spcPct val="0"/>
              </a:spcBef>
              <a:spcAft>
                <a:spcPct val="35000"/>
              </a:spcAft>
            </a:pPr>
            <a:r>
              <a:rPr lang="it-IT" b="1" kern="1200" dirty="0" smtClean="0">
                <a:solidFill>
                  <a:srgbClr val="042FA8"/>
                </a:solidFill>
              </a:rPr>
              <a:t>PRINCIPALE PUNTO DI CONTATTO DEI COMANDANTI </a:t>
            </a:r>
            <a:r>
              <a:rPr lang="it-IT" b="1" kern="1200" dirty="0" smtClean="0">
                <a:solidFill>
                  <a:srgbClr val="042FA8"/>
                </a:solidFill>
              </a:rPr>
              <a:t>DELLE OPERAZIONI DELL’UE</a:t>
            </a:r>
            <a:endParaRPr lang="en-GB" b="1" kern="1200" dirty="0">
              <a:solidFill>
                <a:srgbClr val="042FA8"/>
              </a:solidFill>
            </a:endParaRPr>
          </a:p>
        </p:txBody>
      </p:sp>
      <p:sp>
        <p:nvSpPr>
          <p:cNvPr id="9" name="Freeform 8"/>
          <p:cNvSpPr/>
          <p:nvPr/>
        </p:nvSpPr>
        <p:spPr>
          <a:xfrm>
            <a:off x="2399511" y="1659958"/>
            <a:ext cx="4456504" cy="4463028"/>
          </a:xfrm>
          <a:custGeom>
            <a:avLst/>
            <a:gdLst/>
            <a:ahLst/>
            <a:cxnLst/>
            <a:rect l="0" t="0" r="0" b="0"/>
            <a:pathLst>
              <a:path>
                <a:moveTo>
                  <a:pt x="3392154" y="409922"/>
                </a:moveTo>
                <a:arcTo wR="2134431" hR="2134431" stAng="18366247" swAng="2155005"/>
              </a:path>
            </a:pathLst>
          </a:custGeom>
          <a:noFill/>
          <a:ln>
            <a:noFill/>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0" name="Freeform 9"/>
          <p:cNvSpPr/>
          <p:nvPr/>
        </p:nvSpPr>
        <p:spPr>
          <a:xfrm>
            <a:off x="6535341" y="3129727"/>
            <a:ext cx="2075259" cy="1350893"/>
          </a:xfrm>
          <a:custGeom>
            <a:avLst/>
            <a:gdLst>
              <a:gd name="connsiteX0" fmla="*/ 0 w 1987880"/>
              <a:gd name="connsiteY0" fmla="*/ 215358 h 1292122"/>
              <a:gd name="connsiteX1" fmla="*/ 215358 w 1987880"/>
              <a:gd name="connsiteY1" fmla="*/ 0 h 1292122"/>
              <a:gd name="connsiteX2" fmla="*/ 1772522 w 1987880"/>
              <a:gd name="connsiteY2" fmla="*/ 0 h 1292122"/>
              <a:gd name="connsiteX3" fmla="*/ 1987880 w 1987880"/>
              <a:gd name="connsiteY3" fmla="*/ 215358 h 1292122"/>
              <a:gd name="connsiteX4" fmla="*/ 1987880 w 1987880"/>
              <a:gd name="connsiteY4" fmla="*/ 1076764 h 1292122"/>
              <a:gd name="connsiteX5" fmla="*/ 1772522 w 1987880"/>
              <a:gd name="connsiteY5" fmla="*/ 1292122 h 1292122"/>
              <a:gd name="connsiteX6" fmla="*/ 215358 w 1987880"/>
              <a:gd name="connsiteY6" fmla="*/ 1292122 h 1292122"/>
              <a:gd name="connsiteX7" fmla="*/ 0 w 1987880"/>
              <a:gd name="connsiteY7" fmla="*/ 1076764 h 1292122"/>
              <a:gd name="connsiteX8" fmla="*/ 0 w 1987880"/>
              <a:gd name="connsiteY8" fmla="*/ 215358 h 1292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87880" h="1292122">
                <a:moveTo>
                  <a:pt x="0" y="215358"/>
                </a:moveTo>
                <a:cubicBezTo>
                  <a:pt x="0" y="96419"/>
                  <a:pt x="96419" y="0"/>
                  <a:pt x="215358" y="0"/>
                </a:cubicBezTo>
                <a:lnTo>
                  <a:pt x="1772522" y="0"/>
                </a:lnTo>
                <a:cubicBezTo>
                  <a:pt x="1891461" y="0"/>
                  <a:pt x="1987880" y="96419"/>
                  <a:pt x="1987880" y="215358"/>
                </a:cubicBezTo>
                <a:lnTo>
                  <a:pt x="1987880" y="1076764"/>
                </a:lnTo>
                <a:cubicBezTo>
                  <a:pt x="1987880" y="1195703"/>
                  <a:pt x="1891461" y="1292122"/>
                  <a:pt x="1772522" y="1292122"/>
                </a:cubicBezTo>
                <a:lnTo>
                  <a:pt x="215358" y="1292122"/>
                </a:lnTo>
                <a:cubicBezTo>
                  <a:pt x="96419" y="1292122"/>
                  <a:pt x="0" y="1195703"/>
                  <a:pt x="0" y="1076764"/>
                </a:cubicBezTo>
                <a:lnTo>
                  <a:pt x="0" y="215358"/>
                </a:lnTo>
                <a:close/>
              </a:path>
            </a:pathLst>
          </a:custGeom>
          <a:noFill/>
          <a:ln>
            <a:solidFill>
              <a:srgbClr val="042FA8"/>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20226" tIns="120226" rIns="120226" bIns="120226" numCol="1" spcCol="1270" anchor="ctr" anchorCtr="0">
            <a:noAutofit/>
          </a:bodyPr>
          <a:lstStyle/>
          <a:p>
            <a:pPr lvl="0" algn="ctr" defTabSz="666750">
              <a:lnSpc>
                <a:spcPct val="90000"/>
              </a:lnSpc>
              <a:spcBef>
                <a:spcPct val="0"/>
              </a:spcBef>
              <a:spcAft>
                <a:spcPct val="35000"/>
              </a:spcAft>
            </a:pPr>
            <a:r>
              <a:rPr lang="it-IT" b="1" kern="1200" dirty="0" smtClean="0">
                <a:solidFill>
                  <a:srgbClr val="042FA8"/>
                </a:solidFill>
              </a:rPr>
              <a:t>ARMONIZZA </a:t>
            </a:r>
            <a:r>
              <a:rPr lang="it-IT" b="1" kern="1200" dirty="0" smtClean="0">
                <a:solidFill>
                  <a:srgbClr val="042FA8"/>
                </a:solidFill>
              </a:rPr>
              <a:t>VOCE 28 CAPI DI STATO MAGGIORE DELLA DIFESA DEI PAESI MEMBRI</a:t>
            </a:r>
            <a:endParaRPr lang="en-GB" b="1" kern="1200" dirty="0">
              <a:solidFill>
                <a:srgbClr val="042FA8"/>
              </a:solidFill>
            </a:endParaRPr>
          </a:p>
        </p:txBody>
      </p:sp>
      <p:sp>
        <p:nvSpPr>
          <p:cNvPr id="11" name="Freeform 10"/>
          <p:cNvSpPr/>
          <p:nvPr/>
        </p:nvSpPr>
        <p:spPr>
          <a:xfrm>
            <a:off x="2472845" y="1620126"/>
            <a:ext cx="4456504" cy="4463028"/>
          </a:xfrm>
          <a:custGeom>
            <a:avLst/>
            <a:gdLst/>
            <a:ahLst/>
            <a:cxnLst/>
            <a:rect l="0" t="0" r="0" b="0"/>
            <a:pathLst>
              <a:path>
                <a:moveTo>
                  <a:pt x="4163773" y="2795921"/>
                </a:moveTo>
                <a:arcTo wR="2134431" hR="2134431" stAng="1083242" swAng="2625438"/>
              </a:path>
            </a:pathLst>
          </a:custGeom>
          <a:noFill/>
          <a:ln>
            <a:noFill/>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2" name="Freeform 11"/>
          <p:cNvSpPr/>
          <p:nvPr/>
        </p:nvSpPr>
        <p:spPr>
          <a:xfrm>
            <a:off x="3290835" y="5202307"/>
            <a:ext cx="2808593" cy="1350893"/>
          </a:xfrm>
          <a:custGeom>
            <a:avLst/>
            <a:gdLst>
              <a:gd name="connsiteX0" fmla="*/ 0 w 1987880"/>
              <a:gd name="connsiteY0" fmla="*/ 215358 h 1292122"/>
              <a:gd name="connsiteX1" fmla="*/ 215358 w 1987880"/>
              <a:gd name="connsiteY1" fmla="*/ 0 h 1292122"/>
              <a:gd name="connsiteX2" fmla="*/ 1772522 w 1987880"/>
              <a:gd name="connsiteY2" fmla="*/ 0 h 1292122"/>
              <a:gd name="connsiteX3" fmla="*/ 1987880 w 1987880"/>
              <a:gd name="connsiteY3" fmla="*/ 215358 h 1292122"/>
              <a:gd name="connsiteX4" fmla="*/ 1987880 w 1987880"/>
              <a:gd name="connsiteY4" fmla="*/ 1076764 h 1292122"/>
              <a:gd name="connsiteX5" fmla="*/ 1772522 w 1987880"/>
              <a:gd name="connsiteY5" fmla="*/ 1292122 h 1292122"/>
              <a:gd name="connsiteX6" fmla="*/ 215358 w 1987880"/>
              <a:gd name="connsiteY6" fmla="*/ 1292122 h 1292122"/>
              <a:gd name="connsiteX7" fmla="*/ 0 w 1987880"/>
              <a:gd name="connsiteY7" fmla="*/ 1076764 h 1292122"/>
              <a:gd name="connsiteX8" fmla="*/ 0 w 1987880"/>
              <a:gd name="connsiteY8" fmla="*/ 215358 h 1292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87880" h="1292122">
                <a:moveTo>
                  <a:pt x="0" y="215358"/>
                </a:moveTo>
                <a:cubicBezTo>
                  <a:pt x="0" y="96419"/>
                  <a:pt x="96419" y="0"/>
                  <a:pt x="215358" y="0"/>
                </a:cubicBezTo>
                <a:lnTo>
                  <a:pt x="1772522" y="0"/>
                </a:lnTo>
                <a:cubicBezTo>
                  <a:pt x="1891461" y="0"/>
                  <a:pt x="1987880" y="96419"/>
                  <a:pt x="1987880" y="215358"/>
                </a:cubicBezTo>
                <a:lnTo>
                  <a:pt x="1987880" y="1076764"/>
                </a:lnTo>
                <a:cubicBezTo>
                  <a:pt x="1987880" y="1195703"/>
                  <a:pt x="1891461" y="1292122"/>
                  <a:pt x="1772522" y="1292122"/>
                </a:cubicBezTo>
                <a:lnTo>
                  <a:pt x="215358" y="1292122"/>
                </a:lnTo>
                <a:cubicBezTo>
                  <a:pt x="96419" y="1292122"/>
                  <a:pt x="0" y="1195703"/>
                  <a:pt x="0" y="1076764"/>
                </a:cubicBezTo>
                <a:lnTo>
                  <a:pt x="0" y="215358"/>
                </a:lnTo>
                <a:close/>
              </a:path>
            </a:pathLst>
          </a:custGeom>
          <a:noFill/>
          <a:ln>
            <a:solidFill>
              <a:srgbClr val="042FA8"/>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20226" tIns="120226" rIns="120226" bIns="120226" numCol="1" spcCol="1270" anchor="ctr" anchorCtr="0">
            <a:noAutofit/>
          </a:bodyPr>
          <a:lstStyle/>
          <a:p>
            <a:pPr lvl="0" algn="ctr" defTabSz="666750">
              <a:lnSpc>
                <a:spcPct val="90000"/>
              </a:lnSpc>
              <a:spcBef>
                <a:spcPct val="0"/>
              </a:spcBef>
              <a:spcAft>
                <a:spcPct val="35000"/>
              </a:spcAft>
            </a:pPr>
            <a:r>
              <a:rPr lang="it-IT" b="1" kern="1200" dirty="0" smtClean="0">
                <a:solidFill>
                  <a:srgbClr val="042FA8"/>
                </a:solidFill>
              </a:rPr>
              <a:t>PORTAVOCE COMITATO MILITARE IN PARTICOLARE DURANTE LE RIUNIONI DEL COPS</a:t>
            </a:r>
            <a:endParaRPr lang="en-GB" b="1" kern="1200" dirty="0">
              <a:solidFill>
                <a:srgbClr val="042FA8"/>
              </a:solidFill>
            </a:endParaRPr>
          </a:p>
        </p:txBody>
      </p:sp>
      <p:sp>
        <p:nvSpPr>
          <p:cNvPr id="17" name="Freeform 16"/>
          <p:cNvSpPr/>
          <p:nvPr/>
        </p:nvSpPr>
        <p:spPr>
          <a:xfrm>
            <a:off x="2399511" y="1659958"/>
            <a:ext cx="4456504" cy="4463028"/>
          </a:xfrm>
          <a:custGeom>
            <a:avLst/>
            <a:gdLst/>
            <a:ahLst/>
            <a:cxnLst/>
            <a:rect l="0" t="0" r="0" b="0"/>
            <a:pathLst>
              <a:path>
                <a:moveTo>
                  <a:pt x="1126176" y="4015712"/>
                </a:moveTo>
                <a:arcTo wR="2134431" hR="2134431" stAng="7091319" swAng="2625438"/>
              </a:path>
            </a:pathLst>
          </a:custGeom>
          <a:noFill/>
          <a:ln>
            <a:noFill/>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8" name="Freeform 17"/>
          <p:cNvSpPr/>
          <p:nvPr/>
        </p:nvSpPr>
        <p:spPr>
          <a:xfrm>
            <a:off x="762000" y="3144907"/>
            <a:ext cx="2075259" cy="1350893"/>
          </a:xfrm>
          <a:custGeom>
            <a:avLst/>
            <a:gdLst>
              <a:gd name="connsiteX0" fmla="*/ 0 w 1987880"/>
              <a:gd name="connsiteY0" fmla="*/ 215358 h 1292122"/>
              <a:gd name="connsiteX1" fmla="*/ 215358 w 1987880"/>
              <a:gd name="connsiteY1" fmla="*/ 0 h 1292122"/>
              <a:gd name="connsiteX2" fmla="*/ 1772522 w 1987880"/>
              <a:gd name="connsiteY2" fmla="*/ 0 h 1292122"/>
              <a:gd name="connsiteX3" fmla="*/ 1987880 w 1987880"/>
              <a:gd name="connsiteY3" fmla="*/ 215358 h 1292122"/>
              <a:gd name="connsiteX4" fmla="*/ 1987880 w 1987880"/>
              <a:gd name="connsiteY4" fmla="*/ 1076764 h 1292122"/>
              <a:gd name="connsiteX5" fmla="*/ 1772522 w 1987880"/>
              <a:gd name="connsiteY5" fmla="*/ 1292122 h 1292122"/>
              <a:gd name="connsiteX6" fmla="*/ 215358 w 1987880"/>
              <a:gd name="connsiteY6" fmla="*/ 1292122 h 1292122"/>
              <a:gd name="connsiteX7" fmla="*/ 0 w 1987880"/>
              <a:gd name="connsiteY7" fmla="*/ 1076764 h 1292122"/>
              <a:gd name="connsiteX8" fmla="*/ 0 w 1987880"/>
              <a:gd name="connsiteY8" fmla="*/ 215358 h 1292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87880" h="1292122">
                <a:moveTo>
                  <a:pt x="0" y="215358"/>
                </a:moveTo>
                <a:cubicBezTo>
                  <a:pt x="0" y="96419"/>
                  <a:pt x="96419" y="0"/>
                  <a:pt x="215358" y="0"/>
                </a:cubicBezTo>
                <a:lnTo>
                  <a:pt x="1772522" y="0"/>
                </a:lnTo>
                <a:cubicBezTo>
                  <a:pt x="1891461" y="0"/>
                  <a:pt x="1987880" y="96419"/>
                  <a:pt x="1987880" y="215358"/>
                </a:cubicBezTo>
                <a:lnTo>
                  <a:pt x="1987880" y="1076764"/>
                </a:lnTo>
                <a:cubicBezTo>
                  <a:pt x="1987880" y="1195703"/>
                  <a:pt x="1891461" y="1292122"/>
                  <a:pt x="1772522" y="1292122"/>
                </a:cubicBezTo>
                <a:lnTo>
                  <a:pt x="215358" y="1292122"/>
                </a:lnTo>
                <a:cubicBezTo>
                  <a:pt x="96419" y="1292122"/>
                  <a:pt x="0" y="1195703"/>
                  <a:pt x="0" y="1076764"/>
                </a:cubicBezTo>
                <a:lnTo>
                  <a:pt x="0" y="215358"/>
                </a:lnTo>
                <a:close/>
              </a:path>
            </a:pathLst>
          </a:custGeom>
          <a:noFill/>
          <a:ln>
            <a:solidFill>
              <a:srgbClr val="042FA8"/>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20226" tIns="120226" rIns="120226" bIns="120226" numCol="1" spcCol="1270" anchor="ctr" anchorCtr="0">
            <a:noAutofit/>
          </a:bodyPr>
          <a:lstStyle/>
          <a:p>
            <a:pPr lvl="0" algn="ctr" defTabSz="666750">
              <a:lnSpc>
                <a:spcPct val="90000"/>
              </a:lnSpc>
              <a:spcBef>
                <a:spcPct val="0"/>
              </a:spcBef>
              <a:spcAft>
                <a:spcPct val="35000"/>
              </a:spcAft>
            </a:pPr>
            <a:r>
              <a:rPr lang="it-IT" b="1" kern="1200" dirty="0" smtClean="0">
                <a:solidFill>
                  <a:srgbClr val="042FA8"/>
                </a:solidFill>
              </a:rPr>
              <a:t>CONSIGLIERE MILITARE DELL'ALTO RAPPRESENTANTE</a:t>
            </a:r>
            <a:endParaRPr lang="en-GB" b="1" kern="1200" dirty="0">
              <a:solidFill>
                <a:srgbClr val="042FA8"/>
              </a:solidFill>
            </a:endParaRPr>
          </a:p>
        </p:txBody>
      </p:sp>
      <p:sp>
        <p:nvSpPr>
          <p:cNvPr id="19" name="Freeform 18"/>
          <p:cNvSpPr/>
          <p:nvPr/>
        </p:nvSpPr>
        <p:spPr>
          <a:xfrm>
            <a:off x="2399511" y="1659958"/>
            <a:ext cx="4456504" cy="4463028"/>
          </a:xfrm>
          <a:custGeom>
            <a:avLst/>
            <a:gdLst/>
            <a:ahLst/>
            <a:cxnLst/>
            <a:rect l="0" t="0" r="0" b="0"/>
            <a:pathLst>
              <a:path>
                <a:moveTo>
                  <a:pt x="104226" y="1475595"/>
                </a:moveTo>
                <a:arcTo wR="2134431" hR="2134431" stAng="11878747" swAng="2155005"/>
              </a:path>
            </a:pathLst>
          </a:custGeom>
          <a:noFill/>
          <a:ln>
            <a:noFill/>
          </a:ln>
        </p:spPr>
        <p:style>
          <a:lnRef idx="1">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48000" y="2822668"/>
            <a:ext cx="3200400" cy="2130332"/>
          </a:xfrm>
          <a:prstGeom prst="rect">
            <a:avLst/>
          </a:prstGeom>
          <a:ln w="57150">
            <a:solidFill>
              <a:srgbClr val="042FA8"/>
            </a:solidFill>
          </a:ln>
        </p:spPr>
      </p:pic>
    </p:spTree>
    <p:extLst>
      <p:ext uri="{BB962C8B-B14F-4D97-AF65-F5344CB8AC3E}">
        <p14:creationId xmlns:p14="http://schemas.microsoft.com/office/powerpoint/2010/main" val="34185920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0" y="0"/>
            <a:ext cx="9144000" cy="648000"/>
          </a:xfrm>
          <a:solidFill>
            <a:schemeClr val="bg1"/>
          </a:solidFill>
          <a:ln>
            <a:solidFill>
              <a:srgbClr val="0070C0"/>
            </a:solidFill>
          </a:ln>
        </p:spPr>
        <p:txBody>
          <a:bodyPr>
            <a:noAutofit/>
          </a:bodyPr>
          <a:lstStyle/>
          <a:p>
            <a:r>
              <a:rPr lang="en-GB" sz="2800" b="1" dirty="0" smtClean="0">
                <a:solidFill>
                  <a:srgbClr val="042FA8"/>
                </a:solidFill>
              </a:rPr>
              <a:t>  ATTUALE SCENARIO</a:t>
            </a:r>
            <a:endParaRPr lang="en-GB" sz="2800" b="1" dirty="0">
              <a:solidFill>
                <a:srgbClr val="042FA8"/>
              </a:solidFill>
            </a:endParaRPr>
          </a:p>
        </p:txBody>
      </p:sp>
      <p:graphicFrame>
        <p:nvGraphicFramePr>
          <p:cNvPr id="7" name="Diagram 6"/>
          <p:cNvGraphicFramePr/>
          <p:nvPr>
            <p:extLst>
              <p:ext uri="{D42A27DB-BD31-4B8C-83A1-F6EECF244321}">
                <p14:modId xmlns:p14="http://schemas.microsoft.com/office/powerpoint/2010/main" val="242756865"/>
              </p:ext>
            </p:extLst>
          </p:nvPr>
        </p:nvGraphicFramePr>
        <p:xfrm>
          <a:off x="533400" y="685800"/>
          <a:ext cx="8176736" cy="6096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 name="Picture 8"/>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686800" y="94948"/>
            <a:ext cx="427673" cy="487014"/>
          </a:xfrm>
          <a:prstGeom prst="rect">
            <a:avLst/>
          </a:prstGeom>
          <a:noFill/>
        </p:spPr>
      </p:pic>
      <p:pic>
        <p:nvPicPr>
          <p:cNvPr id="6" name="Picture 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6200" y="139255"/>
            <a:ext cx="609600" cy="398400"/>
          </a:xfrm>
          <a:prstGeom prst="rect">
            <a:avLst/>
          </a:prstGeom>
        </p:spPr>
      </p:pic>
    </p:spTree>
    <p:extLst>
      <p:ext uri="{BB962C8B-B14F-4D97-AF65-F5344CB8AC3E}">
        <p14:creationId xmlns:p14="http://schemas.microsoft.com/office/powerpoint/2010/main" val="275679950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35" y="762000"/>
            <a:ext cx="9159916" cy="5776911"/>
          </a:xfrm>
          <a:prstGeom prst="rect">
            <a:avLst/>
          </a:prstGeom>
          <a:ln>
            <a:noFill/>
          </a:ln>
          <a:effectLst>
            <a:softEdge rad="112500"/>
          </a:effectLst>
        </p:spPr>
      </p:pic>
      <p:sp>
        <p:nvSpPr>
          <p:cNvPr id="2" name="Title 1"/>
          <p:cNvSpPr>
            <a:spLocks noGrp="1"/>
          </p:cNvSpPr>
          <p:nvPr>
            <p:ph type="title"/>
          </p:nvPr>
        </p:nvSpPr>
        <p:spPr>
          <a:xfrm>
            <a:off x="0" y="0"/>
            <a:ext cx="9144000" cy="648000"/>
          </a:xfrm>
          <a:solidFill>
            <a:schemeClr val="bg1"/>
          </a:solidFill>
          <a:ln>
            <a:solidFill>
              <a:srgbClr val="0070C0"/>
            </a:solidFill>
          </a:ln>
        </p:spPr>
        <p:txBody>
          <a:bodyPr>
            <a:noAutofit/>
          </a:bodyPr>
          <a:lstStyle/>
          <a:p>
            <a:r>
              <a:rPr lang="en-GB" sz="3200" b="1" dirty="0">
                <a:solidFill>
                  <a:srgbClr val="042FA8"/>
                </a:solidFill>
                <a:latin typeface="+mn-lt"/>
                <a:ea typeface="+mn-ea"/>
                <a:cs typeface="+mn-cs"/>
              </a:rPr>
              <a:t>CRISI RECENTI </a:t>
            </a:r>
          </a:p>
        </p:txBody>
      </p:sp>
      <p:pic>
        <p:nvPicPr>
          <p:cNvPr id="7" name="Picture 6"/>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76298" y="71754"/>
            <a:ext cx="503873" cy="575627"/>
          </a:xfrm>
          <a:prstGeom prst="rect">
            <a:avLst/>
          </a:prstGeom>
          <a:noFill/>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0383" y="71754"/>
            <a:ext cx="765155" cy="500062"/>
          </a:xfrm>
          <a:prstGeom prst="rect">
            <a:avLst/>
          </a:prstGeom>
        </p:spPr>
      </p:pic>
      <p:pic>
        <p:nvPicPr>
          <p:cNvPr id="16" name="Picture 15"/>
          <p:cNvPicPr>
            <a:picLocks noChangeAspect="1"/>
          </p:cNvPicPr>
          <p:nvPr/>
        </p:nvPicPr>
        <p:blipFill>
          <a:blip r:embed="rId6"/>
          <a:stretch>
            <a:fillRect/>
          </a:stretch>
        </p:blipFill>
        <p:spPr>
          <a:xfrm>
            <a:off x="5029200" y="4191000"/>
            <a:ext cx="1903999" cy="1317277"/>
          </a:xfrm>
          <a:prstGeom prst="rect">
            <a:avLst/>
          </a:prstGeom>
          <a:effectLst>
            <a:softEdge rad="444500"/>
          </a:effectLst>
        </p:spPr>
      </p:pic>
      <p:pic>
        <p:nvPicPr>
          <p:cNvPr id="18" name="Picture 17"/>
          <p:cNvPicPr>
            <a:picLocks noChangeAspect="1"/>
          </p:cNvPicPr>
          <p:nvPr/>
        </p:nvPicPr>
        <p:blipFill>
          <a:blip r:embed="rId7"/>
          <a:stretch>
            <a:fillRect/>
          </a:stretch>
        </p:blipFill>
        <p:spPr>
          <a:xfrm>
            <a:off x="5476875" y="2764498"/>
            <a:ext cx="2399416" cy="1426502"/>
          </a:xfrm>
          <a:prstGeom prst="rect">
            <a:avLst/>
          </a:prstGeom>
          <a:effectLst>
            <a:softEdge rad="444500"/>
          </a:effectLst>
        </p:spPr>
      </p:pic>
      <p:graphicFrame>
        <p:nvGraphicFramePr>
          <p:cNvPr id="19" name="Diagram 18"/>
          <p:cNvGraphicFramePr/>
          <p:nvPr>
            <p:extLst>
              <p:ext uri="{D42A27DB-BD31-4B8C-83A1-F6EECF244321}">
                <p14:modId xmlns:p14="http://schemas.microsoft.com/office/powerpoint/2010/main" val="3524325497"/>
              </p:ext>
            </p:extLst>
          </p:nvPr>
        </p:nvGraphicFramePr>
        <p:xfrm>
          <a:off x="152400" y="-457200"/>
          <a:ext cx="8763000" cy="68580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791482217"/>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35" y="762000"/>
            <a:ext cx="9159916" cy="5776911"/>
          </a:xfrm>
          <a:prstGeom prst="rect">
            <a:avLst/>
          </a:prstGeom>
          <a:ln>
            <a:noFill/>
          </a:ln>
          <a:effectLst>
            <a:softEdge rad="112500"/>
          </a:effectLst>
        </p:spPr>
      </p:pic>
      <p:sp>
        <p:nvSpPr>
          <p:cNvPr id="2" name="Title 1"/>
          <p:cNvSpPr>
            <a:spLocks noGrp="1"/>
          </p:cNvSpPr>
          <p:nvPr>
            <p:ph type="title"/>
          </p:nvPr>
        </p:nvSpPr>
        <p:spPr>
          <a:xfrm>
            <a:off x="0" y="0"/>
            <a:ext cx="9144000" cy="648000"/>
          </a:xfrm>
          <a:solidFill>
            <a:schemeClr val="bg1"/>
          </a:solidFill>
          <a:ln>
            <a:solidFill>
              <a:srgbClr val="0070C0"/>
            </a:solidFill>
          </a:ln>
        </p:spPr>
        <p:txBody>
          <a:bodyPr>
            <a:noAutofit/>
          </a:bodyPr>
          <a:lstStyle/>
          <a:p>
            <a:r>
              <a:rPr lang="en-GB" sz="3200" b="1" dirty="0" smtClean="0">
                <a:solidFill>
                  <a:srgbClr val="042FA8"/>
                </a:solidFill>
                <a:latin typeface="+mn-lt"/>
                <a:ea typeface="+mn-ea"/>
                <a:cs typeface="+mn-cs"/>
              </a:rPr>
              <a:t>FIANCO SUD E TRIANGOLO INSTABILITA'</a:t>
            </a:r>
            <a:endParaRPr lang="en-GB" sz="3200" b="1" dirty="0">
              <a:solidFill>
                <a:srgbClr val="042FA8"/>
              </a:solidFill>
              <a:latin typeface="+mn-lt"/>
              <a:ea typeface="+mn-ea"/>
              <a:cs typeface="+mn-cs"/>
            </a:endParaRPr>
          </a:p>
        </p:txBody>
      </p:sp>
      <p:pic>
        <p:nvPicPr>
          <p:cNvPr id="7" name="Picture 6"/>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76298" y="71754"/>
            <a:ext cx="503873" cy="575627"/>
          </a:xfrm>
          <a:prstGeom prst="rect">
            <a:avLst/>
          </a:prstGeom>
          <a:noFill/>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0383" y="71754"/>
            <a:ext cx="765155" cy="500062"/>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47800" y="753980"/>
            <a:ext cx="6400800" cy="6513096"/>
          </a:xfrm>
          <a:prstGeom prst="ellipse">
            <a:avLst/>
          </a:prstGeom>
          <a:ln>
            <a:noFill/>
          </a:ln>
          <a:effectLst>
            <a:softEdge rad="112500"/>
          </a:effectLst>
          <a:scene3d>
            <a:camera prst="perspectiveBelow"/>
            <a:lightRig rig="threePt" dir="t"/>
          </a:scene3d>
          <a:sp3d>
            <a:bevelT w="139700" h="139700" prst="divot"/>
          </a:sp3d>
        </p:spPr>
      </p:pic>
      <p:sp>
        <p:nvSpPr>
          <p:cNvPr id="10" name="Rectangle 9"/>
          <p:cNvSpPr/>
          <p:nvPr/>
        </p:nvSpPr>
        <p:spPr>
          <a:xfrm>
            <a:off x="3200400" y="4760893"/>
            <a:ext cx="3048000" cy="954107"/>
          </a:xfrm>
          <a:prstGeom prst="rect">
            <a:avLst/>
          </a:prstGeom>
          <a:no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2800" b="1" dirty="0" smtClean="0">
                <a:ln w="50800"/>
                <a:solidFill>
                  <a:schemeClr val="bg1">
                    <a:shade val="50000"/>
                  </a:schemeClr>
                </a:solidFill>
              </a:rPr>
              <a:t>TERRORISMO</a:t>
            </a:r>
            <a:br>
              <a:rPr lang="en-US" sz="2800" b="1" dirty="0" smtClean="0">
                <a:ln w="50800"/>
                <a:solidFill>
                  <a:schemeClr val="bg1">
                    <a:shade val="50000"/>
                  </a:schemeClr>
                </a:solidFill>
              </a:rPr>
            </a:br>
            <a:endParaRPr lang="en-US" sz="2800" b="1" dirty="0" smtClean="0">
              <a:ln w="50800"/>
              <a:solidFill>
                <a:schemeClr val="bg1">
                  <a:shade val="50000"/>
                </a:schemeClr>
              </a:solidFill>
            </a:endParaRPr>
          </a:p>
        </p:txBody>
      </p:sp>
      <p:sp>
        <p:nvSpPr>
          <p:cNvPr id="11" name="Rectangle 10"/>
          <p:cNvSpPr/>
          <p:nvPr/>
        </p:nvSpPr>
        <p:spPr>
          <a:xfrm rot="3638198">
            <a:off x="3152903" y="3014189"/>
            <a:ext cx="5372754" cy="584775"/>
          </a:xfrm>
          <a:prstGeom prst="rect">
            <a:avLst/>
          </a:prstGeom>
          <a:noFill/>
        </p:spPr>
        <p:txBody>
          <a:bodyPr wrap="none" lIns="91440" tIns="45720" rIns="91440" bIns="45720">
            <a:spAutoFit/>
            <a:scene3d>
              <a:camera prst="orthographicFront"/>
              <a:lightRig rig="flat" dir="tl"/>
            </a:scene3d>
            <a:sp3d contourW="19050" prstMaterial="clear">
              <a:bevelT w="50800" h="50800"/>
              <a:contourClr>
                <a:schemeClr val="accent5">
                  <a:tint val="70000"/>
                  <a:satMod val="180000"/>
                  <a:alpha val="70000"/>
                </a:schemeClr>
              </a:contourClr>
            </a:sp3d>
          </a:bodyPr>
          <a:lstStyle/>
          <a:p>
            <a:pPr algn="ctr"/>
            <a:r>
              <a:rPr lang="en-US" sz="3200" b="1" dirty="0" smtClean="0">
                <a:ln/>
                <a:solidFill>
                  <a:schemeClr val="accent5">
                    <a:tint val="50000"/>
                    <a:satMod val="180000"/>
                  </a:schemeClr>
                </a:solidFill>
              </a:rPr>
              <a:t>MIGRAZIONE INCONTROLLATA</a:t>
            </a:r>
            <a:endParaRPr lang="en-US" sz="3200" b="1" dirty="0">
              <a:ln/>
              <a:solidFill>
                <a:schemeClr val="accent5">
                  <a:tint val="50000"/>
                  <a:satMod val="180000"/>
                </a:schemeClr>
              </a:solidFill>
            </a:endParaRPr>
          </a:p>
        </p:txBody>
      </p:sp>
      <p:sp>
        <p:nvSpPr>
          <p:cNvPr id="12" name="Rectangle 11"/>
          <p:cNvSpPr/>
          <p:nvPr/>
        </p:nvSpPr>
        <p:spPr>
          <a:xfrm rot="18059745">
            <a:off x="1893450" y="2906615"/>
            <a:ext cx="2966389" cy="584775"/>
          </a:xfrm>
          <a:prstGeom prst="rect">
            <a:avLst/>
          </a:prstGeom>
          <a:noFill/>
        </p:spPr>
        <p:txBody>
          <a:bodyPr wrap="none" lIns="91440" tIns="45720" rIns="91440" bIns="45720">
            <a:spAutoFit/>
          </a:bodyPr>
          <a:lstStyle/>
          <a:p>
            <a:pPr algn="ctr"/>
            <a:r>
              <a:rPr lang="en-US"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CROLLO DI STATI</a:t>
            </a:r>
            <a:endParaRPr lang="en-US"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extLst>
      <p:ext uri="{BB962C8B-B14F-4D97-AF65-F5344CB8AC3E}">
        <p14:creationId xmlns:p14="http://schemas.microsoft.com/office/powerpoint/2010/main" val="375896867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8000"/>
          </a:xfrm>
          <a:solidFill>
            <a:schemeClr val="bg1"/>
          </a:solidFill>
          <a:ln>
            <a:solidFill>
              <a:srgbClr val="0070C0"/>
            </a:solidFill>
          </a:ln>
        </p:spPr>
        <p:txBody>
          <a:bodyPr>
            <a:noAutofit/>
          </a:bodyPr>
          <a:lstStyle/>
          <a:p>
            <a:r>
              <a:rPr lang="en-GB" sz="3200" b="1" dirty="0" smtClean="0">
                <a:solidFill>
                  <a:srgbClr val="042FA8"/>
                </a:solidFill>
                <a:latin typeface="+mn-lt"/>
                <a:ea typeface="+mn-ea"/>
                <a:cs typeface="+mn-cs"/>
              </a:rPr>
              <a:t>RISPOSTA STRATEGICA </a:t>
            </a:r>
            <a:endParaRPr lang="en-GB" sz="3200" b="1" dirty="0">
              <a:solidFill>
                <a:srgbClr val="042FA8"/>
              </a:solidFill>
              <a:latin typeface="+mn-lt"/>
              <a:ea typeface="+mn-ea"/>
              <a:cs typeface="+mn-cs"/>
            </a:endParaRPr>
          </a:p>
        </p:txBody>
      </p:sp>
      <p:pic>
        <p:nvPicPr>
          <p:cNvPr id="7" name="Picture 6"/>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76298" y="71754"/>
            <a:ext cx="503873" cy="575627"/>
          </a:xfrm>
          <a:prstGeom prst="rect">
            <a:avLst/>
          </a:prstGeom>
          <a:noFill/>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200" y="71754"/>
            <a:ext cx="765155" cy="500062"/>
          </a:xfrm>
          <a:prstGeom prst="rect">
            <a:avLst/>
          </a:prstGeom>
        </p:spPr>
      </p:pic>
      <p:sp>
        <p:nvSpPr>
          <p:cNvPr id="6" name="Pie 5"/>
          <p:cNvSpPr/>
          <p:nvPr/>
        </p:nvSpPr>
        <p:spPr>
          <a:xfrm>
            <a:off x="228599" y="914400"/>
            <a:ext cx="5244466" cy="4891634"/>
          </a:xfrm>
          <a:prstGeom prst="pie">
            <a:avLst>
              <a:gd name="adj1" fmla="val 5400000"/>
              <a:gd name="adj2" fmla="val 16200000"/>
            </a:avLst>
          </a:prstGeom>
          <a:solidFill>
            <a:schemeClr val="accent1">
              <a:lumMod val="20000"/>
              <a:lumOff val="80000"/>
            </a:schemeClr>
          </a:solidFill>
          <a:ln>
            <a:solidFill>
              <a:srgbClr val="042FA8"/>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8" name="Freeform 7"/>
          <p:cNvSpPr/>
          <p:nvPr/>
        </p:nvSpPr>
        <p:spPr>
          <a:xfrm>
            <a:off x="2850832" y="914400"/>
            <a:ext cx="6118544" cy="4891634"/>
          </a:xfrm>
          <a:custGeom>
            <a:avLst/>
            <a:gdLst>
              <a:gd name="connsiteX0" fmla="*/ 0 w 5400008"/>
              <a:gd name="connsiteY0" fmla="*/ 0 h 4628578"/>
              <a:gd name="connsiteX1" fmla="*/ 5400008 w 5400008"/>
              <a:gd name="connsiteY1" fmla="*/ 0 h 4628578"/>
              <a:gd name="connsiteX2" fmla="*/ 5400008 w 5400008"/>
              <a:gd name="connsiteY2" fmla="*/ 4628578 h 4628578"/>
              <a:gd name="connsiteX3" fmla="*/ 0 w 5400008"/>
              <a:gd name="connsiteY3" fmla="*/ 4628578 h 4628578"/>
              <a:gd name="connsiteX4" fmla="*/ 0 w 5400008"/>
              <a:gd name="connsiteY4" fmla="*/ 0 h 46285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8" h="4628578">
                <a:moveTo>
                  <a:pt x="0" y="0"/>
                </a:moveTo>
                <a:lnTo>
                  <a:pt x="5400008" y="0"/>
                </a:lnTo>
                <a:lnTo>
                  <a:pt x="5400008" y="4628578"/>
                </a:lnTo>
                <a:lnTo>
                  <a:pt x="0" y="4628578"/>
                </a:lnTo>
                <a:lnTo>
                  <a:pt x="0" y="0"/>
                </a:lnTo>
                <a:close/>
              </a:path>
            </a:pathLst>
          </a:custGeom>
          <a:ln>
            <a:solidFill>
              <a:srgbClr val="042FA8"/>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960" tIns="60960" rIns="60960" bIns="4110965" numCol="1" spcCol="1270" anchor="ctr" anchorCtr="0">
            <a:noAutofit/>
          </a:bodyPr>
          <a:lstStyle/>
          <a:p>
            <a:pPr lvl="0" algn="ctr" defTabSz="711200">
              <a:lnSpc>
                <a:spcPct val="90000"/>
              </a:lnSpc>
              <a:spcBef>
                <a:spcPct val="0"/>
              </a:spcBef>
              <a:spcAft>
                <a:spcPct val="35000"/>
              </a:spcAft>
            </a:pPr>
            <a:r>
              <a:rPr lang="it-IT" sz="2400" kern="1200" dirty="0" smtClean="0">
                <a:solidFill>
                  <a:srgbClr val="042FA8"/>
                </a:solidFill>
              </a:rPr>
              <a:t>Necessita' risposta strategica </a:t>
            </a:r>
            <a:r>
              <a:rPr lang="it-IT" sz="2400" b="1" kern="1200" dirty="0" smtClean="0">
                <a:solidFill>
                  <a:srgbClr val="042FA8"/>
                </a:solidFill>
              </a:rPr>
              <a:t>RAPIDA E FORTE</a:t>
            </a:r>
            <a:endParaRPr lang="en-GB" sz="2400" kern="1200" dirty="0"/>
          </a:p>
        </p:txBody>
      </p:sp>
      <p:sp>
        <p:nvSpPr>
          <p:cNvPr id="11" name="Pie 10"/>
          <p:cNvSpPr/>
          <p:nvPr/>
        </p:nvSpPr>
        <p:spPr>
          <a:xfrm>
            <a:off x="687490" y="1525856"/>
            <a:ext cx="4326684" cy="4035597"/>
          </a:xfrm>
          <a:prstGeom prst="pie">
            <a:avLst>
              <a:gd name="adj1" fmla="val 5400000"/>
              <a:gd name="adj2" fmla="val 16200000"/>
            </a:avLst>
          </a:prstGeom>
          <a:ln>
            <a:solidFill>
              <a:srgbClr val="042FA8"/>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2" name="Freeform 11"/>
          <p:cNvSpPr/>
          <p:nvPr/>
        </p:nvSpPr>
        <p:spPr>
          <a:xfrm>
            <a:off x="2850832" y="1525856"/>
            <a:ext cx="6118544" cy="4035597"/>
          </a:xfrm>
          <a:custGeom>
            <a:avLst/>
            <a:gdLst>
              <a:gd name="connsiteX0" fmla="*/ 0 w 5400008"/>
              <a:gd name="connsiteY0" fmla="*/ 0 h 3818576"/>
              <a:gd name="connsiteX1" fmla="*/ 5400008 w 5400008"/>
              <a:gd name="connsiteY1" fmla="*/ 0 h 3818576"/>
              <a:gd name="connsiteX2" fmla="*/ 5400008 w 5400008"/>
              <a:gd name="connsiteY2" fmla="*/ 3818576 h 3818576"/>
              <a:gd name="connsiteX3" fmla="*/ 0 w 5400008"/>
              <a:gd name="connsiteY3" fmla="*/ 3818576 h 3818576"/>
              <a:gd name="connsiteX4" fmla="*/ 0 w 5400008"/>
              <a:gd name="connsiteY4" fmla="*/ 0 h 3818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8" h="3818576">
                <a:moveTo>
                  <a:pt x="0" y="0"/>
                </a:moveTo>
                <a:lnTo>
                  <a:pt x="5400008" y="0"/>
                </a:lnTo>
                <a:lnTo>
                  <a:pt x="5400008" y="3818576"/>
                </a:lnTo>
                <a:lnTo>
                  <a:pt x="0" y="3818576"/>
                </a:lnTo>
                <a:lnTo>
                  <a:pt x="0" y="0"/>
                </a:lnTo>
                <a:close/>
              </a:path>
            </a:pathLst>
          </a:custGeom>
          <a:ln>
            <a:solidFill>
              <a:srgbClr val="042FA8"/>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960" tIns="60960" rIns="60960" bIns="3300963" numCol="1" spcCol="1270" anchor="ctr" anchorCtr="0">
            <a:noAutofit/>
          </a:bodyPr>
          <a:lstStyle/>
          <a:p>
            <a:pPr lvl="0" algn="ctr" defTabSz="711200">
              <a:lnSpc>
                <a:spcPct val="90000"/>
              </a:lnSpc>
              <a:spcBef>
                <a:spcPct val="0"/>
              </a:spcBef>
              <a:spcAft>
                <a:spcPct val="35000"/>
              </a:spcAft>
            </a:pPr>
            <a:r>
              <a:rPr lang="it-IT" sz="2400" kern="1200" dirty="0" smtClean="0">
                <a:solidFill>
                  <a:srgbClr val="042FA8"/>
                </a:solidFill>
              </a:rPr>
              <a:t>Unione europea deve adottare un </a:t>
            </a:r>
            <a:r>
              <a:rPr lang="it-IT" sz="2400" b="1" kern="1200" dirty="0" smtClean="0">
                <a:solidFill>
                  <a:srgbClr val="042FA8"/>
                </a:solidFill>
              </a:rPr>
              <a:t>APPROCCIO PROATTIVO</a:t>
            </a:r>
            <a:endParaRPr lang="en-GB" sz="2400" b="1" kern="1200" dirty="0">
              <a:solidFill>
                <a:srgbClr val="042FA8"/>
              </a:solidFill>
            </a:endParaRPr>
          </a:p>
        </p:txBody>
      </p:sp>
      <p:sp>
        <p:nvSpPr>
          <p:cNvPr id="13" name="Pie 12"/>
          <p:cNvSpPr/>
          <p:nvPr/>
        </p:nvSpPr>
        <p:spPr>
          <a:xfrm>
            <a:off x="1146382" y="2137312"/>
            <a:ext cx="3408900" cy="3179560"/>
          </a:xfrm>
          <a:prstGeom prst="pie">
            <a:avLst>
              <a:gd name="adj1" fmla="val 5400000"/>
              <a:gd name="adj2" fmla="val 16200000"/>
            </a:avLst>
          </a:prstGeom>
          <a:ln>
            <a:solidFill>
              <a:srgbClr val="042FA8"/>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 name="Freeform 13"/>
          <p:cNvSpPr/>
          <p:nvPr/>
        </p:nvSpPr>
        <p:spPr>
          <a:xfrm>
            <a:off x="2850832" y="2232789"/>
            <a:ext cx="6118544" cy="3084083"/>
          </a:xfrm>
          <a:custGeom>
            <a:avLst/>
            <a:gdLst>
              <a:gd name="connsiteX0" fmla="*/ 0 w 5400008"/>
              <a:gd name="connsiteY0" fmla="*/ 0 h 3008573"/>
              <a:gd name="connsiteX1" fmla="*/ 5400008 w 5400008"/>
              <a:gd name="connsiteY1" fmla="*/ 0 h 3008573"/>
              <a:gd name="connsiteX2" fmla="*/ 5400008 w 5400008"/>
              <a:gd name="connsiteY2" fmla="*/ 3008573 h 3008573"/>
              <a:gd name="connsiteX3" fmla="*/ 0 w 5400008"/>
              <a:gd name="connsiteY3" fmla="*/ 3008573 h 3008573"/>
              <a:gd name="connsiteX4" fmla="*/ 0 w 5400008"/>
              <a:gd name="connsiteY4" fmla="*/ 0 h 3008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8" h="3008573">
                <a:moveTo>
                  <a:pt x="0" y="0"/>
                </a:moveTo>
                <a:lnTo>
                  <a:pt x="5400008" y="0"/>
                </a:lnTo>
                <a:lnTo>
                  <a:pt x="5400008" y="3008573"/>
                </a:lnTo>
                <a:lnTo>
                  <a:pt x="0" y="3008573"/>
                </a:lnTo>
                <a:lnTo>
                  <a:pt x="0" y="0"/>
                </a:lnTo>
                <a:close/>
              </a:path>
            </a:pathLst>
          </a:custGeom>
          <a:ln>
            <a:solidFill>
              <a:srgbClr val="042FA8"/>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960" tIns="60960" rIns="60960" bIns="2490964" numCol="1" spcCol="1270" anchor="ctr" anchorCtr="0">
            <a:noAutofit/>
          </a:bodyPr>
          <a:lstStyle/>
          <a:p>
            <a:pPr lvl="0" algn="ctr" defTabSz="711200">
              <a:lnSpc>
                <a:spcPct val="90000"/>
              </a:lnSpc>
              <a:spcBef>
                <a:spcPct val="0"/>
              </a:spcBef>
              <a:spcAft>
                <a:spcPct val="35000"/>
              </a:spcAft>
            </a:pPr>
            <a:r>
              <a:rPr lang="it-IT" sz="2400" kern="1200" dirty="0" smtClean="0">
                <a:solidFill>
                  <a:srgbClr val="042FA8"/>
                </a:solidFill>
              </a:rPr>
              <a:t>Istituzioni al lavoro per iniziative </a:t>
            </a:r>
            <a:r>
              <a:rPr lang="it-IT" sz="2400" b="1" kern="1200" dirty="0" smtClean="0">
                <a:solidFill>
                  <a:srgbClr val="042FA8"/>
                </a:solidFill>
              </a:rPr>
              <a:t>CONCRETE ED EFFICACI</a:t>
            </a:r>
            <a:endParaRPr lang="en-GB" sz="2400" b="1" kern="1200" dirty="0">
              <a:solidFill>
                <a:srgbClr val="042FA8"/>
              </a:solidFill>
            </a:endParaRPr>
          </a:p>
        </p:txBody>
      </p:sp>
      <p:sp>
        <p:nvSpPr>
          <p:cNvPr id="15" name="Pie 14"/>
          <p:cNvSpPr/>
          <p:nvPr/>
        </p:nvSpPr>
        <p:spPr>
          <a:xfrm>
            <a:off x="1605271" y="2748763"/>
            <a:ext cx="2491121" cy="2323526"/>
          </a:xfrm>
          <a:prstGeom prst="pie">
            <a:avLst>
              <a:gd name="adj1" fmla="val 5400000"/>
              <a:gd name="adj2" fmla="val 16200000"/>
            </a:avLst>
          </a:prstGeom>
          <a:ln>
            <a:solidFill>
              <a:srgbClr val="042FA8"/>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6" name="Freeform 15"/>
          <p:cNvSpPr/>
          <p:nvPr/>
        </p:nvSpPr>
        <p:spPr>
          <a:xfrm>
            <a:off x="2850833" y="2877035"/>
            <a:ext cx="6118544" cy="2915593"/>
          </a:xfrm>
          <a:custGeom>
            <a:avLst/>
            <a:gdLst>
              <a:gd name="connsiteX0" fmla="*/ 0 w 5400008"/>
              <a:gd name="connsiteY0" fmla="*/ 0 h 2622855"/>
              <a:gd name="connsiteX1" fmla="*/ 5400008 w 5400008"/>
              <a:gd name="connsiteY1" fmla="*/ 0 h 2622855"/>
              <a:gd name="connsiteX2" fmla="*/ 5400008 w 5400008"/>
              <a:gd name="connsiteY2" fmla="*/ 2622855 h 2622855"/>
              <a:gd name="connsiteX3" fmla="*/ 0 w 5400008"/>
              <a:gd name="connsiteY3" fmla="*/ 2622855 h 2622855"/>
              <a:gd name="connsiteX4" fmla="*/ 0 w 5400008"/>
              <a:gd name="connsiteY4" fmla="*/ 0 h 26228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8" h="2622855">
                <a:moveTo>
                  <a:pt x="0" y="0"/>
                </a:moveTo>
                <a:lnTo>
                  <a:pt x="5400008" y="0"/>
                </a:lnTo>
                <a:lnTo>
                  <a:pt x="5400008" y="2622855"/>
                </a:lnTo>
                <a:lnTo>
                  <a:pt x="0" y="2622855"/>
                </a:lnTo>
                <a:lnTo>
                  <a:pt x="0" y="0"/>
                </a:lnTo>
                <a:close/>
              </a:path>
            </a:pathLst>
          </a:custGeom>
          <a:ln>
            <a:solidFill>
              <a:srgbClr val="042FA8"/>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960" tIns="60960" rIns="60960" bIns="1993589" numCol="1" spcCol="1270" anchor="ctr" anchorCtr="0">
            <a:noAutofit/>
          </a:bodyPr>
          <a:lstStyle/>
          <a:p>
            <a:pPr lvl="0" algn="ctr" defTabSz="711200">
              <a:lnSpc>
                <a:spcPct val="90000"/>
              </a:lnSpc>
              <a:spcBef>
                <a:spcPct val="0"/>
              </a:spcBef>
              <a:spcAft>
                <a:spcPct val="35000"/>
              </a:spcAft>
            </a:pPr>
            <a:r>
              <a:rPr lang="it-IT" sz="2400" kern="1200" dirty="0" smtClean="0">
                <a:solidFill>
                  <a:srgbClr val="042FA8"/>
                </a:solidFill>
              </a:rPr>
              <a:t>Evitare che vuoto lasciato da ONU, UE o NATO diventi un terreno fertile per </a:t>
            </a:r>
            <a:r>
              <a:rPr lang="it-IT" sz="2400" b="1" kern="1200" dirty="0" smtClean="0">
                <a:solidFill>
                  <a:srgbClr val="042FA8"/>
                </a:solidFill>
              </a:rPr>
              <a:t>SINGOLI ATTORI </a:t>
            </a:r>
            <a:endParaRPr lang="en-GB" sz="2400" b="1" kern="1200" dirty="0">
              <a:solidFill>
                <a:srgbClr val="042FA8"/>
              </a:solidFill>
            </a:endParaRPr>
          </a:p>
        </p:txBody>
      </p:sp>
      <p:sp>
        <p:nvSpPr>
          <p:cNvPr id="17" name="Pie 16"/>
          <p:cNvSpPr/>
          <p:nvPr/>
        </p:nvSpPr>
        <p:spPr>
          <a:xfrm>
            <a:off x="2064163" y="3360219"/>
            <a:ext cx="1573338" cy="1467489"/>
          </a:xfrm>
          <a:prstGeom prst="pie">
            <a:avLst>
              <a:gd name="adj1" fmla="val 5400000"/>
              <a:gd name="adj2" fmla="val 16200000"/>
            </a:avLst>
          </a:prstGeom>
          <a:ln>
            <a:solidFill>
              <a:srgbClr val="042FA8"/>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8" name="Freeform 17"/>
          <p:cNvSpPr/>
          <p:nvPr/>
        </p:nvSpPr>
        <p:spPr>
          <a:xfrm>
            <a:off x="2861626" y="3727092"/>
            <a:ext cx="6118544" cy="2038725"/>
          </a:xfrm>
          <a:custGeom>
            <a:avLst/>
            <a:gdLst>
              <a:gd name="connsiteX0" fmla="*/ 0 w 5400008"/>
              <a:gd name="connsiteY0" fmla="*/ 0 h 1388572"/>
              <a:gd name="connsiteX1" fmla="*/ 5400008 w 5400008"/>
              <a:gd name="connsiteY1" fmla="*/ 0 h 1388572"/>
              <a:gd name="connsiteX2" fmla="*/ 5400008 w 5400008"/>
              <a:gd name="connsiteY2" fmla="*/ 1388572 h 1388572"/>
              <a:gd name="connsiteX3" fmla="*/ 0 w 5400008"/>
              <a:gd name="connsiteY3" fmla="*/ 1388572 h 1388572"/>
              <a:gd name="connsiteX4" fmla="*/ 0 w 5400008"/>
              <a:gd name="connsiteY4" fmla="*/ 0 h 1388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8" h="1388572">
                <a:moveTo>
                  <a:pt x="0" y="0"/>
                </a:moveTo>
                <a:lnTo>
                  <a:pt x="5400008" y="0"/>
                </a:lnTo>
                <a:lnTo>
                  <a:pt x="5400008" y="1388572"/>
                </a:lnTo>
                <a:lnTo>
                  <a:pt x="0" y="1388572"/>
                </a:lnTo>
                <a:lnTo>
                  <a:pt x="0" y="0"/>
                </a:lnTo>
                <a:close/>
              </a:path>
            </a:pathLst>
          </a:custGeom>
          <a:ln>
            <a:solidFill>
              <a:srgbClr val="042FA8"/>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960" tIns="60960" rIns="60960" bIns="870959" numCol="1" spcCol="1270" anchor="ctr" anchorCtr="0">
            <a:noAutofit/>
          </a:bodyPr>
          <a:lstStyle/>
          <a:p>
            <a:pPr lvl="0" algn="ctr" defTabSz="711200">
              <a:lnSpc>
                <a:spcPct val="90000"/>
              </a:lnSpc>
              <a:spcBef>
                <a:spcPct val="0"/>
              </a:spcBef>
              <a:spcAft>
                <a:spcPct val="35000"/>
              </a:spcAft>
            </a:pPr>
            <a:r>
              <a:rPr lang="en-GB" sz="2400" kern="1200" dirty="0" smtClean="0">
                <a:solidFill>
                  <a:srgbClr val="042FA8"/>
                </a:solidFill>
              </a:rPr>
              <a:t>"</a:t>
            </a:r>
            <a:r>
              <a:rPr lang="en-GB" sz="2400" b="1" kern="1200" dirty="0" smtClean="0">
                <a:solidFill>
                  <a:srgbClr val="042FA8"/>
                </a:solidFill>
              </a:rPr>
              <a:t>APPROCCIO INTEGRATO</a:t>
            </a:r>
            <a:r>
              <a:rPr lang="en-GB" sz="2400" kern="1200" dirty="0" smtClean="0">
                <a:solidFill>
                  <a:srgbClr val="042FA8"/>
                </a:solidFill>
              </a:rPr>
              <a:t>"</a:t>
            </a:r>
            <a:endParaRPr lang="en-GB" sz="2400" kern="1200" dirty="0">
              <a:solidFill>
                <a:srgbClr val="042FA8"/>
              </a:solidFill>
            </a:endParaRPr>
          </a:p>
        </p:txBody>
      </p:sp>
      <p:sp>
        <p:nvSpPr>
          <p:cNvPr id="19" name="Pie 18"/>
          <p:cNvSpPr/>
          <p:nvPr/>
        </p:nvSpPr>
        <p:spPr>
          <a:xfrm>
            <a:off x="2523054" y="3971675"/>
            <a:ext cx="655555" cy="611451"/>
          </a:xfrm>
          <a:prstGeom prst="pie">
            <a:avLst>
              <a:gd name="adj1" fmla="val 5400000"/>
              <a:gd name="adj2" fmla="val 16200000"/>
            </a:avLst>
          </a:prstGeom>
          <a:solidFill>
            <a:schemeClr val="accent1">
              <a:lumMod val="20000"/>
              <a:lumOff val="80000"/>
            </a:schemeClr>
          </a:solidFill>
          <a:ln>
            <a:solidFill>
              <a:srgbClr val="042FA8"/>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0" name="Freeform 19"/>
          <p:cNvSpPr/>
          <p:nvPr/>
        </p:nvSpPr>
        <p:spPr>
          <a:xfrm>
            <a:off x="2861626" y="4577534"/>
            <a:ext cx="6129974" cy="1478675"/>
          </a:xfrm>
          <a:custGeom>
            <a:avLst/>
            <a:gdLst>
              <a:gd name="connsiteX0" fmla="*/ 0 w 5400008"/>
              <a:gd name="connsiteY0" fmla="*/ 0 h 578569"/>
              <a:gd name="connsiteX1" fmla="*/ 5400008 w 5400008"/>
              <a:gd name="connsiteY1" fmla="*/ 0 h 578569"/>
              <a:gd name="connsiteX2" fmla="*/ 5400008 w 5400008"/>
              <a:gd name="connsiteY2" fmla="*/ 578569 h 578569"/>
              <a:gd name="connsiteX3" fmla="*/ 0 w 5400008"/>
              <a:gd name="connsiteY3" fmla="*/ 578569 h 578569"/>
              <a:gd name="connsiteX4" fmla="*/ 0 w 5400008"/>
              <a:gd name="connsiteY4" fmla="*/ 0 h 5785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8" h="578569">
                <a:moveTo>
                  <a:pt x="0" y="0"/>
                </a:moveTo>
                <a:lnTo>
                  <a:pt x="5400008" y="0"/>
                </a:lnTo>
                <a:lnTo>
                  <a:pt x="5400008" y="578569"/>
                </a:lnTo>
                <a:lnTo>
                  <a:pt x="0" y="578569"/>
                </a:lnTo>
                <a:lnTo>
                  <a:pt x="0" y="0"/>
                </a:lnTo>
                <a:close/>
              </a:path>
            </a:pathLst>
          </a:custGeom>
          <a:ln>
            <a:solidFill>
              <a:srgbClr val="042FA8"/>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it-IT" sz="2400" b="1" kern="1200" dirty="0" smtClean="0">
                <a:solidFill>
                  <a:srgbClr val="042FA8"/>
                </a:solidFill>
              </a:rPr>
              <a:t>HARD POWER </a:t>
            </a:r>
            <a:r>
              <a:rPr lang="it-IT" sz="2400" kern="1200" dirty="0" smtClean="0">
                <a:solidFill>
                  <a:srgbClr val="042FA8"/>
                </a:solidFill>
              </a:rPr>
              <a:t>una delle componenti irrinunciabili, per permettere </a:t>
            </a:r>
            <a:r>
              <a:rPr lang="it-IT" sz="2400" b="1" kern="1200" dirty="0" smtClean="0">
                <a:solidFill>
                  <a:srgbClr val="042FA8"/>
                </a:solidFill>
              </a:rPr>
              <a:t>all'EUROPA</a:t>
            </a:r>
            <a:r>
              <a:rPr lang="it-IT" sz="2400" kern="1200" dirty="0" smtClean="0">
                <a:solidFill>
                  <a:srgbClr val="042FA8"/>
                </a:solidFill>
              </a:rPr>
              <a:t> di essere pu' </a:t>
            </a:r>
            <a:r>
              <a:rPr lang="it-IT" sz="2400" b="1" kern="1200" dirty="0" smtClean="0">
                <a:solidFill>
                  <a:srgbClr val="042FA8"/>
                </a:solidFill>
              </a:rPr>
              <a:t>ASSERTIVA</a:t>
            </a:r>
            <a:endParaRPr lang="en-GB" sz="2400" b="1" kern="1200" dirty="0">
              <a:solidFill>
                <a:srgbClr val="042FA8"/>
              </a:solidFill>
            </a:endParaRPr>
          </a:p>
        </p:txBody>
      </p:sp>
    </p:spTree>
    <p:extLst>
      <p:ext uri="{BB962C8B-B14F-4D97-AF65-F5344CB8AC3E}">
        <p14:creationId xmlns:p14="http://schemas.microsoft.com/office/powerpoint/2010/main" val="332498304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8000"/>
          </a:xfrm>
          <a:solidFill>
            <a:schemeClr val="bg1"/>
          </a:solidFill>
          <a:ln>
            <a:solidFill>
              <a:srgbClr val="0070C0"/>
            </a:solidFill>
          </a:ln>
        </p:spPr>
        <p:txBody>
          <a:bodyPr>
            <a:noAutofit/>
          </a:bodyPr>
          <a:lstStyle/>
          <a:p>
            <a:r>
              <a:rPr lang="en-GB" sz="3200" b="1" dirty="0" smtClean="0">
                <a:solidFill>
                  <a:srgbClr val="042FA8"/>
                </a:solidFill>
                <a:latin typeface="+mn-lt"/>
                <a:ea typeface="+mn-ea"/>
                <a:cs typeface="+mn-cs"/>
              </a:rPr>
              <a:t>STRATEGIA GLOBALE DELL'UNIONE EUROPEA</a:t>
            </a:r>
            <a:endParaRPr lang="en-GB" sz="3200" b="1" dirty="0">
              <a:solidFill>
                <a:srgbClr val="042FA8"/>
              </a:solidFill>
              <a:latin typeface="+mn-lt"/>
              <a:ea typeface="+mn-ea"/>
              <a:cs typeface="+mn-cs"/>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38" y="1286396"/>
            <a:ext cx="3033062" cy="3254358"/>
          </a:xfrm>
          <a:prstGeom prst="rect">
            <a:avLst/>
          </a:prstGeom>
          <a:ln>
            <a:noFill/>
          </a:ln>
          <a:effectLst>
            <a:softEdge rad="112500"/>
          </a:effectLst>
        </p:spPr>
      </p:pic>
      <p:pic>
        <p:nvPicPr>
          <p:cNvPr id="7" name="Picture 6"/>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10600" y="71754"/>
            <a:ext cx="503873" cy="575627"/>
          </a:xfrm>
          <a:prstGeom prst="rect">
            <a:avLst/>
          </a:prstGeom>
          <a:noFill/>
        </p:spPr>
      </p:pic>
      <p:sp>
        <p:nvSpPr>
          <p:cNvPr id="10" name="TextBox 9"/>
          <p:cNvSpPr txBox="1"/>
          <p:nvPr/>
        </p:nvSpPr>
        <p:spPr>
          <a:xfrm>
            <a:off x="3109262" y="990600"/>
            <a:ext cx="6034738" cy="5062924"/>
          </a:xfrm>
          <a:prstGeom prst="rect">
            <a:avLst/>
          </a:prstGeom>
          <a:solidFill>
            <a:schemeClr val="bg1"/>
          </a:solidFill>
          <a:ln>
            <a:noFill/>
          </a:ln>
        </p:spPr>
        <p:style>
          <a:lnRef idx="0">
            <a:schemeClr val="accent1"/>
          </a:lnRef>
          <a:fillRef idx="1001">
            <a:schemeClr val="dk2"/>
          </a:fillRef>
          <a:effectRef idx="3">
            <a:schemeClr val="accent1"/>
          </a:effectRef>
          <a:fontRef idx="minor">
            <a:schemeClr val="lt1"/>
          </a:fontRef>
        </p:style>
        <p:txBody>
          <a:bodyPr wrap="square" rtlCol="0">
            <a:spAutoFit/>
          </a:bodyPr>
          <a:lstStyle/>
          <a:p>
            <a:pPr marL="171450" indent="-171450">
              <a:buFont typeface="Wingdings" panose="05000000000000000000" pitchFamily="2" charset="2"/>
              <a:buChar char="v"/>
            </a:pPr>
            <a:r>
              <a:rPr lang="it-IT" sz="2400" dirty="0" smtClean="0">
                <a:solidFill>
                  <a:srgbClr val="042FA8"/>
                </a:solidFill>
              </a:rPr>
              <a:t>Primo passo per identificare </a:t>
            </a:r>
            <a:r>
              <a:rPr lang="it-IT" sz="2400" b="1" dirty="0" smtClean="0">
                <a:solidFill>
                  <a:srgbClr val="042FA8"/>
                </a:solidFill>
              </a:rPr>
              <a:t>MINACCE</a:t>
            </a:r>
            <a:r>
              <a:rPr lang="it-IT" sz="2400" dirty="0" smtClean="0">
                <a:solidFill>
                  <a:srgbClr val="042FA8"/>
                </a:solidFill>
              </a:rPr>
              <a:t> indicando soluzioni </a:t>
            </a:r>
            <a:r>
              <a:rPr lang="it-IT" sz="2400" dirty="0">
                <a:solidFill>
                  <a:srgbClr val="042FA8"/>
                </a:solidFill>
              </a:rPr>
              <a:t>per affrontare sfide </a:t>
            </a:r>
            <a:r>
              <a:rPr lang="it-IT" sz="2400" dirty="0" smtClean="0">
                <a:solidFill>
                  <a:srgbClr val="042FA8"/>
                </a:solidFill>
              </a:rPr>
              <a:t>che </a:t>
            </a:r>
            <a:r>
              <a:rPr lang="it-IT" sz="2400" dirty="0">
                <a:solidFill>
                  <a:srgbClr val="042FA8"/>
                </a:solidFill>
              </a:rPr>
              <a:t>richiedono </a:t>
            </a:r>
            <a:r>
              <a:rPr lang="it-IT" sz="2400" b="1" dirty="0" smtClean="0">
                <a:solidFill>
                  <a:srgbClr val="042FA8"/>
                </a:solidFill>
              </a:rPr>
              <a:t>RISPOSTE GLOBALI</a:t>
            </a:r>
          </a:p>
          <a:p>
            <a:endParaRPr lang="it-IT" sz="2400" dirty="0" smtClean="0">
              <a:solidFill>
                <a:srgbClr val="042FA8"/>
              </a:solidFill>
            </a:endParaRPr>
          </a:p>
          <a:p>
            <a:pPr marL="171450" indent="-171450">
              <a:buFont typeface="Wingdings" panose="05000000000000000000" pitchFamily="2" charset="2"/>
              <a:buChar char="v"/>
            </a:pPr>
            <a:r>
              <a:rPr lang="it-IT" sz="2400" dirty="0" smtClean="0">
                <a:solidFill>
                  <a:srgbClr val="042FA8"/>
                </a:solidFill>
              </a:rPr>
              <a:t>La </a:t>
            </a:r>
            <a:r>
              <a:rPr lang="it-IT" sz="2400" b="1" dirty="0" smtClean="0">
                <a:solidFill>
                  <a:srgbClr val="042FA8"/>
                </a:solidFill>
              </a:rPr>
              <a:t>UE</a:t>
            </a:r>
            <a:r>
              <a:rPr lang="it-IT" sz="2400" dirty="0" smtClean="0">
                <a:solidFill>
                  <a:srgbClr val="042FA8"/>
                </a:solidFill>
              </a:rPr>
              <a:t> prende </a:t>
            </a:r>
            <a:r>
              <a:rPr lang="it-IT" sz="2400" dirty="0">
                <a:solidFill>
                  <a:srgbClr val="042FA8"/>
                </a:solidFill>
              </a:rPr>
              <a:t>maggiore </a:t>
            </a:r>
            <a:r>
              <a:rPr lang="it-IT" sz="2400" dirty="0" smtClean="0">
                <a:solidFill>
                  <a:srgbClr val="042FA8"/>
                </a:solidFill>
              </a:rPr>
              <a:t>coscienza delle </a:t>
            </a:r>
            <a:r>
              <a:rPr lang="it-IT" sz="2400" b="1" dirty="0" smtClean="0">
                <a:solidFill>
                  <a:srgbClr val="042FA8"/>
                </a:solidFill>
              </a:rPr>
              <a:t>RESPONSABILITÀ</a:t>
            </a:r>
            <a:r>
              <a:rPr lang="it-IT" sz="2400" dirty="0" smtClean="0">
                <a:solidFill>
                  <a:srgbClr val="042FA8"/>
                </a:solidFill>
              </a:rPr>
              <a:t> nel </a:t>
            </a:r>
            <a:r>
              <a:rPr lang="it-IT" sz="2400" dirty="0">
                <a:solidFill>
                  <a:srgbClr val="042FA8"/>
                </a:solidFill>
              </a:rPr>
              <a:t>campo della </a:t>
            </a:r>
            <a:r>
              <a:rPr lang="it-IT" sz="2400" b="1" dirty="0" smtClean="0">
                <a:solidFill>
                  <a:srgbClr val="042FA8"/>
                </a:solidFill>
              </a:rPr>
              <a:t>SICUREZZA</a:t>
            </a:r>
          </a:p>
          <a:p>
            <a:endParaRPr lang="it-IT" sz="2400" dirty="0" smtClean="0">
              <a:solidFill>
                <a:srgbClr val="042FA8"/>
              </a:solidFill>
            </a:endParaRPr>
          </a:p>
          <a:p>
            <a:pPr marL="171450" indent="-171450">
              <a:buFont typeface="Wingdings" panose="05000000000000000000" pitchFamily="2" charset="2"/>
              <a:buChar char="v"/>
            </a:pPr>
            <a:r>
              <a:rPr lang="it-IT" sz="2400" b="1" dirty="0" smtClean="0">
                <a:solidFill>
                  <a:srgbClr val="042FA8"/>
                </a:solidFill>
              </a:rPr>
              <a:t>SICUREZZA INTERNA </a:t>
            </a:r>
            <a:r>
              <a:rPr lang="it-IT" sz="2400" dirty="0" smtClean="0">
                <a:solidFill>
                  <a:srgbClr val="042FA8"/>
                </a:solidFill>
              </a:rPr>
              <a:t>e </a:t>
            </a:r>
            <a:r>
              <a:rPr lang="it-IT" sz="2400" b="1" dirty="0" smtClean="0">
                <a:solidFill>
                  <a:srgbClr val="042FA8"/>
                </a:solidFill>
              </a:rPr>
              <a:t>DIFESA AVANZATA </a:t>
            </a:r>
            <a:r>
              <a:rPr lang="it-IT" sz="2400" dirty="0" smtClean="0">
                <a:solidFill>
                  <a:srgbClr val="042FA8"/>
                </a:solidFill>
              </a:rPr>
              <a:t>sempre </a:t>
            </a:r>
            <a:r>
              <a:rPr lang="it-IT" sz="2400" dirty="0">
                <a:solidFill>
                  <a:srgbClr val="042FA8"/>
                </a:solidFill>
              </a:rPr>
              <a:t>più intimamente </a:t>
            </a:r>
            <a:r>
              <a:rPr lang="it-IT" sz="2400" dirty="0" smtClean="0">
                <a:solidFill>
                  <a:srgbClr val="042FA8"/>
                </a:solidFill>
              </a:rPr>
              <a:t>connessi</a:t>
            </a:r>
          </a:p>
          <a:p>
            <a:endParaRPr lang="it-IT" sz="2400" dirty="0" smtClean="0">
              <a:solidFill>
                <a:srgbClr val="042FA8"/>
              </a:solidFill>
            </a:endParaRPr>
          </a:p>
          <a:p>
            <a:pPr marL="171450" indent="-171450">
              <a:buFont typeface="Wingdings" panose="05000000000000000000" pitchFamily="2" charset="2"/>
              <a:buChar char="v"/>
            </a:pPr>
            <a:r>
              <a:rPr lang="it-IT" sz="2400" dirty="0" smtClean="0">
                <a:solidFill>
                  <a:srgbClr val="042FA8"/>
                </a:solidFill>
              </a:rPr>
              <a:t>"</a:t>
            </a:r>
            <a:r>
              <a:rPr lang="it-IT" sz="2400" b="1" dirty="0" smtClean="0">
                <a:solidFill>
                  <a:srgbClr val="042FA8"/>
                </a:solidFill>
              </a:rPr>
              <a:t>PRAGMATISMO DI PRINCIPIO</a:t>
            </a:r>
            <a:r>
              <a:rPr lang="it-IT" sz="2400" dirty="0" smtClean="0">
                <a:solidFill>
                  <a:srgbClr val="042FA8"/>
                </a:solidFill>
              </a:rPr>
              <a:t>”</a:t>
            </a:r>
          </a:p>
          <a:p>
            <a:endParaRPr lang="it-IT" sz="2400" dirty="0" smtClean="0">
              <a:solidFill>
                <a:srgbClr val="042FA8"/>
              </a:solidFill>
            </a:endParaRPr>
          </a:p>
          <a:p>
            <a:pPr marL="171450" indent="-171450">
              <a:buFont typeface="Wingdings" panose="05000000000000000000" pitchFamily="2" charset="2"/>
              <a:buChar char="v"/>
            </a:pPr>
            <a:r>
              <a:rPr lang="it-IT" sz="2400" dirty="0" smtClean="0">
                <a:solidFill>
                  <a:srgbClr val="042FA8"/>
                </a:solidFill>
              </a:rPr>
              <a:t>"</a:t>
            </a:r>
            <a:r>
              <a:rPr lang="it-IT" sz="2400" b="1" dirty="0" smtClean="0">
                <a:solidFill>
                  <a:srgbClr val="042FA8"/>
                </a:solidFill>
              </a:rPr>
              <a:t>AUTONOMIA STRATEGICA</a:t>
            </a:r>
            <a:r>
              <a:rPr lang="it-IT" sz="2400" dirty="0" smtClean="0">
                <a:solidFill>
                  <a:srgbClr val="042FA8"/>
                </a:solidFill>
              </a:rPr>
              <a:t>"</a:t>
            </a:r>
            <a:endParaRPr lang="it-IT" sz="1100" dirty="0" smtClean="0">
              <a:solidFill>
                <a:srgbClr val="042FA8"/>
              </a:solidFill>
            </a:endParaRPr>
          </a:p>
          <a:p>
            <a:pPr marL="171450" indent="-171450">
              <a:buFont typeface="Wingdings" panose="05000000000000000000" pitchFamily="2" charset="2"/>
              <a:buChar char="v"/>
            </a:pPr>
            <a:endParaRPr lang="en-GB" sz="1100" b="1" u="sng" dirty="0">
              <a:solidFill>
                <a:srgbClr val="042FA8"/>
              </a:solidFill>
            </a:endParaRPr>
          </a:p>
        </p:txBody>
      </p:sp>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045" y="71754"/>
            <a:ext cx="765155" cy="500062"/>
          </a:xfrm>
          <a:prstGeom prst="rect">
            <a:avLst/>
          </a:prstGeom>
        </p:spPr>
      </p:pic>
    </p:spTree>
    <p:extLst>
      <p:ext uri="{BB962C8B-B14F-4D97-AF65-F5344CB8AC3E}">
        <p14:creationId xmlns:p14="http://schemas.microsoft.com/office/powerpoint/2010/main" val="295715631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923"/>
            <a:ext cx="9144000" cy="648000"/>
          </a:xfrm>
          <a:solidFill>
            <a:schemeClr val="bg1"/>
          </a:solidFill>
          <a:ln>
            <a:solidFill>
              <a:srgbClr val="0070C0"/>
            </a:solidFill>
          </a:ln>
        </p:spPr>
        <p:txBody>
          <a:bodyPr>
            <a:noAutofit/>
          </a:bodyPr>
          <a:lstStyle/>
          <a:p>
            <a:r>
              <a:rPr lang="en-GB" sz="3200" b="1" dirty="0" smtClean="0">
                <a:solidFill>
                  <a:srgbClr val="042FA8"/>
                </a:solidFill>
                <a:latin typeface="+mn-lt"/>
                <a:ea typeface="+mn-ea"/>
                <a:cs typeface="+mn-cs"/>
              </a:rPr>
              <a:t>AUTONOMIA STRATEGICA</a:t>
            </a:r>
            <a:endParaRPr lang="en-GB" sz="3200" b="1" dirty="0">
              <a:solidFill>
                <a:srgbClr val="042FA8"/>
              </a:solidFill>
              <a:latin typeface="+mn-lt"/>
              <a:ea typeface="+mn-ea"/>
              <a:cs typeface="+mn-cs"/>
            </a:endParaRPr>
          </a:p>
        </p:txBody>
      </p:sp>
      <p:pic>
        <p:nvPicPr>
          <p:cNvPr id="7" name="Picture 6"/>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13900" y="48895"/>
            <a:ext cx="503873" cy="575627"/>
          </a:xfrm>
          <a:prstGeom prst="rect">
            <a:avLst/>
          </a:prstGeom>
          <a:noFill/>
        </p:spPr>
      </p:pic>
      <p:sp>
        <p:nvSpPr>
          <p:cNvPr id="10" name="TextBox 9"/>
          <p:cNvSpPr txBox="1"/>
          <p:nvPr/>
        </p:nvSpPr>
        <p:spPr>
          <a:xfrm>
            <a:off x="400402" y="838200"/>
            <a:ext cx="8286398" cy="1200329"/>
          </a:xfrm>
          <a:prstGeom prst="rect">
            <a:avLst/>
          </a:prstGeom>
          <a:solidFill>
            <a:schemeClr val="bg1"/>
          </a:solidFill>
          <a:ln>
            <a:noFill/>
          </a:ln>
        </p:spPr>
        <p:style>
          <a:lnRef idx="0">
            <a:schemeClr val="accent1"/>
          </a:lnRef>
          <a:fillRef idx="1001">
            <a:schemeClr val="dk2"/>
          </a:fillRef>
          <a:effectRef idx="3">
            <a:schemeClr val="accent1"/>
          </a:effectRef>
          <a:fontRef idx="minor">
            <a:schemeClr val="lt1"/>
          </a:fontRef>
        </p:style>
        <p:txBody>
          <a:bodyPr wrap="square" rtlCol="0">
            <a:spAutoFit/>
          </a:bodyPr>
          <a:lstStyle/>
          <a:p>
            <a:pPr lvl="0" algn="ctr"/>
            <a:r>
              <a:rPr lang="en-GB" sz="2400" b="1" dirty="0" smtClean="0">
                <a:solidFill>
                  <a:srgbClr val="042FA8"/>
                </a:solidFill>
              </a:rPr>
              <a:t>AUTONOMIA </a:t>
            </a:r>
            <a:r>
              <a:rPr lang="en-GB" sz="2400" b="1" u="sng" dirty="0" smtClean="0">
                <a:solidFill>
                  <a:srgbClr val="042FA8"/>
                </a:solidFill>
              </a:rPr>
              <a:t>per</a:t>
            </a:r>
            <a:r>
              <a:rPr lang="en-GB" sz="2400" b="1" dirty="0" smtClean="0">
                <a:solidFill>
                  <a:srgbClr val="042FA8"/>
                </a:solidFill>
              </a:rPr>
              <a:t> FARE QUALCOSA </a:t>
            </a:r>
            <a:r>
              <a:rPr lang="en-GB" sz="2400" dirty="0" smtClean="0">
                <a:solidFill>
                  <a:srgbClr val="042FA8"/>
                </a:solidFill>
              </a:rPr>
              <a:t> </a:t>
            </a:r>
          </a:p>
          <a:p>
            <a:pPr lvl="0" algn="ctr"/>
            <a:r>
              <a:rPr lang="en-GB" sz="2400" u="sng" dirty="0" smtClean="0">
                <a:solidFill>
                  <a:srgbClr val="042FA8"/>
                </a:solidFill>
              </a:rPr>
              <a:t>NON </a:t>
            </a:r>
          </a:p>
          <a:p>
            <a:pPr lvl="0" algn="ctr"/>
            <a:r>
              <a:rPr lang="it-IT" sz="2400" b="1" dirty="0" smtClean="0">
                <a:solidFill>
                  <a:srgbClr val="042FA8"/>
                </a:solidFill>
              </a:rPr>
              <a:t>AUTONOMIA </a:t>
            </a:r>
            <a:r>
              <a:rPr lang="it-IT" sz="2400" b="1" u="sng" dirty="0" smtClean="0">
                <a:solidFill>
                  <a:srgbClr val="042FA8"/>
                </a:solidFill>
              </a:rPr>
              <a:t>da</a:t>
            </a:r>
            <a:r>
              <a:rPr lang="it-IT" sz="2400" b="1" dirty="0" smtClean="0">
                <a:solidFill>
                  <a:srgbClr val="042FA8"/>
                </a:solidFill>
              </a:rPr>
              <a:t> QUALCOSA </a:t>
            </a:r>
            <a:r>
              <a:rPr lang="it-IT" sz="2400" b="1" dirty="0">
                <a:solidFill>
                  <a:srgbClr val="042FA8"/>
                </a:solidFill>
              </a:rPr>
              <a:t>o </a:t>
            </a:r>
            <a:r>
              <a:rPr lang="it-IT" sz="2400" b="1" dirty="0" smtClean="0">
                <a:solidFill>
                  <a:srgbClr val="042FA8"/>
                </a:solidFill>
              </a:rPr>
              <a:t>QUALCUNO</a:t>
            </a:r>
            <a:endParaRPr lang="en-GB" sz="2400" dirty="0">
              <a:solidFill>
                <a:srgbClr val="042FA8"/>
              </a:solidFill>
            </a:endParaRPr>
          </a:p>
        </p:txBody>
      </p:sp>
      <p:sp>
        <p:nvSpPr>
          <p:cNvPr id="6" name="TextBox 5"/>
          <p:cNvSpPr txBox="1"/>
          <p:nvPr/>
        </p:nvSpPr>
        <p:spPr>
          <a:xfrm>
            <a:off x="2583449" y="2514600"/>
            <a:ext cx="2590800" cy="461665"/>
          </a:xfrm>
          <a:prstGeom prst="rect">
            <a:avLst/>
          </a:prstGeom>
          <a:solidFill>
            <a:schemeClr val="bg1"/>
          </a:solidFill>
          <a:ln>
            <a:solidFill>
              <a:srgbClr val="042FA8"/>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en-GB" sz="2400" dirty="0" smtClean="0">
                <a:solidFill>
                  <a:srgbClr val="042FA8"/>
                </a:solidFill>
              </a:rPr>
              <a:t>RESPONSABILITA'</a:t>
            </a:r>
            <a:endParaRPr lang="en-GB" sz="2400" dirty="0">
              <a:solidFill>
                <a:srgbClr val="042FA8"/>
              </a:solidFill>
            </a:endParaRPr>
          </a:p>
        </p:txBody>
      </p:sp>
      <p:sp>
        <p:nvSpPr>
          <p:cNvPr id="11" name="TextBox 10"/>
          <p:cNvSpPr txBox="1"/>
          <p:nvPr/>
        </p:nvSpPr>
        <p:spPr>
          <a:xfrm>
            <a:off x="2514600" y="3447053"/>
            <a:ext cx="2743200" cy="1569660"/>
          </a:xfrm>
          <a:prstGeom prst="rect">
            <a:avLst/>
          </a:prstGeom>
          <a:solidFill>
            <a:schemeClr val="bg1"/>
          </a:solidFill>
          <a:ln>
            <a:solidFill>
              <a:srgbClr val="042FA8"/>
            </a:solidFill>
          </a:ln>
          <a:scene3d>
            <a:camera prst="orthographicFront"/>
            <a:lightRig rig="threePt" dir="t"/>
          </a:scene3d>
          <a:sp3d>
            <a:bevelT prst="angle"/>
          </a:sp3d>
        </p:spPr>
        <p:txBody>
          <a:bodyPr wrap="square" rtlCol="0">
            <a:spAutoFit/>
          </a:bodyPr>
          <a:lstStyle/>
          <a:p>
            <a:pPr algn="ctr"/>
            <a:r>
              <a:rPr lang="en-GB" sz="2400" dirty="0" smtClean="0">
                <a:solidFill>
                  <a:srgbClr val="042FA8"/>
                </a:solidFill>
              </a:rPr>
              <a:t>AUONOMIA PER CONDURRE MISSIONI E OPERAZIONI</a:t>
            </a:r>
            <a:endParaRPr lang="en-GB" sz="2400" dirty="0">
              <a:solidFill>
                <a:srgbClr val="042FA8"/>
              </a:solidFill>
            </a:endParaRPr>
          </a:p>
        </p:txBody>
      </p:sp>
      <p:sp>
        <p:nvSpPr>
          <p:cNvPr id="8" name="Rectangle 7"/>
          <p:cNvSpPr/>
          <p:nvPr/>
        </p:nvSpPr>
        <p:spPr>
          <a:xfrm>
            <a:off x="5715000" y="3653135"/>
            <a:ext cx="2667000" cy="461665"/>
          </a:xfrm>
          <a:prstGeom prst="rect">
            <a:avLst/>
          </a:prstGeom>
          <a:solidFill>
            <a:schemeClr val="bg1"/>
          </a:solidFill>
          <a:ln>
            <a:solidFill>
              <a:srgbClr val="042FA8"/>
            </a:solidFill>
          </a:ln>
          <a:scene3d>
            <a:camera prst="orthographicFront"/>
            <a:lightRig rig="threePt" dir="t"/>
          </a:scene3d>
          <a:sp3d>
            <a:bevelT prst="relaxedInset"/>
          </a:sp3d>
        </p:spPr>
        <p:txBody>
          <a:bodyPr wrap="square">
            <a:spAutoFit/>
          </a:bodyPr>
          <a:lstStyle/>
          <a:p>
            <a:pPr algn="ctr"/>
            <a:r>
              <a:rPr lang="en-GB" sz="2400" dirty="0" smtClean="0">
                <a:solidFill>
                  <a:srgbClr val="042FA8"/>
                </a:solidFill>
              </a:rPr>
              <a:t>AUTONOMAMENTE</a:t>
            </a:r>
            <a:endParaRPr lang="en-GB" sz="2400" dirty="0">
              <a:solidFill>
                <a:srgbClr val="042FA8"/>
              </a:solidFill>
            </a:endParaRPr>
          </a:p>
        </p:txBody>
      </p:sp>
      <p:sp>
        <p:nvSpPr>
          <p:cNvPr id="12" name="Rectangle 11"/>
          <p:cNvSpPr/>
          <p:nvPr/>
        </p:nvSpPr>
        <p:spPr>
          <a:xfrm>
            <a:off x="5724525" y="4415135"/>
            <a:ext cx="2428875" cy="461665"/>
          </a:xfrm>
          <a:prstGeom prst="rect">
            <a:avLst/>
          </a:prstGeom>
          <a:solidFill>
            <a:schemeClr val="bg1"/>
          </a:solidFill>
          <a:ln>
            <a:solidFill>
              <a:srgbClr val="042FA8"/>
            </a:solidFill>
          </a:ln>
          <a:scene3d>
            <a:camera prst="orthographicFront"/>
            <a:lightRig rig="threePt" dir="t"/>
          </a:scene3d>
          <a:sp3d>
            <a:bevelT prst="relaxedInset"/>
          </a:sp3d>
        </p:spPr>
        <p:txBody>
          <a:bodyPr wrap="square">
            <a:spAutoFit/>
          </a:bodyPr>
          <a:lstStyle/>
          <a:p>
            <a:pPr algn="ctr"/>
            <a:r>
              <a:rPr lang="en-GB" sz="2400" dirty="0" smtClean="0">
                <a:solidFill>
                  <a:srgbClr val="042FA8"/>
                </a:solidFill>
              </a:rPr>
              <a:t>CON I </a:t>
            </a:r>
            <a:r>
              <a:rPr lang="en-GB" sz="2400" dirty="0" smtClean="0">
                <a:solidFill>
                  <a:srgbClr val="042FA8"/>
                </a:solidFill>
              </a:rPr>
              <a:t>PARTNERS</a:t>
            </a:r>
            <a:endParaRPr lang="en-GB" sz="2400" dirty="0">
              <a:solidFill>
                <a:srgbClr val="042FA8"/>
              </a:solidFill>
            </a:endParaRPr>
          </a:p>
        </p:txBody>
      </p:sp>
      <p:sp>
        <p:nvSpPr>
          <p:cNvPr id="14" name="Right Arrow 13"/>
          <p:cNvSpPr/>
          <p:nvPr/>
        </p:nvSpPr>
        <p:spPr>
          <a:xfrm rot="20471836">
            <a:off x="5240278" y="3811704"/>
            <a:ext cx="331953" cy="179435"/>
          </a:xfrm>
          <a:prstGeom prst="rightArrow">
            <a:avLst/>
          </a:prstGeom>
          <a:solidFill>
            <a:schemeClr val="bg1"/>
          </a:solidFill>
          <a:ln>
            <a:solidFill>
              <a:srgbClr val="042FA8"/>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Arrow 14"/>
          <p:cNvSpPr/>
          <p:nvPr/>
        </p:nvSpPr>
        <p:spPr>
          <a:xfrm rot="2104359">
            <a:off x="5182220" y="4407470"/>
            <a:ext cx="406565" cy="156214"/>
          </a:xfrm>
          <a:prstGeom prst="rightArrow">
            <a:avLst/>
          </a:prstGeom>
          <a:solidFill>
            <a:schemeClr val="bg1"/>
          </a:solidFill>
          <a:ln>
            <a:solidFill>
              <a:srgbClr val="042FA8"/>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6300" y="86677"/>
            <a:ext cx="765155" cy="500062"/>
          </a:xfrm>
          <a:prstGeom prst="rect">
            <a:avLst/>
          </a:prstGeom>
        </p:spPr>
      </p:pic>
    </p:spTree>
    <p:extLst>
      <p:ext uri="{BB962C8B-B14F-4D97-AF65-F5344CB8AC3E}">
        <p14:creationId xmlns:p14="http://schemas.microsoft.com/office/powerpoint/2010/main" val="4010413607"/>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923"/>
            <a:ext cx="9144000" cy="648000"/>
          </a:xfrm>
          <a:solidFill>
            <a:schemeClr val="bg1"/>
          </a:solidFill>
          <a:ln>
            <a:solidFill>
              <a:srgbClr val="0070C0"/>
            </a:solidFill>
          </a:ln>
        </p:spPr>
        <p:txBody>
          <a:bodyPr>
            <a:noAutofit/>
          </a:bodyPr>
          <a:lstStyle/>
          <a:p>
            <a:r>
              <a:rPr lang="en-GB" sz="3200" b="1" dirty="0" smtClean="0">
                <a:solidFill>
                  <a:srgbClr val="042FA8"/>
                </a:solidFill>
                <a:latin typeface="+mn-lt"/>
                <a:ea typeface="+mn-ea"/>
                <a:cs typeface="+mn-cs"/>
              </a:rPr>
              <a:t>CAPACITY BUILDING</a:t>
            </a:r>
            <a:endParaRPr lang="en-GB" sz="3200" b="1" dirty="0">
              <a:solidFill>
                <a:srgbClr val="042FA8"/>
              </a:solidFill>
              <a:latin typeface="+mn-lt"/>
              <a:ea typeface="+mn-ea"/>
              <a:cs typeface="+mn-cs"/>
            </a:endParaRPr>
          </a:p>
        </p:txBody>
      </p:sp>
      <p:pic>
        <p:nvPicPr>
          <p:cNvPr id="7" name="Picture 6"/>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13900" y="48895"/>
            <a:ext cx="503873" cy="575627"/>
          </a:xfrm>
          <a:prstGeom prst="rect">
            <a:avLst/>
          </a:prstGeom>
          <a:noFill/>
        </p:spPr>
      </p:pic>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6300" y="86677"/>
            <a:ext cx="765155" cy="500062"/>
          </a:xfrm>
          <a:prstGeom prst="rect">
            <a:avLst/>
          </a:prstGeom>
        </p:spPr>
      </p:pic>
      <p:pic>
        <p:nvPicPr>
          <p:cNvPr id="4" name="Picture 3"/>
          <p:cNvPicPr>
            <a:picLocks noChangeAspect="1"/>
          </p:cNvPicPr>
          <p:nvPr/>
        </p:nvPicPr>
        <p:blipFill rotWithShape="1">
          <a:blip r:embed="rId5" cstate="print">
            <a:extLst>
              <a:ext uri="{28A0092B-C50C-407E-A947-70E740481C1C}">
                <a14:useLocalDpi xmlns:a14="http://schemas.microsoft.com/office/drawing/2010/main" val="0"/>
              </a:ext>
            </a:extLst>
          </a:blip>
          <a:srcRect b="9803"/>
          <a:stretch/>
        </p:blipFill>
        <p:spPr>
          <a:xfrm>
            <a:off x="508200" y="992917"/>
            <a:ext cx="7943982" cy="5274721"/>
          </a:xfrm>
          <a:prstGeom prst="rect">
            <a:avLst/>
          </a:prstGeom>
        </p:spPr>
      </p:pic>
      <p:sp>
        <p:nvSpPr>
          <p:cNvPr id="5" name="TextBox 4"/>
          <p:cNvSpPr txBox="1"/>
          <p:nvPr/>
        </p:nvSpPr>
        <p:spPr>
          <a:xfrm rot="717434">
            <a:off x="6231509" y="3015161"/>
            <a:ext cx="2306023" cy="523220"/>
          </a:xfrm>
          <a:prstGeom prst="rect">
            <a:avLst/>
          </a:prstGeom>
          <a:scene3d>
            <a:camera prst="isometricOffAxis2Left"/>
            <a:lightRig rig="threePt" dir="t"/>
          </a:scene3d>
          <a:sp3d>
            <a:bevelT prst="relaxedInset"/>
          </a:sp3d>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en-GB" sz="2800" b="1" dirty="0" smtClean="0">
                <a:solidFill>
                  <a:schemeClr val="accent1">
                    <a:lumMod val="75000"/>
                  </a:schemeClr>
                </a:solidFill>
              </a:rPr>
              <a:t>ECONOMICO</a:t>
            </a:r>
            <a:endParaRPr lang="en-GB" sz="2800" b="1" dirty="0">
              <a:solidFill>
                <a:schemeClr val="accent1">
                  <a:lumMod val="75000"/>
                </a:schemeClr>
              </a:solidFill>
            </a:endParaRPr>
          </a:p>
        </p:txBody>
      </p:sp>
      <p:sp>
        <p:nvSpPr>
          <p:cNvPr id="43" name="TextBox 42"/>
          <p:cNvSpPr txBox="1"/>
          <p:nvPr/>
        </p:nvSpPr>
        <p:spPr>
          <a:xfrm rot="554666">
            <a:off x="4874360" y="1872027"/>
            <a:ext cx="1995310" cy="523220"/>
          </a:xfrm>
          <a:prstGeom prst="rect">
            <a:avLst/>
          </a:prstGeom>
          <a:scene3d>
            <a:camera prst="isometricOffAxis2Left"/>
            <a:lightRig rig="threePt" dir="t"/>
          </a:scene3d>
          <a:sp3d>
            <a:bevelT prst="relaxedInset"/>
          </a:sp3d>
        </p:spPr>
        <p:style>
          <a:lnRef idx="1">
            <a:schemeClr val="dk1"/>
          </a:lnRef>
          <a:fillRef idx="2">
            <a:schemeClr val="dk1"/>
          </a:fillRef>
          <a:effectRef idx="1">
            <a:schemeClr val="dk1"/>
          </a:effectRef>
          <a:fontRef idx="minor">
            <a:schemeClr val="dk1"/>
          </a:fontRef>
        </p:style>
        <p:txBody>
          <a:bodyPr wrap="square" rtlCol="0" anchor="ctr">
            <a:spAutoFit/>
          </a:bodyPr>
          <a:lstStyle/>
          <a:p>
            <a:pPr algn="ctr"/>
            <a:r>
              <a:rPr lang="en-GB" sz="2800" b="1" dirty="0" smtClean="0">
                <a:solidFill>
                  <a:schemeClr val="accent1">
                    <a:lumMod val="75000"/>
                  </a:schemeClr>
                </a:solidFill>
              </a:rPr>
              <a:t>MILITARE</a:t>
            </a:r>
            <a:endParaRPr lang="en-GB" sz="2800" b="1" dirty="0">
              <a:solidFill>
                <a:schemeClr val="accent1">
                  <a:lumMod val="75000"/>
                </a:schemeClr>
              </a:solidFill>
            </a:endParaRPr>
          </a:p>
        </p:txBody>
      </p:sp>
      <p:sp>
        <p:nvSpPr>
          <p:cNvPr id="44" name="TextBox 43"/>
          <p:cNvSpPr txBox="1"/>
          <p:nvPr/>
        </p:nvSpPr>
        <p:spPr>
          <a:xfrm>
            <a:off x="4076934" y="4953016"/>
            <a:ext cx="2306023" cy="523220"/>
          </a:xfrm>
          <a:prstGeom prst="rect">
            <a:avLst/>
          </a:prstGeom>
          <a:scene3d>
            <a:camera prst="isometricOffAxis2Left"/>
            <a:lightRig rig="threePt" dir="t"/>
          </a:scene3d>
          <a:sp3d>
            <a:bevelT prst="relaxedInset"/>
          </a:sp3d>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en-GB" sz="2800" b="1" dirty="0" smtClean="0">
                <a:solidFill>
                  <a:schemeClr val="accent1">
                    <a:lumMod val="75000"/>
                  </a:schemeClr>
                </a:solidFill>
              </a:rPr>
              <a:t>POLITICO</a:t>
            </a:r>
            <a:endParaRPr lang="en-GB" sz="2800" b="1" dirty="0">
              <a:solidFill>
                <a:schemeClr val="accent1">
                  <a:lumMod val="75000"/>
                </a:schemeClr>
              </a:solidFill>
            </a:endParaRPr>
          </a:p>
        </p:txBody>
      </p:sp>
      <p:sp>
        <p:nvSpPr>
          <p:cNvPr id="45" name="TextBox 44"/>
          <p:cNvSpPr txBox="1"/>
          <p:nvPr/>
        </p:nvSpPr>
        <p:spPr>
          <a:xfrm rot="1279829">
            <a:off x="894885" y="3945139"/>
            <a:ext cx="2936436" cy="523220"/>
          </a:xfrm>
          <a:prstGeom prst="rect">
            <a:avLst/>
          </a:prstGeom>
          <a:scene3d>
            <a:camera prst="perspectiveContrastingRightFacing"/>
            <a:lightRig rig="threePt" dir="t"/>
          </a:scene3d>
          <a:sp3d>
            <a:bevelT prst="angle"/>
          </a:sp3d>
        </p:spPr>
        <p:style>
          <a:lnRef idx="1">
            <a:schemeClr val="dk1"/>
          </a:lnRef>
          <a:fillRef idx="2">
            <a:schemeClr val="dk1"/>
          </a:fillRef>
          <a:effectRef idx="1">
            <a:schemeClr val="dk1"/>
          </a:effectRef>
          <a:fontRef idx="minor">
            <a:schemeClr val="dk1"/>
          </a:fontRef>
        </p:style>
        <p:txBody>
          <a:bodyPr wrap="square" rtlCol="0" anchor="ctr">
            <a:spAutoFit/>
          </a:bodyPr>
          <a:lstStyle/>
          <a:p>
            <a:pPr algn="ctr"/>
            <a:r>
              <a:rPr lang="en-GB" sz="2800" b="1" dirty="0" smtClean="0">
                <a:solidFill>
                  <a:schemeClr val="accent1">
                    <a:lumMod val="75000"/>
                  </a:schemeClr>
                </a:solidFill>
              </a:rPr>
              <a:t>DIPLOMATICO</a:t>
            </a:r>
            <a:endParaRPr lang="en-GB" sz="2800" b="1" dirty="0">
              <a:solidFill>
                <a:schemeClr val="accent1">
                  <a:lumMod val="75000"/>
                </a:schemeClr>
              </a:solidFill>
            </a:endParaRPr>
          </a:p>
        </p:txBody>
      </p:sp>
    </p:spTree>
    <p:extLst>
      <p:ext uri="{BB962C8B-B14F-4D97-AF65-F5344CB8AC3E}">
        <p14:creationId xmlns:p14="http://schemas.microsoft.com/office/powerpoint/2010/main" val="225005134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066799"/>
            <a:ext cx="8229600" cy="4876801"/>
          </a:xfrm>
          <a:solidFill>
            <a:schemeClr val="bg1"/>
          </a:solidFill>
          <a:ln>
            <a:solidFill>
              <a:srgbClr val="042FA8"/>
            </a:solidFill>
          </a:ln>
        </p:spPr>
        <p:txBody>
          <a:bodyPr>
            <a:normAutofit/>
          </a:bodyPr>
          <a:lstStyle/>
          <a:p>
            <a:pPr marL="0" indent="0" algn="ctr">
              <a:buNone/>
            </a:pPr>
            <a:r>
              <a:rPr lang="it-IT" sz="4000" b="1" dirty="0" smtClean="0">
                <a:solidFill>
                  <a:srgbClr val="042FA8"/>
                </a:solidFill>
                <a:latin typeface="+mj-lt"/>
                <a:ea typeface="+mj-ea"/>
                <a:cs typeface="+mj-cs"/>
              </a:rPr>
              <a:t>PARTENARIATO concetto centrale</a:t>
            </a:r>
          </a:p>
          <a:p>
            <a:pPr marL="0" indent="0" algn="ctr">
              <a:buNone/>
            </a:pPr>
            <a:r>
              <a:rPr lang="it-IT" sz="4000" b="1" dirty="0" smtClean="0">
                <a:solidFill>
                  <a:srgbClr val="042FA8"/>
                </a:solidFill>
                <a:latin typeface="+mj-lt"/>
                <a:ea typeface="+mj-ea"/>
                <a:cs typeface="+mj-cs"/>
              </a:rPr>
              <a:t>che rappresenta </a:t>
            </a:r>
            <a:r>
              <a:rPr lang="it-IT" sz="4000" b="1" dirty="0">
                <a:solidFill>
                  <a:srgbClr val="042FA8"/>
                </a:solidFill>
                <a:latin typeface="+mj-lt"/>
                <a:ea typeface="+mj-ea"/>
                <a:cs typeface="+mj-cs"/>
              </a:rPr>
              <a:t>un valore aggiunto da sfruttare. </a:t>
            </a:r>
            <a:endParaRPr lang="it-IT" sz="4000" b="1" dirty="0" smtClean="0">
              <a:solidFill>
                <a:srgbClr val="042FA8"/>
              </a:solidFill>
              <a:latin typeface="+mj-lt"/>
              <a:ea typeface="+mj-ea"/>
              <a:cs typeface="+mj-cs"/>
            </a:endParaRPr>
          </a:p>
          <a:p>
            <a:pPr marL="0" lvl="0" indent="0" algn="ctr">
              <a:buNone/>
            </a:pPr>
            <a:r>
              <a:rPr lang="it-IT" sz="4000" b="1" dirty="0">
                <a:solidFill>
                  <a:srgbClr val="042FA8"/>
                </a:solidFill>
                <a:latin typeface="+mj-lt"/>
                <a:ea typeface="+mj-ea"/>
                <a:cs typeface="+mj-cs"/>
              </a:rPr>
              <a:t>L</a:t>
            </a:r>
            <a:r>
              <a:rPr lang="it-IT" sz="4000" b="1" dirty="0" smtClean="0">
                <a:solidFill>
                  <a:srgbClr val="042FA8"/>
                </a:solidFill>
                <a:latin typeface="+mj-lt"/>
                <a:ea typeface="+mj-ea"/>
                <a:cs typeface="+mj-cs"/>
              </a:rPr>
              <a:t>'UE deve dimostrare anche di SAPER AGIRE in modo UNITARIO, con UNA SOLA VOCE, con CAPACITÀ e VOLONTÀ necessarie</a:t>
            </a:r>
            <a:endParaRPr lang="en-GB" sz="4000" b="1" dirty="0">
              <a:solidFill>
                <a:srgbClr val="042FA8"/>
              </a:solidFill>
              <a:latin typeface="+mj-lt"/>
              <a:ea typeface="+mj-ea"/>
              <a:cs typeface="+mj-cs"/>
            </a:endParaRPr>
          </a:p>
        </p:txBody>
      </p:sp>
      <p:sp>
        <p:nvSpPr>
          <p:cNvPr id="6" name="Title 1"/>
          <p:cNvSpPr>
            <a:spLocks noGrp="1"/>
          </p:cNvSpPr>
          <p:nvPr>
            <p:ph type="title"/>
          </p:nvPr>
        </p:nvSpPr>
        <p:spPr>
          <a:xfrm>
            <a:off x="0" y="0"/>
            <a:ext cx="9144000" cy="648000"/>
          </a:xfrm>
          <a:solidFill>
            <a:schemeClr val="bg1"/>
          </a:solidFill>
          <a:ln>
            <a:solidFill>
              <a:srgbClr val="0070C0"/>
            </a:solidFill>
          </a:ln>
        </p:spPr>
        <p:txBody>
          <a:bodyPr>
            <a:noAutofit/>
          </a:bodyPr>
          <a:lstStyle/>
          <a:p>
            <a:r>
              <a:rPr lang="en-GB" sz="3200" b="1" dirty="0" smtClean="0">
                <a:solidFill>
                  <a:srgbClr val="042FA8"/>
                </a:solidFill>
              </a:rPr>
              <a:t> PARTENEARIATO E AUTONOMIA STRATEGICA</a:t>
            </a:r>
            <a:endParaRPr lang="en-GB" sz="3200" b="1" dirty="0">
              <a:solidFill>
                <a:srgbClr val="042FA8"/>
              </a:solidFill>
            </a:endParaRPr>
          </a:p>
        </p:txBody>
      </p:sp>
      <p:pic>
        <p:nvPicPr>
          <p:cNvPr id="5" name="Picture 4"/>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63927" y="53023"/>
            <a:ext cx="503873" cy="575627"/>
          </a:xfrm>
          <a:prstGeom prst="rect">
            <a:avLst/>
          </a:prstGeom>
          <a:noFill/>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045" y="109538"/>
            <a:ext cx="765155" cy="500062"/>
          </a:xfrm>
          <a:prstGeom prst="rect">
            <a:avLst/>
          </a:prstGeom>
        </p:spPr>
      </p:pic>
    </p:spTree>
    <p:extLst>
      <p:ext uri="{BB962C8B-B14F-4D97-AF65-F5344CB8AC3E}">
        <p14:creationId xmlns:p14="http://schemas.microsoft.com/office/powerpoint/2010/main" val="2897135178"/>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923"/>
            <a:ext cx="9144000" cy="648000"/>
          </a:xfrm>
          <a:solidFill>
            <a:schemeClr val="bg1"/>
          </a:solidFill>
          <a:ln>
            <a:solidFill>
              <a:srgbClr val="0070C0"/>
            </a:solidFill>
          </a:ln>
        </p:spPr>
        <p:txBody>
          <a:bodyPr>
            <a:noAutofit/>
          </a:bodyPr>
          <a:lstStyle/>
          <a:p>
            <a:r>
              <a:rPr lang="en-GB" sz="3200" b="1" dirty="0" smtClean="0">
                <a:solidFill>
                  <a:srgbClr val="042FA8"/>
                </a:solidFill>
                <a:latin typeface="+mn-lt"/>
                <a:ea typeface="+mn-ea"/>
                <a:cs typeface="+mn-cs"/>
              </a:rPr>
              <a:t>FRAMMENTAZIONE IN AMBITO UE</a:t>
            </a:r>
            <a:endParaRPr lang="en-GB" sz="3200" b="1" dirty="0">
              <a:solidFill>
                <a:srgbClr val="042FA8"/>
              </a:solidFill>
              <a:latin typeface="+mn-lt"/>
              <a:ea typeface="+mn-ea"/>
              <a:cs typeface="+mn-cs"/>
            </a:endParaRPr>
          </a:p>
        </p:txBody>
      </p:sp>
      <p:pic>
        <p:nvPicPr>
          <p:cNvPr id="7" name="Picture 6"/>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87727" y="48895"/>
            <a:ext cx="503873" cy="575627"/>
          </a:xfrm>
          <a:prstGeom prst="rect">
            <a:avLst/>
          </a:prstGeom>
          <a:noFill/>
        </p:spPr>
      </p:pic>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5146" y="70643"/>
            <a:ext cx="765155" cy="500062"/>
          </a:xfrm>
          <a:prstGeom prst="rect">
            <a:avLst/>
          </a:prstGeom>
        </p:spPr>
      </p:pic>
      <p:grpSp>
        <p:nvGrpSpPr>
          <p:cNvPr id="6" name="Group 5"/>
          <p:cNvGrpSpPr/>
          <p:nvPr/>
        </p:nvGrpSpPr>
        <p:grpSpPr>
          <a:xfrm>
            <a:off x="228600" y="228600"/>
            <a:ext cx="8534398" cy="6939251"/>
            <a:chOff x="1816246" y="925283"/>
            <a:chExt cx="5808108" cy="5390626"/>
          </a:xfrm>
        </p:grpSpPr>
        <p:sp>
          <p:nvSpPr>
            <p:cNvPr id="8" name="Freeform 7"/>
            <p:cNvSpPr/>
            <p:nvPr/>
          </p:nvSpPr>
          <p:spPr>
            <a:xfrm>
              <a:off x="4508065" y="3356610"/>
              <a:ext cx="2517095" cy="2683074"/>
            </a:xfrm>
            <a:custGeom>
              <a:avLst/>
              <a:gdLst>
                <a:gd name="connsiteX0" fmla="*/ 2052605 w 2891790"/>
                <a:gd name="connsiteY0" fmla="*/ 461063 h 2891790"/>
                <a:gd name="connsiteX1" fmla="*/ 2277540 w 2891790"/>
                <a:gd name="connsiteY1" fmla="*/ 272309 h 2891790"/>
                <a:gd name="connsiteX2" fmla="*/ 2457238 w 2891790"/>
                <a:gd name="connsiteY2" fmla="*/ 423093 h 2891790"/>
                <a:gd name="connsiteX3" fmla="*/ 2310412 w 2891790"/>
                <a:gd name="connsiteY3" fmla="*/ 677388 h 2891790"/>
                <a:gd name="connsiteX4" fmla="*/ 2543700 w 2891790"/>
                <a:gd name="connsiteY4" fmla="*/ 1081455 h 2891790"/>
                <a:gd name="connsiteX5" fmla="*/ 2837339 w 2891790"/>
                <a:gd name="connsiteY5" fmla="*/ 1081448 h 2891790"/>
                <a:gd name="connsiteX6" fmla="*/ 2878073 w 2891790"/>
                <a:gd name="connsiteY6" fmla="*/ 1312462 h 2891790"/>
                <a:gd name="connsiteX7" fmla="*/ 2602140 w 2891790"/>
                <a:gd name="connsiteY7" fmla="*/ 1412885 h 2891790"/>
                <a:gd name="connsiteX8" fmla="*/ 2521120 w 2891790"/>
                <a:gd name="connsiteY8" fmla="*/ 1872373 h 2891790"/>
                <a:gd name="connsiteX9" fmla="*/ 2746065 w 2891790"/>
                <a:gd name="connsiteY9" fmla="*/ 2061115 h 2891790"/>
                <a:gd name="connsiteX10" fmla="*/ 2628776 w 2891790"/>
                <a:gd name="connsiteY10" fmla="*/ 2264265 h 2891790"/>
                <a:gd name="connsiteX11" fmla="*/ 2352848 w 2891790"/>
                <a:gd name="connsiteY11" fmla="*/ 2163828 h 2891790"/>
                <a:gd name="connsiteX12" fmla="*/ 1995430 w 2891790"/>
                <a:gd name="connsiteY12" fmla="*/ 2463738 h 2891790"/>
                <a:gd name="connsiteX13" fmla="*/ 2046427 w 2891790"/>
                <a:gd name="connsiteY13" fmla="*/ 2752914 h 2891790"/>
                <a:gd name="connsiteX14" fmla="*/ 1825996 w 2891790"/>
                <a:gd name="connsiteY14" fmla="*/ 2833144 h 2891790"/>
                <a:gd name="connsiteX15" fmla="*/ 1679183 w 2891790"/>
                <a:gd name="connsiteY15" fmla="*/ 2578842 h 2891790"/>
                <a:gd name="connsiteX16" fmla="*/ 1212606 w 2891790"/>
                <a:gd name="connsiteY16" fmla="*/ 2578842 h 2891790"/>
                <a:gd name="connsiteX17" fmla="*/ 1065794 w 2891790"/>
                <a:gd name="connsiteY17" fmla="*/ 2833144 h 2891790"/>
                <a:gd name="connsiteX18" fmla="*/ 845363 w 2891790"/>
                <a:gd name="connsiteY18" fmla="*/ 2752914 h 2891790"/>
                <a:gd name="connsiteX19" fmla="*/ 896360 w 2891790"/>
                <a:gd name="connsiteY19" fmla="*/ 2463737 h 2891790"/>
                <a:gd name="connsiteX20" fmla="*/ 538942 w 2891790"/>
                <a:gd name="connsiteY20" fmla="*/ 2163827 h 2891790"/>
                <a:gd name="connsiteX21" fmla="*/ 263014 w 2891790"/>
                <a:gd name="connsiteY21" fmla="*/ 2264265 h 2891790"/>
                <a:gd name="connsiteX22" fmla="*/ 145725 w 2891790"/>
                <a:gd name="connsiteY22" fmla="*/ 2061115 h 2891790"/>
                <a:gd name="connsiteX23" fmla="*/ 370670 w 2891790"/>
                <a:gd name="connsiteY23" fmla="*/ 1872373 h 2891790"/>
                <a:gd name="connsiteX24" fmla="*/ 289650 w 2891790"/>
                <a:gd name="connsiteY24" fmla="*/ 1412885 h 2891790"/>
                <a:gd name="connsiteX25" fmla="*/ 13717 w 2891790"/>
                <a:gd name="connsiteY25" fmla="*/ 1312462 h 2891790"/>
                <a:gd name="connsiteX26" fmla="*/ 54451 w 2891790"/>
                <a:gd name="connsiteY26" fmla="*/ 1081448 h 2891790"/>
                <a:gd name="connsiteX27" fmla="*/ 348090 w 2891790"/>
                <a:gd name="connsiteY27" fmla="*/ 1081455 h 2891790"/>
                <a:gd name="connsiteX28" fmla="*/ 581378 w 2891790"/>
                <a:gd name="connsiteY28" fmla="*/ 677388 h 2891790"/>
                <a:gd name="connsiteX29" fmla="*/ 434552 w 2891790"/>
                <a:gd name="connsiteY29" fmla="*/ 423093 h 2891790"/>
                <a:gd name="connsiteX30" fmla="*/ 614250 w 2891790"/>
                <a:gd name="connsiteY30" fmla="*/ 272309 h 2891790"/>
                <a:gd name="connsiteX31" fmla="*/ 839185 w 2891790"/>
                <a:gd name="connsiteY31" fmla="*/ 461063 h 2891790"/>
                <a:gd name="connsiteX32" fmla="*/ 1277624 w 2891790"/>
                <a:gd name="connsiteY32" fmla="*/ 301484 h 2891790"/>
                <a:gd name="connsiteX33" fmla="*/ 1328606 w 2891790"/>
                <a:gd name="connsiteY33" fmla="*/ 12305 h 2891790"/>
                <a:gd name="connsiteX34" fmla="*/ 1563184 w 2891790"/>
                <a:gd name="connsiteY34" fmla="*/ 12305 h 2891790"/>
                <a:gd name="connsiteX35" fmla="*/ 1614166 w 2891790"/>
                <a:gd name="connsiteY35" fmla="*/ 301484 h 2891790"/>
                <a:gd name="connsiteX36" fmla="*/ 2052605 w 2891790"/>
                <a:gd name="connsiteY36" fmla="*/ 461063 h 2891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891790" h="2891790">
                  <a:moveTo>
                    <a:pt x="2052605" y="461063"/>
                  </a:moveTo>
                  <a:lnTo>
                    <a:pt x="2277540" y="272309"/>
                  </a:lnTo>
                  <a:lnTo>
                    <a:pt x="2457238" y="423093"/>
                  </a:lnTo>
                  <a:lnTo>
                    <a:pt x="2310412" y="677388"/>
                  </a:lnTo>
                  <a:cubicBezTo>
                    <a:pt x="2414814" y="794833"/>
                    <a:pt x="2494191" y="932318"/>
                    <a:pt x="2543700" y="1081455"/>
                  </a:cubicBezTo>
                  <a:lnTo>
                    <a:pt x="2837339" y="1081448"/>
                  </a:lnTo>
                  <a:lnTo>
                    <a:pt x="2878073" y="1312462"/>
                  </a:lnTo>
                  <a:lnTo>
                    <a:pt x="2602140" y="1412885"/>
                  </a:lnTo>
                  <a:cubicBezTo>
                    <a:pt x="2606624" y="1569961"/>
                    <a:pt x="2579057" y="1726304"/>
                    <a:pt x="2521120" y="1872373"/>
                  </a:cubicBezTo>
                  <a:lnTo>
                    <a:pt x="2746065" y="2061115"/>
                  </a:lnTo>
                  <a:lnTo>
                    <a:pt x="2628776" y="2264265"/>
                  </a:lnTo>
                  <a:lnTo>
                    <a:pt x="2352848" y="2163828"/>
                  </a:lnTo>
                  <a:cubicBezTo>
                    <a:pt x="2255317" y="2287038"/>
                    <a:pt x="2133704" y="2389083"/>
                    <a:pt x="1995430" y="2463738"/>
                  </a:cubicBezTo>
                  <a:lnTo>
                    <a:pt x="2046427" y="2752914"/>
                  </a:lnTo>
                  <a:lnTo>
                    <a:pt x="1825996" y="2833144"/>
                  </a:lnTo>
                  <a:lnTo>
                    <a:pt x="1679183" y="2578842"/>
                  </a:lnTo>
                  <a:cubicBezTo>
                    <a:pt x="1525272" y="2610534"/>
                    <a:pt x="1366517" y="2610534"/>
                    <a:pt x="1212606" y="2578842"/>
                  </a:cubicBezTo>
                  <a:lnTo>
                    <a:pt x="1065794" y="2833144"/>
                  </a:lnTo>
                  <a:lnTo>
                    <a:pt x="845363" y="2752914"/>
                  </a:lnTo>
                  <a:lnTo>
                    <a:pt x="896360" y="2463737"/>
                  </a:lnTo>
                  <a:cubicBezTo>
                    <a:pt x="758086" y="2389083"/>
                    <a:pt x="636473" y="2287037"/>
                    <a:pt x="538942" y="2163827"/>
                  </a:cubicBezTo>
                  <a:lnTo>
                    <a:pt x="263014" y="2264265"/>
                  </a:lnTo>
                  <a:lnTo>
                    <a:pt x="145725" y="2061115"/>
                  </a:lnTo>
                  <a:lnTo>
                    <a:pt x="370670" y="1872373"/>
                  </a:lnTo>
                  <a:cubicBezTo>
                    <a:pt x="312733" y="1726304"/>
                    <a:pt x="285165" y="1569961"/>
                    <a:pt x="289650" y="1412885"/>
                  </a:cubicBezTo>
                  <a:lnTo>
                    <a:pt x="13717" y="1312462"/>
                  </a:lnTo>
                  <a:lnTo>
                    <a:pt x="54451" y="1081448"/>
                  </a:lnTo>
                  <a:lnTo>
                    <a:pt x="348090" y="1081455"/>
                  </a:lnTo>
                  <a:cubicBezTo>
                    <a:pt x="397599" y="932318"/>
                    <a:pt x="476976" y="794833"/>
                    <a:pt x="581378" y="677388"/>
                  </a:cubicBezTo>
                  <a:lnTo>
                    <a:pt x="434552" y="423093"/>
                  </a:lnTo>
                  <a:lnTo>
                    <a:pt x="614250" y="272309"/>
                  </a:lnTo>
                  <a:lnTo>
                    <a:pt x="839185" y="461063"/>
                  </a:lnTo>
                  <a:cubicBezTo>
                    <a:pt x="972975" y="378641"/>
                    <a:pt x="1122155" y="324344"/>
                    <a:pt x="1277624" y="301484"/>
                  </a:cubicBezTo>
                  <a:lnTo>
                    <a:pt x="1328606" y="12305"/>
                  </a:lnTo>
                  <a:lnTo>
                    <a:pt x="1563184" y="12305"/>
                  </a:lnTo>
                  <a:lnTo>
                    <a:pt x="1614166" y="301484"/>
                  </a:lnTo>
                  <a:cubicBezTo>
                    <a:pt x="1769634" y="324344"/>
                    <a:pt x="1918815" y="378641"/>
                    <a:pt x="2052605" y="461063"/>
                  </a:cubicBezTo>
                  <a:close/>
                </a:path>
              </a:pathLst>
            </a:custGeom>
            <a:scene3d>
              <a:camera prst="orthographicFront"/>
              <a:lightRig rig="threePt" dir="t"/>
            </a:scene3d>
            <a:sp3d>
              <a:bevelT w="101600" prst="riblet"/>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92808" tIns="688818" rIns="592808" bIns="739392" numCol="1" spcCol="1270" anchor="ctr" anchorCtr="0">
              <a:noAutofit/>
            </a:bodyPr>
            <a:lstStyle/>
            <a:p>
              <a:pPr lvl="0" algn="ctr" defTabSz="400050">
                <a:lnSpc>
                  <a:spcPct val="90000"/>
                </a:lnSpc>
                <a:spcBef>
                  <a:spcPct val="0"/>
                </a:spcBef>
                <a:spcAft>
                  <a:spcPct val="35000"/>
                </a:spcAft>
              </a:pPr>
              <a:r>
                <a:rPr lang="it-IT" kern="1200" dirty="0" smtClean="0"/>
                <a:t> Necessita' aumentare fondi per investimenti in capacita' e di efficientare globalmente spese evitando duplicazioni e creando economia di scala</a:t>
              </a:r>
              <a:endParaRPr lang="en-GB" kern="1200" dirty="0"/>
            </a:p>
          </p:txBody>
        </p:sp>
        <p:sp>
          <p:nvSpPr>
            <p:cNvPr id="9" name="Freeform 8"/>
            <p:cNvSpPr/>
            <p:nvPr/>
          </p:nvSpPr>
          <p:spPr>
            <a:xfrm>
              <a:off x="2075536" y="2908920"/>
              <a:ext cx="2369942" cy="2396758"/>
            </a:xfrm>
            <a:custGeom>
              <a:avLst/>
              <a:gdLst>
                <a:gd name="connsiteX0" fmla="*/ 1573653 w 2103120"/>
                <a:gd name="connsiteY0" fmla="*/ 532667 h 2103120"/>
                <a:gd name="connsiteX1" fmla="*/ 1883935 w 2103120"/>
                <a:gd name="connsiteY1" fmla="*/ 439154 h 2103120"/>
                <a:gd name="connsiteX2" fmla="*/ 1998107 w 2103120"/>
                <a:gd name="connsiteY2" fmla="*/ 636906 h 2103120"/>
                <a:gd name="connsiteX3" fmla="*/ 1761981 w 2103120"/>
                <a:gd name="connsiteY3" fmla="*/ 858861 h 2103120"/>
                <a:gd name="connsiteX4" fmla="*/ 1761981 w 2103120"/>
                <a:gd name="connsiteY4" fmla="*/ 1244260 h 2103120"/>
                <a:gd name="connsiteX5" fmla="*/ 1998107 w 2103120"/>
                <a:gd name="connsiteY5" fmla="*/ 1466214 h 2103120"/>
                <a:gd name="connsiteX6" fmla="*/ 1883935 w 2103120"/>
                <a:gd name="connsiteY6" fmla="*/ 1663966 h 2103120"/>
                <a:gd name="connsiteX7" fmla="*/ 1573653 w 2103120"/>
                <a:gd name="connsiteY7" fmla="*/ 1570453 h 2103120"/>
                <a:gd name="connsiteX8" fmla="*/ 1239888 w 2103120"/>
                <a:gd name="connsiteY8" fmla="*/ 1763152 h 2103120"/>
                <a:gd name="connsiteX9" fmla="*/ 1165732 w 2103120"/>
                <a:gd name="connsiteY9" fmla="*/ 2078621 h 2103120"/>
                <a:gd name="connsiteX10" fmla="*/ 937388 w 2103120"/>
                <a:gd name="connsiteY10" fmla="*/ 2078621 h 2103120"/>
                <a:gd name="connsiteX11" fmla="*/ 863232 w 2103120"/>
                <a:gd name="connsiteY11" fmla="*/ 1763153 h 2103120"/>
                <a:gd name="connsiteX12" fmla="*/ 529467 w 2103120"/>
                <a:gd name="connsiteY12" fmla="*/ 1570454 h 2103120"/>
                <a:gd name="connsiteX13" fmla="*/ 219185 w 2103120"/>
                <a:gd name="connsiteY13" fmla="*/ 1663966 h 2103120"/>
                <a:gd name="connsiteX14" fmla="*/ 105013 w 2103120"/>
                <a:gd name="connsiteY14" fmla="*/ 1466214 h 2103120"/>
                <a:gd name="connsiteX15" fmla="*/ 341139 w 2103120"/>
                <a:gd name="connsiteY15" fmla="*/ 1244259 h 2103120"/>
                <a:gd name="connsiteX16" fmla="*/ 341139 w 2103120"/>
                <a:gd name="connsiteY16" fmla="*/ 858860 h 2103120"/>
                <a:gd name="connsiteX17" fmla="*/ 105013 w 2103120"/>
                <a:gd name="connsiteY17" fmla="*/ 636906 h 2103120"/>
                <a:gd name="connsiteX18" fmla="*/ 219185 w 2103120"/>
                <a:gd name="connsiteY18" fmla="*/ 439154 h 2103120"/>
                <a:gd name="connsiteX19" fmla="*/ 529467 w 2103120"/>
                <a:gd name="connsiteY19" fmla="*/ 532667 h 2103120"/>
                <a:gd name="connsiteX20" fmla="*/ 863232 w 2103120"/>
                <a:gd name="connsiteY20" fmla="*/ 339968 h 2103120"/>
                <a:gd name="connsiteX21" fmla="*/ 937388 w 2103120"/>
                <a:gd name="connsiteY21" fmla="*/ 24499 h 2103120"/>
                <a:gd name="connsiteX22" fmla="*/ 1165732 w 2103120"/>
                <a:gd name="connsiteY22" fmla="*/ 24499 h 2103120"/>
                <a:gd name="connsiteX23" fmla="*/ 1239888 w 2103120"/>
                <a:gd name="connsiteY23" fmla="*/ 339967 h 2103120"/>
                <a:gd name="connsiteX24" fmla="*/ 1573653 w 2103120"/>
                <a:gd name="connsiteY24" fmla="*/ 532666 h 2103120"/>
                <a:gd name="connsiteX25" fmla="*/ 1573653 w 2103120"/>
                <a:gd name="connsiteY25" fmla="*/ 532667 h 2103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03120" h="2103120">
                  <a:moveTo>
                    <a:pt x="1573653" y="532667"/>
                  </a:moveTo>
                  <a:lnTo>
                    <a:pt x="1883935" y="439154"/>
                  </a:lnTo>
                  <a:lnTo>
                    <a:pt x="1998107" y="636906"/>
                  </a:lnTo>
                  <a:lnTo>
                    <a:pt x="1761981" y="858861"/>
                  </a:lnTo>
                  <a:cubicBezTo>
                    <a:pt x="1796209" y="985047"/>
                    <a:pt x="1796209" y="1118073"/>
                    <a:pt x="1761981" y="1244260"/>
                  </a:cubicBezTo>
                  <a:lnTo>
                    <a:pt x="1998107" y="1466214"/>
                  </a:lnTo>
                  <a:lnTo>
                    <a:pt x="1883935" y="1663966"/>
                  </a:lnTo>
                  <a:lnTo>
                    <a:pt x="1573653" y="1570453"/>
                  </a:lnTo>
                  <a:cubicBezTo>
                    <a:pt x="1481486" y="1663188"/>
                    <a:pt x="1366282" y="1729701"/>
                    <a:pt x="1239888" y="1763152"/>
                  </a:cubicBezTo>
                  <a:lnTo>
                    <a:pt x="1165732" y="2078621"/>
                  </a:lnTo>
                  <a:lnTo>
                    <a:pt x="937388" y="2078621"/>
                  </a:lnTo>
                  <a:lnTo>
                    <a:pt x="863232" y="1763153"/>
                  </a:lnTo>
                  <a:cubicBezTo>
                    <a:pt x="736837" y="1729702"/>
                    <a:pt x="621634" y="1663189"/>
                    <a:pt x="529467" y="1570454"/>
                  </a:cubicBezTo>
                  <a:lnTo>
                    <a:pt x="219185" y="1663966"/>
                  </a:lnTo>
                  <a:lnTo>
                    <a:pt x="105013" y="1466214"/>
                  </a:lnTo>
                  <a:lnTo>
                    <a:pt x="341139" y="1244259"/>
                  </a:lnTo>
                  <a:cubicBezTo>
                    <a:pt x="306911" y="1118073"/>
                    <a:pt x="306911" y="985047"/>
                    <a:pt x="341139" y="858860"/>
                  </a:cubicBezTo>
                  <a:lnTo>
                    <a:pt x="105013" y="636906"/>
                  </a:lnTo>
                  <a:lnTo>
                    <a:pt x="219185" y="439154"/>
                  </a:lnTo>
                  <a:lnTo>
                    <a:pt x="529467" y="532667"/>
                  </a:lnTo>
                  <a:cubicBezTo>
                    <a:pt x="621634" y="439932"/>
                    <a:pt x="736838" y="373419"/>
                    <a:pt x="863232" y="339968"/>
                  </a:cubicBezTo>
                  <a:lnTo>
                    <a:pt x="937388" y="24499"/>
                  </a:lnTo>
                  <a:lnTo>
                    <a:pt x="1165732" y="24499"/>
                  </a:lnTo>
                  <a:lnTo>
                    <a:pt x="1239888" y="339967"/>
                  </a:lnTo>
                  <a:cubicBezTo>
                    <a:pt x="1366283" y="373418"/>
                    <a:pt x="1481486" y="439931"/>
                    <a:pt x="1573653" y="532666"/>
                  </a:cubicBezTo>
                  <a:lnTo>
                    <a:pt x="1573653" y="532667"/>
                  </a:lnTo>
                  <a:close/>
                </a:path>
              </a:pathLst>
            </a:custGeom>
            <a:solidFill>
              <a:srgbClr val="042FA8"/>
            </a:solidFill>
            <a:scene3d>
              <a:camera prst="orthographicFront"/>
              <a:lightRig rig="threePt" dir="t"/>
            </a:scene3d>
            <a:sp3d>
              <a:bevelT w="101600" prst="riblet"/>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40897" tIns="544097" rIns="540897" bIns="544097" numCol="1" spcCol="1270" anchor="ctr" anchorCtr="0">
              <a:noAutofit/>
            </a:bodyPr>
            <a:lstStyle/>
            <a:p>
              <a:pPr lvl="0" algn="ctr" defTabSz="400050">
                <a:lnSpc>
                  <a:spcPct val="90000"/>
                </a:lnSpc>
                <a:spcBef>
                  <a:spcPct val="0"/>
                </a:spcBef>
                <a:spcAft>
                  <a:spcPct val="35000"/>
                </a:spcAft>
              </a:pPr>
              <a:r>
                <a:rPr lang="it-IT" kern="1200" dirty="0" smtClean="0"/>
                <a:t>Squilibrio tra ricerca, operazioni, addestramento, spese per sviluppo capacità e per personale </a:t>
              </a:r>
              <a:r>
                <a:rPr lang="it-IT" kern="1200" dirty="0" smtClean="0"/>
                <a:t>e </a:t>
              </a:r>
              <a:r>
                <a:rPr lang="it-IT" kern="1200" dirty="0" smtClean="0"/>
                <a:t>funzionamento.</a:t>
              </a:r>
              <a:endParaRPr lang="en-GB" kern="1200" dirty="0"/>
            </a:p>
          </p:txBody>
        </p:sp>
        <p:sp>
          <p:nvSpPr>
            <p:cNvPr id="10" name="Freeform 9"/>
            <p:cNvSpPr/>
            <p:nvPr/>
          </p:nvSpPr>
          <p:spPr>
            <a:xfrm>
              <a:off x="2905265" y="925283"/>
              <a:ext cx="3215204" cy="3078116"/>
            </a:xfrm>
            <a:custGeom>
              <a:avLst/>
              <a:gdLst>
                <a:gd name="connsiteX0" fmla="*/ 1541859 w 2060628"/>
                <a:gd name="connsiteY0" fmla="*/ 521905 h 2060628"/>
                <a:gd name="connsiteX1" fmla="*/ 1845871 w 2060628"/>
                <a:gd name="connsiteY1" fmla="*/ 430281 h 2060628"/>
                <a:gd name="connsiteX2" fmla="*/ 1957736 w 2060628"/>
                <a:gd name="connsiteY2" fmla="*/ 624037 h 2060628"/>
                <a:gd name="connsiteX3" fmla="*/ 1726382 w 2060628"/>
                <a:gd name="connsiteY3" fmla="*/ 841508 h 2060628"/>
                <a:gd name="connsiteX4" fmla="*/ 1726382 w 2060628"/>
                <a:gd name="connsiteY4" fmla="*/ 1219120 h 2060628"/>
                <a:gd name="connsiteX5" fmla="*/ 1957736 w 2060628"/>
                <a:gd name="connsiteY5" fmla="*/ 1436591 h 2060628"/>
                <a:gd name="connsiteX6" fmla="*/ 1845871 w 2060628"/>
                <a:gd name="connsiteY6" fmla="*/ 1630347 h 2060628"/>
                <a:gd name="connsiteX7" fmla="*/ 1541859 w 2060628"/>
                <a:gd name="connsiteY7" fmla="*/ 1538723 h 2060628"/>
                <a:gd name="connsiteX8" fmla="*/ 1214837 w 2060628"/>
                <a:gd name="connsiteY8" fmla="*/ 1727529 h 2060628"/>
                <a:gd name="connsiteX9" fmla="*/ 1142179 w 2060628"/>
                <a:gd name="connsiteY9" fmla="*/ 2036624 h 2060628"/>
                <a:gd name="connsiteX10" fmla="*/ 918449 w 2060628"/>
                <a:gd name="connsiteY10" fmla="*/ 2036624 h 2060628"/>
                <a:gd name="connsiteX11" fmla="*/ 845791 w 2060628"/>
                <a:gd name="connsiteY11" fmla="*/ 1727529 h 2060628"/>
                <a:gd name="connsiteX12" fmla="*/ 518769 w 2060628"/>
                <a:gd name="connsiteY12" fmla="*/ 1538723 h 2060628"/>
                <a:gd name="connsiteX13" fmla="*/ 214757 w 2060628"/>
                <a:gd name="connsiteY13" fmla="*/ 1630347 h 2060628"/>
                <a:gd name="connsiteX14" fmla="*/ 102892 w 2060628"/>
                <a:gd name="connsiteY14" fmla="*/ 1436591 h 2060628"/>
                <a:gd name="connsiteX15" fmla="*/ 334246 w 2060628"/>
                <a:gd name="connsiteY15" fmla="*/ 1219120 h 2060628"/>
                <a:gd name="connsiteX16" fmla="*/ 334246 w 2060628"/>
                <a:gd name="connsiteY16" fmla="*/ 841508 h 2060628"/>
                <a:gd name="connsiteX17" fmla="*/ 102892 w 2060628"/>
                <a:gd name="connsiteY17" fmla="*/ 624037 h 2060628"/>
                <a:gd name="connsiteX18" fmla="*/ 214757 w 2060628"/>
                <a:gd name="connsiteY18" fmla="*/ 430281 h 2060628"/>
                <a:gd name="connsiteX19" fmla="*/ 518769 w 2060628"/>
                <a:gd name="connsiteY19" fmla="*/ 521905 h 2060628"/>
                <a:gd name="connsiteX20" fmla="*/ 845791 w 2060628"/>
                <a:gd name="connsiteY20" fmla="*/ 333099 h 2060628"/>
                <a:gd name="connsiteX21" fmla="*/ 918449 w 2060628"/>
                <a:gd name="connsiteY21" fmla="*/ 24004 h 2060628"/>
                <a:gd name="connsiteX22" fmla="*/ 1142179 w 2060628"/>
                <a:gd name="connsiteY22" fmla="*/ 24004 h 2060628"/>
                <a:gd name="connsiteX23" fmla="*/ 1214837 w 2060628"/>
                <a:gd name="connsiteY23" fmla="*/ 333099 h 2060628"/>
                <a:gd name="connsiteX24" fmla="*/ 1541859 w 2060628"/>
                <a:gd name="connsiteY24" fmla="*/ 521905 h 206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060628" h="2060628">
                  <a:moveTo>
                    <a:pt x="1326317" y="521242"/>
                  </a:moveTo>
                  <a:lnTo>
                    <a:pt x="1546722" y="384736"/>
                  </a:lnTo>
                  <a:lnTo>
                    <a:pt x="1675892" y="513906"/>
                  </a:lnTo>
                  <a:lnTo>
                    <a:pt x="1539386" y="734311"/>
                  </a:lnTo>
                  <a:cubicBezTo>
                    <a:pt x="1591963" y="824733"/>
                    <a:pt x="1619506" y="927528"/>
                    <a:pt x="1619185" y="1032124"/>
                  </a:cubicBezTo>
                  <a:lnTo>
                    <a:pt x="1847605" y="1154747"/>
                  </a:lnTo>
                  <a:lnTo>
                    <a:pt x="1800325" y="1331198"/>
                  </a:lnTo>
                  <a:lnTo>
                    <a:pt x="1541196" y="1323181"/>
                  </a:lnTo>
                  <a:cubicBezTo>
                    <a:pt x="1489176" y="1413926"/>
                    <a:pt x="1413926" y="1489176"/>
                    <a:pt x="1323182" y="1541196"/>
                  </a:cubicBezTo>
                  <a:lnTo>
                    <a:pt x="1331197" y="1800326"/>
                  </a:lnTo>
                  <a:lnTo>
                    <a:pt x="1154747" y="1847605"/>
                  </a:lnTo>
                  <a:lnTo>
                    <a:pt x="1032124" y="1619184"/>
                  </a:lnTo>
                  <a:cubicBezTo>
                    <a:pt x="927528" y="1619506"/>
                    <a:pt x="824733" y="1591962"/>
                    <a:pt x="734311" y="1539386"/>
                  </a:cubicBezTo>
                  <a:lnTo>
                    <a:pt x="513906" y="1675892"/>
                  </a:lnTo>
                  <a:lnTo>
                    <a:pt x="384736" y="1546722"/>
                  </a:lnTo>
                  <a:lnTo>
                    <a:pt x="521242" y="1326317"/>
                  </a:lnTo>
                  <a:cubicBezTo>
                    <a:pt x="468665" y="1235895"/>
                    <a:pt x="441122" y="1133100"/>
                    <a:pt x="441443" y="1028504"/>
                  </a:cubicBezTo>
                  <a:lnTo>
                    <a:pt x="213023" y="905881"/>
                  </a:lnTo>
                  <a:lnTo>
                    <a:pt x="260303" y="729430"/>
                  </a:lnTo>
                  <a:lnTo>
                    <a:pt x="519432" y="737447"/>
                  </a:lnTo>
                  <a:cubicBezTo>
                    <a:pt x="571452" y="646702"/>
                    <a:pt x="646702" y="571452"/>
                    <a:pt x="737446" y="519432"/>
                  </a:cubicBezTo>
                  <a:lnTo>
                    <a:pt x="729431" y="260302"/>
                  </a:lnTo>
                  <a:lnTo>
                    <a:pt x="905881" y="213023"/>
                  </a:lnTo>
                  <a:lnTo>
                    <a:pt x="1028504" y="441444"/>
                  </a:lnTo>
                  <a:cubicBezTo>
                    <a:pt x="1133100" y="441122"/>
                    <a:pt x="1235895" y="468666"/>
                    <a:pt x="1326317" y="521242"/>
                  </a:cubicBezTo>
                  <a:close/>
                </a:path>
              </a:pathLst>
            </a:custGeom>
            <a:solidFill>
              <a:schemeClr val="tx2">
                <a:lumMod val="60000"/>
                <a:lumOff val="40000"/>
              </a:schemeClr>
            </a:solidFill>
            <a:scene3d>
              <a:camera prst="orthographicFront"/>
              <a:lightRig rig="threePt" dir="t"/>
            </a:scene3d>
            <a:sp3d>
              <a:bevelT w="101600" prst="riblet"/>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94944" tIns="694945" rIns="694944" bIns="694943" numCol="1" spcCol="1270" anchor="ctr" anchorCtr="0">
              <a:noAutofit/>
            </a:bodyPr>
            <a:lstStyle/>
            <a:p>
              <a:pPr lvl="0" algn="ctr" defTabSz="400050">
                <a:lnSpc>
                  <a:spcPct val="90000"/>
                </a:lnSpc>
                <a:spcBef>
                  <a:spcPct val="0"/>
                </a:spcBef>
                <a:spcAft>
                  <a:spcPct val="35000"/>
                </a:spcAft>
              </a:pPr>
              <a:r>
                <a:rPr lang="it-IT" dirty="0" smtClean="0"/>
                <a:t>Bilancio complessivo MS</a:t>
              </a:r>
              <a:r>
                <a:rPr lang="it-IT" kern="1200" dirty="0" smtClean="0"/>
                <a:t> </a:t>
              </a:r>
            </a:p>
            <a:p>
              <a:pPr lvl="0" algn="ctr" defTabSz="400050">
                <a:lnSpc>
                  <a:spcPct val="90000"/>
                </a:lnSpc>
                <a:spcBef>
                  <a:spcPct val="0"/>
                </a:spcBef>
                <a:spcAft>
                  <a:spcPct val="35000"/>
                </a:spcAft>
              </a:pPr>
              <a:r>
                <a:rPr lang="it-IT" kern="1200" dirty="0" smtClean="0"/>
                <a:t>per</a:t>
              </a:r>
              <a:endParaRPr lang="it-IT" kern="1200" dirty="0" smtClean="0"/>
            </a:p>
            <a:p>
              <a:pPr lvl="0" algn="ctr" defTabSz="400050">
                <a:lnSpc>
                  <a:spcPct val="90000"/>
                </a:lnSpc>
                <a:spcBef>
                  <a:spcPct val="0"/>
                </a:spcBef>
                <a:spcAft>
                  <a:spcPct val="35000"/>
                </a:spcAft>
              </a:pPr>
              <a:r>
                <a:rPr lang="it-IT" kern="1200" dirty="0" smtClean="0"/>
                <a:t> difesa secondo </a:t>
              </a:r>
            </a:p>
            <a:p>
              <a:pPr lvl="0" algn="ctr" defTabSz="400050">
                <a:lnSpc>
                  <a:spcPct val="90000"/>
                </a:lnSpc>
                <a:spcBef>
                  <a:spcPct val="0"/>
                </a:spcBef>
                <a:spcAft>
                  <a:spcPct val="35000"/>
                </a:spcAft>
              </a:pPr>
              <a:r>
                <a:rPr lang="it-IT" kern="1200" dirty="0" smtClean="0"/>
                <a:t>solo a quello US</a:t>
              </a:r>
              <a:endParaRPr lang="en-GB" kern="1200" dirty="0"/>
            </a:p>
          </p:txBody>
        </p:sp>
        <p:sp>
          <p:nvSpPr>
            <p:cNvPr id="11" name="Circular Arrow 10"/>
            <p:cNvSpPr/>
            <p:nvPr/>
          </p:nvSpPr>
          <p:spPr>
            <a:xfrm>
              <a:off x="4616584" y="2701119"/>
              <a:ext cx="3007770" cy="3614790"/>
            </a:xfrm>
            <a:prstGeom prst="circularArrow">
              <a:avLst>
                <a:gd name="adj1" fmla="val 4687"/>
                <a:gd name="adj2" fmla="val 299029"/>
                <a:gd name="adj3" fmla="val 2536815"/>
                <a:gd name="adj4" fmla="val 15817490"/>
                <a:gd name="adj5" fmla="val 5469"/>
              </a:avLst>
            </a:prstGeom>
            <a:scene3d>
              <a:camera prst="orthographicFront"/>
              <a:lightRig rig="threePt" dir="t"/>
            </a:scene3d>
            <a:sp3d>
              <a:bevelT w="101600" prst="riblet"/>
            </a:sp3d>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2" name="Shape 11"/>
            <p:cNvSpPr/>
            <p:nvPr/>
          </p:nvSpPr>
          <p:spPr>
            <a:xfrm>
              <a:off x="1816246" y="2379536"/>
              <a:ext cx="2689364" cy="2689364"/>
            </a:xfrm>
            <a:prstGeom prst="leftCircularArrow">
              <a:avLst>
                <a:gd name="adj1" fmla="val 6452"/>
                <a:gd name="adj2" fmla="val 429999"/>
                <a:gd name="adj3" fmla="val 10489124"/>
                <a:gd name="adj4" fmla="val 14837806"/>
                <a:gd name="adj5" fmla="val 7527"/>
              </a:avLst>
            </a:prstGeom>
            <a:scene3d>
              <a:camera prst="orthographicFront"/>
              <a:lightRig rig="threePt" dir="t"/>
            </a:scene3d>
            <a:sp3d>
              <a:bevelT w="101600" prst="riblet"/>
            </a:sp3d>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spTree>
    <p:extLst>
      <p:ext uri="{BB962C8B-B14F-4D97-AF65-F5344CB8AC3E}">
        <p14:creationId xmlns:p14="http://schemas.microsoft.com/office/powerpoint/2010/main" val="2228683554"/>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0" y="-2216"/>
            <a:ext cx="9144000" cy="648000"/>
          </a:xfrm>
          <a:solidFill>
            <a:schemeClr val="bg1"/>
          </a:solidFill>
          <a:ln>
            <a:solidFill>
              <a:srgbClr val="0070C0"/>
            </a:solidFill>
          </a:ln>
        </p:spPr>
        <p:txBody>
          <a:bodyPr>
            <a:noAutofit/>
          </a:bodyPr>
          <a:lstStyle/>
          <a:p>
            <a:r>
              <a:rPr lang="en-GB" sz="3200" b="1" dirty="0" smtClean="0">
                <a:solidFill>
                  <a:srgbClr val="042FA8"/>
                </a:solidFill>
                <a:latin typeface="+mn-lt"/>
                <a:ea typeface="+mn-ea"/>
                <a:cs typeface="+mn-cs"/>
              </a:rPr>
              <a:t>NUOVI STRUMENTI DI DIFESA EUROPEI </a:t>
            </a:r>
            <a:endParaRPr lang="en-GB" sz="3200" b="1" dirty="0">
              <a:solidFill>
                <a:srgbClr val="042FA8"/>
              </a:solidFill>
              <a:latin typeface="+mn-lt"/>
              <a:ea typeface="+mn-ea"/>
              <a:cs typeface="+mn-cs"/>
            </a:endParaRPr>
          </a:p>
        </p:txBody>
      </p:sp>
      <p:graphicFrame>
        <p:nvGraphicFramePr>
          <p:cNvPr id="5" name="Diagram 4"/>
          <p:cNvGraphicFramePr/>
          <p:nvPr>
            <p:extLst>
              <p:ext uri="{D42A27DB-BD31-4B8C-83A1-F6EECF244321}">
                <p14:modId xmlns:p14="http://schemas.microsoft.com/office/powerpoint/2010/main" val="1010416258"/>
              </p:ext>
            </p:extLst>
          </p:nvPr>
        </p:nvGraphicFramePr>
        <p:xfrm>
          <a:off x="457200" y="838200"/>
          <a:ext cx="8534400" cy="5943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 name="Picture 8"/>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476298" y="66674"/>
            <a:ext cx="503873" cy="575627"/>
          </a:xfrm>
          <a:prstGeom prst="rect">
            <a:avLst/>
          </a:prstGeom>
          <a:noFill/>
        </p:spPr>
      </p:pic>
      <p:pic>
        <p:nvPicPr>
          <p:cNvPr id="8" name="Picture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50822" y="76199"/>
            <a:ext cx="765155" cy="500062"/>
          </a:xfrm>
          <a:prstGeom prst="rect">
            <a:avLst/>
          </a:prstGeom>
        </p:spPr>
      </p:pic>
    </p:spTree>
    <p:extLst>
      <p:ext uri="{BB962C8B-B14F-4D97-AF65-F5344CB8AC3E}">
        <p14:creationId xmlns:p14="http://schemas.microsoft.com/office/powerpoint/2010/main" val="1642922577"/>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0"/>
            <a:ext cx="9144000" cy="684000"/>
          </a:xfrm>
          <a:prstGeom prst="rect">
            <a:avLst/>
          </a:prstGeom>
          <a:solidFill>
            <a:schemeClr val="bg1"/>
          </a:solidFill>
          <a:ln>
            <a:solidFill>
              <a:srgbClr val="0070C0"/>
            </a:solidFill>
          </a:ln>
        </p:spPr>
        <p:txBody>
          <a:bodyPr>
            <a:noAutofit/>
          </a:bodyPr>
          <a:lstStyle>
            <a:defPPr>
              <a:defRPr lang="en-US"/>
            </a:defPPr>
            <a:lvl1pPr algn="ctr">
              <a:spcBef>
                <a:spcPct val="0"/>
              </a:spcBef>
              <a:buNone/>
              <a:defRPr sz="3200" b="1">
                <a:solidFill>
                  <a:schemeClr val="tx2"/>
                </a:solidFill>
                <a:latin typeface="+mj-lt"/>
                <a:ea typeface="+mj-ea"/>
                <a:cs typeface="+mj-cs"/>
              </a:defRPr>
            </a:lvl1pPr>
          </a:lstStyle>
          <a:p>
            <a:r>
              <a:rPr lang="it-IT" dirty="0" smtClean="0">
                <a:solidFill>
                  <a:srgbClr val="042FA8"/>
                </a:solidFill>
              </a:rPr>
              <a:t>FONDO EUROPEO DI DIFESA </a:t>
            </a:r>
            <a:endParaRPr lang="en-GB" dirty="0">
              <a:solidFill>
                <a:srgbClr val="042FA8"/>
              </a:solidFill>
            </a:endParaRPr>
          </a:p>
        </p:txBody>
      </p:sp>
      <p:graphicFrame>
        <p:nvGraphicFramePr>
          <p:cNvPr id="4" name="Diagram 3"/>
          <p:cNvGraphicFramePr/>
          <p:nvPr>
            <p:extLst>
              <p:ext uri="{D42A27DB-BD31-4B8C-83A1-F6EECF244321}">
                <p14:modId xmlns:p14="http://schemas.microsoft.com/office/powerpoint/2010/main" val="1711870846"/>
              </p:ext>
            </p:extLst>
          </p:nvPr>
        </p:nvGraphicFramePr>
        <p:xfrm>
          <a:off x="838200" y="614043"/>
          <a:ext cx="7772400" cy="64725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106727" y="76199"/>
            <a:ext cx="503873" cy="575627"/>
          </a:xfrm>
          <a:prstGeom prst="rect">
            <a:avLst/>
          </a:prstGeom>
          <a:noFill/>
        </p:spPr>
      </p:pic>
      <p:pic>
        <p:nvPicPr>
          <p:cNvPr id="8" name="Picture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52400" y="113981"/>
            <a:ext cx="765155" cy="500062"/>
          </a:xfrm>
          <a:prstGeom prst="rect">
            <a:avLst/>
          </a:prstGeom>
        </p:spPr>
      </p:pic>
    </p:spTree>
    <p:extLst>
      <p:ext uri="{BB962C8B-B14F-4D97-AF65-F5344CB8AC3E}">
        <p14:creationId xmlns:p14="http://schemas.microsoft.com/office/powerpoint/2010/main" val="3621910448"/>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1"/>
          <p:cNvSpPr>
            <a:spLocks noGrp="1"/>
          </p:cNvSpPr>
          <p:nvPr>
            <p:ph type="title"/>
          </p:nvPr>
        </p:nvSpPr>
        <p:spPr>
          <a:xfrm>
            <a:off x="0" y="0"/>
            <a:ext cx="9144000" cy="648000"/>
          </a:xfrm>
          <a:solidFill>
            <a:schemeClr val="bg1"/>
          </a:solidFill>
          <a:ln>
            <a:solidFill>
              <a:srgbClr val="0070C0"/>
            </a:solidFill>
          </a:ln>
        </p:spPr>
        <p:txBody>
          <a:bodyPr>
            <a:noAutofit/>
          </a:bodyPr>
          <a:lstStyle/>
          <a:p>
            <a:r>
              <a:rPr lang="en-GB" sz="3200" b="1" dirty="0" smtClean="0">
                <a:solidFill>
                  <a:srgbClr val="042FA8"/>
                </a:solidFill>
              </a:rPr>
              <a:t>MISSIONI E OPERAZIONI EUROPEE</a:t>
            </a:r>
            <a:endParaRPr lang="en-GB" sz="3200" b="1" dirty="0">
              <a:solidFill>
                <a:srgbClr val="042FA8"/>
              </a:solidFill>
            </a:endParaRPr>
          </a:p>
        </p:txBody>
      </p:sp>
      <p:pic>
        <p:nvPicPr>
          <p:cNvPr id="29" name="Picture 28"/>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59127" y="71284"/>
            <a:ext cx="503873" cy="575627"/>
          </a:xfrm>
          <a:prstGeom prst="rect">
            <a:avLst/>
          </a:prstGeom>
          <a:noFill/>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400" y="109538"/>
            <a:ext cx="765155" cy="500062"/>
          </a:xfrm>
          <a:prstGeom prst="rect">
            <a:avLst/>
          </a:prstGeom>
        </p:spPr>
      </p:pic>
      <p:pic>
        <p:nvPicPr>
          <p:cNvPr id="7" name="Picture 6"/>
          <p:cNvPicPr>
            <a:picLocks noChangeAspect="1"/>
          </p:cNvPicPr>
          <p:nvPr/>
        </p:nvPicPr>
        <p:blipFill>
          <a:blip r:embed="rId5" cstate="print">
            <a:extLst>
              <a:ext uri="{BEBA8EAE-BF5A-486C-A8C5-ECC9F3942E4B}">
                <a14:imgProps xmlns:a14="http://schemas.microsoft.com/office/drawing/2010/main">
                  <a14:imgLayer r:embed="rId6">
                    <a14:imgEffect>
                      <a14:artisticTexturizer trans="11000" scaling="74"/>
                    </a14:imgEffect>
                  </a14:imgLayer>
                </a14:imgProps>
              </a:ext>
              <a:ext uri="{28A0092B-C50C-407E-A947-70E740481C1C}">
                <a14:useLocalDpi xmlns:a14="http://schemas.microsoft.com/office/drawing/2010/main" val="0"/>
              </a:ext>
            </a:extLst>
          </a:blip>
          <a:stretch>
            <a:fillRect/>
          </a:stretch>
        </p:blipFill>
        <p:spPr>
          <a:xfrm>
            <a:off x="-381000" y="762001"/>
            <a:ext cx="9906000" cy="6400800"/>
          </a:xfrm>
          <a:prstGeom prst="rect">
            <a:avLst/>
          </a:prstGeom>
        </p:spPr>
      </p:pic>
    </p:spTree>
    <p:extLst>
      <p:ext uri="{BB962C8B-B14F-4D97-AF65-F5344CB8AC3E}">
        <p14:creationId xmlns:p14="http://schemas.microsoft.com/office/powerpoint/2010/main" val="208388734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0" y="5398"/>
            <a:ext cx="9144000" cy="648000"/>
          </a:xfrm>
          <a:solidFill>
            <a:schemeClr val="bg1"/>
          </a:solidFill>
          <a:ln>
            <a:solidFill>
              <a:srgbClr val="0070C0"/>
            </a:solidFill>
          </a:ln>
        </p:spPr>
        <p:txBody>
          <a:bodyPr>
            <a:noAutofit/>
          </a:bodyPr>
          <a:lstStyle/>
          <a:p>
            <a:r>
              <a:rPr lang="en-GB" sz="3200" b="1" dirty="0" smtClean="0">
                <a:solidFill>
                  <a:srgbClr val="042FA8"/>
                </a:solidFill>
              </a:rPr>
              <a:t>EU/NATO</a:t>
            </a:r>
            <a:endParaRPr lang="en-GB" sz="3200" b="1" dirty="0">
              <a:solidFill>
                <a:srgbClr val="042FA8"/>
              </a:solidFill>
            </a:endParaRPr>
          </a:p>
        </p:txBody>
      </p:sp>
      <p:graphicFrame>
        <p:nvGraphicFramePr>
          <p:cNvPr id="7" name="Diagram 6"/>
          <p:cNvGraphicFramePr/>
          <p:nvPr>
            <p:extLst>
              <p:ext uri="{D42A27DB-BD31-4B8C-83A1-F6EECF244321}">
                <p14:modId xmlns:p14="http://schemas.microsoft.com/office/powerpoint/2010/main" val="2776342823"/>
              </p:ext>
            </p:extLst>
          </p:nvPr>
        </p:nvGraphicFramePr>
        <p:xfrm>
          <a:off x="304800" y="838200"/>
          <a:ext cx="8382000" cy="5867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 name="Picture 8"/>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534400" y="114617"/>
            <a:ext cx="503873" cy="575627"/>
          </a:xfrm>
          <a:prstGeom prst="rect">
            <a:avLst/>
          </a:prstGeom>
          <a:noFill/>
        </p:spPr>
      </p:pic>
      <p:pic>
        <p:nvPicPr>
          <p:cNvPr id="6" name="Picture 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3045" y="152400"/>
            <a:ext cx="765155" cy="500062"/>
          </a:xfrm>
          <a:prstGeom prst="rect">
            <a:avLst/>
          </a:prstGeom>
        </p:spPr>
      </p:pic>
    </p:spTree>
    <p:extLst>
      <p:ext uri="{BB962C8B-B14F-4D97-AF65-F5344CB8AC3E}">
        <p14:creationId xmlns:p14="http://schemas.microsoft.com/office/powerpoint/2010/main" val="4141000988"/>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838200"/>
            <a:ext cx="8915400" cy="5867399"/>
          </a:xfrm>
          <a:solidFill>
            <a:schemeClr val="bg1"/>
          </a:solidFill>
          <a:ln>
            <a:solidFill>
              <a:srgbClr val="042FA8"/>
            </a:solidFill>
          </a:ln>
        </p:spPr>
        <p:txBody>
          <a:bodyPr>
            <a:normAutofit/>
          </a:bodyPr>
          <a:lstStyle/>
          <a:p>
            <a:pPr lvl="0"/>
            <a:r>
              <a:rPr lang="it-IT" sz="3600" dirty="0" smtClean="0">
                <a:solidFill>
                  <a:srgbClr val="042FA8"/>
                </a:solidFill>
              </a:rPr>
              <a:t>Comunicare </a:t>
            </a:r>
            <a:r>
              <a:rPr lang="it-IT" sz="3600" b="1" dirty="0" smtClean="0">
                <a:solidFill>
                  <a:srgbClr val="042FA8"/>
                </a:solidFill>
              </a:rPr>
              <a:t>SENSO DI URGENZA</a:t>
            </a:r>
            <a:r>
              <a:rPr lang="it-IT" sz="3600" dirty="0" smtClean="0">
                <a:solidFill>
                  <a:srgbClr val="042FA8"/>
                </a:solidFill>
              </a:rPr>
              <a:t> nel </a:t>
            </a:r>
            <a:r>
              <a:rPr lang="it-IT" sz="3600" dirty="0">
                <a:solidFill>
                  <a:srgbClr val="042FA8"/>
                </a:solidFill>
              </a:rPr>
              <a:t>dover intervenire alle radici </a:t>
            </a:r>
            <a:r>
              <a:rPr lang="it-IT" sz="3600" dirty="0" smtClean="0">
                <a:solidFill>
                  <a:srgbClr val="042FA8"/>
                </a:solidFill>
              </a:rPr>
              <a:t>delle cause di instabilità </a:t>
            </a:r>
            <a:r>
              <a:rPr lang="it-IT" sz="3600" dirty="0">
                <a:solidFill>
                  <a:srgbClr val="042FA8"/>
                </a:solidFill>
              </a:rPr>
              <a:t>internazionale e </a:t>
            </a:r>
            <a:r>
              <a:rPr lang="it-IT" sz="3600" dirty="0" smtClean="0">
                <a:solidFill>
                  <a:srgbClr val="042FA8"/>
                </a:solidFill>
              </a:rPr>
              <a:t>terrorismo.</a:t>
            </a:r>
          </a:p>
          <a:p>
            <a:pPr lvl="0"/>
            <a:r>
              <a:rPr lang="it-IT" sz="3600" dirty="0" smtClean="0">
                <a:solidFill>
                  <a:srgbClr val="042FA8"/>
                </a:solidFill>
              </a:rPr>
              <a:t>Stati </a:t>
            </a:r>
            <a:r>
              <a:rPr lang="it-IT" sz="3600" dirty="0">
                <a:solidFill>
                  <a:srgbClr val="042FA8"/>
                </a:solidFill>
              </a:rPr>
              <a:t>Membri devono dimostrare </a:t>
            </a:r>
            <a:r>
              <a:rPr lang="it-IT" sz="3600" dirty="0" smtClean="0">
                <a:solidFill>
                  <a:srgbClr val="042FA8"/>
                </a:solidFill>
              </a:rPr>
              <a:t>loro </a:t>
            </a:r>
            <a:r>
              <a:rPr lang="it-IT" sz="3600" dirty="0">
                <a:solidFill>
                  <a:srgbClr val="042FA8"/>
                </a:solidFill>
              </a:rPr>
              <a:t>impegno per </a:t>
            </a:r>
            <a:r>
              <a:rPr lang="it-IT" sz="3600" b="1" dirty="0" smtClean="0">
                <a:solidFill>
                  <a:srgbClr val="042FA8"/>
                </a:solidFill>
              </a:rPr>
              <a:t>IRROBUSTIRE OPERAZIONI E MISSIONI </a:t>
            </a:r>
          </a:p>
          <a:p>
            <a:pPr lvl="0"/>
            <a:r>
              <a:rPr lang="it-IT" sz="3600" dirty="0" smtClean="0">
                <a:solidFill>
                  <a:srgbClr val="042FA8"/>
                </a:solidFill>
              </a:rPr>
              <a:t>Lavorare </a:t>
            </a:r>
            <a:r>
              <a:rPr lang="it-IT" sz="3600" dirty="0">
                <a:solidFill>
                  <a:srgbClr val="042FA8"/>
                </a:solidFill>
              </a:rPr>
              <a:t>per </a:t>
            </a:r>
            <a:r>
              <a:rPr lang="it-IT" sz="3600" dirty="0" smtClean="0">
                <a:solidFill>
                  <a:srgbClr val="042FA8"/>
                </a:solidFill>
              </a:rPr>
              <a:t>raggiungimento </a:t>
            </a:r>
            <a:r>
              <a:rPr lang="it-IT" sz="3600" b="1" dirty="0" smtClean="0">
                <a:solidFill>
                  <a:srgbClr val="042FA8"/>
                </a:solidFill>
              </a:rPr>
              <a:t>PIENA INTEGRAZIONE SVILUPPO CAPACITIVO</a:t>
            </a:r>
            <a:r>
              <a:rPr lang="it-IT" sz="3600" dirty="0" smtClean="0">
                <a:solidFill>
                  <a:srgbClr val="042FA8"/>
                </a:solidFill>
              </a:rPr>
              <a:t>, </a:t>
            </a:r>
            <a:r>
              <a:rPr lang="it-IT" sz="3600" dirty="0">
                <a:solidFill>
                  <a:srgbClr val="042FA8"/>
                </a:solidFill>
              </a:rPr>
              <a:t>superando approcci nazionali e  vecchi egoismi, dimostrando unità di intenti</a:t>
            </a:r>
            <a:endParaRPr lang="en-GB" sz="3600" dirty="0">
              <a:solidFill>
                <a:srgbClr val="042FA8"/>
              </a:solidFill>
            </a:endParaRPr>
          </a:p>
        </p:txBody>
      </p:sp>
      <p:sp>
        <p:nvSpPr>
          <p:cNvPr id="6" name="Title 1"/>
          <p:cNvSpPr>
            <a:spLocks noGrp="1"/>
          </p:cNvSpPr>
          <p:nvPr>
            <p:ph type="title"/>
          </p:nvPr>
        </p:nvSpPr>
        <p:spPr>
          <a:xfrm>
            <a:off x="0" y="0"/>
            <a:ext cx="9144000" cy="648000"/>
          </a:xfrm>
          <a:solidFill>
            <a:schemeClr val="bg1"/>
          </a:solidFill>
          <a:ln>
            <a:solidFill>
              <a:srgbClr val="042FA8"/>
            </a:solidFill>
          </a:ln>
        </p:spPr>
        <p:txBody>
          <a:bodyPr>
            <a:noAutofit/>
          </a:bodyPr>
          <a:lstStyle/>
          <a:p>
            <a:r>
              <a:rPr lang="en-GB" sz="3200" b="1" dirty="0" smtClean="0">
                <a:solidFill>
                  <a:srgbClr val="042FA8"/>
                </a:solidFill>
              </a:rPr>
              <a:t>PRINCIPALI SFIDE</a:t>
            </a:r>
            <a:endParaRPr lang="en-GB" sz="3200" b="1" dirty="0">
              <a:solidFill>
                <a:srgbClr val="042FA8"/>
              </a:solidFill>
            </a:endParaRPr>
          </a:p>
        </p:txBody>
      </p:sp>
      <p:pic>
        <p:nvPicPr>
          <p:cNvPr id="5" name="Picture 4"/>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87727" y="33973"/>
            <a:ext cx="503873" cy="575627"/>
          </a:xfrm>
          <a:prstGeom prst="rect">
            <a:avLst/>
          </a:prstGeom>
          <a:noFill/>
          <a:ln>
            <a:noFill/>
          </a:ln>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400" y="90805"/>
            <a:ext cx="765155" cy="500062"/>
          </a:xfrm>
          <a:prstGeom prst="rect">
            <a:avLst/>
          </a:prstGeom>
          <a:ln>
            <a:solidFill>
              <a:srgbClr val="042FA8"/>
            </a:solidFill>
          </a:ln>
        </p:spPr>
      </p:pic>
    </p:spTree>
    <p:extLst>
      <p:ext uri="{BB962C8B-B14F-4D97-AF65-F5344CB8AC3E}">
        <p14:creationId xmlns:p14="http://schemas.microsoft.com/office/powerpoint/2010/main" val="4231258599"/>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838200"/>
            <a:ext cx="8915400" cy="5867399"/>
          </a:xfrm>
          <a:solidFill>
            <a:schemeClr val="bg1"/>
          </a:solidFill>
          <a:ln>
            <a:solidFill>
              <a:srgbClr val="042FA8"/>
            </a:solidFill>
          </a:ln>
        </p:spPr>
        <p:txBody>
          <a:bodyPr>
            <a:normAutofit/>
          </a:bodyPr>
          <a:lstStyle/>
          <a:p>
            <a:r>
              <a:rPr lang="it-IT" sz="3600" b="1" dirty="0">
                <a:solidFill>
                  <a:srgbClr val="042FA8"/>
                </a:solidFill>
              </a:rPr>
              <a:t>Non</a:t>
            </a:r>
            <a:r>
              <a:rPr lang="it-IT" sz="3600" dirty="0">
                <a:solidFill>
                  <a:srgbClr val="042FA8"/>
                </a:solidFill>
              </a:rPr>
              <a:t> c'è </a:t>
            </a:r>
            <a:r>
              <a:rPr lang="it-IT" sz="3600" b="1" dirty="0">
                <a:solidFill>
                  <a:srgbClr val="042FA8"/>
                </a:solidFill>
              </a:rPr>
              <a:t>un'alternativa</a:t>
            </a:r>
            <a:r>
              <a:rPr lang="it-IT" sz="3600" dirty="0">
                <a:solidFill>
                  <a:srgbClr val="042FA8"/>
                </a:solidFill>
              </a:rPr>
              <a:t> all'Unione europea e a un'</a:t>
            </a:r>
            <a:r>
              <a:rPr lang="it-IT" sz="3600" b="1" dirty="0">
                <a:solidFill>
                  <a:srgbClr val="042FA8"/>
                </a:solidFill>
              </a:rPr>
              <a:t>Unione europea</a:t>
            </a:r>
            <a:r>
              <a:rPr lang="it-IT" sz="3600" dirty="0">
                <a:solidFill>
                  <a:srgbClr val="042FA8"/>
                </a:solidFill>
              </a:rPr>
              <a:t> della </a:t>
            </a:r>
            <a:r>
              <a:rPr lang="it-IT" sz="3600" b="1" dirty="0">
                <a:solidFill>
                  <a:srgbClr val="042FA8"/>
                </a:solidFill>
              </a:rPr>
              <a:t>Difesa</a:t>
            </a:r>
            <a:r>
              <a:rPr lang="it-IT" sz="3600" dirty="0">
                <a:solidFill>
                  <a:srgbClr val="042FA8"/>
                </a:solidFill>
              </a:rPr>
              <a:t>. </a:t>
            </a:r>
            <a:endParaRPr lang="it-IT" sz="3600" dirty="0" smtClean="0">
              <a:solidFill>
                <a:srgbClr val="042FA8"/>
              </a:solidFill>
            </a:endParaRPr>
          </a:p>
          <a:p>
            <a:r>
              <a:rPr lang="it-IT" sz="3600" dirty="0" smtClean="0">
                <a:solidFill>
                  <a:srgbClr val="042FA8"/>
                </a:solidFill>
              </a:rPr>
              <a:t>Integrare </a:t>
            </a:r>
            <a:r>
              <a:rPr lang="it-IT" sz="3600" dirty="0">
                <a:solidFill>
                  <a:srgbClr val="042FA8"/>
                </a:solidFill>
              </a:rPr>
              <a:t>meglio le capacità europee: le forze armate dei singoli Paesi da sole possono perseguire obiettivi limitati e non fornire sicurezza a livello globale. </a:t>
            </a:r>
            <a:endParaRPr lang="en-GB" sz="3600" dirty="0">
              <a:solidFill>
                <a:srgbClr val="042FA8"/>
              </a:solidFill>
            </a:endParaRPr>
          </a:p>
          <a:p>
            <a:r>
              <a:rPr lang="it-IT" sz="3600" dirty="0">
                <a:solidFill>
                  <a:srgbClr val="042FA8"/>
                </a:solidFill>
              </a:rPr>
              <a:t>Nel 2016, con la Strategia Globale, abbiamo impostato la nostra direzione, ciò che serve ora è che l' </a:t>
            </a:r>
            <a:r>
              <a:rPr lang="it-IT" sz="3600" b="1" dirty="0">
                <a:solidFill>
                  <a:srgbClr val="042FA8"/>
                </a:solidFill>
              </a:rPr>
              <a:t>"unità di scopo” </a:t>
            </a:r>
            <a:r>
              <a:rPr lang="it-IT" sz="3600" dirty="0">
                <a:solidFill>
                  <a:srgbClr val="042FA8"/>
                </a:solidFill>
              </a:rPr>
              <a:t>si trasformi in </a:t>
            </a:r>
            <a:r>
              <a:rPr lang="it-IT" sz="3600" b="1" dirty="0">
                <a:solidFill>
                  <a:srgbClr val="042FA8"/>
                </a:solidFill>
              </a:rPr>
              <a:t>“unità di azione”.</a:t>
            </a:r>
            <a:endParaRPr lang="en-GB" sz="3600" b="1" dirty="0">
              <a:solidFill>
                <a:srgbClr val="042FA8"/>
              </a:solidFill>
            </a:endParaRPr>
          </a:p>
        </p:txBody>
      </p:sp>
      <p:sp>
        <p:nvSpPr>
          <p:cNvPr id="6" name="Title 1"/>
          <p:cNvSpPr>
            <a:spLocks noGrp="1"/>
          </p:cNvSpPr>
          <p:nvPr>
            <p:ph type="title"/>
          </p:nvPr>
        </p:nvSpPr>
        <p:spPr>
          <a:xfrm>
            <a:off x="0" y="0"/>
            <a:ext cx="9144000" cy="648000"/>
          </a:xfrm>
          <a:solidFill>
            <a:schemeClr val="bg1"/>
          </a:solidFill>
          <a:ln>
            <a:solidFill>
              <a:srgbClr val="042FA8"/>
            </a:solidFill>
          </a:ln>
        </p:spPr>
        <p:txBody>
          <a:bodyPr>
            <a:noAutofit/>
          </a:bodyPr>
          <a:lstStyle/>
          <a:p>
            <a:r>
              <a:rPr lang="en-GB" sz="3200" b="1" dirty="0" smtClean="0">
                <a:solidFill>
                  <a:srgbClr val="042FA8"/>
                </a:solidFill>
              </a:rPr>
              <a:t>CONCLUSIONI</a:t>
            </a:r>
            <a:endParaRPr lang="en-GB" sz="3200" b="1" dirty="0">
              <a:solidFill>
                <a:srgbClr val="042FA8"/>
              </a:solidFill>
            </a:endParaRPr>
          </a:p>
        </p:txBody>
      </p:sp>
      <p:pic>
        <p:nvPicPr>
          <p:cNvPr id="5" name="Picture 4"/>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87727" y="33973"/>
            <a:ext cx="503873" cy="575627"/>
          </a:xfrm>
          <a:prstGeom prst="rect">
            <a:avLst/>
          </a:prstGeom>
          <a:noFill/>
          <a:ln>
            <a:noFill/>
          </a:ln>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400" y="90805"/>
            <a:ext cx="765155" cy="500062"/>
          </a:xfrm>
          <a:prstGeom prst="rect">
            <a:avLst/>
          </a:prstGeom>
          <a:ln>
            <a:solidFill>
              <a:srgbClr val="042FA8"/>
            </a:solidFill>
          </a:ln>
        </p:spPr>
      </p:pic>
    </p:spTree>
    <p:extLst>
      <p:ext uri="{BB962C8B-B14F-4D97-AF65-F5344CB8AC3E}">
        <p14:creationId xmlns:p14="http://schemas.microsoft.com/office/powerpoint/2010/main" val="1605747907"/>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76200"/>
            <a:ext cx="1632332" cy="1066800"/>
          </a:xfrm>
          <a:prstGeom prst="rect">
            <a:avLst/>
          </a:prstGeom>
        </p:spPr>
      </p:pic>
      <p:pic>
        <p:nvPicPr>
          <p:cNvPr id="5" name="Picture 4"/>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96200" y="76200"/>
            <a:ext cx="914399" cy="995516"/>
          </a:xfrm>
          <a:prstGeom prst="rect">
            <a:avLst/>
          </a:prstGeom>
          <a:noFill/>
        </p:spPr>
      </p:pic>
      <p:pic>
        <p:nvPicPr>
          <p:cNvPr id="11"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143000"/>
            <a:ext cx="9144000" cy="579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itle 1"/>
          <p:cNvSpPr>
            <a:spLocks noGrp="1"/>
          </p:cNvSpPr>
          <p:nvPr>
            <p:ph type="ctrTitle"/>
          </p:nvPr>
        </p:nvSpPr>
        <p:spPr>
          <a:xfrm>
            <a:off x="381000" y="1676400"/>
            <a:ext cx="8534400" cy="2667000"/>
          </a:xfrm>
          <a:noFill/>
          <a:ln>
            <a:noFill/>
          </a:ln>
        </p:spPr>
        <p:txBody>
          <a:bodyPr>
            <a:noAutofit/>
          </a:bodyPr>
          <a:lstStyle/>
          <a:p>
            <a:pPr>
              <a:spcBef>
                <a:spcPct val="20000"/>
              </a:spcBef>
            </a:pPr>
            <a:r>
              <a:rPr lang="it-IT" sz="3600" b="1" dirty="0">
                <a:solidFill>
                  <a:schemeClr val="bg1"/>
                </a:solidFill>
                <a:latin typeface="+mn-lt"/>
                <a:ea typeface="+mn-ea"/>
                <a:cs typeface="+mn-cs"/>
              </a:rPr>
              <a:t>"</a:t>
            </a:r>
            <a:r>
              <a:rPr lang="it-IT" sz="3600" b="1" dirty="0" smtClean="0">
                <a:solidFill>
                  <a:schemeClr val="bg1"/>
                </a:solidFill>
                <a:latin typeface="+mn-lt"/>
                <a:ea typeface="+mn-ea"/>
                <a:cs typeface="+mn-cs"/>
              </a:rPr>
              <a:t>La Difesa </a:t>
            </a:r>
            <a:r>
              <a:rPr lang="it-IT" sz="3600" b="1" dirty="0">
                <a:solidFill>
                  <a:schemeClr val="bg1"/>
                </a:solidFill>
                <a:latin typeface="+mn-lt"/>
                <a:ea typeface="+mn-ea"/>
                <a:cs typeface="+mn-cs"/>
              </a:rPr>
              <a:t>Europea </a:t>
            </a:r>
            <a:r>
              <a:rPr lang="it-IT" sz="3600" b="1" dirty="0" smtClean="0">
                <a:solidFill>
                  <a:schemeClr val="bg1"/>
                </a:solidFill>
                <a:latin typeface="+mn-lt"/>
                <a:ea typeface="+mn-ea"/>
                <a:cs typeface="+mn-cs"/>
              </a:rPr>
              <a:t>e le attuali sfide alla sicurezza"</a:t>
            </a:r>
            <a:endParaRPr lang="en-GB" sz="3600" b="1" dirty="0">
              <a:solidFill>
                <a:schemeClr val="bg1"/>
              </a:solidFill>
              <a:latin typeface="+mn-lt"/>
              <a:ea typeface="+mn-ea"/>
              <a:cs typeface="+mn-cs"/>
            </a:endParaRPr>
          </a:p>
        </p:txBody>
      </p:sp>
      <p:sp>
        <p:nvSpPr>
          <p:cNvPr id="13" name="Subtitle 2"/>
          <p:cNvSpPr>
            <a:spLocks noGrp="1"/>
          </p:cNvSpPr>
          <p:nvPr>
            <p:ph type="subTitle" idx="1"/>
          </p:nvPr>
        </p:nvSpPr>
        <p:spPr>
          <a:xfrm>
            <a:off x="838200" y="4114800"/>
            <a:ext cx="7391400" cy="1066800"/>
          </a:xfrm>
          <a:noFill/>
          <a:ln>
            <a:noFill/>
          </a:ln>
        </p:spPr>
        <p:txBody>
          <a:bodyPr>
            <a:noAutofit/>
          </a:bodyPr>
          <a:lstStyle/>
          <a:p>
            <a:r>
              <a:rPr lang="en-GB" sz="2400" dirty="0" err="1" smtClean="0">
                <a:solidFill>
                  <a:schemeClr val="bg1"/>
                </a:solidFill>
              </a:rPr>
              <a:t>Generale</a:t>
            </a:r>
            <a:r>
              <a:rPr lang="en-GB" sz="2400" dirty="0" smtClean="0">
                <a:solidFill>
                  <a:schemeClr val="bg1"/>
                </a:solidFill>
              </a:rPr>
              <a:t> </a:t>
            </a:r>
            <a:r>
              <a:rPr lang="en-GB" sz="2400" dirty="0">
                <a:solidFill>
                  <a:schemeClr val="bg1"/>
                </a:solidFill>
              </a:rPr>
              <a:t>Claudio </a:t>
            </a:r>
            <a:r>
              <a:rPr lang="en-GB" sz="2400" b="1" dirty="0">
                <a:solidFill>
                  <a:schemeClr val="bg1"/>
                </a:solidFill>
              </a:rPr>
              <a:t>GRAZIANO</a:t>
            </a:r>
          </a:p>
          <a:p>
            <a:r>
              <a:rPr lang="en-GB" sz="2400" i="1" dirty="0" err="1" smtClean="0">
                <a:solidFill>
                  <a:schemeClr val="bg1"/>
                </a:solidFill>
              </a:rPr>
              <a:t>Presidente</a:t>
            </a:r>
            <a:r>
              <a:rPr lang="en-GB" sz="2400" i="1" dirty="0" smtClean="0">
                <a:solidFill>
                  <a:schemeClr val="bg1"/>
                </a:solidFill>
              </a:rPr>
              <a:t> del </a:t>
            </a:r>
            <a:r>
              <a:rPr lang="en-GB" sz="2400" i="1" dirty="0" err="1" smtClean="0">
                <a:solidFill>
                  <a:schemeClr val="bg1"/>
                </a:solidFill>
              </a:rPr>
              <a:t>Comitato</a:t>
            </a:r>
            <a:r>
              <a:rPr lang="en-GB" sz="2400" i="1" dirty="0" smtClean="0">
                <a:solidFill>
                  <a:schemeClr val="bg1"/>
                </a:solidFill>
              </a:rPr>
              <a:t> </a:t>
            </a:r>
            <a:r>
              <a:rPr lang="en-GB" sz="2400" i="1" dirty="0" err="1" smtClean="0">
                <a:solidFill>
                  <a:schemeClr val="bg1"/>
                </a:solidFill>
              </a:rPr>
              <a:t>Militare</a:t>
            </a:r>
            <a:r>
              <a:rPr lang="en-GB" sz="2400" i="1" dirty="0" smtClean="0">
                <a:solidFill>
                  <a:schemeClr val="bg1"/>
                </a:solidFill>
              </a:rPr>
              <a:t> </a:t>
            </a:r>
            <a:r>
              <a:rPr lang="en-GB" sz="2400" i="1" dirty="0" err="1" smtClean="0">
                <a:solidFill>
                  <a:schemeClr val="bg1"/>
                </a:solidFill>
              </a:rPr>
              <a:t>dell’Unione</a:t>
            </a:r>
            <a:r>
              <a:rPr lang="en-GB" sz="2400" i="1" dirty="0" smtClean="0">
                <a:solidFill>
                  <a:schemeClr val="bg1"/>
                </a:solidFill>
              </a:rPr>
              <a:t> </a:t>
            </a:r>
            <a:r>
              <a:rPr lang="en-GB" sz="2400" i="1" dirty="0" err="1" smtClean="0">
                <a:solidFill>
                  <a:schemeClr val="bg1"/>
                </a:solidFill>
              </a:rPr>
              <a:t>Europea</a:t>
            </a:r>
            <a:endParaRPr lang="en-GB" sz="2400" i="1" dirty="0">
              <a:solidFill>
                <a:schemeClr val="bg1"/>
              </a:solidFill>
            </a:endParaRPr>
          </a:p>
        </p:txBody>
      </p:sp>
    </p:spTree>
    <p:extLst>
      <p:ext uri="{BB962C8B-B14F-4D97-AF65-F5344CB8AC3E}">
        <p14:creationId xmlns:p14="http://schemas.microsoft.com/office/powerpoint/2010/main" val="2998112203"/>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5644</TotalTime>
  <Words>1521</Words>
  <Application>Microsoft Macintosh PowerPoint</Application>
  <PresentationFormat>Presentazione su schermo (4:3)</PresentationFormat>
  <Paragraphs>158</Paragraphs>
  <Slides>19</Slides>
  <Notes>19</Notes>
  <HiddenSlides>0</HiddenSlides>
  <MMClips>0</MMClips>
  <ScaleCrop>false</ScaleCrop>
  <HeadingPairs>
    <vt:vector size="4" baseType="variant">
      <vt:variant>
        <vt:lpstr>Tema</vt:lpstr>
      </vt:variant>
      <vt:variant>
        <vt:i4>1</vt:i4>
      </vt:variant>
      <vt:variant>
        <vt:lpstr>Titoli diapositive</vt:lpstr>
      </vt:variant>
      <vt:variant>
        <vt:i4>19</vt:i4>
      </vt:variant>
    </vt:vector>
  </HeadingPairs>
  <TitlesOfParts>
    <vt:vector size="20" baseType="lpstr">
      <vt:lpstr>Office Theme</vt:lpstr>
      <vt:lpstr>"La Difesa Europea e le attuali sfide alla sicurezza"</vt:lpstr>
      <vt:lpstr>COMITATO MILITARE UNIONE EUROPEA</vt:lpstr>
      <vt:lpstr>PRESIDENTE COMITATO MILITARE UE</vt:lpstr>
      <vt:lpstr>  ATTUALE SCENARIO</vt:lpstr>
      <vt:lpstr>CRISI RECENTI </vt:lpstr>
      <vt:lpstr>FIANCO SUD E TRIANGOLO INSTABILITA'</vt:lpstr>
      <vt:lpstr>RISPOSTA STRATEGICA </vt:lpstr>
      <vt:lpstr>STRATEGIA GLOBALE DELL'UNIONE EUROPEA</vt:lpstr>
      <vt:lpstr>AUTONOMIA STRATEGICA</vt:lpstr>
      <vt:lpstr>CAPACITY BUILDING</vt:lpstr>
      <vt:lpstr> PARTENEARIATO E AUTONOMIA STRATEGICA</vt:lpstr>
      <vt:lpstr>FRAMMENTAZIONE IN AMBITO UE</vt:lpstr>
      <vt:lpstr>NUOVI STRUMENTI DI DIFESA EUROPEI </vt:lpstr>
      <vt:lpstr>Presentazione di PowerPoint</vt:lpstr>
      <vt:lpstr>MISSIONI E OPERAZIONI EUROPEE</vt:lpstr>
      <vt:lpstr>EU/NATO</vt:lpstr>
      <vt:lpstr>PRINCIPALI SFIDE</vt:lpstr>
      <vt:lpstr>CONCLUSIONI</vt:lpstr>
      <vt:lpstr>"La Difesa Europea e le attuali sfide alla sicurezza"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POLICO Anna Maria (EEAS-EXT)</dc:creator>
  <cp:lastModifiedBy>Margot Mine</cp:lastModifiedBy>
  <cp:revision>299</cp:revision>
  <cp:lastPrinted>2020-01-28T15:56:52Z</cp:lastPrinted>
  <dcterms:created xsi:type="dcterms:W3CDTF">2006-08-16T00:00:00Z</dcterms:created>
  <dcterms:modified xsi:type="dcterms:W3CDTF">2020-01-29T14:04:45Z</dcterms:modified>
</cp:coreProperties>
</file>