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6.jpg" ContentType="image/jpe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9"/>
  </p:notesMasterIdLst>
  <p:sldIdLst>
    <p:sldId id="256" r:id="rId2"/>
    <p:sldId id="265" r:id="rId3"/>
    <p:sldId id="1586" r:id="rId4"/>
    <p:sldId id="303" r:id="rId5"/>
    <p:sldId id="263" r:id="rId6"/>
    <p:sldId id="261" r:id="rId7"/>
    <p:sldId id="262" r:id="rId8"/>
    <p:sldId id="268" r:id="rId9"/>
    <p:sldId id="266" r:id="rId10"/>
    <p:sldId id="267" r:id="rId11"/>
    <p:sldId id="269" r:id="rId12"/>
    <p:sldId id="274" r:id="rId13"/>
    <p:sldId id="275" r:id="rId14"/>
    <p:sldId id="276" r:id="rId15"/>
    <p:sldId id="278" r:id="rId16"/>
    <p:sldId id="270" r:id="rId17"/>
    <p:sldId id="271" r:id="rId18"/>
    <p:sldId id="277" r:id="rId19"/>
    <p:sldId id="279" r:id="rId20"/>
    <p:sldId id="280" r:id="rId21"/>
    <p:sldId id="284" r:id="rId22"/>
    <p:sldId id="281" r:id="rId23"/>
    <p:sldId id="282" r:id="rId24"/>
    <p:sldId id="283" r:id="rId25"/>
    <p:sldId id="285" r:id="rId26"/>
    <p:sldId id="286" r:id="rId27"/>
    <p:sldId id="259" r:id="rId28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42"/>
    <p:restoredTop sz="85102"/>
  </p:normalViewPr>
  <p:slideViewPr>
    <p:cSldViewPr snapToGrid="0" snapToObjects="1">
      <p:cViewPr varScale="1">
        <p:scale>
          <a:sx n="88" d="100"/>
          <a:sy n="88" d="100"/>
        </p:scale>
        <p:origin x="114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8AEE4-88DC-F047-BADF-5CF96D6C1198}" type="datetimeFigureOut">
              <a:rPr lang="it-IT" smtClean="0"/>
              <a:t>15/06/2020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97D00-16A1-0348-873B-F8B0227C59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5009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0F7431-9375-6946-9027-5E82F0CBCF73}" type="slidenum">
              <a:rPr lang="it-IT" smtClean="0"/>
              <a:pPr>
                <a:defRPr/>
              </a:pPr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0027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PREVENZIONE, DIAGNOSI E TRATTAMENTO, FOLLOW UP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C60828-37E3-4111-B25B-99C1A6C05CC5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9474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err="1">
                <a:latin typeface="Abadi" panose="020B0604020104020204" pitchFamily="34" charset="0"/>
              </a:rPr>
              <a:t>Valued</a:t>
            </a:r>
            <a:r>
              <a:rPr lang="it-IT" dirty="0">
                <a:latin typeface="Abadi" panose="020B0604020104020204" pitchFamily="34" charset="0"/>
              </a:rPr>
              <a:t> </a:t>
            </a:r>
            <a:r>
              <a:rPr lang="it-IT" dirty="0" err="1">
                <a:latin typeface="Abadi" panose="020B0604020104020204" pitchFamily="34" charset="0"/>
              </a:rPr>
              <a:t>Based</a:t>
            </a:r>
            <a:r>
              <a:rPr lang="it-IT" dirty="0">
                <a:latin typeface="Abadi" panose="020B0604020104020204" pitchFamily="34" charset="0"/>
              </a:rPr>
              <a:t> Healthcare, questa finalità comune è individuata nella centralità del paziente, nel considerarlo non più un caso simile ad altri che sono affetti dalla medesima patologia, alla quale è associato un percorso di diagnosi e cura più o meno standard, bensì una persona con delle proprie peculiarità a livello di salute che richiedono degli interventi personalizzati e mirati.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97D00-16A1-0348-873B-F8B0227C592C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3823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97D00-16A1-0348-873B-F8B0227C592C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4151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97D00-16A1-0348-873B-F8B0227C592C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22256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97D00-16A1-0348-873B-F8B0227C592C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38968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TELEVISITA (MOLTO UTILIZZATA DURANTE IL PERIODO COVID)</a:t>
            </a:r>
          </a:p>
          <a:p>
            <a:r>
              <a:rPr lang="it-IT" dirty="0"/>
              <a:t>TELEREFERTAZIONE (ECG , SPIROMETRIA, RX)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97D00-16A1-0348-873B-F8B0227C592C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33462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medico di medicina generale potrebbe offrire servizi di teleconsulto delle analisi cliniche, prescrivere visite ed esami specialistici ai pazienti con patologie croniche, anziani o che hanno difficoltà a spostarsi, riducendo i costi per il Sistema sanitario nazionale. “sanità in rete” si intende l'utilizzo di strumenti basati sulle tecnologie dell'informazione e della comunicazione per sostenere e promuovere la prevenzione, la diagnosi, il trattamento e il monitoraggio delle malattie e la gestione della salute e dello stile di vita</a:t>
            </a:r>
            <a:r>
              <a:rPr lang="it-IT" sz="1600" dirty="0">
                <a:effectLst/>
              </a:rPr>
              <a:t> </a:t>
            </a:r>
            <a:endParaRPr lang="it-IT" sz="16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97D00-16A1-0348-873B-F8B0227C592C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1693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97D00-16A1-0348-873B-F8B0227C592C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6996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televisita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visita virtuale che il medico fa al paziente tramite connessione del pc o del telefonino, con programmi come Skype o Zoom. È un atto sanitario a tutti gli effetti, dal quale può risultare una diagnosi e una prescrizione di farmaci, se necessari</a:t>
            </a:r>
          </a:p>
          <a:p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teleconsulto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è un’indicazione di diagnosi e/o di scelta di una terapia senza la presenza fisica del paziente, è un consulto online tra medici in merito a un paziente specifico</a:t>
            </a:r>
          </a:p>
          <a:p>
            <a:r>
              <a:rPr lang="it-IT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telecooperazione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è un atto in cui un medico aiuta un altro medico o professionista sanitario impegnato in un’attività specifica. Si parla di </a:t>
            </a:r>
            <a:r>
              <a:rPr lang="it-IT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telecooperazione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esempio quando si assiste un operatore o un medico da remoto, in caso di emergenze</a:t>
            </a:r>
          </a:p>
          <a:p>
            <a:r>
              <a:rPr lang="it-IT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telemonitoraggio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è usato soprattutto per gestire i pazienti cronici e consiste nel monitorare i parametri del paziente attraverso specifici </a:t>
            </a:r>
            <a:r>
              <a:rPr lang="it-IT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device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che rilevano informazioni come glicemia, peso corporeo, pressione del sangue, saturazione. La registrazione e trasmissione dei dati può essere automatizzata o realizzata da parte del paziente stesso o di un operatore sanitario. I dati solitamente sono trasmessi a una centrale che li analizza ed eventualmente contatta il medico per accertamenti.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97D00-16A1-0348-873B-F8B0227C592C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16532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97D00-16A1-0348-873B-F8B0227C592C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2694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CA4B15-C142-4448-8D11-0F53A05D2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7" y="1895475"/>
            <a:ext cx="8361229" cy="2098226"/>
          </a:xfrm>
        </p:spPr>
        <p:txBody>
          <a:bodyPr/>
          <a:lstStyle/>
          <a:p>
            <a:r>
              <a:rPr lang="it-IT" sz="2800" b="1" dirty="0">
                <a:solidFill>
                  <a:srgbClr val="C00000"/>
                </a:solidFill>
                <a:latin typeface="Abadi" panose="020F0502020204030204" pitchFamily="34" charset="0"/>
                <a:cs typeface="Abadi" panose="020F0502020204030204" pitchFamily="34" charset="0"/>
              </a:rPr>
              <a:t>AUDIZIONE COMMISSIONE PARLAMENTARE </a:t>
            </a:r>
            <a:br>
              <a:rPr lang="it-IT" sz="2800" b="1" dirty="0">
                <a:solidFill>
                  <a:srgbClr val="C00000"/>
                </a:solidFill>
                <a:latin typeface="Abadi" panose="020F0502020204030204" pitchFamily="34" charset="0"/>
                <a:cs typeface="Abadi" panose="020F0502020204030204" pitchFamily="34" charset="0"/>
              </a:rPr>
            </a:br>
            <a:r>
              <a:rPr lang="it-IT" sz="2800" b="1" dirty="0">
                <a:solidFill>
                  <a:srgbClr val="C00000"/>
                </a:solidFill>
                <a:latin typeface="Abadi" panose="020F0502020204030204" pitchFamily="34" charset="0"/>
                <a:cs typeface="Abadi" panose="020F0502020204030204" pitchFamily="34" charset="0"/>
              </a:rPr>
              <a:t>PER LA SEMPLIFICAZIONE </a:t>
            </a:r>
            <a:r>
              <a:rPr lang="it-IT" sz="2800" b="1" dirty="0">
                <a:solidFill>
                  <a:srgbClr val="C00000"/>
                </a:solidFill>
              </a:rPr>
              <a:t/>
            </a:r>
            <a:br>
              <a:rPr lang="it-IT" sz="2800" b="1" dirty="0">
                <a:solidFill>
                  <a:srgbClr val="C00000"/>
                </a:solidFill>
              </a:rPr>
            </a:br>
            <a:r>
              <a:rPr lang="it-IT" sz="2800" b="1" dirty="0">
                <a:solidFill>
                  <a:srgbClr val="C00000"/>
                </a:solidFill>
              </a:rPr>
              <a:t/>
            </a:r>
            <a:br>
              <a:rPr lang="it-IT" sz="2800" b="1" dirty="0">
                <a:solidFill>
                  <a:srgbClr val="C00000"/>
                </a:solidFill>
              </a:rPr>
            </a:br>
            <a:r>
              <a:rPr lang="it-IT" sz="2800" b="1" dirty="0">
                <a:solidFill>
                  <a:srgbClr val="C00000"/>
                </a:solidFill>
              </a:rPr>
              <a:t>15 FEBBRAIO 2020 </a:t>
            </a:r>
            <a:br>
              <a:rPr lang="it-IT" sz="2800" b="1" dirty="0">
                <a:solidFill>
                  <a:srgbClr val="C00000"/>
                </a:solidFill>
              </a:rPr>
            </a:br>
            <a:r>
              <a:rPr lang="it-IT" sz="2800" b="1" dirty="0">
                <a:solidFill>
                  <a:srgbClr val="C00000"/>
                </a:solidFill>
              </a:rPr>
              <a:t/>
            </a:r>
            <a:br>
              <a:rPr lang="it-IT" sz="2800" b="1" dirty="0">
                <a:solidFill>
                  <a:srgbClr val="C00000"/>
                </a:solidFill>
              </a:rPr>
            </a:br>
            <a:r>
              <a:rPr lang="it-IT" sz="2000" b="1" dirty="0">
                <a:solidFill>
                  <a:srgbClr val="C00000"/>
                </a:solidFill>
              </a:rPr>
              <a:t>ore 10.30</a:t>
            </a:r>
            <a:r>
              <a:rPr lang="it-IT" sz="2800" b="1" dirty="0">
                <a:solidFill>
                  <a:srgbClr val="C00000"/>
                </a:solidFill>
              </a:rPr>
              <a:t/>
            </a:r>
            <a:br>
              <a:rPr lang="it-IT" sz="2800" b="1" dirty="0">
                <a:solidFill>
                  <a:srgbClr val="C00000"/>
                </a:solidFill>
              </a:rPr>
            </a:br>
            <a:endParaRPr lang="it-IT" sz="2800" b="1" dirty="0">
              <a:solidFill>
                <a:srgbClr val="C00000"/>
              </a:solidFill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1E43DB0-D558-A641-B9A6-E9B7C30849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sz="2600" b="1" dirty="0"/>
              <a:t>Dott. Fabio Pignatti</a:t>
            </a:r>
          </a:p>
          <a:p>
            <a:r>
              <a:rPr lang="it-IT" sz="2400" dirty="0"/>
              <a:t>Dirigente Medico presso il Dipartimento di Cure Primarie </a:t>
            </a:r>
          </a:p>
          <a:p>
            <a:r>
              <a:rPr lang="it-IT" sz="2400" dirty="0"/>
              <a:t>AUSL-IRCCS di REGGIO EMILIA</a:t>
            </a:r>
          </a:p>
          <a:p>
            <a:r>
              <a:rPr lang="it-IT" dirty="0"/>
              <a:t>Coordinatore Nazionale Cure Primarie AIM</a:t>
            </a:r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62AB54A-A52C-B14B-81B3-A7B710E6E7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094" y="5432283"/>
            <a:ext cx="2003812" cy="1070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86826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7754B49-91BB-BF4C-ACA5-B1ED91F30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137" y="628730"/>
            <a:ext cx="11022495" cy="6380921"/>
          </a:xfrm>
        </p:spPr>
        <p:txBody>
          <a:bodyPr>
            <a:normAutofit fontScale="32500" lnSpcReduction="20000"/>
          </a:bodyPr>
          <a:lstStyle/>
          <a:p>
            <a:pPr algn="just">
              <a:lnSpc>
                <a:spcPct val="170000"/>
              </a:lnSpc>
            </a:pPr>
            <a:r>
              <a:rPr lang="it-IT" sz="5500" dirty="0">
                <a:latin typeface="Abadi" panose="020B0604020104020204" pitchFamily="34" charset="0"/>
              </a:rPr>
              <a:t>Ci troviamo in una particolare condizione storica in cui </a:t>
            </a:r>
            <a:r>
              <a:rPr lang="it-IT" sz="5500" i="1" u="sng" dirty="0">
                <a:solidFill>
                  <a:srgbClr val="C00000"/>
                </a:solidFill>
                <a:latin typeface="Abadi" panose="020B0604020104020204" pitchFamily="34" charset="0"/>
              </a:rPr>
              <a:t>la sostenibilità </a:t>
            </a:r>
            <a:r>
              <a:rPr lang="it-IT" sz="5500" dirty="0">
                <a:latin typeface="Abadi" panose="020B0604020104020204" pitchFamily="34" charset="0"/>
              </a:rPr>
              <a:t>del SSN </a:t>
            </a:r>
            <a:r>
              <a:rPr lang="it-IT" sz="5500" u="sng" dirty="0">
                <a:solidFill>
                  <a:srgbClr val="C00000"/>
                </a:solidFill>
                <a:latin typeface="Abadi" panose="020B0604020104020204" pitchFamily="34" charset="0"/>
              </a:rPr>
              <a:t>non è una condizione scontata </a:t>
            </a:r>
          </a:p>
          <a:p>
            <a:pPr algn="just">
              <a:lnSpc>
                <a:spcPct val="170000"/>
              </a:lnSpc>
            </a:pPr>
            <a:r>
              <a:rPr lang="it-IT" sz="5500" u="sng" dirty="0">
                <a:solidFill>
                  <a:srgbClr val="C00000"/>
                </a:solidFill>
                <a:latin typeface="Abadi" panose="020B0604020104020204" pitchFamily="34" charset="0"/>
              </a:rPr>
              <a:t>Sono infatti mutate le condizioni demografiche</a:t>
            </a:r>
            <a:r>
              <a:rPr lang="it-IT" sz="5500" dirty="0">
                <a:latin typeface="Abadi" panose="020B0604020104020204" pitchFamily="34" charset="0"/>
              </a:rPr>
              <a:t>, è aumentato l’aspettativa di vita,  ma è aumentata la denatalità ed il progressivo invecchiamento della popolazione (il 34% della popolazione italiana sarà over 65 entro il 2050)</a:t>
            </a:r>
          </a:p>
          <a:p>
            <a:pPr algn="just">
              <a:lnSpc>
                <a:spcPct val="170000"/>
              </a:lnSpc>
            </a:pPr>
            <a:r>
              <a:rPr lang="it-IT" sz="5500" u="sng" dirty="0">
                <a:solidFill>
                  <a:srgbClr val="C00000"/>
                </a:solidFill>
                <a:latin typeface="Abadi" panose="020B0604020104020204" pitchFamily="34" charset="0"/>
              </a:rPr>
              <a:t>Cambiamenti sociali </a:t>
            </a:r>
            <a:r>
              <a:rPr lang="it-IT" sz="5500" dirty="0">
                <a:latin typeface="Abadi" panose="020B0604020104020204" pitchFamily="34" charset="0"/>
              </a:rPr>
              <a:t>(evoluzione della struttura famiglia, in aumento quelle con 1 o 2  componente)  </a:t>
            </a:r>
          </a:p>
          <a:p>
            <a:pPr algn="just">
              <a:lnSpc>
                <a:spcPct val="170000"/>
              </a:lnSpc>
            </a:pPr>
            <a:r>
              <a:rPr lang="it-IT" sz="5500" u="sng" dirty="0">
                <a:solidFill>
                  <a:srgbClr val="C00000"/>
                </a:solidFill>
                <a:latin typeface="Abadi" panose="020B0604020104020204" pitchFamily="34" charset="0"/>
              </a:rPr>
              <a:t>Cambiamenti epidemiologici </a:t>
            </a:r>
            <a:r>
              <a:rPr lang="it-IT" sz="5500" dirty="0">
                <a:latin typeface="Abadi" panose="020B0604020104020204" pitchFamily="34" charset="0"/>
              </a:rPr>
              <a:t>con l’aumento della prevalenza delle malattie croniche e delle </a:t>
            </a:r>
            <a:r>
              <a:rPr lang="it-IT" sz="5500" dirty="0" err="1">
                <a:latin typeface="Abadi" panose="020B0604020104020204" pitchFamily="34" charset="0"/>
              </a:rPr>
              <a:t>comorbilità</a:t>
            </a:r>
            <a:r>
              <a:rPr lang="it-IT" sz="5500" dirty="0">
                <a:latin typeface="Abadi" panose="020B0604020104020204" pitchFamily="34" charset="0"/>
              </a:rPr>
              <a:t>,  delle disabilità, che richiedono cure sempre più frequenti in </a:t>
            </a:r>
            <a:r>
              <a:rPr lang="it-IT" sz="5500" dirty="0" err="1">
                <a:latin typeface="Abadi" panose="020B0604020104020204" pitchFamily="34" charset="0"/>
              </a:rPr>
              <a:t>setting</a:t>
            </a:r>
            <a:r>
              <a:rPr lang="it-IT" sz="5500" dirty="0">
                <a:latin typeface="Abadi" panose="020B0604020104020204" pitchFamily="34" charset="0"/>
              </a:rPr>
              <a:t> assistenziali e residenziali appropriati, con un crescente aumento della richiesta di Servizi;</a:t>
            </a:r>
          </a:p>
          <a:p>
            <a:pPr algn="just">
              <a:lnSpc>
                <a:spcPct val="170000"/>
              </a:lnSpc>
            </a:pPr>
            <a:r>
              <a:rPr lang="it-IT" sz="5500" dirty="0">
                <a:solidFill>
                  <a:srgbClr val="C00000"/>
                </a:solidFill>
                <a:latin typeface="Abadi" panose="020B0604020104020204" pitchFamily="34" charset="0"/>
              </a:rPr>
              <a:t> </a:t>
            </a:r>
            <a:r>
              <a:rPr lang="it-IT" sz="5500" u="sng" dirty="0">
                <a:solidFill>
                  <a:srgbClr val="C00000"/>
                </a:solidFill>
                <a:latin typeface="Abadi" panose="020B0604020104020204" pitchFamily="34" charset="0"/>
              </a:rPr>
              <a:t>i costi crescenti delle innovazioni </a:t>
            </a:r>
            <a:r>
              <a:rPr lang="it-IT" sz="5500" dirty="0">
                <a:latin typeface="Abadi" panose="020B0604020104020204" pitchFamily="34" charset="0"/>
              </a:rPr>
              <a:t>(scientifiche e tecnologiche, in particolare quelle farmacologiche, nonché le accresciute aspettative dei cittadini sempre più </a:t>
            </a:r>
            <a:r>
              <a:rPr lang="it-IT" sz="5500" u="sng" dirty="0">
                <a:latin typeface="Abadi" panose="020B0604020104020204" pitchFamily="34" charset="0"/>
              </a:rPr>
              <a:t>consapevoli dei loro diritti</a:t>
            </a:r>
            <a:r>
              <a:rPr lang="it-IT" sz="5500" dirty="0">
                <a:latin typeface="Abadi" panose="020B0604020104020204" pitchFamily="34" charset="0"/>
              </a:rPr>
              <a:t>, mettono a rischio la sostenibilità del nostro SSN pubblico</a:t>
            </a:r>
          </a:p>
          <a:p>
            <a:pPr marL="0" indent="0" algn="ctr">
              <a:buNone/>
            </a:pPr>
            <a:r>
              <a:rPr lang="it-IT" sz="5500" b="1" dirty="0">
                <a:solidFill>
                  <a:srgbClr val="C00000"/>
                </a:solidFill>
                <a:latin typeface="Abadi" panose="020B0604020104020204" pitchFamily="34" charset="0"/>
              </a:rPr>
              <a:t>Per questo il sistema Salute è chiamato nel suo complesso a compiere delle scelte strategiche, innovative e disruptive che sappiano cogliere le SFIDE...</a:t>
            </a:r>
          </a:p>
          <a:p>
            <a:pPr algn="just"/>
            <a:endParaRPr lang="it-IT" dirty="0"/>
          </a:p>
        </p:txBody>
      </p:sp>
      <p:sp>
        <p:nvSpPr>
          <p:cNvPr id="4" name="Rettangolo 12">
            <a:extLst>
              <a:ext uri="{FF2B5EF4-FFF2-40B4-BE49-F238E27FC236}">
                <a16:creationId xmlns:a16="http://schemas.microsoft.com/office/drawing/2014/main" id="{F7850C40-9FDB-A64C-BA43-973431926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916" y="213232"/>
            <a:ext cx="10296939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100" b="1" dirty="0">
                <a:solidFill>
                  <a:srgbClr val="C00000"/>
                </a:solidFill>
                <a:latin typeface="Arial" panose="020B0604020202020204" pitchFamily="34" charset="0"/>
              </a:rPr>
              <a:t>LE SFIDE DEL SSN IN TEMA DI SANITA’ E SALUTE</a:t>
            </a:r>
          </a:p>
        </p:txBody>
      </p:sp>
    </p:spTree>
    <p:extLst>
      <p:ext uri="{BB962C8B-B14F-4D97-AF65-F5344CB8AC3E}">
        <p14:creationId xmlns:p14="http://schemas.microsoft.com/office/powerpoint/2010/main" val="717773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Titolo 1">
            <a:extLst>
              <a:ext uri="{FF2B5EF4-FFF2-40B4-BE49-F238E27FC236}">
                <a16:creationId xmlns:a16="http://schemas.microsoft.com/office/drawing/2014/main" id="{B667BA96-B997-7242-8B98-BAD6A02FD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99522" y="1564057"/>
            <a:ext cx="6984776" cy="1143000"/>
          </a:xfrm>
        </p:spPr>
        <p:txBody>
          <a:bodyPr>
            <a:normAutofit/>
          </a:bodyPr>
          <a:lstStyle/>
          <a:p>
            <a:pPr algn="ctr"/>
            <a:r>
              <a:rPr lang="it-IT" altLang="it-IT" sz="2800" dirty="0">
                <a:solidFill>
                  <a:schemeClr val="accent6">
                    <a:lumMod val="50000"/>
                  </a:schemeClr>
                </a:solidFill>
                <a:latin typeface="Palatino" pitchFamily="2" charset="77"/>
                <a:ea typeface="Palatino" pitchFamily="2" charset="77"/>
              </a:rPr>
              <a:t>CURE PRIMARIE</a:t>
            </a:r>
          </a:p>
        </p:txBody>
      </p:sp>
      <p:pic>
        <p:nvPicPr>
          <p:cNvPr id="177154" name="Immagine 5" descr="Multimorbilità">
            <a:extLst>
              <a:ext uri="{FF2B5EF4-FFF2-40B4-BE49-F238E27FC236}">
                <a16:creationId xmlns:a16="http://schemas.microsoft.com/office/drawing/2014/main" id="{8DAF8377-0BB0-7F4E-8771-9FB4FC5102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59" y="2167534"/>
            <a:ext cx="3522014" cy="3974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7DB0F90-6430-A44C-8927-EF3CDFAFD8A6}"/>
              </a:ext>
            </a:extLst>
          </p:cNvPr>
          <p:cNvSpPr/>
          <p:nvPr/>
        </p:nvSpPr>
        <p:spPr>
          <a:xfrm>
            <a:off x="4053873" y="1484884"/>
            <a:ext cx="40162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it-IT" sz="2800" dirty="0">
                <a:solidFill>
                  <a:schemeClr val="accent6">
                    <a:lumMod val="50000"/>
                  </a:schemeClr>
                </a:solidFill>
                <a:latin typeface="Palatino" pitchFamily="2" charset="77"/>
                <a:ea typeface="Palatino" pitchFamily="2" charset="77"/>
              </a:rPr>
              <a:t>CURE INTERMEDIE</a:t>
            </a:r>
          </a:p>
          <a:p>
            <a:pPr algn="ctr"/>
            <a:r>
              <a:rPr lang="it-IT" sz="2000" b="1" i="1" spc="-15" dirty="0">
                <a:solidFill>
                  <a:schemeClr val="tx2"/>
                </a:solidFill>
                <a:latin typeface="Arial"/>
                <a:cs typeface="Arial"/>
              </a:rPr>
              <a:t>Strutture </a:t>
            </a:r>
            <a:r>
              <a:rPr lang="it-IT" sz="2000" b="1" i="1" spc="-30" dirty="0">
                <a:solidFill>
                  <a:schemeClr val="tx2"/>
                </a:solidFill>
                <a:latin typeface="Arial"/>
                <a:cs typeface="Arial"/>
              </a:rPr>
              <a:t>intermedie </a:t>
            </a:r>
            <a:r>
              <a:rPr lang="it-IT" sz="2000" b="1" i="1" spc="-10" dirty="0">
                <a:solidFill>
                  <a:schemeClr val="tx2"/>
                </a:solidFill>
                <a:latin typeface="Arial"/>
                <a:cs typeface="Arial"/>
              </a:rPr>
              <a:t>tra </a:t>
            </a:r>
            <a:r>
              <a:rPr lang="it-IT" sz="2000" b="1" i="1" spc="-80" dirty="0">
                <a:solidFill>
                  <a:schemeClr val="tx2"/>
                </a:solidFill>
                <a:latin typeface="Arial"/>
                <a:cs typeface="Arial"/>
              </a:rPr>
              <a:t>assistenza </a:t>
            </a:r>
            <a:r>
              <a:rPr lang="it-IT" sz="2000" b="1" i="1" spc="-40" dirty="0">
                <a:solidFill>
                  <a:schemeClr val="tx2"/>
                </a:solidFill>
                <a:latin typeface="Arial"/>
                <a:cs typeface="Arial"/>
              </a:rPr>
              <a:t>domiciliare </a:t>
            </a:r>
            <a:r>
              <a:rPr lang="it-IT" sz="2000" b="1" i="1" spc="-80" dirty="0">
                <a:solidFill>
                  <a:schemeClr val="tx2"/>
                </a:solidFill>
                <a:latin typeface="Arial"/>
                <a:cs typeface="Arial"/>
              </a:rPr>
              <a:t>e </a:t>
            </a:r>
            <a:r>
              <a:rPr lang="it-IT" sz="2000" b="1" i="1" spc="-60" dirty="0">
                <a:solidFill>
                  <a:schemeClr val="tx2"/>
                </a:solidFill>
                <a:latin typeface="Arial"/>
                <a:cs typeface="Arial"/>
              </a:rPr>
              <a:t>ospedale</a:t>
            </a:r>
            <a:endParaRPr lang="it-IT" altLang="it-IT" sz="2000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ctr"/>
            <a:endParaRPr lang="it-IT" sz="2800" dirty="0">
              <a:solidFill>
                <a:schemeClr val="accent6">
                  <a:lumMod val="50000"/>
                </a:schemeClr>
              </a:solidFill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5" name="Titolo 3">
            <a:extLst>
              <a:ext uri="{FF2B5EF4-FFF2-40B4-BE49-F238E27FC236}">
                <a16:creationId xmlns:a16="http://schemas.microsoft.com/office/drawing/2014/main" id="{8833C6F8-48CC-574C-85FC-A05E85E1ADD2}"/>
              </a:ext>
            </a:extLst>
          </p:cNvPr>
          <p:cNvSpPr txBox="1">
            <a:spLocks/>
          </p:cNvSpPr>
          <p:nvPr/>
        </p:nvSpPr>
        <p:spPr>
          <a:xfrm>
            <a:off x="2577453" y="1484884"/>
            <a:ext cx="6969129" cy="9699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6pPr>
            <a:lvl7pPr marL="9144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7pPr>
            <a:lvl8pPr marL="13716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8pPr>
            <a:lvl9pPr marL="18288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9pPr>
          </a:lstStyle>
          <a:p>
            <a:endParaRPr lang="it-IT" altLang="it-IT" sz="3000" dirty="0">
              <a:ea typeface="ＭＳ Ｐゴシック" panose="020B0600070205080204" pitchFamily="34" charset="-128"/>
            </a:endParaRPr>
          </a:p>
        </p:txBody>
      </p:sp>
      <p:sp>
        <p:nvSpPr>
          <p:cNvPr id="6" name="CasellaDiTesto 1">
            <a:extLst>
              <a:ext uri="{FF2B5EF4-FFF2-40B4-BE49-F238E27FC236}">
                <a16:creationId xmlns:a16="http://schemas.microsoft.com/office/drawing/2014/main" id="{B9731794-5E42-2D46-AD0C-405F20BCF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6631" y="3519077"/>
            <a:ext cx="385375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sz="2400" b="1" dirty="0">
                <a:solidFill>
                  <a:schemeClr val="tx2"/>
                </a:solidFill>
              </a:rPr>
              <a:t>Ospedale di Comunità</a:t>
            </a:r>
            <a:endParaRPr lang="it-IT" altLang="it-IT" sz="2400" dirty="0">
              <a:solidFill>
                <a:schemeClr val="tx2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800" b="1" dirty="0">
                <a:solidFill>
                  <a:schemeClr val="tx2"/>
                </a:solidFill>
                <a:latin typeface="Arial" panose="020B0604020202020204" pitchFamily="34" charset="0"/>
              </a:rPr>
              <a:t>Presidio sanitario di assistenza primaria a degenza breve </a:t>
            </a:r>
          </a:p>
        </p:txBody>
      </p:sp>
      <p:pic>
        <p:nvPicPr>
          <p:cNvPr id="7" name="Immagine 4">
            <a:extLst>
              <a:ext uri="{FF2B5EF4-FFF2-40B4-BE49-F238E27FC236}">
                <a16:creationId xmlns:a16="http://schemas.microsoft.com/office/drawing/2014/main" id="{D2C5AFAD-6696-6D4F-92B6-6932C6C54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475" y="4626607"/>
            <a:ext cx="2588069" cy="1541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41C0E556-E53F-A54F-BF50-198F745E004E}"/>
              </a:ext>
            </a:extLst>
          </p:cNvPr>
          <p:cNvGrpSpPr>
            <a:grpSpLocks/>
          </p:cNvGrpSpPr>
          <p:nvPr/>
        </p:nvGrpSpPr>
        <p:grpSpPr bwMode="auto">
          <a:xfrm>
            <a:off x="4704819" y="2749752"/>
            <a:ext cx="2603375" cy="642453"/>
            <a:chOff x="2317764" y="3978171"/>
            <a:chExt cx="4867746" cy="1035879"/>
          </a:xfrm>
        </p:grpSpPr>
        <p:pic>
          <p:nvPicPr>
            <p:cNvPr id="9" name="Immagine 8" descr="OSCO3.png">
              <a:extLst>
                <a:ext uri="{FF2B5EF4-FFF2-40B4-BE49-F238E27FC236}">
                  <a16:creationId xmlns:a16="http://schemas.microsoft.com/office/drawing/2014/main" id="{A6C5AE59-1D2F-5947-B182-8CD228B28B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7764" y="3978171"/>
              <a:ext cx="3690862" cy="1035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Immagine 9" descr="NURSE1.png">
              <a:extLst>
                <a:ext uri="{FF2B5EF4-FFF2-40B4-BE49-F238E27FC236}">
                  <a16:creationId xmlns:a16="http://schemas.microsoft.com/office/drawing/2014/main" id="{CFA7ECA4-AE35-384D-85FE-6F0378D389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6348" y="3978171"/>
              <a:ext cx="1119162" cy="1035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CasellaDiTesto 5">
            <a:extLst>
              <a:ext uri="{FF2B5EF4-FFF2-40B4-BE49-F238E27FC236}">
                <a16:creationId xmlns:a16="http://schemas.microsoft.com/office/drawing/2014/main" id="{8D2E18E0-9A38-EB43-939B-EA3FF4C46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309" y="199877"/>
            <a:ext cx="1045510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C00000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LA SFIDA DELLE CRONICITA’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002060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Piano Nazionale Cronicità, Patto Salute 2014-16, </a:t>
            </a:r>
            <a:r>
              <a:rPr lang="it-IT" altLang="it-IT" sz="2800" b="1" dirty="0">
                <a:solidFill>
                  <a:srgbClr val="002060"/>
                </a:solidFill>
                <a:latin typeface="Arial" panose="020B0604020202020204" pitchFamily="34" charset="0"/>
              </a:rPr>
              <a:t>DM 70/2015</a:t>
            </a:r>
            <a:endParaRPr lang="it-IT" altLang="it-IT" sz="2800" b="1" dirty="0">
              <a:solidFill>
                <a:srgbClr val="002060"/>
              </a:solidFill>
              <a:latin typeface="Arial" panose="020B0604020202020204" pitchFamily="34" charset="0"/>
              <a:cs typeface="Mangal" panose="02040503050203030202" pitchFamily="18" charset="0"/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46153F2-DFC3-A448-9B76-2197C46E7DB4}"/>
              </a:ext>
            </a:extLst>
          </p:cNvPr>
          <p:cNvSpPr/>
          <p:nvPr/>
        </p:nvSpPr>
        <p:spPr>
          <a:xfrm>
            <a:off x="7692784" y="1484884"/>
            <a:ext cx="46085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it-IT" sz="2800" dirty="0">
                <a:solidFill>
                  <a:schemeClr val="accent6">
                    <a:lumMod val="50000"/>
                  </a:schemeClr>
                </a:solidFill>
                <a:latin typeface="Palatino" pitchFamily="2" charset="77"/>
                <a:ea typeface="Palatino" pitchFamily="2" charset="77"/>
              </a:rPr>
              <a:t>CURE RIABILITATIVE</a:t>
            </a:r>
            <a:endParaRPr lang="it-IT" sz="2800" dirty="0">
              <a:solidFill>
                <a:schemeClr val="accent6">
                  <a:lumMod val="50000"/>
                </a:schemeClr>
              </a:solidFill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05B31CB0-FFB3-074A-9CE0-D4C2D517C7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798" y="3153658"/>
            <a:ext cx="3238479" cy="2160528"/>
          </a:xfrm>
          <a:prstGeom prst="rect">
            <a:avLst/>
          </a:prstGeom>
        </p:spPr>
      </p:pic>
      <p:sp>
        <p:nvSpPr>
          <p:cNvPr id="18" name="CasellaDiTesto 1">
            <a:extLst>
              <a:ext uri="{FF2B5EF4-FFF2-40B4-BE49-F238E27FC236}">
                <a16:creationId xmlns:a16="http://schemas.microsoft.com/office/drawing/2014/main" id="{AE8D1F92-7042-724D-86D7-09BAE0883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0161" y="2210387"/>
            <a:ext cx="38537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800" b="1" dirty="0">
                <a:solidFill>
                  <a:schemeClr val="tx2"/>
                </a:solidFill>
                <a:latin typeface="Arial" panose="020B0604020202020204" pitchFamily="34" charset="0"/>
              </a:rPr>
              <a:t>APPROCCIO MULTI-DIMENSIONALE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8E69445-8630-3D4E-9A24-1FA3F7912293}"/>
              </a:ext>
            </a:extLst>
          </p:cNvPr>
          <p:cNvSpPr txBox="1"/>
          <p:nvPr/>
        </p:nvSpPr>
        <p:spPr>
          <a:xfrm>
            <a:off x="1927276" y="6286468"/>
            <a:ext cx="4390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C00000"/>
                </a:solidFill>
              </a:rPr>
              <a:t>ASSISTENZA DOMICILIARE INTEGRATA (ADI)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F92287B-A89C-5744-A13A-7B9ECC919D31}"/>
              </a:ext>
            </a:extLst>
          </p:cNvPr>
          <p:cNvSpPr txBox="1"/>
          <p:nvPr/>
        </p:nvSpPr>
        <p:spPr>
          <a:xfrm>
            <a:off x="6678771" y="6286468"/>
            <a:ext cx="4442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C00000"/>
                </a:solidFill>
              </a:rPr>
              <a:t>CONTINUUM SOCIO-SANITARIO</a:t>
            </a:r>
          </a:p>
        </p:txBody>
      </p:sp>
    </p:spTree>
    <p:extLst>
      <p:ext uri="{BB962C8B-B14F-4D97-AF65-F5344CB8AC3E}">
        <p14:creationId xmlns:p14="http://schemas.microsoft.com/office/powerpoint/2010/main" val="2821545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09" name="Immagine 3">
            <a:extLst>
              <a:ext uri="{FF2B5EF4-FFF2-40B4-BE49-F238E27FC236}">
                <a16:creationId xmlns:a16="http://schemas.microsoft.com/office/drawing/2014/main" id="{6C0521B6-1D87-314D-9A66-BA00D2A4E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7" t="28223" r="22833" b="14713"/>
          <a:stretch>
            <a:fillRect/>
          </a:stretch>
        </p:blipFill>
        <p:spPr bwMode="auto">
          <a:xfrm>
            <a:off x="733816" y="4795798"/>
            <a:ext cx="3648179" cy="202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610" name="Picture 20" descr="https://www.operapadrepio.it/images/gallery/robot%20astro/MM159241.JPG">
            <a:extLst>
              <a:ext uri="{FF2B5EF4-FFF2-40B4-BE49-F238E27FC236}">
                <a16:creationId xmlns:a16="http://schemas.microsoft.com/office/drawing/2014/main" id="{5C909203-48AC-5747-ABF1-4C87CBCA0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531" y="4472629"/>
            <a:ext cx="2719064" cy="2193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611" name="Picture 22" descr="http://www.accra-project.org/wp-content/uploads/2019/04/buddy.png">
            <a:extLst>
              <a:ext uri="{FF2B5EF4-FFF2-40B4-BE49-F238E27FC236}">
                <a16:creationId xmlns:a16="http://schemas.microsoft.com/office/drawing/2014/main" id="{744AD60E-E7D0-9647-BBD5-D2040E5AF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3549" y="5565533"/>
            <a:ext cx="1004650" cy="1100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612" name="Immagine 11">
            <a:extLst>
              <a:ext uri="{FF2B5EF4-FFF2-40B4-BE49-F238E27FC236}">
                <a16:creationId xmlns:a16="http://schemas.microsoft.com/office/drawing/2014/main" id="{DA54EDA2-A023-5642-9F5D-E913737BF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148" y="1085232"/>
            <a:ext cx="3745432" cy="2424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6613" name="Rettangolo 12">
            <a:extLst>
              <a:ext uri="{FF2B5EF4-FFF2-40B4-BE49-F238E27FC236}">
                <a16:creationId xmlns:a16="http://schemas.microsoft.com/office/drawing/2014/main" id="{B2F5441E-844B-EC45-8B74-204692994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981" y="120467"/>
            <a:ext cx="1029693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100" b="1" dirty="0">
                <a:solidFill>
                  <a:srgbClr val="C00000"/>
                </a:solidFill>
                <a:latin typeface="Arial" panose="020B0604020202020204" pitchFamily="34" charset="0"/>
              </a:rPr>
              <a:t>….GENOMICA  E MEDICINA PERSONALIZZATA, INTELLIGENZA ARTIFICIALE, TELEMEDICINA E TELEASSISTENZA, ROBOTICA, DIGITALIZZAZIONE….</a:t>
            </a:r>
          </a:p>
        </p:txBody>
      </p:sp>
      <p:pic>
        <p:nvPicPr>
          <p:cNvPr id="196614" name="Immagine 14">
            <a:extLst>
              <a:ext uri="{FF2B5EF4-FFF2-40B4-BE49-F238E27FC236}">
                <a16:creationId xmlns:a16="http://schemas.microsoft.com/office/drawing/2014/main" id="{EC36625A-A56A-5945-BC6F-34163B8D0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54"/>
          <a:stretch>
            <a:fillRect/>
          </a:stretch>
        </p:blipFill>
        <p:spPr bwMode="auto">
          <a:xfrm>
            <a:off x="8716529" y="1447224"/>
            <a:ext cx="3321050" cy="202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615" name="Immagine 15">
            <a:extLst>
              <a:ext uri="{FF2B5EF4-FFF2-40B4-BE49-F238E27FC236}">
                <a16:creationId xmlns:a16="http://schemas.microsoft.com/office/drawing/2014/main" id="{3A26B658-A736-9849-B607-8D0552EF7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"/>
          <a:stretch>
            <a:fillRect/>
          </a:stretch>
        </p:blipFill>
        <p:spPr bwMode="auto">
          <a:xfrm>
            <a:off x="8749868" y="1053523"/>
            <a:ext cx="3303587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6616" name="CasellaDiTesto 16">
            <a:extLst>
              <a:ext uri="{FF2B5EF4-FFF2-40B4-BE49-F238E27FC236}">
                <a16:creationId xmlns:a16="http://schemas.microsoft.com/office/drawing/2014/main" id="{67F05764-E512-C541-A84B-A68A0675D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816" y="3319456"/>
            <a:ext cx="385554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600" b="1" dirty="0">
                <a:solidFill>
                  <a:schemeClr val="tx2"/>
                </a:solidFill>
                <a:latin typeface="Arial" panose="020B0604020202020204" pitchFamily="34" charset="0"/>
              </a:rPr>
              <a:t>SOCIALI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sz="1600" dirty="0">
                <a:solidFill>
                  <a:schemeClr val="tx2"/>
                </a:solidFill>
                <a:latin typeface="Arial" panose="020B0604020202020204" pitchFamily="34" charset="0"/>
              </a:rPr>
              <a:t>Isolamento sociale,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sz="1600" dirty="0">
                <a:solidFill>
                  <a:schemeClr val="tx2"/>
                </a:solidFill>
                <a:latin typeface="Arial" panose="020B0604020202020204" pitchFamily="34" charset="0"/>
              </a:rPr>
              <a:t>interazione uomo computer,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sz="1600" dirty="0">
                <a:solidFill>
                  <a:schemeClr val="tx2"/>
                </a:solidFill>
                <a:latin typeface="Arial" panose="020B0604020202020204" pitchFamily="34" charset="0"/>
              </a:rPr>
              <a:t>Capacità di comunicazione aumentata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sz="1600" dirty="0">
                <a:solidFill>
                  <a:schemeClr val="tx2"/>
                </a:solidFill>
                <a:latin typeface="Arial" panose="020B0604020202020204" pitchFamily="34" charset="0"/>
              </a:rPr>
              <a:t>Ruolo del robot come connettore sociale</a:t>
            </a:r>
          </a:p>
        </p:txBody>
      </p:sp>
      <p:sp>
        <p:nvSpPr>
          <p:cNvPr id="196617" name="CasellaDiTesto 17">
            <a:extLst>
              <a:ext uri="{FF2B5EF4-FFF2-40B4-BE49-F238E27FC236}">
                <a16:creationId xmlns:a16="http://schemas.microsoft.com/office/drawing/2014/main" id="{F2ACEF21-36F4-E141-8814-ADA9E7B0E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64256" y="3735167"/>
            <a:ext cx="287332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600" b="1" dirty="0">
                <a:solidFill>
                  <a:schemeClr val="tx2"/>
                </a:solidFill>
                <a:latin typeface="Arial" panose="020B0604020202020204" pitchFamily="34" charset="0"/>
              </a:rPr>
              <a:t>MENTALI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600" dirty="0">
                <a:solidFill>
                  <a:schemeClr val="tx2"/>
                </a:solidFill>
                <a:latin typeface="Arial" panose="020B0604020202020204" pitchFamily="34" charset="0"/>
              </a:rPr>
              <a:t>Perdita delle capacità mnemoniche senza suggerimenti esterni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600" dirty="0">
                <a:solidFill>
                  <a:schemeClr val="tx2"/>
                </a:solidFill>
                <a:latin typeface="Arial" panose="020B0604020202020204" pitchFamily="34" charset="0"/>
              </a:rPr>
              <a:t>Incremento di capacità cognitive specifiche</a:t>
            </a:r>
          </a:p>
        </p:txBody>
      </p:sp>
      <p:sp>
        <p:nvSpPr>
          <p:cNvPr id="196618" name="CasellaDiTesto 18">
            <a:extLst>
              <a:ext uri="{FF2B5EF4-FFF2-40B4-BE49-F238E27FC236}">
                <a16:creationId xmlns:a16="http://schemas.microsoft.com/office/drawing/2014/main" id="{73B76E1C-FF49-BD4E-A7D7-D226A6F8B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1995" y="3585797"/>
            <a:ext cx="464189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600" b="1" dirty="0">
                <a:solidFill>
                  <a:schemeClr val="tx2"/>
                </a:solidFill>
                <a:latin typeface="Arial" panose="020B0604020202020204" pitchFamily="34" charset="0"/>
              </a:rPr>
              <a:t>FISICHE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600" dirty="0">
                <a:solidFill>
                  <a:schemeClr val="tx2"/>
                </a:solidFill>
                <a:latin typeface="Arial" panose="020B0604020202020204" pitchFamily="34" charset="0"/>
              </a:rPr>
              <a:t>Ridotto esercizio fisico, attività delegate ai robot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600" dirty="0">
                <a:solidFill>
                  <a:schemeClr val="tx2"/>
                </a:solidFill>
                <a:latin typeface="Arial" panose="020B0604020202020204" pitchFamily="34" charset="0"/>
              </a:rPr>
              <a:t>Estensioni, potenziamento delle capacità fisiche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D6E3D0CB-8989-F040-A7BB-7BBC6196B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92" y="1156482"/>
            <a:ext cx="3320568" cy="20100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8448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322088-5F5A-6B4E-B9A2-5CA02E8B2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0" y="234950"/>
            <a:ext cx="9601200" cy="1485900"/>
          </a:xfrm>
        </p:spPr>
        <p:txBody>
          <a:bodyPr>
            <a:normAutofit fontScale="90000"/>
          </a:bodyPr>
          <a:lstStyle/>
          <a:p>
            <a:r>
              <a:rPr lang="it-IT" dirty="0">
                <a:solidFill>
                  <a:srgbClr val="C00000"/>
                </a:solidFill>
              </a:rPr>
              <a:t>La </a:t>
            </a:r>
            <a:r>
              <a:rPr lang="it-IT" b="1" dirty="0">
                <a:solidFill>
                  <a:srgbClr val="C00000"/>
                </a:solidFill>
              </a:rPr>
              <a:t>Value </a:t>
            </a:r>
            <a:r>
              <a:rPr lang="it-IT" b="1" dirty="0" err="1">
                <a:solidFill>
                  <a:srgbClr val="C00000"/>
                </a:solidFill>
              </a:rPr>
              <a:t>Based</a:t>
            </a:r>
            <a:r>
              <a:rPr lang="it-IT" b="1" dirty="0">
                <a:solidFill>
                  <a:srgbClr val="C00000"/>
                </a:solidFill>
              </a:rPr>
              <a:t> Healthcare </a:t>
            </a:r>
            <a:r>
              <a:rPr lang="it-IT" b="1" dirty="0"/>
              <a:t/>
            </a:r>
            <a:br>
              <a:rPr lang="it-IT" b="1" dirty="0"/>
            </a:br>
            <a:r>
              <a:rPr lang="it-IT" b="1" dirty="0"/>
              <a:t>(</a:t>
            </a:r>
            <a:r>
              <a:rPr lang="it-IT" dirty="0"/>
              <a:t>assistenza sanitaria basata sul valore)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29934CD-BF9D-F840-8D80-9F3434050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7900" y="1463813"/>
            <a:ext cx="10820400" cy="35814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it-IT" sz="2400" dirty="0">
                <a:latin typeface="Abadi" panose="020B0604020104020204" pitchFamily="34" charset="0"/>
              </a:rPr>
              <a:t>è una strategia che si basa, per ogni condizione clinica, sulla massimizzazione del valore per il paziente attraverso </a:t>
            </a:r>
            <a:r>
              <a:rPr lang="it-IT" sz="2400" u="sng" dirty="0">
                <a:solidFill>
                  <a:srgbClr val="C00000"/>
                </a:solidFill>
                <a:latin typeface="Abadi" panose="020B0604020104020204" pitchFamily="34" charset="0"/>
              </a:rPr>
              <a:t>il raggiungimento del miglior rapporto possibile tra risultato ottimale delle cure</a:t>
            </a:r>
            <a:r>
              <a:rPr lang="it-IT" sz="2400" dirty="0">
                <a:solidFill>
                  <a:srgbClr val="C00000"/>
                </a:solidFill>
                <a:latin typeface="Abadi" panose="020B0604020104020204" pitchFamily="34" charset="0"/>
              </a:rPr>
              <a:t> </a:t>
            </a:r>
            <a:r>
              <a:rPr lang="it-IT" sz="2400" dirty="0">
                <a:latin typeface="Abadi" panose="020B0604020104020204" pitchFamily="34" charset="0"/>
              </a:rPr>
              <a:t>(il ripristino del massimo stato di salute possibile), </a:t>
            </a:r>
            <a:r>
              <a:rPr lang="it-IT" sz="2400" u="sng" dirty="0">
                <a:solidFill>
                  <a:srgbClr val="C00000"/>
                </a:solidFill>
                <a:latin typeface="Abadi" panose="020B0604020104020204" pitchFamily="34" charset="0"/>
              </a:rPr>
              <a:t>e la spesa sostenuta per ottenere quel risultato</a:t>
            </a:r>
            <a:r>
              <a:rPr lang="it-IT" sz="2400" u="sng" dirty="0">
                <a:latin typeface="Abadi" panose="020B0604020104020204" pitchFamily="34" charset="0"/>
              </a:rPr>
              <a:t>. </a:t>
            </a:r>
          </a:p>
          <a:p>
            <a:pPr marL="0" indent="0" algn="r">
              <a:buNone/>
            </a:pPr>
            <a:r>
              <a:rPr lang="it-IT" sz="1800" i="1" dirty="0">
                <a:latin typeface="Abadi" panose="020B0604020104020204" pitchFamily="34" charset="0"/>
              </a:rPr>
              <a:t>«Michael Porter ed </a:t>
            </a:r>
            <a:r>
              <a:rPr lang="it-IT" sz="1800" i="1" dirty="0" err="1">
                <a:latin typeface="Abadi" panose="020B0604020104020204" pitchFamily="34" charset="0"/>
              </a:rPr>
              <a:t>Elizabeth</a:t>
            </a:r>
            <a:r>
              <a:rPr lang="it-IT" sz="1800" i="1" dirty="0">
                <a:latin typeface="Abadi" panose="020B0604020104020204" pitchFamily="34" charset="0"/>
              </a:rPr>
              <a:t> </a:t>
            </a:r>
            <a:r>
              <a:rPr lang="it-IT" sz="1800" i="1" dirty="0" err="1">
                <a:latin typeface="Abadi" panose="020B0604020104020204" pitchFamily="34" charset="0"/>
              </a:rPr>
              <a:t>Teisberg</a:t>
            </a:r>
            <a:r>
              <a:rPr lang="it-IT" sz="1800" i="1" dirty="0">
                <a:latin typeface="Abadi" panose="020B0604020104020204" pitchFamily="34" charset="0"/>
              </a:rPr>
              <a:t>» </a:t>
            </a:r>
            <a:r>
              <a:rPr lang="it-IT" dirty="0">
                <a:latin typeface="Abadi" panose="020B0604020104020204" pitchFamily="34" charset="0"/>
              </a:rPr>
              <a:t/>
            </a:r>
            <a:br>
              <a:rPr lang="it-IT" dirty="0">
                <a:latin typeface="Abadi" panose="020B0604020104020204" pitchFamily="34" charset="0"/>
              </a:rPr>
            </a:br>
            <a:endParaRPr lang="it-IT" dirty="0">
              <a:latin typeface="Abadi" panose="020B0604020104020204" pitchFamily="34" charset="0"/>
            </a:endParaRP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D816D467-0B48-2545-8386-B3749631A318}"/>
              </a:ext>
            </a:extLst>
          </p:cNvPr>
          <p:cNvSpPr txBox="1">
            <a:spLocks/>
          </p:cNvSpPr>
          <p:nvPr/>
        </p:nvSpPr>
        <p:spPr>
          <a:xfrm>
            <a:off x="977900" y="4326835"/>
            <a:ext cx="108204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it-IT" sz="2400" dirty="0">
                <a:latin typeface="Abadi" panose="020B0604020104020204" pitchFamily="34" charset="0"/>
              </a:rPr>
              <a:t>Miglioramento degli esiti, come la riduzione dei costi dell’assistenza sanitaria, </a:t>
            </a:r>
            <a:r>
              <a:rPr lang="it-IT" sz="2400" b="1" i="1" u="sng" dirty="0">
                <a:solidFill>
                  <a:srgbClr val="C00000"/>
                </a:solidFill>
                <a:latin typeface="Abadi" panose="020B0604020104020204" pitchFamily="34" charset="0"/>
              </a:rPr>
              <a:t>non </a:t>
            </a:r>
            <a:r>
              <a:rPr lang="it-IT" sz="2400" b="1" i="1" u="sng" dirty="0" err="1">
                <a:solidFill>
                  <a:srgbClr val="C00000"/>
                </a:solidFill>
                <a:latin typeface="Abadi" panose="020B0604020104020204" pitchFamily="34" charset="0"/>
              </a:rPr>
              <a:t>puo</a:t>
            </a:r>
            <a:r>
              <a:rPr lang="it-IT" sz="2400" b="1" i="1" u="sng" dirty="0">
                <a:solidFill>
                  <a:srgbClr val="C00000"/>
                </a:solidFill>
                <a:latin typeface="Abadi" panose="020B0604020104020204" pitchFamily="34" charset="0"/>
              </a:rPr>
              <a:t>̀ essere raggiunto senza una cooperazione attiva tra i diversi provider,</a:t>
            </a:r>
            <a:r>
              <a:rPr lang="it-IT" sz="2400" b="1" i="1" dirty="0">
                <a:latin typeface="Abadi" panose="020B0604020104020204" pitchFamily="34" charset="0"/>
              </a:rPr>
              <a:t> di difficile realizzazione se tutti continuano ad operare come soggetti distinti volti a raggiungere solamente i propri interessi</a:t>
            </a:r>
            <a:r>
              <a:rPr lang="it-IT" sz="2400" dirty="0">
                <a:latin typeface="Abadi" panose="020B0604020104020204" pitchFamily="34" charset="0"/>
              </a:rPr>
              <a:t>. </a:t>
            </a:r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62807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A6EC888-B85F-410F-B430-06583E94BE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85DA84-CB73-4E5E-9864-2460CE2805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D49185E-361A-421B-8F2D-11C7FFC686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B85BAA-C37F-44B4-B427-B4F10EBB418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6240" y="-4668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DC4EE06-D7B4-4FAC-A561-38A1C38023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018D83B-903C-4782-B1BB-A45164A71F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624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785589A-A5AC-409A-B2A2-24D871B4CE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867" y="158782"/>
            <a:ext cx="11870265" cy="65378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egnaposto contenuto 4" descr="Immagine che contiene segnale&#10;&#10;Descrizione generata automaticamente">
            <a:extLst>
              <a:ext uri="{FF2B5EF4-FFF2-40B4-BE49-F238E27FC236}">
                <a16:creationId xmlns:a16="http://schemas.microsoft.com/office/drawing/2014/main" id="{B812C500-8205-EE40-AB5A-3794CA7AB2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19030" y="-4668"/>
            <a:ext cx="10067273" cy="6862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77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A6EC888-B85F-410F-B430-06583E94BE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85DA84-CB73-4E5E-9864-2460CE2805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D49185E-361A-421B-8F2D-11C7FFC686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B85BAA-C37F-44B4-B427-B4F10EBB418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6240" y="-4668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DC4EE06-D7B4-4FAC-A561-38A1C38023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018D83B-903C-4782-B1BB-A45164A71F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624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785589A-A5AC-409A-B2A2-24D871B4CE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867" y="158782"/>
            <a:ext cx="11870265" cy="65378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egnaposto contenuto 5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E53E5930-7778-924B-8F33-7BB179F2A5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2988" y="180795"/>
            <a:ext cx="10958677" cy="6537850"/>
          </a:xfr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9CEC6A5C-645C-E74E-A794-D0CEEEC9A68C}"/>
              </a:ext>
            </a:extLst>
          </p:cNvPr>
          <p:cNvSpPr/>
          <p:nvPr/>
        </p:nvSpPr>
        <p:spPr>
          <a:xfrm>
            <a:off x="7825839" y="2268187"/>
            <a:ext cx="3241964" cy="4868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8338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58FDEFA-A2B1-8347-901F-88634EE1E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974" y="1054100"/>
            <a:ext cx="10977217" cy="5575300"/>
          </a:xfrm>
        </p:spPr>
        <p:txBody>
          <a:bodyPr>
            <a:normAutofit fontScale="47500" lnSpcReduction="20000"/>
          </a:bodyPr>
          <a:lstStyle/>
          <a:p>
            <a:pPr algn="just">
              <a:lnSpc>
                <a:spcPct val="170000"/>
              </a:lnSpc>
            </a:pPr>
            <a:r>
              <a:rPr lang="it-IT" sz="4500" dirty="0">
                <a:latin typeface="Abadi" panose="020B0604020104020204" pitchFamily="34" charset="0"/>
              </a:rPr>
              <a:t>Tra le fasce di popolazione più deboli e nelle Regioni in maggiore difficoltà </a:t>
            </a:r>
            <a:r>
              <a:rPr lang="it-IT" sz="4500" b="1" dirty="0">
                <a:solidFill>
                  <a:srgbClr val="C00000"/>
                </a:solidFill>
                <a:latin typeface="Abadi" panose="020B0604020104020204" pitchFamily="34" charset="0"/>
              </a:rPr>
              <a:t>peggiorano le condizioni di accesso ai servizi sanitari, aumentano le diseguaglianze sociali e territoriali</a:t>
            </a:r>
            <a:r>
              <a:rPr lang="it-IT" sz="4500" dirty="0">
                <a:latin typeface="Abadi" panose="020B0604020104020204" pitchFamily="34" charset="0"/>
              </a:rPr>
              <a:t>;</a:t>
            </a:r>
          </a:p>
          <a:p>
            <a:pPr algn="just">
              <a:lnSpc>
                <a:spcPct val="170000"/>
              </a:lnSpc>
            </a:pPr>
            <a:r>
              <a:rPr lang="it-IT" sz="4500" dirty="0">
                <a:solidFill>
                  <a:srgbClr val="C00000"/>
                </a:solidFill>
                <a:latin typeface="Abadi" panose="020B0604020104020204" pitchFamily="34" charset="0"/>
              </a:rPr>
              <a:t>l’</a:t>
            </a:r>
            <a:r>
              <a:rPr lang="it-IT" sz="4500" b="1" dirty="0">
                <a:solidFill>
                  <a:srgbClr val="C00000"/>
                </a:solidFill>
                <a:latin typeface="Abadi" panose="020B0604020104020204" pitchFamily="34" charset="0"/>
              </a:rPr>
              <a:t>aspettativa di vita in buona salute e libera da disabilità continua drammaticamente a ridursi</a:t>
            </a:r>
            <a:r>
              <a:rPr lang="it-IT" sz="4500" b="1" dirty="0">
                <a:latin typeface="Abadi" panose="020B0604020104020204" pitchFamily="34" charset="0"/>
              </a:rPr>
              <a:t> </a:t>
            </a:r>
            <a:r>
              <a:rPr lang="it-IT" sz="4500" dirty="0">
                <a:latin typeface="Abadi" panose="020B0604020104020204" pitchFamily="34" charset="0"/>
              </a:rPr>
              <a:t>nel confronto con altri Paesi Europei, lasciando emergere l’inderogabile necessità di costruire al più presto un servizio socio-sanitario nazionale;</a:t>
            </a:r>
          </a:p>
          <a:p>
            <a:pPr algn="just">
              <a:lnSpc>
                <a:spcPct val="170000"/>
              </a:lnSpc>
            </a:pPr>
            <a:r>
              <a:rPr lang="it-IT" sz="4500" dirty="0">
                <a:latin typeface="Abadi" panose="020B0604020104020204" pitchFamily="34" charset="0"/>
              </a:rPr>
              <a:t>alcune </a:t>
            </a:r>
            <a:r>
              <a:rPr lang="it-IT" sz="4500" b="1" dirty="0">
                <a:latin typeface="Abadi" panose="020B0604020104020204" pitchFamily="34" charset="0"/>
              </a:rPr>
              <a:t>«</a:t>
            </a:r>
            <a:r>
              <a:rPr lang="it-IT" sz="4500" b="1" dirty="0">
                <a:solidFill>
                  <a:srgbClr val="C00000"/>
                </a:solidFill>
                <a:latin typeface="Abadi" panose="020B0604020104020204" pitchFamily="34" charset="0"/>
              </a:rPr>
              <a:t>disruptive </a:t>
            </a:r>
            <a:r>
              <a:rPr lang="it-IT" sz="4500" b="1" dirty="0" err="1">
                <a:solidFill>
                  <a:srgbClr val="C00000"/>
                </a:solidFill>
                <a:latin typeface="Abadi" panose="020B0604020104020204" pitchFamily="34" charset="0"/>
              </a:rPr>
              <a:t>Innovation</a:t>
            </a:r>
            <a:r>
              <a:rPr lang="it-IT" sz="4500" b="1" dirty="0">
                <a:solidFill>
                  <a:srgbClr val="C00000"/>
                </a:solidFill>
                <a:latin typeface="Abadi" panose="020B0604020104020204" pitchFamily="34" charset="0"/>
              </a:rPr>
              <a:t>», in particolare informatizzazione e tecnologie digitali in grado di migliorare efficienza, efficacia, trasparenza e sostenibilità del SSN, non riescono a decollare</a:t>
            </a:r>
            <a:r>
              <a:rPr lang="it-IT" sz="4500" b="1" dirty="0">
                <a:latin typeface="Abadi" panose="020B0604020104020204" pitchFamily="34" charset="0"/>
              </a:rPr>
              <a:t> </a:t>
            </a:r>
            <a:r>
              <a:rPr lang="it-IT" sz="4500" dirty="0">
                <a:latin typeface="Abadi" panose="020B0604020104020204" pitchFamily="34" charset="0"/>
              </a:rPr>
              <a:t>in maniera definitiva e omogenea su tutto il territorio nazionale;</a:t>
            </a:r>
          </a:p>
          <a:p>
            <a:pPr algn="just">
              <a:lnSpc>
                <a:spcPct val="170000"/>
              </a:lnSpc>
            </a:pPr>
            <a:r>
              <a:rPr lang="it-IT" sz="4500" dirty="0">
                <a:latin typeface="Abadi" panose="020B0604020104020204" pitchFamily="34" charset="0"/>
              </a:rPr>
              <a:t>la </a:t>
            </a:r>
            <a:r>
              <a:rPr lang="it-IT" sz="4500" b="1" dirty="0">
                <a:latin typeface="Abadi" panose="020B0604020104020204" pitchFamily="34" charset="0"/>
              </a:rPr>
              <a:t>prevenzione</a:t>
            </a:r>
            <a:r>
              <a:rPr lang="it-IT" sz="4500" dirty="0">
                <a:latin typeface="Abadi" panose="020B0604020104020204" pitchFamily="34" charset="0"/>
              </a:rPr>
              <a:t> continua a rimanere la </a:t>
            </a:r>
            <a:r>
              <a:rPr lang="it-IT" sz="4500" b="1" dirty="0">
                <a:latin typeface="Abadi" panose="020B0604020104020204" pitchFamily="34" charset="0"/>
              </a:rPr>
              <a:t>“sorella povera” dei LEA</a:t>
            </a:r>
            <a:r>
              <a:rPr lang="it-IT" sz="4500" dirty="0">
                <a:latin typeface="Abadi" panose="020B0604020104020204" pitchFamily="34" charset="0"/>
              </a:rPr>
              <a:t>. </a:t>
            </a:r>
          </a:p>
          <a:p>
            <a:pPr marL="0" indent="0" algn="r">
              <a:lnSpc>
                <a:spcPct val="170000"/>
              </a:lnSpc>
              <a:buNone/>
            </a:pPr>
            <a:r>
              <a:rPr lang="it-IT" sz="2300" b="1" dirty="0">
                <a:latin typeface="Abadi" panose="020B0604020104020204" pitchFamily="34" charset="0"/>
              </a:rPr>
              <a:t>GIMBE 2018</a:t>
            </a:r>
          </a:p>
          <a:p>
            <a:pPr algn="just"/>
            <a:endParaRPr lang="it-IT" dirty="0"/>
          </a:p>
          <a:p>
            <a:pPr algn="just"/>
            <a:endParaRPr lang="it-IT" dirty="0"/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D0B31268-FBB0-F94E-B72B-419C3CFE1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03200"/>
            <a:ext cx="9601200" cy="850900"/>
          </a:xfrm>
        </p:spPr>
        <p:txBody>
          <a:bodyPr>
            <a:noAutofit/>
          </a:bodyPr>
          <a:lstStyle/>
          <a:p>
            <a:r>
              <a:rPr lang="it-IT" sz="3600" dirty="0">
                <a:solidFill>
                  <a:srgbClr val="C00000"/>
                </a:solidFill>
              </a:rPr>
              <a:t>Criticità dovute ai cambiamenti socio-economici</a:t>
            </a:r>
          </a:p>
        </p:txBody>
      </p:sp>
    </p:spTree>
    <p:extLst>
      <p:ext uri="{BB962C8B-B14F-4D97-AF65-F5344CB8AC3E}">
        <p14:creationId xmlns:p14="http://schemas.microsoft.com/office/powerpoint/2010/main" val="1187657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78D5148-E7F3-8046-BCF3-8883AE424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639957"/>
            <a:ext cx="10346635" cy="4691269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it-IT" b="1" dirty="0">
                <a:solidFill>
                  <a:srgbClr val="C00000"/>
                </a:solidFill>
                <a:latin typeface="Abadi" panose="020B0604020104020204" pitchFamily="34" charset="0"/>
              </a:rPr>
              <a:t>la digitalizzazione della sanità </a:t>
            </a:r>
            <a:r>
              <a:rPr lang="it-IT" b="1" i="1" dirty="0">
                <a:latin typeface="Abadi" panose="020B0604020104020204" pitchFamily="34" charset="0"/>
              </a:rPr>
              <a:t>deve rappresentare uno dei principali driver di innovazione </a:t>
            </a:r>
            <a:r>
              <a:rPr lang="it-IT" dirty="0">
                <a:latin typeface="Abadi" panose="020B0604020104020204" pitchFamily="34" charset="0"/>
              </a:rPr>
              <a:t>e può contribuire in maniera significativa a far vincere la sfida della sostenibilità (calano sempre più gli operatori sanitari) </a:t>
            </a:r>
          </a:p>
          <a:p>
            <a:pPr algn="just">
              <a:lnSpc>
                <a:spcPct val="150000"/>
              </a:lnSpc>
            </a:pPr>
            <a:r>
              <a:rPr lang="it-IT" dirty="0">
                <a:latin typeface="Abadi" panose="020B0604020104020204" pitchFamily="34" charset="0"/>
              </a:rPr>
              <a:t>Recenti studi, infatti, evidenziano che </a:t>
            </a:r>
            <a:r>
              <a:rPr lang="it-IT" b="1" dirty="0">
                <a:latin typeface="Abadi" panose="020B0604020104020204" pitchFamily="34" charset="0"/>
              </a:rPr>
              <a:t>le </a:t>
            </a:r>
            <a:r>
              <a:rPr lang="it-IT" b="1" dirty="0">
                <a:solidFill>
                  <a:srgbClr val="C00000"/>
                </a:solidFill>
                <a:latin typeface="Abadi" panose="020B0604020104020204" pitchFamily="34" charset="0"/>
              </a:rPr>
              <a:t>organizzazioni sanitarie che investono nella digitalizzazione</a:t>
            </a:r>
            <a:r>
              <a:rPr lang="it-IT" b="1" dirty="0">
                <a:latin typeface="Abadi" panose="020B0604020104020204" pitchFamily="34" charset="0"/>
              </a:rPr>
              <a:t> e nelle tecnologie dell’intelligenza artificiale </a:t>
            </a:r>
            <a:r>
              <a:rPr lang="it-IT" b="1" u="sng" dirty="0">
                <a:solidFill>
                  <a:srgbClr val="C00000"/>
                </a:solidFill>
                <a:latin typeface="Abadi" panose="020B0604020104020204" pitchFamily="34" charset="0"/>
              </a:rPr>
              <a:t>potranno ottimizzare l’impiego delle risorse economiche e realizzare ingenti risparmi,</a:t>
            </a:r>
            <a:r>
              <a:rPr lang="it-IT" b="1" u="sng" dirty="0">
                <a:latin typeface="Abadi" panose="020B0604020104020204" pitchFamily="34" charset="0"/>
              </a:rPr>
              <a:t> nonché conseguire crescenti risultati di qualità dei servizi per i pazienti</a:t>
            </a:r>
            <a:r>
              <a:rPr lang="it-IT" b="1" dirty="0">
                <a:latin typeface="Abadi" panose="020B0604020104020204" pitchFamily="34" charset="0"/>
              </a:rPr>
              <a:t> ed  accrescere i loro vantaggi competitivi</a:t>
            </a:r>
            <a:r>
              <a:rPr lang="it-IT" dirty="0">
                <a:latin typeface="Abadi" panose="020B0604020104020204" pitchFamily="34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it-IT" dirty="0">
                <a:latin typeface="Abadi" panose="020B0604020104020204" pitchFamily="34" charset="0"/>
              </a:rPr>
              <a:t>Si stima che, se applicassimo tali innovazioni, in Italia si potrebbe </a:t>
            </a:r>
            <a:r>
              <a:rPr lang="it-IT" b="1" dirty="0">
                <a:solidFill>
                  <a:srgbClr val="C00000"/>
                </a:solidFill>
                <a:latin typeface="Abadi" panose="020B0604020104020204" pitchFamily="34" charset="0"/>
              </a:rPr>
              <a:t>generare un risparmio di circa </a:t>
            </a:r>
            <a:r>
              <a:rPr lang="it-IT" b="1" u="sng" dirty="0">
                <a:solidFill>
                  <a:srgbClr val="C00000"/>
                </a:solidFill>
                <a:latin typeface="Abadi" panose="020B0604020104020204" pitchFamily="34" charset="0"/>
              </a:rPr>
              <a:t>15 miliardi/anno tra costi diretti ed indiretti. </a:t>
            </a:r>
          </a:p>
          <a:p>
            <a:pPr algn="just"/>
            <a:endParaRPr lang="it-IT" dirty="0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DFB93AFF-50E4-194B-92ED-AB1DB9AF2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635" y="327991"/>
            <a:ext cx="11145077" cy="884583"/>
          </a:xfrm>
        </p:spPr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C00000"/>
                </a:solidFill>
              </a:rPr>
              <a:t>Sanità 4.0 e assistenza sanitaria basata sul valore</a:t>
            </a:r>
          </a:p>
        </p:txBody>
      </p:sp>
    </p:spTree>
    <p:extLst>
      <p:ext uri="{BB962C8B-B14F-4D97-AF65-F5344CB8AC3E}">
        <p14:creationId xmlns:p14="http://schemas.microsoft.com/office/powerpoint/2010/main" val="1277574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94AA762-8838-9544-B7A1-0B96DD373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1859170"/>
            <a:ext cx="10553700" cy="3581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2800" dirty="0"/>
              <a:t>In Italia per quanto riguarda la Sanità sono stati fatti ingenti investimenti su:</a:t>
            </a:r>
          </a:p>
          <a:p>
            <a:pPr marL="0" indent="0">
              <a:buNone/>
            </a:pPr>
            <a:endParaRPr lang="it-IT" sz="2800" dirty="0"/>
          </a:p>
          <a:p>
            <a:r>
              <a:rPr lang="it-IT" dirty="0">
                <a:solidFill>
                  <a:srgbClr val="C00000"/>
                </a:solidFill>
              </a:rPr>
              <a:t>FASCICOLO SANITARIO ELETTRONICO (FSE)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SAREBBE TUTTAVIA NECESSARIO  PROCEDERE ALTRETTANTO (MANCANO VERE E PROPRIE LINEE DI INDIRIZZO COMUNE E VARIE PROBLEMATICHE DA RISOLVERE)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dirty="0">
                <a:solidFill>
                  <a:srgbClr val="C00000"/>
                </a:solidFill>
              </a:rPr>
              <a:t>TELEMEDICINA (TELESALUTE, TELEASSISTENZA, TELECONSULTAZIONE)</a:t>
            </a:r>
          </a:p>
        </p:txBody>
      </p:sp>
    </p:spTree>
    <p:extLst>
      <p:ext uri="{BB962C8B-B14F-4D97-AF65-F5344CB8AC3E}">
        <p14:creationId xmlns:p14="http://schemas.microsoft.com/office/powerpoint/2010/main" val="3849038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BB5CB2-A903-A54C-AD39-987B21337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843" y="407504"/>
            <a:ext cx="10177670" cy="705678"/>
          </a:xfrm>
        </p:spPr>
        <p:txBody>
          <a:bodyPr>
            <a:normAutofit fontScale="90000"/>
          </a:bodyPr>
          <a:lstStyle/>
          <a:p>
            <a:r>
              <a:rPr lang="it-IT" dirty="0">
                <a:solidFill>
                  <a:srgbClr val="C00000"/>
                </a:solidFill>
              </a:rPr>
              <a:t>FASCICOLO SANITARIO ELETTRONICO (FSE)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D7CD79-CBB2-D940-B6BB-E875D91BB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731" y="1391478"/>
            <a:ext cx="10595113" cy="5218043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it-IT" sz="2200" dirty="0">
                <a:latin typeface="Abadi" panose="020B0604020104020204" pitchFamily="34" charset="0"/>
              </a:rPr>
              <a:t>Il FSE è stato </a:t>
            </a:r>
            <a:r>
              <a:rPr lang="it-IT" sz="2200" b="1" dirty="0">
                <a:latin typeface="Abadi" panose="020B0604020104020204" pitchFamily="34" charset="0"/>
              </a:rPr>
              <a:t>istituito dalle regioni e province autonome </a:t>
            </a:r>
            <a:r>
              <a:rPr lang="it-IT" sz="2200" dirty="0">
                <a:latin typeface="Abadi" panose="020B0604020104020204" pitchFamily="34" charset="0"/>
              </a:rPr>
              <a:t>nel rispetto della normativa vigente in materia di protezione dei dati personali, ai </a:t>
            </a:r>
            <a:r>
              <a:rPr lang="it-IT" sz="2200" b="1" dirty="0">
                <a:latin typeface="Abadi" panose="020B0604020104020204" pitchFamily="34" charset="0"/>
              </a:rPr>
              <a:t>fini di</a:t>
            </a:r>
            <a:r>
              <a:rPr lang="it-IT" sz="2200" dirty="0">
                <a:latin typeface="Abadi" panose="020B0604020104020204" pitchFamily="34" charset="0"/>
              </a:rPr>
              <a:t>: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it-IT" sz="2200" dirty="0">
                <a:latin typeface="Abadi" panose="020B0604020104020204" pitchFamily="34" charset="0"/>
              </a:rPr>
              <a:t>prevenzione, diagnosi, cura e riabilitazione;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it-IT" sz="2200" dirty="0">
                <a:latin typeface="Abadi" panose="020B0604020104020204" pitchFamily="34" charset="0"/>
              </a:rPr>
              <a:t>studio e ricerca scientifica in campo medico, biomedico ed epidemiologico;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it-IT" sz="2200" dirty="0">
                <a:latin typeface="Abadi" panose="020B0604020104020204" pitchFamily="34" charset="0"/>
              </a:rPr>
              <a:t>programmazione sanitaria, verifica della qualità delle cure e valutazione dell’assistenza sanitaria (senza l’utilizzo dei dati identificativi dell’assistito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2200" dirty="0">
                <a:latin typeface="Abadi" panose="020B0604020104020204" pitchFamily="34" charset="0"/>
              </a:rPr>
              <a:t>L’Agenda Digitale italiana prevede inoltre: la cartella clinica digitalizzata e conservata in formato digitale; la prescrizione medica digitalizzata (DEMA).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2200" b="1" dirty="0">
                <a:solidFill>
                  <a:srgbClr val="C00000"/>
                </a:solidFill>
                <a:latin typeface="Abadi" panose="020B0604020104020204" pitchFamily="34" charset="0"/>
              </a:rPr>
              <a:t>Il FSE non è quindi una cartella clinica elettronica e nemmeno un documento medico, ma «luogo istituzionale della Rete (una My Page di Internet)» in cui il cittadino archivia e personalizza la sua storia clinica, mantiene aggiornati i suoi dati di salute e i link (e-Services) ai servizi on line della sanità.</a:t>
            </a:r>
            <a:endParaRPr lang="it-IT" sz="2200" dirty="0">
              <a:latin typeface="Abadi" panose="020B0604020104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it-IT" dirty="0"/>
          </a:p>
          <a:p>
            <a:pPr algn="just">
              <a:lnSpc>
                <a:spcPct val="150000"/>
              </a:lnSpc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37408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BB5CB2-A903-A54C-AD39-987B21337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9608" y="135924"/>
            <a:ext cx="10177670" cy="705678"/>
          </a:xfrm>
        </p:spPr>
        <p:txBody>
          <a:bodyPr>
            <a:noAutofit/>
          </a:bodyPr>
          <a:lstStyle/>
          <a:p>
            <a:r>
              <a:rPr lang="it-IT" sz="3600" dirty="0">
                <a:solidFill>
                  <a:srgbClr val="C00000"/>
                </a:solidFill>
              </a:rPr>
              <a:t>FASCICOLO SANITARIO ELETTRONICO (FSE - RER)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D7CD79-CBB2-D940-B6BB-E875D91BB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731" y="1391478"/>
            <a:ext cx="10595113" cy="521804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it-IT" dirty="0"/>
          </a:p>
          <a:p>
            <a:pPr>
              <a:lnSpc>
                <a:spcPct val="150000"/>
              </a:lnSpc>
            </a:pPr>
            <a:endParaRPr lang="it-IT" dirty="0"/>
          </a:p>
        </p:txBody>
      </p:sp>
      <p:pic>
        <p:nvPicPr>
          <p:cNvPr id="4" name="Segnaposto contenuto 4" descr="Immagine che contiene testo, mappa&#10;&#10;Descrizione generata automaticamente">
            <a:extLst>
              <a:ext uri="{FF2B5EF4-FFF2-40B4-BE49-F238E27FC236}">
                <a16:creationId xmlns:a16="http://schemas.microsoft.com/office/drawing/2014/main" id="{4BDA82F2-BB0F-AF49-B465-0ABCC87A0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089" y="753762"/>
            <a:ext cx="11576668" cy="6104238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5BDD8417-ADE2-5440-9C7E-EEA27DCDEF3C}"/>
              </a:ext>
            </a:extLst>
          </p:cNvPr>
          <p:cNvSpPr txBox="1"/>
          <p:nvPr/>
        </p:nvSpPr>
        <p:spPr>
          <a:xfrm>
            <a:off x="780089" y="2038865"/>
            <a:ext cx="2930431" cy="1631216"/>
          </a:xfrm>
          <a:prstGeom prst="rect">
            <a:avLst/>
          </a:prstGeom>
          <a:noFill/>
          <a:ln>
            <a:solidFill>
              <a:schemeClr val="tx1">
                <a:alpha val="81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b="1" dirty="0"/>
              <a:t>Integrazione con Piattaforme: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b="1" dirty="0"/>
              <a:t>SPID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b="1" dirty="0"/>
              <a:t>Sistema accoglienza Reg (SAR </a:t>
            </a:r>
            <a:r>
              <a:rPr lang="it-IT" sz="1200" dirty="0"/>
              <a:t>per gestione DEMA)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b="1" dirty="0"/>
              <a:t>Anagrafe Regionale Assistiti </a:t>
            </a:r>
            <a:r>
              <a:rPr lang="it-IT" sz="1200" dirty="0"/>
              <a:t>(</a:t>
            </a:r>
            <a:r>
              <a:rPr lang="it-IT" sz="1200" b="1" dirty="0"/>
              <a:t>Ara, </a:t>
            </a:r>
            <a:r>
              <a:rPr lang="it-IT" sz="1200" dirty="0"/>
              <a:t>per la gestione degli assistiti)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/>
              <a:t>Archivio regionale gestione elettronica buoni (</a:t>
            </a:r>
            <a:r>
              <a:rPr lang="it-IT" sz="1200" b="1" dirty="0" err="1"/>
              <a:t>ARGeB</a:t>
            </a:r>
            <a:r>
              <a:rPr lang="it-IT" sz="1200" dirty="0"/>
              <a:t>)</a:t>
            </a:r>
            <a:endParaRPr lang="it-IT" sz="1600" b="1" dirty="0"/>
          </a:p>
        </p:txBody>
      </p:sp>
      <p:sp>
        <p:nvSpPr>
          <p:cNvPr id="6" name="Freccia ad arco 5">
            <a:extLst>
              <a:ext uri="{FF2B5EF4-FFF2-40B4-BE49-F238E27FC236}">
                <a16:creationId xmlns:a16="http://schemas.microsoft.com/office/drawing/2014/main" id="{ACB66847-28A7-4C45-9784-05D41D1ABEB7}"/>
              </a:ext>
            </a:extLst>
          </p:cNvPr>
          <p:cNvSpPr/>
          <p:nvPr/>
        </p:nvSpPr>
        <p:spPr>
          <a:xfrm>
            <a:off x="1732498" y="3670081"/>
            <a:ext cx="1025611" cy="914400"/>
          </a:xfrm>
          <a:prstGeom prst="circular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714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BB5CB2-A903-A54C-AD39-987B21337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174" y="308203"/>
            <a:ext cx="10177670" cy="705678"/>
          </a:xfrm>
        </p:spPr>
        <p:txBody>
          <a:bodyPr>
            <a:normAutofit fontScale="90000"/>
          </a:bodyPr>
          <a:lstStyle/>
          <a:p>
            <a:r>
              <a:rPr lang="it-IT" dirty="0">
                <a:solidFill>
                  <a:srgbClr val="C00000"/>
                </a:solidFill>
              </a:rPr>
              <a:t>FASCICOLO SANITARIO ELETTRONICO (FSE)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D7CD79-CBB2-D940-B6BB-E875D91BB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731" y="1391478"/>
            <a:ext cx="10595113" cy="521804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it-IT" dirty="0"/>
          </a:p>
          <a:p>
            <a:pPr>
              <a:lnSpc>
                <a:spcPct val="150000"/>
              </a:lnSpc>
            </a:pPr>
            <a:endParaRPr lang="it-IT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3FE319B-FB36-DE4F-B8C5-557B37AC537F}"/>
              </a:ext>
            </a:extLst>
          </p:cNvPr>
          <p:cNvSpPr/>
          <p:nvPr/>
        </p:nvSpPr>
        <p:spPr>
          <a:xfrm>
            <a:off x="1299608" y="1391478"/>
            <a:ext cx="10521331" cy="4661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000" dirty="0">
                <a:solidFill>
                  <a:srgbClr val="C00000"/>
                </a:solidFill>
                <a:latin typeface="Abadi" panose="020B0604020104020204" pitchFamily="34" charset="0"/>
              </a:rPr>
              <a:t>Principali documenti presenti che vanno a costituire la storia clinica dell’assistito: 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it-IT" sz="2000" dirty="0">
                <a:solidFill>
                  <a:schemeClr val="tx2"/>
                </a:solidFill>
                <a:latin typeface="Abadi" panose="020B0604020104020204" pitchFamily="34" charset="0"/>
              </a:rPr>
              <a:t>prescrizioni di prestazioni specialistiche e farmaceutiche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it-IT" sz="2000" dirty="0">
                <a:solidFill>
                  <a:schemeClr val="tx2"/>
                </a:solidFill>
                <a:latin typeface="Abadi" panose="020B0604020104020204" pitchFamily="34" charset="0"/>
              </a:rPr>
              <a:t>referti di specialistica, di laboratorio, di radiologia (comprese le immagini laddove è già attiva la funzione)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it-IT" sz="2000" dirty="0">
                <a:solidFill>
                  <a:schemeClr val="tx2"/>
                </a:solidFill>
                <a:latin typeface="Abadi" panose="020B0604020104020204" pitchFamily="34" charset="0"/>
              </a:rPr>
              <a:t>verbali di Pronto Soccorso, lettere di dimissione post-ricovero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it-IT" sz="2000" dirty="0">
                <a:solidFill>
                  <a:schemeClr val="tx2"/>
                </a:solidFill>
                <a:latin typeface="Abadi" panose="020B0604020104020204" pitchFamily="34" charset="0"/>
              </a:rPr>
              <a:t>certificati vaccinali, certificati di medicina sportiva 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it-IT" sz="2000" dirty="0">
                <a:solidFill>
                  <a:schemeClr val="tx2"/>
                </a:solidFill>
                <a:latin typeface="Abadi" panose="020B0604020104020204" pitchFamily="34" charset="0"/>
              </a:rPr>
              <a:t>piani terapeutici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it-IT" sz="2000" dirty="0">
                <a:solidFill>
                  <a:schemeClr val="tx2"/>
                </a:solidFill>
                <a:latin typeface="Abadi" panose="020B0604020104020204" pitchFamily="34" charset="0"/>
              </a:rPr>
              <a:t>comunicazioni relative ai percorsi di screening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it-IT" sz="2000" dirty="0">
                <a:solidFill>
                  <a:schemeClr val="tx2"/>
                </a:solidFill>
                <a:latin typeface="Abadi" panose="020B0604020104020204" pitchFamily="34" charset="0"/>
              </a:rPr>
              <a:t>documenti provenienti dai sistemi per l’accesso, relativi alle prenotazioni e ai pagamenti del ticket o delle prestazioni in libera professione (in integrazione con il sistema </a:t>
            </a:r>
            <a:r>
              <a:rPr lang="it-IT" sz="2000" dirty="0" err="1">
                <a:solidFill>
                  <a:schemeClr val="tx2"/>
                </a:solidFill>
                <a:latin typeface="Abadi" panose="020B0604020104020204" pitchFamily="34" charset="0"/>
              </a:rPr>
              <a:t>PayER-PagoPA</a:t>
            </a:r>
            <a:r>
              <a:rPr lang="it-IT" sz="2000" dirty="0">
                <a:solidFill>
                  <a:schemeClr val="tx2"/>
                </a:solidFill>
                <a:latin typeface="Abadi" panose="020B0604020104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44443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BB5CB2-A903-A54C-AD39-987B21337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9608" y="135924"/>
            <a:ext cx="10177670" cy="705678"/>
          </a:xfrm>
        </p:spPr>
        <p:txBody>
          <a:bodyPr>
            <a:normAutofit fontScale="90000"/>
          </a:bodyPr>
          <a:lstStyle/>
          <a:p>
            <a:r>
              <a:rPr lang="it-IT" dirty="0">
                <a:solidFill>
                  <a:srgbClr val="C00000"/>
                </a:solidFill>
              </a:rPr>
              <a:t>FASCICOLO SANITARIO ELETTRONICO (FSE)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D7CD79-CBB2-D940-B6BB-E875D91BB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731" y="1391478"/>
            <a:ext cx="10595113" cy="521804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it-IT" dirty="0"/>
          </a:p>
          <a:p>
            <a:pPr>
              <a:lnSpc>
                <a:spcPct val="150000"/>
              </a:lnSpc>
            </a:pP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367B61F-261A-8243-8942-906ACC74A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500" y="841602"/>
            <a:ext cx="7317573" cy="184919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203C2DCD-9D1D-5A4F-B599-3A9A4DF99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6233" y="2891213"/>
            <a:ext cx="6324420" cy="396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419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BB5CB2-A903-A54C-AD39-987B21337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9608" y="347959"/>
            <a:ext cx="10177670" cy="705678"/>
          </a:xfrm>
        </p:spPr>
        <p:txBody>
          <a:bodyPr>
            <a:normAutofit fontScale="90000"/>
          </a:bodyPr>
          <a:lstStyle/>
          <a:p>
            <a:r>
              <a:rPr lang="it-IT" dirty="0">
                <a:solidFill>
                  <a:srgbClr val="C00000"/>
                </a:solidFill>
              </a:rPr>
              <a:t>FASCICOLO SANITARIO ELETTRONICO (FSE)</a:t>
            </a: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859899A9-60C5-7040-955C-36A142025CFE}"/>
              </a:ext>
            </a:extLst>
          </p:cNvPr>
          <p:cNvSpPr txBox="1">
            <a:spLocks/>
          </p:cNvSpPr>
          <p:nvPr/>
        </p:nvSpPr>
        <p:spPr>
          <a:xfrm>
            <a:off x="1299608" y="1161534"/>
            <a:ext cx="10291030" cy="48809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it-IT" sz="2400" b="1" u="sng" dirty="0"/>
              <a:t>Quale Obiettivo</a:t>
            </a:r>
            <a:r>
              <a:rPr lang="it-IT" sz="2400" b="1" dirty="0"/>
              <a:t>:</a:t>
            </a:r>
          </a:p>
          <a:p>
            <a:pPr lvl="1" algn="just">
              <a:lnSpc>
                <a:spcPct val="150000"/>
              </a:lnSpc>
            </a:pPr>
            <a:r>
              <a:rPr lang="it-IT" sz="2400" dirty="0"/>
              <a:t>strutturare una piattaforma informatica efficiente,  mettendo a disposizione uno </a:t>
            </a:r>
            <a:r>
              <a:rPr lang="it-IT" sz="2400" dirty="0">
                <a:solidFill>
                  <a:srgbClr val="C00000"/>
                </a:solidFill>
              </a:rPr>
              <a:t>strumento trasversale e plurifunzionale in grado di raccogliere e rendere disponibili tutti i dati relativi ai vari servizi (preferibilmente il dato rilevato</a:t>
            </a:r>
            <a:r>
              <a:rPr lang="it-IT" sz="2400" dirty="0"/>
              <a:t>)  e ai cicli di  il cui </a:t>
            </a:r>
            <a:r>
              <a:rPr lang="it-IT" sz="2400" b="1" u="sng" dirty="0">
                <a:solidFill>
                  <a:srgbClr val="C00000"/>
                </a:solidFill>
              </a:rPr>
              <a:t>fulcro finale sia il paziente</a:t>
            </a:r>
            <a:endParaRPr lang="it-IT" sz="2400" u="sng" dirty="0">
              <a:solidFill>
                <a:srgbClr val="C00000"/>
              </a:solidFill>
            </a:endParaRPr>
          </a:p>
          <a:p>
            <a:pPr lvl="1" algn="just">
              <a:lnSpc>
                <a:spcPct val="150000"/>
              </a:lnSpc>
            </a:pPr>
            <a:r>
              <a:rPr lang="it-IT" sz="2400" dirty="0"/>
              <a:t>offrire al paziente l’intero Percorso Diagnostico terapeutico assistenziale  fino a quella di </a:t>
            </a:r>
            <a:r>
              <a:rPr lang="it-IT" sz="2400" i="1" dirty="0"/>
              <a:t>engagement</a:t>
            </a:r>
            <a:r>
              <a:rPr lang="it-IT" sz="2400" dirty="0"/>
              <a:t> passando per quella di </a:t>
            </a:r>
            <a:r>
              <a:rPr lang="it-IT" sz="2400" i="1" dirty="0" err="1"/>
              <a:t>counseling</a:t>
            </a:r>
            <a:r>
              <a:rPr lang="it-IT" sz="2400" i="1" dirty="0"/>
              <a:t> attorno ai bisogni del paziente 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927581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D4094A-6EFA-874A-B1EB-6D5BD6722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314739"/>
            <a:ext cx="10943113" cy="811696"/>
          </a:xfrm>
        </p:spPr>
        <p:txBody>
          <a:bodyPr/>
          <a:lstStyle/>
          <a:p>
            <a:r>
              <a:rPr lang="it-IT" dirty="0">
                <a:solidFill>
                  <a:srgbClr val="C00000"/>
                </a:solidFill>
              </a:rPr>
              <a:t>FASCICOLO SANITARIO ELETTRONICO (FSE)</a:t>
            </a:r>
          </a:p>
        </p:txBody>
      </p:sp>
      <p:pic>
        <p:nvPicPr>
          <p:cNvPr id="5" name="Segnaposto contenuto 4" descr="Immagine che contiene testo, mappa&#10;&#10;Descrizione generata automaticamente">
            <a:extLst>
              <a:ext uri="{FF2B5EF4-FFF2-40B4-BE49-F238E27FC236}">
                <a16:creationId xmlns:a16="http://schemas.microsoft.com/office/drawing/2014/main" id="{F36D16A7-5C2A-FE44-A882-010289CE5F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4640" y="1126435"/>
            <a:ext cx="9620195" cy="5645068"/>
          </a:xfrm>
        </p:spPr>
      </p:pic>
    </p:spTree>
    <p:extLst>
      <p:ext uri="{BB962C8B-B14F-4D97-AF65-F5344CB8AC3E}">
        <p14:creationId xmlns:p14="http://schemas.microsoft.com/office/powerpoint/2010/main" val="2426224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D4094A-6EFA-874A-B1EB-6D5BD6722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591" y="216243"/>
            <a:ext cx="10751901" cy="1485900"/>
          </a:xfrm>
        </p:spPr>
        <p:txBody>
          <a:bodyPr/>
          <a:lstStyle/>
          <a:p>
            <a:r>
              <a:rPr lang="it-IT" dirty="0">
                <a:solidFill>
                  <a:srgbClr val="C00000"/>
                </a:solidFill>
              </a:rPr>
              <a:t>FASCICOLO SANITARIO ELETTRONICO (FSE) RER</a:t>
            </a:r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E667E794-64A3-AE4C-B201-0299569029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7591" y="1522926"/>
            <a:ext cx="5483041" cy="3812148"/>
          </a:xfr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82D95E5-4153-E445-B2EA-B0DA15975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3956" y="2463181"/>
            <a:ext cx="5483041" cy="417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9948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012E65-8B6C-4A42-99C1-F4E51645E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960" y="370076"/>
            <a:ext cx="11450595" cy="1485900"/>
          </a:xfrm>
        </p:spPr>
        <p:txBody>
          <a:bodyPr/>
          <a:lstStyle/>
          <a:p>
            <a:r>
              <a:rPr lang="it-IT" dirty="0">
                <a:solidFill>
                  <a:srgbClr val="C00000"/>
                </a:solidFill>
              </a:rPr>
              <a:t>FASCICOLO SANITARIO ELETTRONICO (FSE)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8ECC6F4-378D-BD4C-80F2-503162B5B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8590" y="1371600"/>
            <a:ext cx="10429103" cy="5486400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it-IT" sz="2400" dirty="0">
                <a:solidFill>
                  <a:srgbClr val="C00000"/>
                </a:solidFill>
              </a:rPr>
              <a:t>Quali Ostacoli alla piena realizzazione</a:t>
            </a:r>
          </a:p>
          <a:p>
            <a:pPr lvl="1">
              <a:lnSpc>
                <a:spcPct val="100000"/>
              </a:lnSpc>
            </a:pPr>
            <a:r>
              <a:rPr lang="it-IT" sz="2400" dirty="0">
                <a:solidFill>
                  <a:srgbClr val="C00000"/>
                </a:solidFill>
              </a:rPr>
              <a:t>Improntato come Archivio di documenti</a:t>
            </a:r>
            <a:r>
              <a:rPr lang="it-IT" sz="2400" dirty="0"/>
              <a:t>, occorre implementare la parte di homepage personale del cittadino in termini di servizi. </a:t>
            </a:r>
            <a:r>
              <a:rPr lang="it-IT" sz="2400" dirty="0">
                <a:solidFill>
                  <a:srgbClr val="C00000"/>
                </a:solidFill>
              </a:rPr>
              <a:t>Trasformazione verso uno strumento dinamico </a:t>
            </a:r>
            <a:r>
              <a:rPr lang="it-IT" sz="2400" dirty="0"/>
              <a:t>( Appuntamento automatico, </a:t>
            </a:r>
            <a:r>
              <a:rPr lang="it-IT" sz="2400" dirty="0" err="1"/>
              <a:t>wearbles</a:t>
            </a:r>
            <a:r>
              <a:rPr lang="it-IT" sz="2400" dirty="0"/>
              <a:t> o dispositivi indossabili , </a:t>
            </a:r>
            <a:r>
              <a:rPr lang="it-IT" sz="2400" u="sng" dirty="0"/>
              <a:t>incentivi all’acquisto se si interfacciano con FSE</a:t>
            </a:r>
            <a:r>
              <a:rPr lang="it-IT" sz="2400" dirty="0"/>
              <a:t>).</a:t>
            </a:r>
          </a:p>
          <a:p>
            <a:pPr lvl="1">
              <a:lnSpc>
                <a:spcPct val="100000"/>
              </a:lnSpc>
            </a:pPr>
            <a:r>
              <a:rPr lang="it-IT" sz="2400" dirty="0"/>
              <a:t>Diverse piattaforme informatiche tra i diversi attori </a:t>
            </a:r>
            <a:r>
              <a:rPr lang="it-IT" sz="2400" dirty="0" err="1"/>
              <a:t>sptt</a:t>
            </a:r>
            <a:r>
              <a:rPr lang="it-IT" sz="2400" dirty="0"/>
              <a:t> MMG (sarebbe opportuno una Unica cartella Sanitaria gestionale Regionale, in RER Cartella-Sole). </a:t>
            </a:r>
          </a:p>
          <a:p>
            <a:pPr lvl="1">
              <a:lnSpc>
                <a:spcPct val="100000"/>
              </a:lnSpc>
            </a:pPr>
            <a:r>
              <a:rPr lang="it-IT" sz="2400" dirty="0">
                <a:solidFill>
                  <a:srgbClr val="C00000"/>
                </a:solidFill>
              </a:rPr>
              <a:t>Gap-Tecnologico della Popolazione </a:t>
            </a:r>
            <a:r>
              <a:rPr lang="it-IT" sz="2400" dirty="0"/>
              <a:t>– Sarebbe opportuno semplificare l’accesso (</a:t>
            </a:r>
            <a:r>
              <a:rPr lang="it-IT" sz="2400" dirty="0" err="1"/>
              <a:t>app</a:t>
            </a:r>
            <a:r>
              <a:rPr lang="it-IT" sz="2400" dirty="0"/>
              <a:t> semplificate) e attivare il «</a:t>
            </a:r>
            <a:r>
              <a:rPr lang="it-IT" sz="2400" u="sng" dirty="0"/>
              <a:t>Facilitatore Digitale</a:t>
            </a:r>
            <a:r>
              <a:rPr lang="it-IT" sz="2400" dirty="0"/>
              <a:t>»</a:t>
            </a:r>
          </a:p>
          <a:p>
            <a:pPr lvl="1">
              <a:lnSpc>
                <a:spcPct val="100000"/>
              </a:lnSpc>
            </a:pPr>
            <a:r>
              <a:rPr lang="it-IT" sz="2400" dirty="0">
                <a:solidFill>
                  <a:srgbClr val="C00000"/>
                </a:solidFill>
              </a:rPr>
              <a:t>Pochi punti di Attivazione (</a:t>
            </a:r>
            <a:r>
              <a:rPr lang="it-IT" sz="2400" dirty="0" err="1">
                <a:solidFill>
                  <a:srgbClr val="C00000"/>
                </a:solidFill>
              </a:rPr>
              <a:t>sptt</a:t>
            </a:r>
            <a:r>
              <a:rPr lang="it-IT" sz="2400" dirty="0">
                <a:solidFill>
                  <a:srgbClr val="C00000"/>
                </a:solidFill>
              </a:rPr>
              <a:t> Aziende Sanitarie</a:t>
            </a:r>
            <a:r>
              <a:rPr lang="it-IT" sz="2400" dirty="0"/>
              <a:t>) – Sarebbe opportuno ampliare i punti di attivazione (Studi Medici, Farmacie, Anagrafe, Case della Salute, anche sfruttando situazioni opportunistiche come ricoveri, vaccinazioni, esenzioni, nascita, scelta medico)</a:t>
            </a:r>
          </a:p>
        </p:txBody>
      </p:sp>
    </p:spTree>
    <p:extLst>
      <p:ext uri="{BB962C8B-B14F-4D97-AF65-F5344CB8AC3E}">
        <p14:creationId xmlns:p14="http://schemas.microsoft.com/office/powerpoint/2010/main" val="24237862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9198D6-2479-6241-801D-FEDA4DA83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C00000"/>
                </a:solidFill>
              </a:rPr>
              <a:t>TELEMEDICINA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ED15A0D-978A-A44C-8E1D-5045496FD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45741"/>
            <a:ext cx="10577384" cy="510334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it-IT" dirty="0"/>
              <a:t>I Servizi di Telemedicina </a:t>
            </a:r>
            <a:r>
              <a:rPr lang="it-IT" b="1" dirty="0">
                <a:solidFill>
                  <a:srgbClr val="C00000"/>
                </a:solidFill>
              </a:rPr>
              <a:t>mirano a portare direttamente presso la casa del paziente il servizio del medico o del professionista sanitario </a:t>
            </a:r>
            <a:r>
              <a:rPr lang="it-IT" dirty="0"/>
              <a:t>senza che questo si allontani dal suo studio e senza che il paziente stesso sia costretto a muoversi: la </a:t>
            </a:r>
            <a:r>
              <a:rPr lang="it-IT" dirty="0">
                <a:solidFill>
                  <a:srgbClr val="C00000"/>
                </a:solidFill>
              </a:rPr>
              <a:t>trasmissione dei dati sanitari da remoto</a:t>
            </a:r>
            <a:r>
              <a:rPr lang="it-IT" dirty="0"/>
              <a:t>, rileva le informazioni fornite</a:t>
            </a:r>
          </a:p>
          <a:p>
            <a:pPr>
              <a:lnSpc>
                <a:spcPct val="150000"/>
              </a:lnSpc>
            </a:pPr>
            <a:r>
              <a:rPr lang="it-IT" b="1" u="sng" dirty="0"/>
              <a:t>Un servizio di Telemedicina Efficiente e attivo avrebbe potuto aiutare nella situazione di Emergenza Epidemiologica da Covid-19</a:t>
            </a:r>
            <a:r>
              <a:rPr lang="it-IT" dirty="0"/>
              <a:t>:</a:t>
            </a:r>
          </a:p>
          <a:p>
            <a:pPr lvl="1">
              <a:lnSpc>
                <a:spcPct val="150000"/>
              </a:lnSpc>
            </a:pPr>
            <a:r>
              <a:rPr lang="it-IT" dirty="0"/>
              <a:t>Avrebbe permesso di seguire anche pazienti ricoverati in altri ospedali (riducendo il rischio di infezione degli operatori) </a:t>
            </a:r>
          </a:p>
          <a:p>
            <a:pPr lvl="1">
              <a:lnSpc>
                <a:spcPct val="150000"/>
              </a:lnSpc>
            </a:pPr>
            <a:r>
              <a:rPr lang="it-IT" dirty="0"/>
              <a:t>trattare  a casa i pazienti meno gravi , monitorandone l’andamento clinico</a:t>
            </a:r>
          </a:p>
          <a:p>
            <a:pPr lvl="1">
              <a:lnSpc>
                <a:spcPct val="150000"/>
              </a:lnSpc>
            </a:pPr>
            <a:r>
              <a:rPr lang="it-IT" dirty="0"/>
              <a:t>continuare ad avvalersi dell’attività dei medici in quarantena 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12214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9198D6-2479-6241-801D-FEDA4DA83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8348" y="407504"/>
            <a:ext cx="9601200" cy="1485900"/>
          </a:xfrm>
        </p:spPr>
        <p:txBody>
          <a:bodyPr/>
          <a:lstStyle/>
          <a:p>
            <a:r>
              <a:rPr lang="it-IT" dirty="0">
                <a:solidFill>
                  <a:srgbClr val="C00000"/>
                </a:solidFill>
              </a:rPr>
              <a:t>TELEMEDICINA: DEFINIZIONI</a:t>
            </a:r>
          </a:p>
        </p:txBody>
      </p:sp>
      <p:pic>
        <p:nvPicPr>
          <p:cNvPr id="7" name="Immagine 6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AD8EA2AE-FC65-7748-B6C5-8EA6BD2E1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617" y="1393098"/>
            <a:ext cx="11170508" cy="499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570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9198D6-2479-6241-801D-FEDA4DA83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53278"/>
            <a:ext cx="9601200" cy="1485900"/>
          </a:xfrm>
        </p:spPr>
        <p:txBody>
          <a:bodyPr/>
          <a:lstStyle/>
          <a:p>
            <a:r>
              <a:rPr lang="it-IT" dirty="0">
                <a:solidFill>
                  <a:srgbClr val="C00000"/>
                </a:solidFill>
              </a:rPr>
              <a:t>TELEMEDICINA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3C3C30A-FA3A-4C4C-82F0-377EBCDF9B91}"/>
              </a:ext>
            </a:extLst>
          </p:cNvPr>
          <p:cNvSpPr/>
          <p:nvPr/>
        </p:nvSpPr>
        <p:spPr>
          <a:xfrm>
            <a:off x="1219200" y="1654037"/>
            <a:ext cx="9753600" cy="3819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C00000"/>
                </a:solidFill>
                <a:latin typeface="Abadi" panose="020B0604020104020204" pitchFamily="34" charset="0"/>
              </a:rPr>
              <a:t>BENEFICI DELLA TELEMEDICINA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it-IT" sz="2400" u="sng" dirty="0">
                <a:latin typeface="Abadi" panose="020B0604020104020204" pitchFamily="34" charset="0"/>
              </a:rPr>
              <a:t>Equità di Accesso </a:t>
            </a:r>
            <a:r>
              <a:rPr lang="it-IT" sz="2400" dirty="0">
                <a:latin typeface="Abadi" panose="020B0604020104020204" pitchFamily="34" charset="0"/>
              </a:rPr>
              <a:t>(assistenza sanitaria arriverebbe in zone disagiate, o rurali)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it-IT" sz="2400" u="sng" dirty="0">
                <a:latin typeface="Abadi" panose="020B0604020104020204" pitchFamily="34" charset="0"/>
              </a:rPr>
              <a:t>Miglioramento della qualità di cura a favore della continuità assistenziale</a:t>
            </a:r>
            <a:r>
              <a:rPr lang="it-IT" sz="2400" dirty="0">
                <a:latin typeface="Abadi" panose="020B0604020104020204" pitchFamily="34" charset="0"/>
              </a:rPr>
              <a:t> (ospedale-territorio) e   </a:t>
            </a:r>
            <a:r>
              <a:rPr lang="it-IT" sz="2400" dirty="0" err="1">
                <a:latin typeface="Abadi" panose="020B0604020104020204" pitchFamily="34" charset="0"/>
              </a:rPr>
              <a:t>sptt</a:t>
            </a:r>
            <a:r>
              <a:rPr lang="it-IT" sz="2400" dirty="0">
                <a:latin typeface="Abadi" panose="020B0604020104020204" pitchFamily="34" charset="0"/>
              </a:rPr>
              <a:t> nei per PDTA con miglioramento dell’appropriatezza (Clinica ed organizzativa)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it-IT" sz="2400" dirty="0">
                <a:latin typeface="Abadi" panose="020B0604020104020204" pitchFamily="34" charset="0"/>
              </a:rPr>
              <a:t>Benefici all’economia Nazionale (sviluppo industriale dell’e-</a:t>
            </a:r>
            <a:r>
              <a:rPr lang="it-IT" sz="2400" dirty="0" err="1">
                <a:latin typeface="Abadi" panose="020B0604020104020204" pitchFamily="34" charset="0"/>
              </a:rPr>
              <a:t>Health</a:t>
            </a:r>
            <a:r>
              <a:rPr lang="it-IT" sz="2400" dirty="0">
                <a:latin typeface="Abadi" panose="020B0604020104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137914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9198D6-2479-6241-801D-FEDA4DA83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190500"/>
            <a:ext cx="9601200" cy="800100"/>
          </a:xfrm>
        </p:spPr>
        <p:txBody>
          <a:bodyPr/>
          <a:lstStyle/>
          <a:p>
            <a:r>
              <a:rPr lang="it-IT" dirty="0">
                <a:solidFill>
                  <a:srgbClr val="C00000"/>
                </a:solidFill>
              </a:rPr>
              <a:t>TELEMEDICINA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9F5252D-164C-9543-8776-8A208D667764}"/>
              </a:ext>
            </a:extLst>
          </p:cNvPr>
          <p:cNvSpPr/>
          <p:nvPr/>
        </p:nvSpPr>
        <p:spPr>
          <a:xfrm>
            <a:off x="1096185" y="1156038"/>
            <a:ext cx="106432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>
                <a:latin typeface="Abadi" panose="020B0604020104020204" pitchFamily="34" charset="0"/>
              </a:rPr>
              <a:t>L’implementazione dei Servizi di Telemedicina (</a:t>
            </a:r>
            <a:r>
              <a:rPr lang="it-IT" sz="2000" dirty="0" err="1">
                <a:latin typeface="Abadi" panose="020B0604020104020204" pitchFamily="34" charset="0"/>
              </a:rPr>
              <a:t>Telesalute</a:t>
            </a:r>
            <a:r>
              <a:rPr lang="it-IT" sz="2000" dirty="0">
                <a:latin typeface="Abadi" panose="020B0604020104020204" pitchFamily="34" charset="0"/>
              </a:rPr>
              <a:t>), dal </a:t>
            </a:r>
            <a:r>
              <a:rPr lang="it-IT" sz="2000" dirty="0" err="1">
                <a:latin typeface="Abadi" panose="020B0604020104020204" pitchFamily="34" charset="0"/>
              </a:rPr>
              <a:t>pdv</a:t>
            </a:r>
            <a:r>
              <a:rPr lang="it-IT" sz="2000" dirty="0">
                <a:latin typeface="Abadi" panose="020B0604020104020204" pitchFamily="34" charset="0"/>
              </a:rPr>
              <a:t>  tecnologico, prevede che i dati di natura sanitaria vengano rilevati con dei dispositivi tecnologici detti Personal </a:t>
            </a:r>
            <a:r>
              <a:rPr lang="it-IT" sz="2000" dirty="0" err="1">
                <a:latin typeface="Abadi" panose="020B0604020104020204" pitchFamily="34" charset="0"/>
              </a:rPr>
              <a:t>Medical</a:t>
            </a:r>
            <a:r>
              <a:rPr lang="it-IT" sz="2000" dirty="0">
                <a:latin typeface="Abadi" panose="020B0604020104020204" pitchFamily="34" charset="0"/>
              </a:rPr>
              <a:t> Device (PMD).</a:t>
            </a:r>
          </a:p>
        </p:txBody>
      </p:sp>
      <p:pic>
        <p:nvPicPr>
          <p:cNvPr id="5" name="Immagine 4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C7B859BA-0071-2D43-8804-CD5320669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599" y="2171701"/>
            <a:ext cx="9724767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908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9198D6-2479-6241-801D-FEDA4DA83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38252"/>
            <a:ext cx="9601200" cy="874931"/>
          </a:xfrm>
        </p:spPr>
        <p:txBody>
          <a:bodyPr/>
          <a:lstStyle/>
          <a:p>
            <a:r>
              <a:rPr lang="it-IT" dirty="0">
                <a:solidFill>
                  <a:srgbClr val="C00000"/>
                </a:solidFill>
              </a:rPr>
              <a:t>TELEMEDICINA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9F5252D-164C-9543-8776-8A208D667764}"/>
              </a:ext>
            </a:extLst>
          </p:cNvPr>
          <p:cNvSpPr/>
          <p:nvPr/>
        </p:nvSpPr>
        <p:spPr>
          <a:xfrm>
            <a:off x="1056861" y="1274292"/>
            <a:ext cx="10643286" cy="5583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b="1" dirty="0">
                <a:latin typeface="Abadi" panose="020B0604020104020204" pitchFamily="34" charset="0"/>
              </a:rPr>
              <a:t>OSTACOLI ALLA DIFFUSIONE 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it-IT" sz="2000" dirty="0">
                <a:latin typeface="Abadi" panose="020B0604020104020204" pitchFamily="34" charset="0"/>
              </a:rPr>
              <a:t>Iniziative su ristretti bacini di Utenza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it-IT" sz="2000" dirty="0">
                <a:latin typeface="Abadi" panose="020B0604020104020204" pitchFamily="34" charset="0"/>
              </a:rPr>
              <a:t>Mancanza di norme legislative e procedure standard &gt; </a:t>
            </a:r>
            <a:r>
              <a:rPr lang="it-IT" sz="2000" i="1" dirty="0">
                <a:solidFill>
                  <a:srgbClr val="C00000"/>
                </a:solidFill>
                <a:latin typeface="Abadi" panose="020B0604020104020204" pitchFamily="34" charset="0"/>
              </a:rPr>
              <a:t>standardizzazione delle procedure gestionali sia per quanto riguarda gli aspetti tecnico-organizzativi che per quelli più strettamente medici (ultime linee guida nazionali del 2014)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it-IT" sz="2000" dirty="0">
                <a:latin typeface="Abadi" panose="020B0604020104020204" pitchFamily="34" charset="0"/>
              </a:rPr>
              <a:t>Mancanza di linee guida medico-scientifiche con indirette ripercussioni medico-legali per la responsabilità degli operatori coinvolti (timori dei sanitari) &gt; </a:t>
            </a:r>
            <a:r>
              <a:rPr lang="it-IT" sz="2000" i="1" dirty="0">
                <a:solidFill>
                  <a:srgbClr val="C00000"/>
                </a:solidFill>
                <a:latin typeface="Abadi" panose="020B0604020104020204" pitchFamily="34" charset="0"/>
              </a:rPr>
              <a:t>norme legislative che chiarifichino i valori medico-legali delle diagnosi ottenute con i servizi di telemedicina 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it-IT" sz="2000" dirty="0">
                <a:latin typeface="Abadi" panose="020B0604020104020204" pitchFamily="34" charset="0"/>
              </a:rPr>
              <a:t>Resistenze professionali e o richieste economiche aggiuntive per la prestazione </a:t>
            </a:r>
            <a:r>
              <a:rPr lang="it-IT" sz="2000" dirty="0" err="1">
                <a:latin typeface="Abadi" panose="020B0604020104020204" pitchFamily="34" charset="0"/>
              </a:rPr>
              <a:t>sptt</a:t>
            </a:r>
            <a:r>
              <a:rPr lang="it-IT" sz="2000" dirty="0">
                <a:latin typeface="Abadi" panose="020B0604020104020204" pitchFamily="34" charset="0"/>
              </a:rPr>
              <a:t> medici convenzionati &gt; </a:t>
            </a:r>
            <a:r>
              <a:rPr lang="it-IT" sz="2000" i="1" dirty="0">
                <a:solidFill>
                  <a:srgbClr val="C00000"/>
                </a:solidFill>
                <a:latin typeface="Abadi" panose="020B0604020104020204" pitchFamily="34" charset="0"/>
              </a:rPr>
              <a:t>la definizione di Standard  e norme legislative aiuterà a risolvere le resistenze degli specialisti.. (mancanza di competenze nella Medicina Generale all’uso)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it-IT" sz="2000" dirty="0">
                <a:latin typeface="Abadi" panose="020B0604020104020204" pitchFamily="34" charset="0"/>
              </a:rPr>
              <a:t>assenza di un sistema di remunerazione applicabile alla telemedicina (Tariffazione)</a:t>
            </a:r>
          </a:p>
        </p:txBody>
      </p:sp>
    </p:spTree>
    <p:extLst>
      <p:ext uri="{BB962C8B-B14F-4D97-AF65-F5344CB8AC3E}">
        <p14:creationId xmlns:p14="http://schemas.microsoft.com/office/powerpoint/2010/main" val="11510896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9198D6-2479-6241-801D-FEDA4DA83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317765"/>
            <a:ext cx="9601200" cy="874931"/>
          </a:xfrm>
        </p:spPr>
        <p:txBody>
          <a:bodyPr/>
          <a:lstStyle/>
          <a:p>
            <a:r>
              <a:rPr lang="it-IT" dirty="0">
                <a:solidFill>
                  <a:srgbClr val="C00000"/>
                </a:solidFill>
              </a:rPr>
              <a:t>TELEMEDICINA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9F5252D-164C-9543-8776-8A208D667764}"/>
              </a:ext>
            </a:extLst>
          </p:cNvPr>
          <p:cNvSpPr/>
          <p:nvPr/>
        </p:nvSpPr>
        <p:spPr>
          <a:xfrm>
            <a:off x="1043609" y="1325217"/>
            <a:ext cx="10643286" cy="5194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b="1" u="sng" dirty="0">
                <a:latin typeface="Abadi" panose="020B0604020104020204" pitchFamily="34" charset="0"/>
              </a:rPr>
              <a:t>REQUISITI MINIMI </a:t>
            </a:r>
            <a:r>
              <a:rPr lang="it-IT" sz="2800" u="sng" dirty="0">
                <a:latin typeface="Abadi" panose="020B0604020104020204" pitchFamily="34" charset="0"/>
              </a:rPr>
              <a:t>PER L’ACCESSO ALLA TELEMEDICINA DA PARTE DEGLI UTILIZZATORI</a:t>
            </a:r>
            <a:r>
              <a:rPr lang="it-IT" sz="2800" dirty="0">
                <a:latin typeface="Abadi" panose="020B0604020104020204" pitchFamily="34" charset="0"/>
              </a:rPr>
              <a:t> (pazienti over 65</a:t>
            </a:r>
            <a:r>
              <a:rPr lang="it-IT" dirty="0"/>
              <a:t>,  </a:t>
            </a:r>
            <a:r>
              <a:rPr lang="it-IT" sz="2800" dirty="0">
                <a:latin typeface="Abadi" panose="020B0604020104020204" pitchFamily="34" charset="0"/>
              </a:rPr>
              <a:t>fragili, anziani, fasce di con patologie croniche):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it-IT" sz="2800" dirty="0">
                <a:latin typeface="Abadi" panose="020B0604020104020204" pitchFamily="34" charset="0"/>
              </a:rPr>
              <a:t>Possedere strumenti informatici &gt; </a:t>
            </a:r>
            <a:r>
              <a:rPr lang="it-IT" sz="2800" dirty="0">
                <a:solidFill>
                  <a:srgbClr val="C00000"/>
                </a:solidFill>
                <a:latin typeface="Abadi" panose="020B0604020104020204" pitchFamily="34" charset="0"/>
              </a:rPr>
              <a:t>Politica incentivante la digitalizzazione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it-IT" sz="2800" dirty="0">
                <a:latin typeface="Abadi" panose="020B0604020104020204" pitchFamily="34" charset="0"/>
              </a:rPr>
              <a:t>banda larga nel territorio  &gt; </a:t>
            </a:r>
            <a:r>
              <a:rPr lang="it-IT" sz="2800" dirty="0">
                <a:solidFill>
                  <a:srgbClr val="C00000"/>
                </a:solidFill>
                <a:latin typeface="Abadi" panose="020B0604020104020204" pitchFamily="34" charset="0"/>
              </a:rPr>
              <a:t>completare il piano digitalizzazione Regionale compresa implementazione col FSE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it-IT" sz="2800" dirty="0">
                <a:latin typeface="Abadi" panose="020B0604020104020204" pitchFamily="34" charset="0"/>
              </a:rPr>
              <a:t>competenze informatiche di base &gt;  </a:t>
            </a:r>
            <a:r>
              <a:rPr lang="it-IT" sz="2800" dirty="0">
                <a:solidFill>
                  <a:srgbClr val="C00000"/>
                </a:solidFill>
                <a:latin typeface="Abadi" panose="020B0604020104020204" pitchFamily="34" charset="0"/>
              </a:rPr>
              <a:t>facilitatori digitali</a:t>
            </a:r>
          </a:p>
        </p:txBody>
      </p:sp>
    </p:spTree>
    <p:extLst>
      <p:ext uri="{BB962C8B-B14F-4D97-AF65-F5344CB8AC3E}">
        <p14:creationId xmlns:p14="http://schemas.microsoft.com/office/powerpoint/2010/main" val="32849498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9198D6-2479-6241-801D-FEDA4DA83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98495"/>
            <a:ext cx="9601200" cy="874931"/>
          </a:xfrm>
        </p:spPr>
        <p:txBody>
          <a:bodyPr/>
          <a:lstStyle/>
          <a:p>
            <a:r>
              <a:rPr lang="it-IT" dirty="0">
                <a:solidFill>
                  <a:srgbClr val="C00000"/>
                </a:solidFill>
              </a:rPr>
              <a:t>TELEMEDICINA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9F5252D-164C-9543-8776-8A208D667764}"/>
              </a:ext>
            </a:extLst>
          </p:cNvPr>
          <p:cNvSpPr/>
          <p:nvPr/>
        </p:nvSpPr>
        <p:spPr>
          <a:xfrm>
            <a:off x="838200" y="914400"/>
            <a:ext cx="11353800" cy="5768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C00000"/>
                </a:solidFill>
                <a:latin typeface="Abadi" panose="020B0604020104020204" pitchFamily="34" charset="0"/>
              </a:rPr>
              <a:t>Lo sviluppo della Telemedicina </a:t>
            </a:r>
            <a:r>
              <a:rPr lang="it-IT" sz="2400" dirty="0">
                <a:latin typeface="Abadi" panose="020B0604020104020204" pitchFamily="34" charset="0"/>
              </a:rPr>
              <a:t>è uno dei passi </a:t>
            </a:r>
            <a:r>
              <a:rPr lang="it-IT" sz="2400" dirty="0">
                <a:solidFill>
                  <a:srgbClr val="C00000"/>
                </a:solidFill>
                <a:latin typeface="Abadi" panose="020B0604020104020204" pitchFamily="34" charset="0"/>
              </a:rPr>
              <a:t>fondamentali per connettere </a:t>
            </a:r>
            <a:r>
              <a:rPr lang="it-IT" sz="2400" dirty="0">
                <a:latin typeface="Abadi" panose="020B0604020104020204" pitchFamily="34" charset="0"/>
              </a:rPr>
              <a:t>in modo operativo in </a:t>
            </a:r>
            <a:r>
              <a:rPr lang="it-IT" sz="2400" dirty="0">
                <a:solidFill>
                  <a:srgbClr val="C00000"/>
                </a:solidFill>
                <a:latin typeface="Abadi" panose="020B0604020104020204" pitchFamily="34" charset="0"/>
              </a:rPr>
              <a:t>rete Cure Primarie – Intermedie – Cure Secondarie </a:t>
            </a:r>
            <a:r>
              <a:rPr lang="it-IT" sz="2400" dirty="0">
                <a:latin typeface="Abadi" panose="020B0604020104020204" pitchFamily="34" charset="0"/>
              </a:rPr>
              <a:t>: </a:t>
            </a:r>
            <a:r>
              <a:rPr lang="it-IT" sz="2400" b="1" u="sng" dirty="0">
                <a:solidFill>
                  <a:srgbClr val="C00000"/>
                </a:solidFill>
                <a:latin typeface="Abadi" panose="020B0604020104020204" pitchFamily="34" charset="0"/>
              </a:rPr>
              <a:t>«Sanità in rete» </a:t>
            </a:r>
            <a:r>
              <a:rPr lang="it-IT" sz="2400" dirty="0">
                <a:latin typeface="Abadi" panose="020B0604020104020204" pitchFamily="34" charset="0"/>
              </a:rPr>
              <a:t>ovvero uso di </a:t>
            </a:r>
            <a:r>
              <a:rPr lang="it-IT" sz="2400" i="1" dirty="0">
                <a:solidFill>
                  <a:srgbClr val="C00000"/>
                </a:solidFill>
                <a:latin typeface="Abadi" panose="020B0604020104020204" pitchFamily="34" charset="0"/>
              </a:rPr>
              <a:t>strumenti basati sulle tecnologie dell'informazione e comunicazione per sostenere e promuovere la prevenzione, la diagnosi, il trattamento e il monitoraggio delle malattie e la gestione della salute e dello stile di vita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u="sng" dirty="0">
                <a:solidFill>
                  <a:srgbClr val="C00000"/>
                </a:solidFill>
                <a:latin typeface="Abadi" panose="020B0604020104020204" pitchFamily="34" charset="0"/>
              </a:rPr>
              <a:t>Benefici economici notevoli</a:t>
            </a:r>
            <a:r>
              <a:rPr lang="it-IT" sz="2400" b="1" dirty="0">
                <a:solidFill>
                  <a:srgbClr val="C00000"/>
                </a:solidFill>
                <a:latin typeface="Abadi" panose="020B0604020104020204" pitchFamily="34" charset="0"/>
              </a:rPr>
              <a:t>: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it-IT" sz="2000" dirty="0">
                <a:latin typeface="Abadi" panose="020B0604020104020204" pitchFamily="34" charset="0"/>
              </a:rPr>
              <a:t>Riduce i tempi di ospedalizzazione con convalescenza più precoce a domicilio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it-IT" sz="2000" dirty="0">
                <a:latin typeface="Abadi" panose="020B0604020104020204" pitchFamily="34" charset="0"/>
              </a:rPr>
              <a:t>Riduce il ricorso alla ospedalizzazione a causa di un monitoraggio frequente, si ritarda comparsa complicanze per aumento della </a:t>
            </a:r>
            <a:r>
              <a:rPr lang="it-IT" sz="2000" dirty="0" err="1">
                <a:latin typeface="Abadi" panose="020B0604020104020204" pitchFamily="34" charset="0"/>
              </a:rPr>
              <a:t>compliance</a:t>
            </a:r>
            <a:endParaRPr lang="it-IT" sz="2000" dirty="0">
              <a:latin typeface="Abadi" panose="020B0604020104020204" pitchFamily="34" charset="0"/>
            </a:endParaRP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it-IT" sz="2000" dirty="0">
                <a:latin typeface="Abadi" panose="020B0604020104020204" pitchFamily="34" charset="0"/>
              </a:rPr>
              <a:t>Eviterebbe spostamenti inutili per semplici aggiustamenti terapeutici</a:t>
            </a:r>
          </a:p>
        </p:txBody>
      </p:sp>
    </p:spTree>
    <p:extLst>
      <p:ext uri="{BB962C8B-B14F-4D97-AF65-F5344CB8AC3E}">
        <p14:creationId xmlns:p14="http://schemas.microsoft.com/office/powerpoint/2010/main" val="38658683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26D806-521E-B74A-965E-9BD4FE26E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317664"/>
            <a:ext cx="10111839" cy="1285505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C00000"/>
                </a:solidFill>
              </a:rPr>
              <a:t>CONCLUSIONI  </a:t>
            </a:r>
            <a:br>
              <a:rPr lang="it-IT" dirty="0">
                <a:solidFill>
                  <a:srgbClr val="C00000"/>
                </a:solidFill>
              </a:rPr>
            </a:br>
            <a:r>
              <a:rPr lang="it-IT" dirty="0">
                <a:solidFill>
                  <a:srgbClr val="C00000"/>
                </a:solidFill>
              </a:rPr>
              <a:t>LA VERA SFIDA  I BIG DATA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5BAD43D-3AB0-944C-B890-D9177ABF7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020956"/>
            <a:ext cx="10266218" cy="4379844"/>
          </a:xfrm>
        </p:spPr>
        <p:txBody>
          <a:bodyPr>
            <a:noAutofit/>
          </a:bodyPr>
          <a:lstStyle/>
          <a:p>
            <a:pPr algn="just"/>
            <a:r>
              <a:rPr lang="it-IT" sz="2400" dirty="0"/>
              <a:t>Un FSE in grado di raccogliere DATI  (e non solo REFERTI STATICI) attraverso l’utilizzo della Telemedicina  ma anche di interagire in modo dinamico</a:t>
            </a:r>
          </a:p>
          <a:p>
            <a:pPr algn="just"/>
            <a:r>
              <a:rPr lang="it-IT" sz="2400" dirty="0"/>
              <a:t>Utilizzo di INTELLIGENZA ARTIFICIALE, con l’ausilio di particolari algoritmi permetterebbe di dare consigli in modo proattivo all’utente ad esempio in campo preventivo, ma anche rilevando fattori di rischio.</a:t>
            </a:r>
          </a:p>
          <a:p>
            <a:pPr algn="just"/>
            <a:r>
              <a:rPr lang="it-IT" sz="2400" dirty="0"/>
              <a:t>OCCORRE QUINDI CREARE DEI SISTEMI NAZIONALI STANDARD SU CUI BASARE IL FSE E LA TELEMEDICINA (favorendo l’interoperabilità) </a:t>
            </a:r>
          </a:p>
          <a:p>
            <a:pPr algn="just"/>
            <a:r>
              <a:rPr lang="it-IT" sz="2400" dirty="0"/>
              <a:t>OCCORRE semplificare la normativa relativa alla Privacy poiché durante l’attività clinica quotidiana rischia di rallentare il processo di cura e assistenza</a:t>
            </a:r>
          </a:p>
        </p:txBody>
      </p:sp>
    </p:spTree>
    <p:extLst>
      <p:ext uri="{BB962C8B-B14F-4D97-AF65-F5344CB8AC3E}">
        <p14:creationId xmlns:p14="http://schemas.microsoft.com/office/powerpoint/2010/main" val="20266747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2087FB67-E987-9544-91BD-D230593F27ED}"/>
              </a:ext>
            </a:extLst>
          </p:cNvPr>
          <p:cNvSpPr/>
          <p:nvPr/>
        </p:nvSpPr>
        <p:spPr>
          <a:xfrm>
            <a:off x="2973629" y="1645983"/>
            <a:ext cx="674832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it-IT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it-IT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Grazie per l’attenzione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9BD2746-001E-A84D-A28B-C2BA46487A8C}"/>
              </a:ext>
            </a:extLst>
          </p:cNvPr>
          <p:cNvSpPr txBox="1"/>
          <p:nvPr/>
        </p:nvSpPr>
        <p:spPr>
          <a:xfrm>
            <a:off x="8521148" y="6029739"/>
            <a:ext cx="2533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solidFill>
                  <a:srgbClr val="7030A0"/>
                </a:solidFill>
              </a:rPr>
              <a:t>dott.pignatti@gmail.com</a:t>
            </a:r>
            <a:endParaRPr lang="it-IT" dirty="0">
              <a:solidFill>
                <a:srgbClr val="7030A0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AD20138-3A51-0340-973F-F8F831854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786" y="5329047"/>
            <a:ext cx="2003812" cy="1070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37226886"/>
      </p:ext>
    </p:extLst>
  </p:cSld>
  <p:clrMapOvr>
    <a:masterClrMapping/>
  </p:clrMapOvr>
</p:sld>
</file>

<file path=ppt/theme/theme1.xml><?xml version="1.0" encoding="utf-8"?>
<a:theme xmlns:a="http://schemas.openxmlformats.org/drawingml/2006/main" name="Ritaglio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1220</TotalTime>
  <Words>2264</Words>
  <Application>Microsoft Office PowerPoint</Application>
  <PresentationFormat>Widescreen</PresentationFormat>
  <Paragraphs>151</Paragraphs>
  <Slides>27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36" baseType="lpstr">
      <vt:lpstr>ＭＳ Ｐゴシック</vt:lpstr>
      <vt:lpstr>Abadi</vt:lpstr>
      <vt:lpstr>Arial</vt:lpstr>
      <vt:lpstr>Calibri</vt:lpstr>
      <vt:lpstr>Franklin Gothic Book</vt:lpstr>
      <vt:lpstr>Mangal</vt:lpstr>
      <vt:lpstr>Palatino</vt:lpstr>
      <vt:lpstr>Wingdings</vt:lpstr>
      <vt:lpstr>Ritaglio</vt:lpstr>
      <vt:lpstr>AUDIZIONE COMMISSIONE PARLAMENTARE  PER LA SEMPLIFICAZIONE   15 FEBBRAIO 2020   ore 10.30 </vt:lpstr>
      <vt:lpstr>Presentazione standard di PowerPoint</vt:lpstr>
      <vt:lpstr>CURE PRIMARIE</vt:lpstr>
      <vt:lpstr>Presentazione standard di PowerPoint</vt:lpstr>
      <vt:lpstr>La Value Based Healthcare  (assistenza sanitaria basata sul valore) </vt:lpstr>
      <vt:lpstr>Presentazione standard di PowerPoint</vt:lpstr>
      <vt:lpstr>Presentazione standard di PowerPoint</vt:lpstr>
      <vt:lpstr>Criticità dovute ai cambiamenti socio-economici</vt:lpstr>
      <vt:lpstr>Sanità 4.0 e assistenza sanitaria basata sul valore</vt:lpstr>
      <vt:lpstr>Presentazione standard di PowerPoint</vt:lpstr>
      <vt:lpstr>FASCICOLO SANITARIO ELETTRONICO (FSE)</vt:lpstr>
      <vt:lpstr>FASCICOLO SANITARIO ELETTRONICO (FSE - RER)</vt:lpstr>
      <vt:lpstr>FASCICOLO SANITARIO ELETTRONICO (FSE)</vt:lpstr>
      <vt:lpstr>FASCICOLO SANITARIO ELETTRONICO (FSE)</vt:lpstr>
      <vt:lpstr>FASCICOLO SANITARIO ELETTRONICO (FSE)</vt:lpstr>
      <vt:lpstr>FASCICOLO SANITARIO ELETTRONICO (FSE)</vt:lpstr>
      <vt:lpstr>FASCICOLO SANITARIO ELETTRONICO (FSE) RER</vt:lpstr>
      <vt:lpstr>FASCICOLO SANITARIO ELETTRONICO (FSE)</vt:lpstr>
      <vt:lpstr>TELEMEDICINA</vt:lpstr>
      <vt:lpstr>TELEMEDICINA: DEFINIZIONI</vt:lpstr>
      <vt:lpstr>TELEMEDICINA</vt:lpstr>
      <vt:lpstr>TELEMEDICINA</vt:lpstr>
      <vt:lpstr>TELEMEDICINA</vt:lpstr>
      <vt:lpstr>TELEMEDICINA</vt:lpstr>
      <vt:lpstr>TELEMEDICINA</vt:lpstr>
      <vt:lpstr>CONCLUSIONI   LA VERA SFIDA  I BIG DATA 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Fabio Pignatti</dc:creator>
  <cp:lastModifiedBy>Cdd</cp:lastModifiedBy>
  <cp:revision>75</cp:revision>
  <cp:lastPrinted>2020-06-15T08:07:27Z</cp:lastPrinted>
  <dcterms:created xsi:type="dcterms:W3CDTF">2020-06-13T17:31:21Z</dcterms:created>
  <dcterms:modified xsi:type="dcterms:W3CDTF">2020-06-15T08:33:19Z</dcterms:modified>
</cp:coreProperties>
</file>