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20" r:id="rId2"/>
    <p:sldId id="433" r:id="rId3"/>
    <p:sldId id="436" r:id="rId4"/>
    <p:sldId id="453" r:id="rId5"/>
    <p:sldId id="454" r:id="rId6"/>
    <p:sldId id="455" r:id="rId7"/>
    <p:sldId id="440" r:id="rId8"/>
    <p:sldId id="441" r:id="rId9"/>
    <p:sldId id="438" r:id="rId10"/>
    <p:sldId id="435" r:id="rId11"/>
    <p:sldId id="434" r:id="rId12"/>
    <p:sldId id="439" r:id="rId13"/>
    <p:sldId id="443" r:id="rId14"/>
    <p:sldId id="295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D0F0"/>
    <a:srgbClr val="253D8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92" autoAdjust="0"/>
    <p:restoredTop sz="94677" autoAdjust="0"/>
  </p:normalViewPr>
  <p:slideViewPr>
    <p:cSldViewPr snapToGrid="0">
      <p:cViewPr varScale="1">
        <p:scale>
          <a:sx n="83" d="100"/>
          <a:sy n="83" d="100"/>
        </p:scale>
        <p:origin x="12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6D6A6-660E-4036-80BD-6474E6A1ABB5}" type="datetimeFigureOut">
              <a:rPr lang="it-IT" smtClean="0"/>
              <a:t>07/07/2020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399AF-C663-45F8-9179-146D6FBB9E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994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5330AA6D-AE37-40EB-912D-9E82A65CB5EC}"/>
              </a:ext>
            </a:extLst>
          </p:cNvPr>
          <p:cNvSpPr/>
          <p:nvPr userDrawn="1"/>
        </p:nvSpPr>
        <p:spPr>
          <a:xfrm>
            <a:off x="0" y="0"/>
            <a:ext cx="12425082" cy="6858000"/>
          </a:xfrm>
          <a:prstGeom prst="rect">
            <a:avLst/>
          </a:prstGeom>
          <a:solidFill>
            <a:srgbClr val="253D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904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5330AA6D-AE37-40EB-912D-9E82A65CB5EC}"/>
              </a:ext>
            </a:extLst>
          </p:cNvPr>
          <p:cNvSpPr/>
          <p:nvPr userDrawn="1"/>
        </p:nvSpPr>
        <p:spPr>
          <a:xfrm>
            <a:off x="0" y="0"/>
            <a:ext cx="12192000" cy="1030288"/>
          </a:xfrm>
          <a:prstGeom prst="rect">
            <a:avLst/>
          </a:prstGeom>
          <a:solidFill>
            <a:srgbClr val="253D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7" y="-20706"/>
            <a:ext cx="152649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5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322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412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161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330AA6D-AE37-40EB-912D-9E82A65CB5EC}"/>
              </a:ext>
            </a:extLst>
          </p:cNvPr>
          <p:cNvSpPr/>
          <p:nvPr userDrawn="1"/>
        </p:nvSpPr>
        <p:spPr>
          <a:xfrm>
            <a:off x="0" y="0"/>
            <a:ext cx="12192000" cy="1030288"/>
          </a:xfrm>
          <a:prstGeom prst="rect">
            <a:avLst/>
          </a:prstGeom>
          <a:solidFill>
            <a:srgbClr val="253D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1468581" y="90805"/>
            <a:ext cx="10515600" cy="873472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7" y="-20706"/>
            <a:ext cx="152649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9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333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027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930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08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993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1/10/2019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Nicola Blefari Melazzi, blefari@uniroma2.it, http://blefari.eln.uniroma2.it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2F2A4-DA4E-4685-B401-FB17266A8E6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468581" y="90805"/>
            <a:ext cx="10515600" cy="873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</a:t>
            </a:r>
            <a:r>
              <a:rPr lang="it-IT" dirty="0" err="1" smtClean="0"/>
              <a:t>sgsgsdel</a:t>
            </a:r>
            <a:r>
              <a:rPr lang="it-IT" dirty="0" smtClean="0"/>
              <a:t> 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988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y6gg2wz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hyperlink" Target="http://www.seacoastnh.com/electricity-sparks-fears-in-1900/" TargetMode="External"/><Relationship Id="rId4" Type="http://schemas.openxmlformats.org/officeDocument/2006/relationships/hyperlink" Target="https://tinyurl.com/wprxdnu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61009" y="4236557"/>
            <a:ext cx="3095811" cy="2402542"/>
          </a:xfrm>
        </p:spPr>
        <p:txBody>
          <a:bodyPr>
            <a:normAutofit fontScale="40000" lnSpcReduction="20000"/>
          </a:bodyPr>
          <a:lstStyle/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Nicola </a:t>
            </a:r>
            <a:r>
              <a:rPr lang="it-IT" sz="4000" dirty="0" err="1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Blefari</a:t>
            </a: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Melazzi</a:t>
            </a:r>
            <a:endParaRPr lang="it-IT" sz="4000" dirty="0" smtClean="0">
              <a:solidFill>
                <a:schemeClr val="bg1"/>
              </a:solidFill>
              <a:latin typeface="Calibri" pitchFamily="34" charset="0"/>
              <a:ea typeface="ＭＳ Ｐゴシック"/>
              <a:cs typeface="Calibri" pitchFamily="34" charset="0"/>
            </a:endParaRP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it-IT" sz="4000" dirty="0" smtClean="0">
              <a:solidFill>
                <a:schemeClr val="bg1"/>
              </a:solidFill>
              <a:latin typeface="Calibri" pitchFamily="34" charset="0"/>
              <a:ea typeface="ＭＳ Ｐゴシック"/>
              <a:cs typeface="Calibri" pitchFamily="34" charset="0"/>
            </a:endParaRP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Professor, </a:t>
            </a:r>
            <a:r>
              <a:rPr lang="it-IT" sz="4000" dirty="0" err="1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University</a:t>
            </a: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of Rome</a:t>
            </a: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Tor Vergata</a:t>
            </a: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http://blefari.eln.uniroma2.it/ </a:t>
            </a: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it-IT" sz="4000" dirty="0" smtClean="0">
              <a:solidFill>
                <a:schemeClr val="bg1"/>
              </a:solidFill>
              <a:latin typeface="Calibri" pitchFamily="34" charset="0"/>
              <a:ea typeface="ＭＳ Ｐゴシック"/>
              <a:cs typeface="Calibri" pitchFamily="34" charset="0"/>
            </a:endParaRP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it-IT" sz="4000" dirty="0" smtClean="0">
              <a:solidFill>
                <a:schemeClr val="bg1"/>
              </a:solidFill>
              <a:latin typeface="Calibri" pitchFamily="34" charset="0"/>
              <a:ea typeface="ＭＳ Ｐゴシック"/>
              <a:cs typeface="Calibri" pitchFamily="34" charset="0"/>
            </a:endParaRP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4000" dirty="0" err="1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Director</a:t>
            </a:r>
            <a:r>
              <a:rPr lang="it-IT" sz="40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of CNIT</a:t>
            </a:r>
          </a:p>
          <a:p>
            <a:pPr lvl="0" algn="l" defTabSz="96837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4000" dirty="0" smtClean="0">
                <a:solidFill>
                  <a:schemeClr val="bg1"/>
                </a:solidFill>
              </a:rPr>
              <a:t>www.cnit.it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312440" y="219998"/>
            <a:ext cx="1656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Roma 7/7/2020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3" name="Picture 1" descr="LOGO TOR VERGAT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1773" y="4675991"/>
            <a:ext cx="8862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820" y="5872861"/>
            <a:ext cx="2769948" cy="830828"/>
          </a:xfrm>
          <a:prstGeom prst="rect">
            <a:avLst/>
          </a:prstGeom>
        </p:spPr>
      </p:pic>
      <p:sp>
        <p:nvSpPr>
          <p:cNvPr id="12" name="Titolo 7"/>
          <p:cNvSpPr>
            <a:spLocks noGrp="1"/>
          </p:cNvSpPr>
          <p:nvPr>
            <p:ph type="ctrTitle"/>
          </p:nvPr>
        </p:nvSpPr>
        <p:spPr>
          <a:xfrm>
            <a:off x="261009" y="864428"/>
            <a:ext cx="9430862" cy="279352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it-IT" sz="2400" b="1" dirty="0" smtClean="0"/>
              <a:t>Audizione davanti alla IX Commissione della Camera dei Deputati:</a:t>
            </a:r>
            <a:br>
              <a:rPr lang="it-IT" sz="2400" b="1" dirty="0" smtClean="0"/>
            </a:br>
            <a:r>
              <a:rPr lang="it-IT" sz="2400" b="1" dirty="0" smtClean="0"/>
              <a:t>	- </a:t>
            </a:r>
            <a:r>
              <a:rPr lang="it-IT" sz="2400" dirty="0" smtClean="0"/>
              <a:t>Libro Bianco sull'intelligenza artificiale</a:t>
            </a:r>
            <a:br>
              <a:rPr lang="it-IT" sz="2400" dirty="0" smtClean="0"/>
            </a:br>
            <a:r>
              <a:rPr lang="it-IT" sz="2400" dirty="0" smtClean="0"/>
              <a:t>	- Una strategia europea per i dati</a:t>
            </a:r>
            <a:br>
              <a:rPr lang="it-IT" sz="2400" dirty="0" smtClean="0"/>
            </a:br>
            <a:r>
              <a:rPr lang="it-IT" sz="2400" dirty="0" smtClean="0"/>
              <a:t>	- Plasmare il futuro digitale dell'Europa</a:t>
            </a:r>
            <a:br>
              <a:rPr lang="it-IT" sz="2400" dirty="0" smtClean="0"/>
            </a:br>
            <a:r>
              <a:rPr lang="it-IT" sz="2400" dirty="0" smtClean="0"/>
              <a:t>	- Sicurezza cibernetica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6850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Visione di insieme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Comunicazioni su IA, Dati, Digitale, Sicurezza Cibernetica</a:t>
            </a:r>
          </a:p>
          <a:p>
            <a:pPr lvl="1"/>
            <a:r>
              <a:rPr lang="it-IT" dirty="0" smtClean="0"/>
              <a:t>bene, documenti di estremo interesse; ma per decidere serve guardare a quadro insieme e a caratteristiche del nostro Paese e non solo ad aspetti specifici </a:t>
            </a:r>
          </a:p>
          <a:p>
            <a:r>
              <a:rPr lang="it-IT" dirty="0" smtClean="0"/>
              <a:t>Istruzione (no emigrazione), Inclusione, Innovazione</a:t>
            </a:r>
          </a:p>
          <a:p>
            <a:pPr lvl="1"/>
            <a:r>
              <a:rPr lang="it-IT" dirty="0" smtClean="0"/>
              <a:t>migliorare esecuzione</a:t>
            </a:r>
          </a:p>
          <a:p>
            <a:pPr lvl="1"/>
            <a:r>
              <a:rPr lang="it-IT" dirty="0" smtClean="0"/>
              <a:t>migliorare affidabilità</a:t>
            </a:r>
          </a:p>
          <a:p>
            <a:r>
              <a:rPr lang="it-IT" dirty="0" smtClean="0"/>
              <a:t>Fondi EU: visione di insieme, ecosistemi, </a:t>
            </a:r>
            <a:r>
              <a:rPr lang="it-IT" i="1" dirty="0" err="1" smtClean="0"/>
              <a:t>verticals</a:t>
            </a:r>
            <a:r>
              <a:rPr lang="it-IT" dirty="0" smtClean="0"/>
              <a:t>, non singole tecnologie</a:t>
            </a:r>
          </a:p>
          <a:p>
            <a:pPr lvl="1"/>
            <a:r>
              <a:rPr lang="it-IT" dirty="0" smtClean="0"/>
              <a:t>Intelligenza Artificiale senza Rete di Telecomunicazioni?</a:t>
            </a:r>
          </a:p>
          <a:p>
            <a:pPr lvl="1"/>
            <a:r>
              <a:rPr lang="it-IT" dirty="0" smtClean="0"/>
              <a:t>Rete di TLC senza dati?</a:t>
            </a:r>
          </a:p>
          <a:p>
            <a:pPr lvl="1"/>
            <a:r>
              <a:rPr lang="it-IT" dirty="0" err="1" smtClean="0"/>
              <a:t>Blockchain</a:t>
            </a:r>
            <a:r>
              <a:rPr lang="it-IT" dirty="0" smtClean="0"/>
              <a:t> senza servizi? </a:t>
            </a:r>
          </a:p>
          <a:p>
            <a:pPr lvl="2"/>
            <a:r>
              <a:rPr lang="it-IT" dirty="0" smtClean="0"/>
              <a:t>Telepass senza autostrade?</a:t>
            </a:r>
          </a:p>
          <a:p>
            <a:r>
              <a:rPr lang="it-IT" dirty="0" smtClean="0"/>
              <a:t>Connettività = componente fondamentale della trasformazione digitale </a:t>
            </a:r>
          </a:p>
          <a:p>
            <a:pPr lvl="2"/>
            <a:r>
              <a:rPr lang="it-IT" dirty="0" smtClean="0"/>
              <a:t>infrastrutture 5G e in fibra ottica sicure, affidabili e ubiquitarie</a:t>
            </a:r>
          </a:p>
          <a:p>
            <a:r>
              <a:rPr lang="it-IT" dirty="0" smtClean="0"/>
              <a:t>Fiducia e impegno di cittadini e imprese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787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5G perché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3732" y="1453666"/>
            <a:ext cx="11049000" cy="5241602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1G-4G fatte in 40 anni, adesso sono state essenziali per covid-19, ma in futuro?</a:t>
            </a:r>
          </a:p>
          <a:p>
            <a:pPr lvl="1"/>
            <a:r>
              <a:rPr lang="it-IT" dirty="0" smtClean="0"/>
              <a:t>1950: 2.5 miliardi di persone (non nel Medio Evo…); 2020: 7.7 miliardi di persone</a:t>
            </a:r>
          </a:p>
          <a:p>
            <a:r>
              <a:rPr lang="it-IT" dirty="0" smtClean="0"/>
              <a:t>5G non solo radio ma anche parte fissa (software) e </a:t>
            </a:r>
            <a:r>
              <a:rPr lang="it-IT" dirty="0" err="1" smtClean="0"/>
              <a:t>cloud</a:t>
            </a:r>
            <a:r>
              <a:rPr lang="it-IT" dirty="0" smtClean="0"/>
              <a:t> (</a:t>
            </a:r>
            <a:r>
              <a:rPr lang="it-IT" dirty="0" err="1" smtClean="0"/>
              <a:t>edge</a:t>
            </a:r>
            <a:r>
              <a:rPr lang="it-IT" dirty="0" smtClean="0"/>
              <a:t> </a:t>
            </a:r>
            <a:r>
              <a:rPr lang="it-IT" dirty="0" err="1" smtClean="0"/>
              <a:t>cloud</a:t>
            </a:r>
            <a:r>
              <a:rPr lang="it-IT" dirty="0" smtClean="0"/>
              <a:t>)!</a:t>
            </a:r>
          </a:p>
          <a:p>
            <a:r>
              <a:rPr lang="it-IT" dirty="0" smtClean="0"/>
              <a:t>5G=evoluzione prestazionale ma rivoluzione di servizi e scenari applicativi</a:t>
            </a:r>
          </a:p>
          <a:p>
            <a:pPr lvl="1"/>
            <a:r>
              <a:rPr lang="it-IT" dirty="0" smtClean="0"/>
              <a:t>Esempi:</a:t>
            </a:r>
          </a:p>
          <a:p>
            <a:pPr lvl="2"/>
            <a:r>
              <a:rPr lang="it-IT" dirty="0" smtClean="0"/>
              <a:t>Industria 4.0</a:t>
            </a:r>
          </a:p>
          <a:p>
            <a:pPr lvl="2"/>
            <a:r>
              <a:rPr lang="it-IT" dirty="0" smtClean="0"/>
              <a:t>Sanità – e-</a:t>
            </a:r>
            <a:r>
              <a:rPr lang="it-IT" dirty="0" err="1" smtClean="0"/>
              <a:t>Health</a:t>
            </a:r>
            <a:r>
              <a:rPr lang="it-IT" dirty="0" smtClean="0"/>
              <a:t> (</a:t>
            </a:r>
            <a:r>
              <a:rPr lang="en-US" dirty="0" smtClean="0"/>
              <a:t>digital transformation of health and care</a:t>
            </a:r>
            <a:r>
              <a:rPr lang="it-IT" dirty="0" smtClean="0"/>
              <a:t>)</a:t>
            </a:r>
          </a:p>
          <a:p>
            <a:pPr lvl="3"/>
            <a:r>
              <a:rPr lang="it-IT" dirty="0" smtClean="0"/>
              <a:t>Ospedali non più sufficienti/necessari oggi e in futuro (solo per fasi acute/interventi)</a:t>
            </a:r>
          </a:p>
          <a:p>
            <a:pPr lvl="3"/>
            <a:r>
              <a:rPr lang="it-IT" dirty="0" smtClean="0"/>
              <a:t>Medicina predittiva, preventiva, personalizzata, post-intervento – assistenza domiciliare</a:t>
            </a:r>
          </a:p>
          <a:p>
            <a:pPr lvl="2"/>
            <a:r>
              <a:rPr lang="it-IT" dirty="0" smtClean="0"/>
              <a:t>Trasporti/Logistica/Localizzazione e relativa sicurezza</a:t>
            </a:r>
          </a:p>
          <a:p>
            <a:pPr lvl="2"/>
            <a:r>
              <a:rPr lang="it-IT" dirty="0" smtClean="0"/>
              <a:t>Sicurezza/Protezione civile/Infrastruttura Nazionale di Emergenza (resilienza per il Paese)</a:t>
            </a:r>
          </a:p>
          <a:p>
            <a:pPr lvl="2"/>
            <a:r>
              <a:rPr lang="it-IT" dirty="0" smtClean="0"/>
              <a:t>Smart </a:t>
            </a:r>
            <a:r>
              <a:rPr lang="it-IT" dirty="0" err="1" smtClean="0"/>
              <a:t>Working</a:t>
            </a:r>
            <a:r>
              <a:rPr lang="it-IT" dirty="0" smtClean="0"/>
              <a:t> (non solo teleconferenze e non si pensi a futuro distopico)</a:t>
            </a:r>
          </a:p>
          <a:p>
            <a:pPr lvl="2"/>
            <a:r>
              <a:rPr lang="it-IT" dirty="0" smtClean="0"/>
              <a:t>Istruzione (scuola e università, dottorato, ICT x </a:t>
            </a:r>
            <a:r>
              <a:rPr lang="it-IT" dirty="0" err="1" smtClean="0"/>
              <a:t>health</a:t>
            </a:r>
            <a:r>
              <a:rPr lang="it-IT" dirty="0" smtClean="0"/>
              <a:t>)</a:t>
            </a:r>
          </a:p>
          <a:p>
            <a:pPr lvl="2"/>
            <a:r>
              <a:rPr lang="it-IT" dirty="0" smtClean="0"/>
              <a:t>Smart </a:t>
            </a:r>
            <a:r>
              <a:rPr lang="it-IT" dirty="0" err="1" smtClean="0"/>
              <a:t>cities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r>
              <a:rPr lang="it-IT" dirty="0" smtClean="0"/>
              <a:t>Sensori per monitoraggio ambientale e infrastrutturale</a:t>
            </a:r>
          </a:p>
          <a:p>
            <a:pPr lvl="2"/>
            <a:r>
              <a:rPr lang="it-IT" dirty="0" smtClean="0"/>
              <a:t>Traduzione simultanea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643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Paure dei campi elettromagnetici</a:t>
            </a:r>
            <a:endParaRPr lang="it-IT" dirty="0"/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838" y="1173843"/>
            <a:ext cx="5220000" cy="52200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  <a:sp3d>
            <a:bevelT w="0"/>
          </a:sp3d>
        </p:spPr>
      </p:pic>
      <p:sp>
        <p:nvSpPr>
          <p:cNvPr id="12" name="Rectangle 2"/>
          <p:cNvSpPr/>
          <p:nvPr/>
        </p:nvSpPr>
        <p:spPr>
          <a:xfrm>
            <a:off x="6543489" y="6449520"/>
            <a:ext cx="44017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  <a:hlinkClick r:id="rId3"/>
              </a:rPr>
              <a:t>https://tinyurl.com/</a:t>
            </a:r>
            <a:r>
              <a:rPr lang="en-US" sz="1400" dirty="0" smtClean="0">
                <a:latin typeface="Arial"/>
                <a:cs typeface="Arial"/>
                <a:hlinkClick r:id="rId3"/>
              </a:rPr>
              <a:t>y6gg2wzv</a:t>
            </a:r>
            <a:r>
              <a:rPr lang="en-US" sz="1400" dirty="0" smtClean="0">
                <a:latin typeface="Arial"/>
                <a:cs typeface="Arial"/>
              </a:rPr>
              <a:t> (</a:t>
            </a:r>
            <a:r>
              <a:rPr lang="en-US" sz="1400" dirty="0" err="1" smtClean="0">
                <a:latin typeface="Arial"/>
                <a:cs typeface="Arial"/>
              </a:rPr>
              <a:t>Riferimento</a:t>
            </a:r>
            <a:r>
              <a:rPr lang="en-US" sz="1400" dirty="0" smtClean="0">
                <a:latin typeface="Arial"/>
                <a:cs typeface="Arial"/>
              </a:rPr>
              <a:t>: NY Times)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3" name="Rectangle 10"/>
          <p:cNvSpPr/>
          <p:nvPr/>
        </p:nvSpPr>
        <p:spPr>
          <a:xfrm>
            <a:off x="702076" y="6393837"/>
            <a:ext cx="4670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  <a:hlinkClick r:id="rId4"/>
              </a:rPr>
              <a:t>https://tinyurl.com/</a:t>
            </a:r>
            <a:r>
              <a:rPr lang="en-US" sz="1400" dirty="0" smtClean="0">
                <a:latin typeface="Arial"/>
                <a:cs typeface="Arial"/>
                <a:hlinkClick r:id="rId4"/>
              </a:rPr>
              <a:t>wprxdnu</a:t>
            </a:r>
            <a:r>
              <a:rPr lang="en-US" sz="1400" dirty="0" smtClean="0">
                <a:latin typeface="Arial"/>
                <a:cs typeface="Arial"/>
              </a:rPr>
              <a:t> (</a:t>
            </a:r>
            <a:r>
              <a:rPr lang="en-US" sz="1400" dirty="0" err="1" smtClean="0">
                <a:latin typeface="Arial"/>
                <a:cs typeface="Arial"/>
              </a:rPr>
              <a:t>Riferimento</a:t>
            </a:r>
            <a:r>
              <a:rPr lang="en-US" sz="1400" dirty="0" smtClean="0">
                <a:latin typeface="Arial"/>
                <a:cs typeface="Arial"/>
              </a:rPr>
              <a:t>: Twitter)</a:t>
            </a:r>
            <a:br>
              <a:rPr lang="en-US" sz="1400" dirty="0" smtClean="0">
                <a:latin typeface="Arial"/>
                <a:cs typeface="Arial"/>
              </a:rPr>
            </a:br>
            <a:r>
              <a:rPr lang="it-IT" sz="1400" dirty="0">
                <a:hlinkClick r:id="rId5"/>
              </a:rPr>
              <a:t>http://www.seacoastnh.com/electricity-sparks-fears-in-1900/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45" y="1173837"/>
            <a:ext cx="4001394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0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5G: paure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it-IT" dirty="0" smtClean="0"/>
              <a:t>Perché paura delle stazioni radio base (antenne) se I telefonini sono più vicini a noi?</a:t>
            </a:r>
          </a:p>
          <a:p>
            <a:pPr lvl="1"/>
            <a:r>
              <a:rPr lang="it-IT" dirty="0" smtClean="0"/>
              <a:t>Perché paura di 5G e non di 4, 3, 2 G, Wi-Fi, </a:t>
            </a:r>
            <a:r>
              <a:rPr lang="it-IT" dirty="0" err="1" smtClean="0"/>
              <a:t>etc</a:t>
            </a:r>
            <a:r>
              <a:rPr lang="it-IT" dirty="0" smtClean="0"/>
              <a:t>?</a:t>
            </a:r>
          </a:p>
          <a:p>
            <a:pPr lvl="1"/>
            <a:endParaRPr lang="it-IT" dirty="0" smtClean="0"/>
          </a:p>
          <a:p>
            <a:pPr lvl="1"/>
            <a:r>
              <a:rPr lang="it-IT" dirty="0" smtClean="0"/>
              <a:t>Si vieta 5G nei piccoli centri/luoghi isolati/aree meno sviluppate (dove serve di più)?</a:t>
            </a:r>
          </a:p>
          <a:p>
            <a:pPr lvl="2"/>
            <a:r>
              <a:rPr lang="it-IT" dirty="0" smtClean="0"/>
              <a:t>Si emigra a Milano o in città tedesche dove c'è quasi 100% di copertura 5G</a:t>
            </a:r>
          </a:p>
          <a:p>
            <a:pPr lvl="1"/>
            <a:r>
              <a:rPr lang="it-IT" dirty="0" smtClean="0"/>
              <a:t>Meno TLC=più spostamenti fisici, più inquinamento da automobili </a:t>
            </a:r>
          </a:p>
          <a:p>
            <a:pPr lvl="2"/>
            <a:r>
              <a:rPr lang="it-IT" dirty="0" smtClean="0"/>
              <a:t>PM10 e PM 2.5: soglie più alte dei valori dannosi accertati (principio di precauzione?) e non rispettate</a:t>
            </a:r>
          </a:p>
          <a:p>
            <a:pPr lvl="2"/>
            <a:endParaRPr lang="it-IT" dirty="0" smtClean="0"/>
          </a:p>
          <a:p>
            <a:pPr lvl="2"/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5980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Più antenne? </a:t>
            </a:r>
            <a:r>
              <a:rPr lang="it-IT" smtClean="0"/>
              <a:t>Bene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it-IT" dirty="0" smtClean="0"/>
              <a:t>Maggiore capacità di rete (il concetto stesso di rete cellulare)</a:t>
            </a:r>
          </a:p>
          <a:p>
            <a:pPr lvl="1"/>
            <a:r>
              <a:rPr lang="it-IT" dirty="0" smtClean="0"/>
              <a:t>Diminuzione intensità massima e migliore distribuzione dei segnali</a:t>
            </a:r>
          </a:p>
          <a:p>
            <a:pPr lvl="1"/>
            <a:r>
              <a:rPr lang="it-IT" dirty="0" smtClean="0"/>
              <a:t>Minori emissioni dai cellulari (e maggiore durata batterie)</a:t>
            </a:r>
          </a:p>
          <a:p>
            <a:pPr lvl="1"/>
            <a:endParaRPr lang="it-IT" dirty="0"/>
          </a:p>
          <a:p>
            <a:pPr lvl="1"/>
            <a:endParaRPr lang="it-IT" dirty="0" smtClean="0"/>
          </a:p>
          <a:p>
            <a:pPr lvl="2"/>
            <a:r>
              <a:rPr lang="it-IT" i="1" dirty="0"/>
              <a:t>Apparente paradosso: si vogliono abbassare le soglie delle emissioni? Si vogliono ridurre le emissioni dei telefonini? Ci vogliono più antenne…</a:t>
            </a:r>
          </a:p>
          <a:p>
            <a:pPr lvl="1"/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</p:txBody>
      </p:sp>
      <p:sp>
        <p:nvSpPr>
          <p:cNvPr id="4" name="Rettangolo 3"/>
          <p:cNvSpPr/>
          <p:nvPr/>
        </p:nvSpPr>
        <p:spPr>
          <a:xfrm>
            <a:off x="3873401" y="5388074"/>
            <a:ext cx="811078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Luca </a:t>
            </a:r>
            <a:r>
              <a:rPr lang="en-US" dirty="0" err="1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Chiaraviglio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Cristian di Paolo, Giuseppe Bianchi, Nicola </a:t>
            </a:r>
            <a:r>
              <a:rPr lang="en-US" dirty="0" err="1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Blefari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Melazzi</a:t>
            </a: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the Proliferation of 5G Base Stations Increase the Radio-Frequency "Pollution</a:t>
            </a: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"?</a:t>
            </a:r>
          </a:p>
          <a:p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IEEE 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VTC2020-Spring, 25 – 28 May, Antwerp, </a:t>
            </a: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Belgium</a:t>
            </a:r>
          </a:p>
          <a:p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 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paper award </a:t>
            </a: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 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550 papers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30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Mettere più antenne 5G= </a:t>
            </a:r>
            <a:r>
              <a:rPr lang="it-IT" dirty="0" smtClean="0"/>
              <a:t>bene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65" y="2063477"/>
            <a:ext cx="5081245" cy="381093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460" y="2540194"/>
            <a:ext cx="52387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Mettere più antenne 5G= bene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75" y="2254863"/>
            <a:ext cx="5678133" cy="31939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4" y="1835811"/>
            <a:ext cx="5376073" cy="403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3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6G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2894" y="1253283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6G</a:t>
            </a:r>
            <a:r>
              <a:rPr lang="it-IT" dirty="0"/>
              <a:t>: </a:t>
            </a:r>
            <a:endParaRPr lang="it-IT" dirty="0" smtClean="0"/>
          </a:p>
          <a:p>
            <a:pPr lvl="1"/>
            <a:r>
              <a:rPr lang="en-GB" dirty="0" smtClean="0"/>
              <a:t>Extreme requirements (further performance improvements, holograms, extended reality, pervasive and ambient connectivity, autonomous services, high-precision manufacturing, energy efficiency)</a:t>
            </a:r>
          </a:p>
          <a:p>
            <a:pPr lvl="1"/>
            <a:r>
              <a:rPr lang="en-GB" dirty="0" smtClean="0"/>
              <a:t>New frequency bands, </a:t>
            </a:r>
            <a:r>
              <a:rPr lang="en-GB" dirty="0"/>
              <a:t>Visible Light Communications, quantum </a:t>
            </a:r>
            <a:r>
              <a:rPr lang="en-GB" dirty="0" smtClean="0"/>
              <a:t>networks, </a:t>
            </a:r>
            <a:r>
              <a:rPr lang="en-GB" dirty="0" err="1"/>
              <a:t>nano</a:t>
            </a:r>
            <a:r>
              <a:rPr lang="en-GB"/>
              <a:t>-scale networked </a:t>
            </a:r>
            <a:r>
              <a:rPr lang="en-GB" smtClean="0"/>
              <a:t>devices, </a:t>
            </a:r>
            <a:r>
              <a:rPr lang="it-IT" smtClean="0"/>
              <a:t>ultra-massive </a:t>
            </a:r>
            <a:r>
              <a:rPr lang="it-IT" dirty="0" smtClean="0"/>
              <a:t>MIMO, </a:t>
            </a:r>
            <a:r>
              <a:rPr lang="en-GB" dirty="0" smtClean="0"/>
              <a:t>reconfigurable intelligent surfaces </a:t>
            </a:r>
          </a:p>
          <a:p>
            <a:pPr lvl="1"/>
            <a:r>
              <a:rPr lang="en-GB" dirty="0" smtClean="0"/>
              <a:t>Many-nets, modular architecture</a:t>
            </a:r>
          </a:p>
          <a:p>
            <a:pPr lvl="1"/>
            <a:r>
              <a:rPr lang="en-GB" dirty="0" smtClean="0"/>
              <a:t>Service-Based Architecture to user plane and end-to-end</a:t>
            </a:r>
          </a:p>
          <a:p>
            <a:pPr lvl="1"/>
            <a:r>
              <a:rPr lang="en-GB" dirty="0" smtClean="0"/>
              <a:t>Fixed-Mobile True Convergence</a:t>
            </a:r>
          </a:p>
          <a:p>
            <a:pPr lvl="1"/>
            <a:r>
              <a:rPr lang="en-GB" dirty="0" smtClean="0"/>
              <a:t>Expansion of communication coverage in the sky, at sea, and in space</a:t>
            </a:r>
          </a:p>
          <a:p>
            <a:pPr lvl="1"/>
            <a:r>
              <a:rPr lang="en-GB" dirty="0" smtClean="0"/>
              <a:t>Network Analytics</a:t>
            </a:r>
          </a:p>
          <a:p>
            <a:pPr lvl="1"/>
            <a:r>
              <a:rPr lang="en-GB" dirty="0" smtClean="0"/>
              <a:t>AI in the network</a:t>
            </a:r>
          </a:p>
          <a:p>
            <a:pPr lvl="1"/>
            <a:r>
              <a:rPr lang="en-GB" dirty="0" smtClean="0"/>
              <a:t>Fixed network, New IP</a:t>
            </a:r>
          </a:p>
          <a:p>
            <a:pPr lvl="2"/>
            <a:r>
              <a:rPr lang="en-GB" dirty="0" smtClean="0"/>
              <a:t>High precision IP/Deterministic Networking</a:t>
            </a:r>
            <a:endParaRPr lang="en-GB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36" y="4129270"/>
            <a:ext cx="4825285" cy="252906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87440" y="6254750"/>
            <a:ext cx="4295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/>
              <a:t>Source NTT </a:t>
            </a:r>
            <a:r>
              <a:rPr lang="it-IT" i="1" dirty="0" err="1" smtClean="0"/>
              <a:t>DoCoMo</a:t>
            </a:r>
            <a:r>
              <a:rPr lang="it-IT" i="1" dirty="0" smtClean="0"/>
              <a:t>, 6G </a:t>
            </a:r>
            <a:r>
              <a:rPr lang="it-IT" i="1" dirty="0" err="1" smtClean="0"/>
              <a:t>flagship</a:t>
            </a:r>
            <a:r>
              <a:rPr lang="it-IT" i="1" dirty="0" smtClean="0"/>
              <a:t> </a:t>
            </a:r>
            <a:r>
              <a:rPr lang="it-IT" i="1" dirty="0" err="1" smtClean="0"/>
              <a:t>univ</a:t>
            </a:r>
            <a:r>
              <a:rPr lang="it-IT" i="1" dirty="0" smtClean="0"/>
              <a:t> Oulu 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04872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Rischi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Rischi si, ma non delle radiazioni elettromagnetiche:</a:t>
            </a:r>
          </a:p>
          <a:p>
            <a:pPr lvl="1"/>
            <a:r>
              <a:rPr lang="it-IT" dirty="0" smtClean="0"/>
              <a:t>Esclusione (dell'Italia o di parti di essa)</a:t>
            </a:r>
          </a:p>
          <a:p>
            <a:pPr lvl="1"/>
            <a:r>
              <a:rPr lang="it-IT" dirty="0" smtClean="0"/>
              <a:t>Sicurezza</a:t>
            </a:r>
          </a:p>
          <a:p>
            <a:pPr lvl="1"/>
            <a:r>
              <a:rPr lang="it-IT" dirty="0" smtClean="0"/>
              <a:t>Privacy</a:t>
            </a:r>
          </a:p>
          <a:p>
            <a:pPr lvl="1"/>
            <a:r>
              <a:rPr lang="it-IT" dirty="0" smtClean="0"/>
              <a:t>Protezione interessi nazionali/europei (</a:t>
            </a:r>
            <a:r>
              <a:rPr lang="it-IT" dirty="0" err="1" smtClean="0"/>
              <a:t>cloud</a:t>
            </a:r>
            <a:r>
              <a:rPr lang="it-IT" dirty="0" smtClean="0"/>
              <a:t> e applicazioni esteri)</a:t>
            </a:r>
          </a:p>
          <a:p>
            <a:pPr lvl="1"/>
            <a:r>
              <a:rPr lang="it-IT" dirty="0" smtClean="0"/>
              <a:t>Alienazione/Stimoli artificiali</a:t>
            </a:r>
          </a:p>
          <a:p>
            <a:pPr lvl="1"/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93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Esempio di visione di insieme:</a:t>
            </a:r>
            <a:br>
              <a:rPr lang="it-IT" dirty="0" smtClean="0"/>
            </a:br>
            <a:r>
              <a:rPr lang="it-IT" dirty="0" smtClean="0"/>
              <a:t>progetto di Telemedicina, Tor Vergata</a:t>
            </a:r>
            <a:endParaRPr lang="it-IT" dirty="0"/>
          </a:p>
        </p:txBody>
      </p:sp>
      <p:grpSp>
        <p:nvGrpSpPr>
          <p:cNvPr id="4" name="Gruppo 3"/>
          <p:cNvGrpSpPr/>
          <p:nvPr/>
        </p:nvGrpSpPr>
        <p:grpSpPr>
          <a:xfrm>
            <a:off x="1970466" y="1378037"/>
            <a:ext cx="8460000" cy="5292000"/>
            <a:chOff x="179512" y="476672"/>
            <a:chExt cx="8784976" cy="5580560"/>
          </a:xfrm>
        </p:grpSpPr>
        <p:sp>
          <p:nvSpPr>
            <p:cNvPr id="5" name="Rettangolo arrotondato 4"/>
            <p:cNvSpPr/>
            <p:nvPr/>
          </p:nvSpPr>
          <p:spPr>
            <a:xfrm>
              <a:off x="1979712" y="476672"/>
              <a:ext cx="1188000" cy="1548000"/>
            </a:xfrm>
            <a:prstGeom prst="roundRect">
              <a:avLst>
                <a:gd name="adj" fmla="val 9795"/>
              </a:avLst>
            </a:prstGeom>
            <a:solidFill>
              <a:srgbClr val="00B0F0"/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Servizio 1:</a:t>
              </a:r>
            </a:p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Medicina delle infezioni e territoriale</a:t>
              </a:r>
            </a:p>
          </p:txBody>
        </p:sp>
        <p:sp>
          <p:nvSpPr>
            <p:cNvPr id="6" name="Rettangolo arrotondato 5"/>
            <p:cNvSpPr/>
            <p:nvPr/>
          </p:nvSpPr>
          <p:spPr>
            <a:xfrm>
              <a:off x="3311904" y="476672"/>
              <a:ext cx="1188000" cy="1548000"/>
            </a:xfrm>
            <a:prstGeom prst="roundRect">
              <a:avLst>
                <a:gd name="adj" fmla="val 9795"/>
              </a:avLst>
            </a:prstGeom>
            <a:solidFill>
              <a:srgbClr val="00B0F0"/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Servizio 2:</a:t>
              </a:r>
            </a:p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Medicina specialistica e delle cronicità</a:t>
              </a:r>
            </a:p>
          </p:txBody>
        </p:sp>
        <p:sp>
          <p:nvSpPr>
            <p:cNvPr id="7" name="Rettangolo arrotondato 6"/>
            <p:cNvSpPr/>
            <p:nvPr/>
          </p:nvSpPr>
          <p:spPr>
            <a:xfrm>
              <a:off x="4644096" y="476672"/>
              <a:ext cx="1188000" cy="1548000"/>
            </a:xfrm>
            <a:prstGeom prst="roundRect">
              <a:avLst>
                <a:gd name="adj" fmla="val 9795"/>
              </a:avLst>
            </a:prstGeom>
            <a:solidFill>
              <a:srgbClr val="00B0F0"/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Servizio 3:</a:t>
              </a:r>
            </a:p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 Medicina nutrizionale e degli stili di vita</a:t>
              </a:r>
            </a:p>
          </p:txBody>
        </p:sp>
        <p:sp>
          <p:nvSpPr>
            <p:cNvPr id="8" name="Rettangolo arrotondato 7"/>
            <p:cNvSpPr/>
            <p:nvPr/>
          </p:nvSpPr>
          <p:spPr>
            <a:xfrm>
              <a:off x="5976288" y="476672"/>
              <a:ext cx="1188000" cy="1548000"/>
            </a:xfrm>
            <a:prstGeom prst="roundRect">
              <a:avLst>
                <a:gd name="adj" fmla="val 9795"/>
              </a:avLst>
            </a:prstGeom>
            <a:solidFill>
              <a:srgbClr val="00B0F0"/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Servizio 4:</a:t>
              </a:r>
            </a:p>
            <a:p>
              <a:pPr algn="ctr">
                <a:spcBef>
                  <a:spcPts val="1200"/>
                </a:spcBef>
              </a:pPr>
              <a:r>
                <a:rPr lang="it-IT" sz="1400" b="1" dirty="0" smtClean="0">
                  <a:solidFill>
                    <a:schemeClr val="bg1"/>
                  </a:solidFill>
                </a:rPr>
                <a:t>Salute mentale</a:t>
              </a:r>
            </a:p>
          </p:txBody>
        </p:sp>
        <p:grpSp>
          <p:nvGrpSpPr>
            <p:cNvPr id="9" name="Gruppo 8"/>
            <p:cNvGrpSpPr/>
            <p:nvPr/>
          </p:nvGrpSpPr>
          <p:grpSpPr>
            <a:xfrm>
              <a:off x="179512" y="477232"/>
              <a:ext cx="8784976" cy="5580000"/>
              <a:chOff x="179512" y="477232"/>
              <a:chExt cx="8784976" cy="5580000"/>
            </a:xfrm>
          </p:grpSpPr>
          <p:sp>
            <p:nvSpPr>
              <p:cNvPr id="10" name="Rettangolo arrotondato 9"/>
              <p:cNvSpPr/>
              <p:nvPr/>
            </p:nvSpPr>
            <p:spPr>
              <a:xfrm>
                <a:off x="7596488" y="477232"/>
                <a:ext cx="1368000" cy="5580000"/>
              </a:xfrm>
              <a:prstGeom prst="roundRect">
                <a:avLst>
                  <a:gd name="adj" fmla="val 9795"/>
                </a:avLst>
              </a:prstGeom>
              <a:solidFill>
                <a:srgbClr val="0070C0"/>
              </a:solidFill>
              <a:ln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b="1" dirty="0" smtClean="0">
                    <a:solidFill>
                      <a:schemeClr val="bg1"/>
                    </a:solidFill>
                  </a:rPr>
                  <a:t>Analisi ed Elaborazione dei Dati</a:t>
                </a:r>
              </a:p>
            </p:txBody>
          </p:sp>
          <p:sp>
            <p:nvSpPr>
              <p:cNvPr id="11" name="Rettangolo arrotondato 10"/>
              <p:cNvSpPr/>
              <p:nvPr/>
            </p:nvSpPr>
            <p:spPr>
              <a:xfrm>
                <a:off x="179512" y="477232"/>
                <a:ext cx="1368000" cy="5580000"/>
              </a:xfrm>
              <a:prstGeom prst="roundRect">
                <a:avLst>
                  <a:gd name="adj" fmla="val 9795"/>
                </a:avLst>
              </a:prstGeom>
              <a:solidFill>
                <a:srgbClr val="0070C0"/>
              </a:solidFill>
              <a:ln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b="1" dirty="0" smtClean="0">
                    <a:solidFill>
                      <a:schemeClr val="bg1"/>
                    </a:solidFill>
                  </a:rPr>
                  <a:t>Sicurezza</a:t>
                </a:r>
              </a:p>
              <a:p>
                <a:pPr algn="ctr"/>
                <a:r>
                  <a:rPr lang="it-IT" sz="1400" b="1" dirty="0" smtClean="0">
                    <a:solidFill>
                      <a:schemeClr val="bg1"/>
                    </a:solidFill>
                  </a:rPr>
                  <a:t>e</a:t>
                </a:r>
              </a:p>
              <a:p>
                <a:pPr algn="ctr"/>
                <a:r>
                  <a:rPr lang="it-IT" sz="1400" b="1" dirty="0" smtClean="0">
                    <a:solidFill>
                      <a:schemeClr val="bg1"/>
                    </a:solidFill>
                  </a:rPr>
                  <a:t>Privacy</a:t>
                </a:r>
              </a:p>
              <a:p>
                <a:pPr algn="ctr"/>
                <a:endParaRPr lang="it-IT" sz="1400" b="1" dirty="0" smtClean="0">
                  <a:solidFill>
                    <a:schemeClr val="bg1"/>
                  </a:solidFill>
                </a:endParaRPr>
              </a:p>
              <a:p>
                <a:pPr algn="ctr"/>
                <a:endParaRPr lang="it-IT" sz="14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it-IT" sz="1400" b="1" dirty="0" smtClean="0">
                    <a:solidFill>
                      <a:schemeClr val="bg1"/>
                    </a:solidFill>
                  </a:rPr>
                  <a:t>Servizi di monitoraggio, gestione e controllo</a:t>
                </a:r>
              </a:p>
            </p:txBody>
          </p:sp>
          <p:grpSp>
            <p:nvGrpSpPr>
              <p:cNvPr id="12" name="Gruppo 11"/>
              <p:cNvGrpSpPr/>
              <p:nvPr/>
            </p:nvGrpSpPr>
            <p:grpSpPr>
              <a:xfrm>
                <a:off x="1979712" y="2384944"/>
                <a:ext cx="5184576" cy="3672288"/>
                <a:chOff x="1979712" y="2384944"/>
                <a:chExt cx="5184576" cy="3672288"/>
              </a:xfrm>
            </p:grpSpPr>
            <p:sp>
              <p:nvSpPr>
                <p:cNvPr id="13" name="Rettangolo arrotondato 12"/>
                <p:cNvSpPr/>
                <p:nvPr/>
              </p:nvSpPr>
              <p:spPr>
                <a:xfrm>
                  <a:off x="1979712" y="4264318"/>
                  <a:ext cx="5184576" cy="540000"/>
                </a:xfrm>
                <a:prstGeom prst="roundRect">
                  <a:avLst>
                    <a:gd name="adj" fmla="val 9795"/>
                  </a:avLst>
                </a:prstGeom>
                <a:solidFill>
                  <a:srgbClr val="0070C0"/>
                </a:solidFill>
                <a:ln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400" b="1" dirty="0" smtClean="0">
                      <a:solidFill>
                        <a:schemeClr val="bg1"/>
                      </a:solidFill>
                    </a:rPr>
                    <a:t>Rete di Telecomunicazioni</a:t>
                  </a:r>
                  <a:endParaRPr lang="it-IT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" name="Rettangolo arrotondato 13"/>
                <p:cNvSpPr/>
                <p:nvPr/>
              </p:nvSpPr>
              <p:spPr>
                <a:xfrm>
                  <a:off x="1979712" y="3637860"/>
                  <a:ext cx="5184576" cy="540000"/>
                </a:xfrm>
                <a:prstGeom prst="roundRect">
                  <a:avLst>
                    <a:gd name="adj" fmla="val 9795"/>
                  </a:avLst>
                </a:prstGeom>
                <a:solidFill>
                  <a:srgbClr val="0070C0"/>
                </a:solidFill>
                <a:ln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400" b="1" dirty="0" err="1" smtClean="0">
                      <a:solidFill>
                        <a:schemeClr val="bg1"/>
                      </a:solidFill>
                    </a:rPr>
                    <a:t>Cloud</a:t>
                  </a:r>
                  <a:endParaRPr lang="it-IT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Rettangolo arrotondato 14"/>
                <p:cNvSpPr/>
                <p:nvPr/>
              </p:nvSpPr>
              <p:spPr>
                <a:xfrm>
                  <a:off x="1979712" y="5517232"/>
                  <a:ext cx="5184576" cy="540000"/>
                </a:xfrm>
                <a:prstGeom prst="roundRect">
                  <a:avLst>
                    <a:gd name="adj" fmla="val 9795"/>
                  </a:avLst>
                </a:prstGeom>
                <a:solidFill>
                  <a:srgbClr val="0070C0"/>
                </a:solidFill>
                <a:ln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400" b="1" dirty="0" smtClean="0">
                      <a:solidFill>
                        <a:schemeClr val="bg1"/>
                      </a:solidFill>
                    </a:rPr>
                    <a:t>Modello dei dati e Fascicolo Sanitario Elettronico</a:t>
                  </a:r>
                  <a:endParaRPr lang="it-IT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Rettangolo arrotondato 15"/>
                <p:cNvSpPr/>
                <p:nvPr/>
              </p:nvSpPr>
              <p:spPr>
                <a:xfrm>
                  <a:off x="1979712" y="4890776"/>
                  <a:ext cx="5184576" cy="540000"/>
                </a:xfrm>
                <a:prstGeom prst="roundRect">
                  <a:avLst>
                    <a:gd name="adj" fmla="val 9795"/>
                  </a:avLst>
                </a:prstGeom>
                <a:solidFill>
                  <a:srgbClr val="0070C0"/>
                </a:solidFill>
                <a:ln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400" b="1" dirty="0" smtClean="0">
                      <a:solidFill>
                        <a:schemeClr val="bg1"/>
                      </a:solidFill>
                    </a:rPr>
                    <a:t>Sensori, strumenti e CPE</a:t>
                  </a:r>
                  <a:endParaRPr lang="it-IT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Rettangolo arrotondato 16"/>
                <p:cNvSpPr/>
                <p:nvPr/>
              </p:nvSpPr>
              <p:spPr>
                <a:xfrm>
                  <a:off x="1979712" y="2384944"/>
                  <a:ext cx="5184576" cy="540000"/>
                </a:xfrm>
                <a:prstGeom prst="roundRect">
                  <a:avLst>
                    <a:gd name="adj" fmla="val 9795"/>
                  </a:avLst>
                </a:prstGeom>
                <a:solidFill>
                  <a:srgbClr val="0070C0"/>
                </a:solidFill>
                <a:ln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400" b="1" dirty="0" smtClean="0">
                      <a:solidFill>
                        <a:schemeClr val="bg1"/>
                      </a:solidFill>
                    </a:rPr>
                    <a:t>Applicazioni</a:t>
                  </a:r>
                  <a:endParaRPr lang="it-IT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Rettangolo arrotondato 17"/>
                <p:cNvSpPr/>
                <p:nvPr/>
              </p:nvSpPr>
              <p:spPr>
                <a:xfrm>
                  <a:off x="1979712" y="3011402"/>
                  <a:ext cx="5184576" cy="540000"/>
                </a:xfrm>
                <a:prstGeom prst="roundRect">
                  <a:avLst>
                    <a:gd name="adj" fmla="val 9795"/>
                  </a:avLst>
                </a:prstGeom>
                <a:solidFill>
                  <a:srgbClr val="0070C0"/>
                </a:solidFill>
                <a:ln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400" b="1" dirty="0" err="1" smtClean="0">
                      <a:solidFill>
                        <a:schemeClr val="bg1"/>
                      </a:solidFill>
                    </a:rPr>
                    <a:t>Middleware</a:t>
                  </a:r>
                  <a:r>
                    <a:rPr lang="it-IT" sz="1400" b="1" dirty="0" smtClean="0">
                      <a:solidFill>
                        <a:schemeClr val="bg1"/>
                      </a:solidFill>
                    </a:rPr>
                    <a:t> e Componenti </a:t>
                  </a:r>
                  <a:r>
                    <a:rPr lang="it-IT" sz="1400" b="1" dirty="0" err="1" smtClean="0">
                      <a:solidFill>
                        <a:schemeClr val="bg1"/>
                      </a:solidFill>
                    </a:rPr>
                    <a:t>SANe-aaS</a:t>
                  </a:r>
                  <a:endParaRPr lang="it-IT" sz="14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2689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Opportunità/azioni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(eco)sistemi</a:t>
            </a:r>
          </a:p>
          <a:p>
            <a:pPr lvl="1"/>
            <a:r>
              <a:rPr lang="it-IT" dirty="0" smtClean="0"/>
              <a:t>Sanità</a:t>
            </a:r>
          </a:p>
          <a:p>
            <a:pPr lvl="1"/>
            <a:r>
              <a:rPr lang="it-IT" dirty="0" smtClean="0"/>
              <a:t>Manifattura</a:t>
            </a:r>
          </a:p>
          <a:p>
            <a:pPr lvl="1"/>
            <a:r>
              <a:rPr lang="it-IT"/>
              <a:t>Turismo (non virtuale</a:t>
            </a:r>
            <a:r>
              <a:rPr lang="it-IT" smtClean="0"/>
              <a:t>)/</a:t>
            </a:r>
            <a:r>
              <a:rPr lang="it-IT"/>
              <a:t>Logistica</a:t>
            </a:r>
            <a:endParaRPr lang="it-IT" dirty="0" smtClean="0"/>
          </a:p>
          <a:p>
            <a:r>
              <a:rPr lang="it-IT" dirty="0" smtClean="0"/>
              <a:t>coordinamenti trasversali nazionali, e.g.</a:t>
            </a:r>
          </a:p>
          <a:p>
            <a:pPr lvl="1"/>
            <a:r>
              <a:rPr lang="it-IT" dirty="0"/>
              <a:t>Dati </a:t>
            </a:r>
            <a:r>
              <a:rPr lang="it-IT" dirty="0" smtClean="0"/>
              <a:t>(pubblici, industriali </a:t>
            </a:r>
            <a:r>
              <a:rPr lang="it-IT" dirty="0"/>
              <a:t>e da cose)</a:t>
            </a:r>
          </a:p>
          <a:p>
            <a:pPr lvl="1"/>
            <a:r>
              <a:rPr lang="it-IT" dirty="0" smtClean="0"/>
              <a:t>Telecomunicazioni</a:t>
            </a:r>
          </a:p>
          <a:p>
            <a:pPr lvl="1"/>
            <a:r>
              <a:rPr lang="it-IT" dirty="0" smtClean="0"/>
              <a:t>Supporto PMI</a:t>
            </a:r>
          </a:p>
          <a:p>
            <a:r>
              <a:rPr lang="it-IT" dirty="0"/>
              <a:t>sicurezza cibernetica</a:t>
            </a:r>
          </a:p>
          <a:p>
            <a:pPr lvl="1"/>
            <a:r>
              <a:rPr lang="it-IT" dirty="0"/>
              <a:t>aspetti metodologici (ancora, visione di insieme </a:t>
            </a:r>
            <a:r>
              <a:rPr lang="it-IT" dirty="0" smtClean="0"/>
              <a:t>e di processo per </a:t>
            </a:r>
            <a:r>
              <a:rPr lang="it-IT" dirty="0"/>
              <a:t>identificare funzioni </a:t>
            </a:r>
            <a:r>
              <a:rPr lang="it-IT" dirty="0" smtClean="0"/>
              <a:t>essenziali </a:t>
            </a:r>
            <a:r>
              <a:rPr lang="it-IT" dirty="0"/>
              <a:t>e loro componenti/beni ICT)</a:t>
            </a:r>
          </a:p>
          <a:p>
            <a:pPr lvl="1"/>
            <a:r>
              <a:rPr lang="it-IT" dirty="0"/>
              <a:t>valutazione della sicurezza dei prodotti 5G, aprendoli a utenti finali</a:t>
            </a:r>
          </a:p>
          <a:p>
            <a:r>
              <a:rPr lang="it-IT" dirty="0" smtClean="0"/>
              <a:t>contrasto ignoranza/emigrazione/esclusione/criminalità</a:t>
            </a:r>
          </a:p>
          <a:p>
            <a:r>
              <a:rPr lang="it-IT" i="1" dirty="0" smtClean="0"/>
              <a:t>dare </a:t>
            </a:r>
            <a:r>
              <a:rPr lang="it-IT" i="1" dirty="0"/>
              <a:t>il buon esempio </a:t>
            </a:r>
            <a:r>
              <a:rPr lang="it-IT" dirty="0" smtClean="0"/>
              <a:t>(con degli esempi)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10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Covid-19 e Telecomunicazioni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579" y="1327871"/>
            <a:ext cx="5038842" cy="511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9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Grazie</a:t>
            </a:r>
            <a:endParaRPr lang="en-GB" dirty="0"/>
          </a:p>
        </p:txBody>
      </p:sp>
      <p:grpSp>
        <p:nvGrpSpPr>
          <p:cNvPr id="3" name="Gruppo 2"/>
          <p:cNvGrpSpPr/>
          <p:nvPr/>
        </p:nvGrpSpPr>
        <p:grpSpPr>
          <a:xfrm>
            <a:off x="617429" y="2510284"/>
            <a:ext cx="6906900" cy="3744416"/>
            <a:chOff x="617429" y="2127900"/>
            <a:chExt cx="6906900" cy="3744416"/>
          </a:xfrm>
        </p:grpSpPr>
        <p:sp>
          <p:nvSpPr>
            <p:cNvPr id="4" name="Rectangle 12"/>
            <p:cNvSpPr>
              <a:spLocks noChangeArrowheads="1"/>
            </p:cNvSpPr>
            <p:nvPr/>
          </p:nvSpPr>
          <p:spPr bwMode="auto">
            <a:xfrm>
              <a:off x="617429" y="2127900"/>
              <a:ext cx="6906900" cy="374441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" name="Text Box 13"/>
            <p:cNvSpPr txBox="1">
              <a:spLocks noChangeArrowheads="1"/>
            </p:cNvSpPr>
            <p:nvPr/>
          </p:nvSpPr>
          <p:spPr bwMode="auto">
            <a:xfrm>
              <a:off x="1851941" y="3806234"/>
              <a:ext cx="4437877" cy="1057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6762" tIns="48381" rIns="96762" bIns="48381">
              <a:spAutoFit/>
            </a:bodyPr>
            <a:lstStyle/>
            <a:p>
              <a:pPr algn="ctr" defTabSz="968375" eaLnBrk="0" fontAlgn="auto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dirty="0">
                  <a:latin typeface="+mj-lt"/>
                </a:rPr>
                <a:t>Nicola </a:t>
              </a:r>
              <a:r>
                <a:rPr lang="it-IT" sz="2000" dirty="0" err="1">
                  <a:latin typeface="+mj-lt"/>
                </a:rPr>
                <a:t>Blefari</a:t>
              </a:r>
              <a:r>
                <a:rPr lang="it-IT" sz="2000" dirty="0">
                  <a:latin typeface="+mj-lt"/>
                </a:rPr>
                <a:t> </a:t>
              </a:r>
              <a:r>
                <a:rPr lang="it-IT" sz="2000" dirty="0" err="1">
                  <a:latin typeface="+mj-lt"/>
                </a:rPr>
                <a:t>Melazzi</a:t>
              </a:r>
              <a:r>
                <a:rPr lang="it-IT" sz="2000" dirty="0">
                  <a:latin typeface="+mj-lt"/>
                </a:rPr>
                <a:t>, </a:t>
              </a:r>
              <a:r>
                <a:rPr lang="it-IT" sz="2000" dirty="0" err="1">
                  <a:latin typeface="+mj-lt"/>
                </a:rPr>
                <a:t>Ph</a:t>
              </a:r>
              <a:r>
                <a:rPr lang="it-IT" sz="2000" dirty="0">
                  <a:latin typeface="+mj-lt"/>
                </a:rPr>
                <a:t>. D.</a:t>
              </a:r>
            </a:p>
            <a:p>
              <a:pPr algn="ctr" defTabSz="968375" eaLnBrk="0" fontAlgn="auto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solidFill>
                    <a:srgbClr val="005200"/>
                  </a:solidFill>
                  <a:latin typeface="+mj-lt"/>
                </a:rPr>
                <a:t>Professor of </a:t>
              </a: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Telecommunications</a:t>
              </a:r>
              <a:endParaRPr lang="it-IT" sz="1600" dirty="0">
                <a:solidFill>
                  <a:srgbClr val="005200"/>
                </a:solidFill>
                <a:latin typeface="+mj-lt"/>
              </a:endParaRPr>
            </a:p>
            <a:p>
              <a:pPr algn="ctr" defTabSz="968375" eaLnBrk="0" fontAlgn="auto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Director</a:t>
              </a:r>
              <a:r>
                <a:rPr lang="it-IT" sz="1600" dirty="0">
                  <a:solidFill>
                    <a:srgbClr val="005200"/>
                  </a:solidFill>
                  <a:latin typeface="+mj-lt"/>
                </a:rPr>
                <a:t> of </a:t>
              </a: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CNIT</a:t>
              </a:r>
              <a:endParaRPr lang="it-IT" sz="1600" dirty="0">
                <a:solidFill>
                  <a:srgbClr val="005200"/>
                </a:solidFill>
                <a:latin typeface="+mj-lt"/>
              </a:endParaRPr>
            </a:p>
          </p:txBody>
        </p:sp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5201152" y="5271671"/>
              <a:ext cx="2323176" cy="528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6762" tIns="48381" rIns="96762" bIns="48381">
              <a:spAutoFit/>
            </a:bodyPr>
            <a:lstStyle/>
            <a:p>
              <a:pPr defTabSz="96837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latin typeface="+mj-lt"/>
                </a:rPr>
                <a:t>e-mail: blefari@uniroma2.it</a:t>
              </a:r>
            </a:p>
            <a:p>
              <a:pPr defTabSz="96837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latin typeface="+mj-lt"/>
                </a:rPr>
                <a:t>http://blefari.eln.uniroma2.it</a:t>
              </a:r>
            </a:p>
          </p:txBody>
        </p:sp>
        <p:sp>
          <p:nvSpPr>
            <p:cNvPr id="7" name="Text Box 15"/>
            <p:cNvSpPr txBox="1">
              <a:spLocks noChangeArrowheads="1"/>
            </p:cNvSpPr>
            <p:nvPr/>
          </p:nvSpPr>
          <p:spPr bwMode="auto">
            <a:xfrm>
              <a:off x="638175" y="5271671"/>
              <a:ext cx="2967038" cy="52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6762" tIns="48381" rIns="96762" bIns="48381">
              <a:spAutoFit/>
            </a:bodyPr>
            <a:lstStyle/>
            <a:p>
              <a:pPr defTabSz="968375" eaLnBrk="0" fontAlgn="auto" hangingPunct="0">
                <a:spcBef>
                  <a:spcPts val="0"/>
                </a:spcBef>
                <a:spcAft>
                  <a:spcPts val="0"/>
                </a:spcAft>
                <a:tabLst>
                  <a:tab pos="533400" algn="l"/>
                </a:tabLst>
                <a:defRPr/>
              </a:pPr>
              <a:r>
                <a:rPr lang="it-IT" sz="1400" dirty="0" err="1">
                  <a:latin typeface="+mj-lt"/>
                </a:rPr>
                <a:t>Phone</a:t>
              </a:r>
              <a:r>
                <a:rPr lang="it-IT" sz="1400" dirty="0">
                  <a:latin typeface="+mj-lt"/>
                </a:rPr>
                <a:t>:	+39 06 7259 7501</a:t>
              </a:r>
            </a:p>
            <a:p>
              <a:pPr defTabSz="968375" eaLnBrk="0" fontAlgn="auto" hangingPunct="0">
                <a:spcBef>
                  <a:spcPts val="0"/>
                </a:spcBef>
                <a:spcAft>
                  <a:spcPts val="0"/>
                </a:spcAft>
                <a:tabLst>
                  <a:tab pos="533400" algn="l"/>
                </a:tabLst>
                <a:defRPr/>
              </a:pPr>
              <a:r>
                <a:rPr lang="it-IT" sz="1400" dirty="0">
                  <a:latin typeface="+mj-lt"/>
                </a:rPr>
                <a:t>Fax: 	+39 06 7259 7435</a:t>
              </a: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2272147" y="2278720"/>
              <a:ext cx="3597465" cy="836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6762" tIns="48381" rIns="96762" bIns="48381">
              <a:spAutoFit/>
            </a:bodyPr>
            <a:lstStyle/>
            <a:p>
              <a:pPr algn="ctr" defTabSz="96837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solidFill>
                    <a:srgbClr val="005200"/>
                  </a:solidFill>
                  <a:latin typeface="+mj-lt"/>
                </a:rPr>
                <a:t>UNIVERSITY OF ROME “TOR VERGATA”</a:t>
              </a:r>
            </a:p>
            <a:p>
              <a:pPr algn="ctr" defTabSz="96837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Department</a:t>
              </a:r>
              <a:r>
                <a:rPr lang="it-IT" sz="1600" dirty="0">
                  <a:solidFill>
                    <a:srgbClr val="005200"/>
                  </a:solidFill>
                  <a:latin typeface="+mj-lt"/>
                </a:rPr>
                <a:t> of </a:t>
              </a: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Electronics</a:t>
              </a:r>
              <a:r>
                <a:rPr lang="it-IT" sz="1600" dirty="0">
                  <a:solidFill>
                    <a:srgbClr val="005200"/>
                  </a:solidFill>
                  <a:latin typeface="+mj-lt"/>
                </a:rPr>
                <a:t> </a:t>
              </a: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Engineering</a:t>
              </a:r>
              <a:endParaRPr lang="it-IT" sz="1600" dirty="0">
                <a:solidFill>
                  <a:srgbClr val="336699"/>
                </a:solidFill>
                <a:latin typeface="+mj-lt"/>
              </a:endParaRPr>
            </a:p>
            <a:p>
              <a:pPr algn="ctr" defTabSz="96837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solidFill>
                    <a:srgbClr val="005200"/>
                  </a:solidFill>
                  <a:latin typeface="+mj-lt"/>
                </a:rPr>
                <a:t>Via del Politecnico, 1 - 00133 Rome - </a:t>
              </a:r>
              <a:r>
                <a:rPr lang="it-IT" sz="1600" dirty="0" err="1">
                  <a:solidFill>
                    <a:srgbClr val="005200"/>
                  </a:solidFill>
                  <a:latin typeface="+mj-lt"/>
                </a:rPr>
                <a:t>Italy</a:t>
              </a:r>
              <a:endParaRPr lang="it-IT" sz="1600" dirty="0">
                <a:solidFill>
                  <a:srgbClr val="005200"/>
                </a:solidFill>
                <a:latin typeface="+mj-lt"/>
              </a:endParaRPr>
            </a:p>
          </p:txBody>
        </p:sp>
        <p:pic>
          <p:nvPicPr>
            <p:cNvPr id="9" name="Picture 1" descr="LOGO TOR VERGATA copy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8436" y="2278720"/>
              <a:ext cx="1224136" cy="1392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631" y="2278720"/>
              <a:ext cx="1354219" cy="14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866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914</Words>
  <Application>Microsoft Office PowerPoint</Application>
  <PresentationFormat>Widescreen</PresentationFormat>
  <Paragraphs>137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Times</vt:lpstr>
      <vt:lpstr>Times New Roman</vt:lpstr>
      <vt:lpstr>Tema di Office</vt:lpstr>
      <vt:lpstr>Audizione davanti alla IX Commissione della Camera dei Deputati:  - Libro Bianco sull'intelligenza artificiale  - Una strategia europea per i dati  - Plasmare il futuro digitale dell'Europa  - Sicurezza cibernetica</vt:lpstr>
      <vt:lpstr>Visione di insieme</vt:lpstr>
      <vt:lpstr>5G perché</vt:lpstr>
      <vt:lpstr>Paure dei campi elettromagnetici</vt:lpstr>
      <vt:lpstr>5G: paure</vt:lpstr>
      <vt:lpstr>Più antenne? Bene</vt:lpstr>
      <vt:lpstr>Mettere più antenne 5G= bene</vt:lpstr>
      <vt:lpstr>Mettere più antenne 5G= bene</vt:lpstr>
      <vt:lpstr>6G</vt:lpstr>
      <vt:lpstr>Rischi</vt:lpstr>
      <vt:lpstr>Esempio di visione di insieme: progetto di Telemedicina, Tor Vergata</vt:lpstr>
      <vt:lpstr>Opportunità/azioni</vt:lpstr>
      <vt:lpstr>Covid-19 e Telecomunicazioni</vt:lpstr>
      <vt:lpstr>Grazie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NBM</dc:creator>
  <cp:lastModifiedBy>Cdd</cp:lastModifiedBy>
  <cp:revision>625</cp:revision>
  <dcterms:created xsi:type="dcterms:W3CDTF">2019-03-19T16:13:18Z</dcterms:created>
  <dcterms:modified xsi:type="dcterms:W3CDTF">2020-07-07T10:10:01Z</dcterms:modified>
</cp:coreProperties>
</file>