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87" r:id="rId3"/>
  </p:sldMasterIdLst>
  <p:notesMasterIdLst>
    <p:notesMasterId r:id="rId11"/>
  </p:notesMasterIdLst>
  <p:sldIdLst>
    <p:sldId id="256" r:id="rId4"/>
    <p:sldId id="257" r:id="rId5"/>
    <p:sldId id="258" r:id="rId6"/>
    <p:sldId id="336" r:id="rId7"/>
    <p:sldId id="337" r:id="rId8"/>
    <p:sldId id="259" r:id="rId9"/>
    <p:sldId id="335" r:id="rId10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712D58-00E7-4037-998E-CD21283A2320}" v="3" dt="2021-01-25T21:50:28.871"/>
    <p1510:client id="{8AE364C1-E85D-4136-90FB-E5A3BC291A7D}" v="74" dt="2021-01-25T21:27:22.7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53" autoAdjust="0"/>
  </p:normalViewPr>
  <p:slideViewPr>
    <p:cSldViewPr snapToGrid="0">
      <p:cViewPr varScale="1">
        <p:scale>
          <a:sx n="74" d="100"/>
          <a:sy n="74" d="100"/>
        </p:scale>
        <p:origin x="171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 Bruschi" userId="cef769bdd2b5e640" providerId="LiveId" clId="{64712D58-00E7-4037-998E-CD21283A2320}"/>
    <pc:docChg chg="modSld">
      <pc:chgData name="Luca Bruschi" userId="cef769bdd2b5e640" providerId="LiveId" clId="{64712D58-00E7-4037-998E-CD21283A2320}" dt="2021-01-25T21:53:24.164" v="163" actId="113"/>
      <pc:docMkLst>
        <pc:docMk/>
      </pc:docMkLst>
      <pc:sldChg chg="modSp mod">
        <pc:chgData name="Luca Bruschi" userId="cef769bdd2b5e640" providerId="LiveId" clId="{64712D58-00E7-4037-998E-CD21283A2320}" dt="2021-01-25T21:53:24.164" v="163" actId="113"/>
        <pc:sldMkLst>
          <pc:docMk/>
          <pc:sldMk cId="0" sldId="256"/>
        </pc:sldMkLst>
        <pc:spChg chg="mod">
          <ac:chgData name="Luca Bruschi" userId="cef769bdd2b5e640" providerId="LiveId" clId="{64712D58-00E7-4037-998E-CD21283A2320}" dt="2021-01-25T21:53:24.164" v="163" actId="113"/>
          <ac:spMkLst>
            <pc:docMk/>
            <pc:sldMk cId="0" sldId="256"/>
            <ac:spMk id="159" creationId="{00000000-0000-0000-0000-000000000000}"/>
          </ac:spMkLst>
        </pc:spChg>
        <pc:picChg chg="mod">
          <ac:chgData name="Luca Bruschi" userId="cef769bdd2b5e640" providerId="LiveId" clId="{64712D58-00E7-4037-998E-CD21283A2320}" dt="2021-01-25T21:50:28.871" v="139" actId="1076"/>
          <ac:picMkLst>
            <pc:docMk/>
            <pc:sldMk cId="0" sldId="256"/>
            <ac:picMk id="1026" creationId="{7EAEDC9E-9C1E-46C2-8E31-39D580D8B49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it-IT" sz="2000">
                <a:latin typeface="Arial"/>
              </a:rPr>
              <a:t>Fate clic per modificare il formato delle note</a:t>
            </a:r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it-IT" sz="1400">
                <a:latin typeface="Times New Roman"/>
              </a:rPr>
              <a:t>&lt;intestazione&gt;</a:t>
            </a:r>
            <a:endParaRPr/>
          </a:p>
        </p:txBody>
      </p:sp>
      <p:sp>
        <p:nvSpPr>
          <p:cNvPr id="15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it-IT" sz="1400">
                <a:latin typeface="Times New Roman"/>
              </a:rPr>
              <a:t>&lt;data/ora&gt;</a:t>
            </a:r>
            <a:endParaRPr/>
          </a:p>
        </p:txBody>
      </p:sp>
      <p:sp>
        <p:nvSpPr>
          <p:cNvPr id="15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it-IT" sz="1400">
                <a:latin typeface="Times New Roman"/>
              </a:rPr>
              <a:t>&lt;piè di pagina&gt;</a:t>
            </a:r>
            <a:endParaRPr/>
          </a:p>
        </p:txBody>
      </p:sp>
      <p:sp>
        <p:nvSpPr>
          <p:cNvPr id="15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B8624047-385E-40CC-A11D-D8F36053762A}" type="slidenum">
              <a:rPr lang="it-IT" sz="1400">
                <a:latin typeface="Times New Roman"/>
              </a:rPr>
              <a:pPr algn="r"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685800" y="2292480"/>
            <a:ext cx="7771680" cy="5310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6" name="Immagine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7" name="Immagine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685800" y="2292480"/>
            <a:ext cx="7771680" cy="5310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4" name="Immagine 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5" name="Immagine 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subTitle"/>
          </p:nvPr>
        </p:nvSpPr>
        <p:spPr>
          <a:xfrm>
            <a:off x="685800" y="2292480"/>
            <a:ext cx="7771680" cy="5310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50" name="Immagine 1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51" name="Immagine 1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40000" y="0"/>
            <a:ext cx="3131280" cy="768240"/>
          </a:xfrm>
          <a:prstGeom prst="rect">
            <a:avLst/>
          </a:prstGeom>
          <a:ln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it-IT">
                <a:latin typeface="Arial"/>
              </a:rPr>
              <a:t>Fate clic per modificare il formato del testo del titolo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Fate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it-IT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it-IT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40000" y="0"/>
            <a:ext cx="3131280" cy="76824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it-IT">
                <a:latin typeface="Arial"/>
              </a:rPr>
              <a:t>Fate clic per modificare il formato del testo del titolo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Fate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it-IT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it-IT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40000" y="0"/>
            <a:ext cx="3131280" cy="768240"/>
          </a:xfrm>
          <a:prstGeom prst="rect">
            <a:avLst/>
          </a:prstGeom>
          <a:ln>
            <a:noFill/>
          </a:ln>
        </p:spPr>
      </p:pic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68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it-IT">
                <a:latin typeface="Arial"/>
              </a:rPr>
              <a:t>Fate clic per modificare il formato del testo del titolo</a:t>
            </a:r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Fate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it-IT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it-IT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467640" y="332640"/>
            <a:ext cx="8352720" cy="5288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159" name="CustomShape 2"/>
          <p:cNvSpPr/>
          <p:nvPr/>
        </p:nvSpPr>
        <p:spPr>
          <a:xfrm>
            <a:off x="1080655" y="5808518"/>
            <a:ext cx="7564582" cy="1049482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b="1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RIFLESSIONI PER IL PIANO NAZIONALE DI RIPRESA E RESILIENZA	</a:t>
            </a:r>
          </a:p>
          <a:p>
            <a:pPr>
              <a:lnSpc>
                <a:spcPct val="100000"/>
              </a:lnSpc>
            </a:pPr>
            <a:r>
              <a:rPr lang="it-IT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               Luca Bruschi, Direttore Associazione Europea Vie Francigene</a:t>
            </a:r>
          </a:p>
          <a:p>
            <a:pPr algn="ctr">
              <a:lnSpc>
                <a:spcPct val="100000"/>
              </a:lnSpc>
            </a:pPr>
            <a:r>
              <a:rPr lang="it-IT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26 gennaio 2021</a:t>
            </a:r>
            <a:endParaRPr dirty="0">
              <a:latin typeface="PMingLiU-ExtB" panose="02020500000000000000" pitchFamily="18" charset="-120"/>
              <a:ea typeface="PMingLiU-ExtB" panose="02020500000000000000" pitchFamily="18" charset="-12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4FE06F1-F6BD-4FB3-8071-10CF359257D7}"/>
              </a:ext>
            </a:extLst>
          </p:cNvPr>
          <p:cNvSpPr txBox="1"/>
          <p:nvPr/>
        </p:nvSpPr>
        <p:spPr>
          <a:xfrm>
            <a:off x="790294" y="865492"/>
            <a:ext cx="77074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La Via Francigena e le Vie Romee, opportunità di sviluppo turistico e economico per l’Italia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EAEDC9E-9C1E-46C2-8E31-39D580D8B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060" y="2759499"/>
            <a:ext cx="5163880" cy="290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683640" y="692640"/>
            <a:ext cx="7771680" cy="553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dirty="0"/>
          </a:p>
        </p:txBody>
      </p:sp>
      <p:sp>
        <p:nvSpPr>
          <p:cNvPr id="161" name="TextShape 2"/>
          <p:cNvSpPr txBox="1"/>
          <p:nvPr/>
        </p:nvSpPr>
        <p:spPr>
          <a:xfrm>
            <a:off x="323640" y="1340640"/>
            <a:ext cx="8568720" cy="3240000"/>
          </a:xfrm>
          <a:prstGeom prst="rect">
            <a:avLst/>
          </a:prstGeom>
        </p:spPr>
        <p:txBody>
          <a:bodyPr lIns="0" tIns="0" rIns="0" bIns="0"/>
          <a:lstStyle/>
          <a:p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EA7013F-9085-46D2-89E6-2EB8AA79D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1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ottotitolo 1">
            <a:extLst>
              <a:ext uri="{FF2B5EF4-FFF2-40B4-BE49-F238E27FC236}">
                <a16:creationId xmlns:a16="http://schemas.microsoft.com/office/drawing/2014/main" id="{7C4560FB-13C3-4C03-A5E6-247631065C5F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91544" y="1340639"/>
            <a:ext cx="3800815" cy="497703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Itinerario Culturale del Consiglio d’Europa dal 1994;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Un percorso lungo 3.250 km da Canterbury a Roma, a Santa Maria di Leuca;</a:t>
            </a:r>
          </a:p>
          <a:p>
            <a:pPr marL="0" indent="0">
              <a:buNone/>
            </a:pPr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Coinvolti:</a:t>
            </a:r>
          </a:p>
          <a:p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4 Paesi (UK, FR, CH, IT)</a:t>
            </a:r>
          </a:p>
          <a:p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646 comuni europei</a:t>
            </a:r>
          </a:p>
          <a:p>
            <a:pPr marL="0" indent="0">
              <a:buNone/>
            </a:pPr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In Italia:</a:t>
            </a:r>
          </a:p>
          <a:p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319 comuni</a:t>
            </a:r>
          </a:p>
          <a:p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11 regioni</a:t>
            </a:r>
          </a:p>
          <a:p>
            <a:r>
              <a:rPr lang="it-IT" sz="24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1900km di percorso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685800" y="476640"/>
            <a:ext cx="7771680" cy="863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64" name="TextShape 2"/>
          <p:cNvSpPr txBox="1"/>
          <p:nvPr/>
        </p:nvSpPr>
        <p:spPr>
          <a:xfrm>
            <a:off x="-2210573" y="5114818"/>
            <a:ext cx="2937210" cy="2908832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77B6DCF-74BC-4291-B4B3-57DA8A0C326B}"/>
              </a:ext>
            </a:extLst>
          </p:cNvPr>
          <p:cNvSpPr txBox="1"/>
          <p:nvPr/>
        </p:nvSpPr>
        <p:spPr>
          <a:xfrm>
            <a:off x="176645" y="801980"/>
            <a:ext cx="889461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it-IT" sz="20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L'Itinerario europeo </a:t>
            </a:r>
            <a:r>
              <a:rPr lang="it-IT" sz="2000" b="1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della Via Francigena e delle vie Romee </a:t>
            </a:r>
            <a:r>
              <a:rPr lang="it-IT" sz="20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rappresenta uno strumento perfetto di una splendida rinascita del turismo esperienziale, culturale, sostenibile, outdoor.  </a:t>
            </a:r>
          </a:p>
          <a:p>
            <a:pPr algn="just" rtl="0" fontAlgn="base"/>
            <a:endParaRPr lang="it-IT" sz="2000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just" rtl="0" fontAlgn="base"/>
            <a:r>
              <a:rPr lang="it-IT" sz="20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Si tratta di un prodotto turistico che può coniugare la dimensione transazionale e interregionale, la bellezza con la sostenibilità, la cultura con l’arte, la gastronomia con le terme. E, soprattutto, ha una componente spirituale e immateriale. </a:t>
            </a:r>
          </a:p>
          <a:p>
            <a:pPr algn="just" rtl="0" fontAlgn="base"/>
            <a:endParaRPr lang="it-IT" sz="2000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just" rtl="0" fontAlgn="base"/>
            <a:r>
              <a:rPr lang="it-IT" sz="20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Lungo il cammino operano migliaia di </a:t>
            </a:r>
            <a:r>
              <a:rPr lang="it-IT" sz="2000" b="1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piccole e medie imprese</a:t>
            </a:r>
            <a:r>
              <a:rPr lang="it-IT" sz="20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, guide ambientali e escursionistiche, addetti ai lavori, associazioni culturali che trovano proprio nella Via Francigena un motivo di crescita. In riferimento al 2019 si può calcolare che la spesa degli oltre 50 mila camminatori/pellegrini della Via Francigena è stato superiore ai </a:t>
            </a:r>
            <a:r>
              <a:rPr lang="it-IT" sz="2000" b="1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20 milioni di euro. </a:t>
            </a:r>
            <a:endParaRPr lang="it-IT" sz="2000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2B6F7A9-BCE6-4B27-8F45-AE1B4CF9D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453" y="5178268"/>
            <a:ext cx="2213971" cy="167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74E2AB9F-F5C3-48FC-AE3E-1D10C6189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640" y="5178268"/>
            <a:ext cx="2213971" cy="167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A350C05A-C60B-4D98-A12B-A06B6B68C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827" y="5181114"/>
            <a:ext cx="2317173" cy="167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F5F45651-5162-4418-B762-0005BBCD8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178267"/>
            <a:ext cx="2275236" cy="17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8A53FEB3-D061-44D8-8EBA-02F5BE6C1E75}"/>
              </a:ext>
            </a:extLst>
          </p:cNvPr>
          <p:cNvSpPr txBox="1"/>
          <p:nvPr/>
        </p:nvSpPr>
        <p:spPr>
          <a:xfrm>
            <a:off x="332509" y="789709"/>
            <a:ext cx="8562109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it-IT" sz="4000" b="1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Valore aggiunto </a:t>
            </a:r>
          </a:p>
          <a:p>
            <a:pPr algn="just" rtl="0" fontAlgn="base"/>
            <a:endParaRPr lang="it-IT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r>
              <a:rPr lang="it-IT" sz="22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Turismo che mette al centro le persone, le comunità locali, i borghi; </a:t>
            </a:r>
            <a:endParaRPr lang="it-IT" sz="2200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r>
              <a:rPr lang="it-IT" sz="22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Destagionalizzazione e possibilità di praticare l’attività sui cammini in tutti i periodi dell’anno soprattutto quelle meni frequentati dal flusso turistico; </a:t>
            </a:r>
            <a:endParaRPr lang="it-IT" sz="2200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r>
              <a:rPr lang="it-IT" sz="22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Pubblico internazionale e di livello culturale ed economico elevato; </a:t>
            </a:r>
            <a:endParaRPr lang="it-IT" sz="2200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r>
              <a:rPr lang="it-IT" sz="22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Opportunità di lavoro e occupazione per i giovani; </a:t>
            </a:r>
            <a:endParaRPr lang="it-IT" sz="2200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r>
              <a:rPr lang="it-IT" sz="2200" b="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Promozione dell’autostima e dello sviluppo socio-economico-culturale delle comunità rurali attraversate dai cammini. </a:t>
            </a:r>
            <a:endParaRPr lang="it-IT" sz="2200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5427271-8A5B-49AA-BC24-C6570CE78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1500"/>
            <a:ext cx="370522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86A47F3B-FE72-406B-AFAF-98081051A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4391025"/>
            <a:ext cx="3895725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42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75D7EE6-FCCE-493C-BAB0-4EED11B26E36}"/>
              </a:ext>
            </a:extLst>
          </p:cNvPr>
          <p:cNvSpPr txBox="1"/>
          <p:nvPr/>
        </p:nvSpPr>
        <p:spPr>
          <a:xfrm>
            <a:off x="685799" y="782122"/>
            <a:ext cx="7772401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it-IT" sz="4000" b="1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Proposte strategiche </a:t>
            </a:r>
          </a:p>
          <a:p>
            <a:pPr algn="ctr" rtl="0" fontAlgn="base"/>
            <a:endParaRPr lang="it-IT" b="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it-IT" sz="240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Le vie romee come spina dorsale dei cammini.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it-IT" sz="240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Road to Rome 2021 </a:t>
            </a:r>
            <a:endParaRPr lang="it-IT" sz="240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it-IT" sz="240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“Prodotto bandiera”</a:t>
            </a:r>
            <a:endParaRPr lang="it-IT" sz="240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it-IT" sz="240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Osservatorio nazionale. </a:t>
            </a:r>
            <a:endParaRPr lang="it-IT" sz="240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it-IT" sz="240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Governance</a:t>
            </a:r>
            <a:endParaRPr lang="it-IT" sz="240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it-IT" sz="2400" i="0" dirty="0">
                <a:solidFill>
                  <a:srgbClr val="00000A"/>
                </a:solidFill>
                <a:effectLst/>
                <a:latin typeface="PMingLiU-ExtB" panose="02020500000000000000" pitchFamily="18" charset="-120"/>
                <a:ea typeface="PMingLiU-ExtB" panose="02020500000000000000" pitchFamily="18" charset="-120"/>
              </a:rPr>
              <a:t>Digitalizzazione del patrimonio culturale</a:t>
            </a:r>
            <a:endParaRPr lang="it-IT" sz="2400" i="0" dirty="0">
              <a:solidFill>
                <a:srgbClr val="000000"/>
              </a:solidFill>
              <a:effectLst/>
              <a:latin typeface="PMingLiU-ExtB" panose="02020500000000000000" pitchFamily="18" charset="-120"/>
              <a:ea typeface="PMingLiU-ExtB" panose="02020500000000000000" pitchFamily="18" charset="-12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0261C55-515E-4581-8043-5A01DB179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78" y="4096272"/>
            <a:ext cx="4042064" cy="269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DF82FFF2-790F-4127-B541-EF3924A9E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89" y="4096272"/>
            <a:ext cx="4141533" cy="269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099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685800" y="476640"/>
            <a:ext cx="7771680" cy="996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67" name="TextShape 2"/>
          <p:cNvSpPr txBox="1"/>
          <p:nvPr/>
        </p:nvSpPr>
        <p:spPr>
          <a:xfrm>
            <a:off x="539640" y="1628640"/>
            <a:ext cx="8208720" cy="2952000"/>
          </a:xfrm>
          <a:prstGeom prst="rect">
            <a:avLst/>
          </a:prstGeom>
        </p:spPr>
        <p:txBody>
          <a:bodyPr lIns="0" tIns="0" rIns="0" bIns="0"/>
          <a:lstStyle/>
          <a:p>
            <a:pPr algn="just">
              <a:lnSpc>
                <a:spcPct val="100000"/>
              </a:lnSpc>
            </a:pPr>
            <a:endParaRPr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D4E7A11-A956-4F7A-B221-EEECD5D75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0655"/>
            <a:ext cx="9144000" cy="577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CustomShape 2"/>
          <p:cNvSpPr/>
          <p:nvPr/>
        </p:nvSpPr>
        <p:spPr>
          <a:xfrm>
            <a:off x="-39960" y="4437000"/>
            <a:ext cx="9183960" cy="2420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3200" b="1" dirty="0">
                <a:solidFill>
                  <a:srgbClr val="000000"/>
                </a:solidFill>
                <a:latin typeface="PMingLiU-ExtB" panose="02020500000000000000" pitchFamily="18" charset="-120"/>
                <a:ea typeface="PMingLiU-ExtB" panose="02020500000000000000" pitchFamily="18" charset="-120"/>
              </a:rPr>
              <a:t>ASSOCIAZIONE EUROPEA VIE FRANCIGENE</a:t>
            </a:r>
            <a:endParaRPr dirty="0"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ctr">
              <a:lnSpc>
                <a:spcPct val="100000"/>
              </a:lnSpc>
            </a:pPr>
            <a:endParaRPr dirty="0"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ctr">
              <a:lnSpc>
                <a:spcPct val="100000"/>
              </a:lnSpc>
            </a:pPr>
            <a:r>
              <a:rPr lang="it-IT" sz="2400" dirty="0">
                <a:solidFill>
                  <a:srgbClr val="000000"/>
                </a:solidFill>
                <a:latin typeface="PMingLiU-ExtB" panose="02020500000000000000" pitchFamily="18" charset="-120"/>
                <a:ea typeface="PMingLiU-ExtB" panose="02020500000000000000" pitchFamily="18" charset="-120"/>
              </a:rPr>
              <a:t>Email: luca.bruschi@viefrancigene.org</a:t>
            </a:r>
          </a:p>
          <a:p>
            <a:pPr algn="ctr">
              <a:lnSpc>
                <a:spcPct val="100000"/>
              </a:lnSpc>
            </a:pPr>
            <a:r>
              <a:rPr lang="it-IT" sz="2400" dirty="0">
                <a:solidFill>
                  <a:srgbClr val="000000"/>
                </a:solidFill>
                <a:latin typeface="PMingLiU-ExtB" panose="02020500000000000000" pitchFamily="18" charset="-120"/>
                <a:ea typeface="PMingLiU-ExtB" panose="02020500000000000000" pitchFamily="18" charset="-120"/>
              </a:rPr>
              <a:t>Tel. 329 6629306</a:t>
            </a:r>
          </a:p>
          <a:p>
            <a:pPr algn="ctr">
              <a:lnSpc>
                <a:spcPct val="100000"/>
              </a:lnSpc>
            </a:pPr>
            <a:r>
              <a:rPr lang="it-IT" sz="2400" dirty="0">
                <a:solidFill>
                  <a:srgbClr val="000000"/>
                </a:solidFill>
                <a:latin typeface="PMingLiU-ExtB" panose="02020500000000000000" pitchFamily="18" charset="-120"/>
                <a:ea typeface="PMingLiU-ExtB" panose="02020500000000000000" pitchFamily="18" charset="-120"/>
              </a:rPr>
              <a:t>Web: www.viefrancigene.org</a:t>
            </a:r>
            <a:endParaRPr sz="2400" dirty="0">
              <a:latin typeface="PMingLiU-ExtB" panose="02020500000000000000" pitchFamily="18" charset="-120"/>
              <a:ea typeface="PMingLiU-ExtB" panose="02020500000000000000" pitchFamily="18" charset="-120"/>
            </a:endParaRPr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370" name="Picture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3640" y="836640"/>
            <a:ext cx="5233680" cy="3485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Office PowerPoint</Application>
  <PresentationFormat>Presentazione su schermo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7</vt:i4>
      </vt:variant>
    </vt:vector>
  </HeadingPairs>
  <TitlesOfParts>
    <vt:vector size="15" baseType="lpstr">
      <vt:lpstr>PMingLiU-ExtB</vt:lpstr>
      <vt:lpstr>Arial</vt:lpstr>
      <vt:lpstr>StarSymbol</vt:lpstr>
      <vt:lpstr>Times New Roman</vt:lpstr>
      <vt:lpstr>Wingdings</vt:lpstr>
      <vt:lpstr>Office Theme</vt:lpstr>
      <vt:lpstr>Office Theme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</dc:creator>
  <cp:lastModifiedBy>Luca Bruschi</cp:lastModifiedBy>
  <cp:revision>5</cp:revision>
  <dcterms:modified xsi:type="dcterms:W3CDTF">2021-01-25T21:53:50Z</dcterms:modified>
</cp:coreProperties>
</file>