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7" r:id="rId4"/>
    <p:sldId id="258" r:id="rId5"/>
    <p:sldId id="268" r:id="rId6"/>
    <p:sldId id="281" r:id="rId7"/>
    <p:sldId id="269" r:id="rId8"/>
    <p:sldId id="261" r:id="rId9"/>
    <p:sldId id="292" r:id="rId10"/>
    <p:sldId id="280" r:id="rId11"/>
    <p:sldId id="286" r:id="rId12"/>
    <p:sldId id="285" r:id="rId13"/>
    <p:sldId id="263" r:id="rId14"/>
    <p:sldId id="264" r:id="rId15"/>
    <p:sldId id="271" r:id="rId16"/>
    <p:sldId id="265" r:id="rId17"/>
    <p:sldId id="266" r:id="rId18"/>
    <p:sldId id="270" r:id="rId19"/>
    <p:sldId id="272" r:id="rId20"/>
    <p:sldId id="259" r:id="rId21"/>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Stile chi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1" d="100"/>
          <a:sy n="81" d="100"/>
        </p:scale>
        <p:origin x="120" y="67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adf.lan\dfs\ADF-FILESERVER\DE\DE-A10\01_SEGRETERIA\MEA\Segreteria\STATISTICHE\ING.%20FOSSATI\GRAFICI%20INCIDENTI%202010-2020%20Per%20Ing%20Lenti%20rel%20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adf.lan\dfs\ADF-FILESERVER\DE\CONDIVISA\A6-A10%20ESERCIZIO\presentazione%20a6\A6%20DATI%20E%20GRAFICI%20INCIDENTI%20E%20TRAFFICO%202010-2020.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Foglio_di_lavoro_di_Microsoft_Excel.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Foglio_di_lavoro_di_Microsoft_Excel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adf.lan\dfs\ADF-FILESERVER\DE\CONDIVISA\A6-A10%20ESERCIZIO\presentazione%20per%20Lenti%2014.04.2021\A10_GRAFICI%20INCIDENTI%202010-2020%20Per%20Ing%20Lenti%20rev2.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adf.lan\dfs\ADF-FILESERVER\DE\CONDIVISA\A6-A10%20ESERCIZIO\presentazione%20per%20Lenti%2014.04.2021\riunione%20LENTI.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2544126356057586E-2"/>
          <c:y val="2.8010165464488545E-2"/>
          <c:w val="0.95150836307352482"/>
          <c:h val="0.85466954721577548"/>
        </c:manualLayout>
      </c:layout>
      <c:barChart>
        <c:barDir val="col"/>
        <c:grouping val="clustered"/>
        <c:varyColors val="0"/>
        <c:ser>
          <c:idx val="0"/>
          <c:order val="0"/>
          <c:tx>
            <c:strRef>
              <c:f>'Incidenti 2010 2020'!$A$12</c:f>
              <c:strCache>
                <c:ptCount val="1"/>
                <c:pt idx="0">
                  <c:v>Incid Totali</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'Incidenti 2010 2020'!$B$11:$L$11</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'Incidenti 2010 2020'!$B$12:$L$12</c:f>
              <c:numCache>
                <c:formatCode>General</c:formatCode>
                <c:ptCount val="11"/>
                <c:pt idx="0">
                  <c:v>373</c:v>
                </c:pt>
                <c:pt idx="1">
                  <c:v>433</c:v>
                </c:pt>
                <c:pt idx="2">
                  <c:v>378</c:v>
                </c:pt>
                <c:pt idx="3">
                  <c:v>374</c:v>
                </c:pt>
                <c:pt idx="4">
                  <c:v>376</c:v>
                </c:pt>
                <c:pt idx="5">
                  <c:v>394</c:v>
                </c:pt>
                <c:pt idx="6">
                  <c:v>422</c:v>
                </c:pt>
                <c:pt idx="7">
                  <c:v>420</c:v>
                </c:pt>
                <c:pt idx="8">
                  <c:v>414</c:v>
                </c:pt>
                <c:pt idx="9">
                  <c:v>434</c:v>
                </c:pt>
                <c:pt idx="10">
                  <c:v>284</c:v>
                </c:pt>
              </c:numCache>
            </c:numRef>
          </c:val>
          <c:extLst>
            <c:ext xmlns:c16="http://schemas.microsoft.com/office/drawing/2014/chart" uri="{C3380CC4-5D6E-409C-BE32-E72D297353CC}">
              <c16:uniqueId val="{00000000-DC1A-4EFC-B768-C22EAA9CAC46}"/>
            </c:ext>
          </c:extLst>
        </c:ser>
        <c:ser>
          <c:idx val="1"/>
          <c:order val="1"/>
          <c:tx>
            <c:strRef>
              <c:f>'Incidenti 2010 2020'!$A$13</c:f>
              <c:strCache>
                <c:ptCount val="1"/>
                <c:pt idx="0">
                  <c:v>Feriti totali</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'Incidenti 2010 2020'!$B$11:$L$11</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'Incidenti 2010 2020'!$B$13:$L$13</c:f>
              <c:numCache>
                <c:formatCode>General</c:formatCode>
                <c:ptCount val="11"/>
                <c:pt idx="0">
                  <c:v>202</c:v>
                </c:pt>
                <c:pt idx="1">
                  <c:v>236</c:v>
                </c:pt>
                <c:pt idx="2">
                  <c:v>181</c:v>
                </c:pt>
                <c:pt idx="3">
                  <c:v>165</c:v>
                </c:pt>
                <c:pt idx="4">
                  <c:v>145</c:v>
                </c:pt>
                <c:pt idx="5">
                  <c:v>200</c:v>
                </c:pt>
                <c:pt idx="6">
                  <c:v>164</c:v>
                </c:pt>
                <c:pt idx="7">
                  <c:v>184</c:v>
                </c:pt>
                <c:pt idx="8">
                  <c:v>145</c:v>
                </c:pt>
                <c:pt idx="9">
                  <c:v>186</c:v>
                </c:pt>
                <c:pt idx="10">
                  <c:v>75</c:v>
                </c:pt>
              </c:numCache>
            </c:numRef>
          </c:val>
          <c:extLst>
            <c:ext xmlns:c16="http://schemas.microsoft.com/office/drawing/2014/chart" uri="{C3380CC4-5D6E-409C-BE32-E72D297353CC}">
              <c16:uniqueId val="{00000001-DC1A-4EFC-B768-C22EAA9CAC46}"/>
            </c:ext>
          </c:extLst>
        </c:ser>
        <c:ser>
          <c:idx val="2"/>
          <c:order val="2"/>
          <c:tx>
            <c:strRef>
              <c:f>'Incidenti 2010 2020'!$A$14</c:f>
              <c:strCache>
                <c:ptCount val="1"/>
                <c:pt idx="0">
                  <c:v>inc conseg persone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'Incidenti 2010 2020'!$B$11:$L$11</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'Incidenti 2010 2020'!$B$14:$L$14</c:f>
              <c:numCache>
                <c:formatCode>General</c:formatCode>
                <c:ptCount val="11"/>
                <c:pt idx="0">
                  <c:v>121</c:v>
                </c:pt>
                <c:pt idx="1">
                  <c:v>135</c:v>
                </c:pt>
                <c:pt idx="2">
                  <c:v>103</c:v>
                </c:pt>
                <c:pt idx="3">
                  <c:v>104</c:v>
                </c:pt>
                <c:pt idx="4">
                  <c:v>86</c:v>
                </c:pt>
                <c:pt idx="5">
                  <c:v>102</c:v>
                </c:pt>
                <c:pt idx="6">
                  <c:v>94</c:v>
                </c:pt>
                <c:pt idx="7">
                  <c:v>109</c:v>
                </c:pt>
                <c:pt idx="8">
                  <c:v>86</c:v>
                </c:pt>
                <c:pt idx="9">
                  <c:v>94</c:v>
                </c:pt>
                <c:pt idx="10">
                  <c:v>51</c:v>
                </c:pt>
              </c:numCache>
            </c:numRef>
          </c:val>
          <c:extLst>
            <c:ext xmlns:c16="http://schemas.microsoft.com/office/drawing/2014/chart" uri="{C3380CC4-5D6E-409C-BE32-E72D297353CC}">
              <c16:uniqueId val="{00000002-DC1A-4EFC-B768-C22EAA9CAC46}"/>
            </c:ext>
          </c:extLst>
        </c:ser>
        <c:ser>
          <c:idx val="3"/>
          <c:order val="3"/>
          <c:tx>
            <c:strRef>
              <c:f>'Incidenti 2010 2020'!$A$15</c:f>
              <c:strCache>
                <c:ptCount val="1"/>
                <c:pt idx="0">
                  <c:v>mortali</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'Incidenti 2010 2020'!$B$11:$L$11</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'Incidenti 2010 2020'!$B$15:$L$15</c:f>
              <c:numCache>
                <c:formatCode>General</c:formatCode>
                <c:ptCount val="11"/>
                <c:pt idx="0">
                  <c:v>2</c:v>
                </c:pt>
                <c:pt idx="1">
                  <c:v>3</c:v>
                </c:pt>
                <c:pt idx="2">
                  <c:v>1</c:v>
                </c:pt>
                <c:pt idx="3">
                  <c:v>2</c:v>
                </c:pt>
                <c:pt idx="4">
                  <c:v>1</c:v>
                </c:pt>
                <c:pt idx="5">
                  <c:v>4</c:v>
                </c:pt>
                <c:pt idx="6">
                  <c:v>3</c:v>
                </c:pt>
                <c:pt idx="7">
                  <c:v>1</c:v>
                </c:pt>
                <c:pt idx="8">
                  <c:v>4</c:v>
                </c:pt>
                <c:pt idx="9">
                  <c:v>0</c:v>
                </c:pt>
                <c:pt idx="10">
                  <c:v>3</c:v>
                </c:pt>
              </c:numCache>
            </c:numRef>
          </c:val>
          <c:extLst>
            <c:ext xmlns:c16="http://schemas.microsoft.com/office/drawing/2014/chart" uri="{C3380CC4-5D6E-409C-BE32-E72D297353CC}">
              <c16:uniqueId val="{00000003-DC1A-4EFC-B768-C22EAA9CAC46}"/>
            </c:ext>
          </c:extLst>
        </c:ser>
        <c:ser>
          <c:idx val="4"/>
          <c:order val="4"/>
          <c:tx>
            <c:strRef>
              <c:f>'Incidenti 2010 2020'!$A$16</c:f>
              <c:strCache>
                <c:ptCount val="1"/>
                <c:pt idx="0">
                  <c:v>morti </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'Incidenti 2010 2020'!$B$11:$L$11</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'Incidenti 2010 2020'!$B$16:$L$16</c:f>
              <c:numCache>
                <c:formatCode>General</c:formatCode>
                <c:ptCount val="11"/>
                <c:pt idx="0">
                  <c:v>2</c:v>
                </c:pt>
                <c:pt idx="1">
                  <c:v>3</c:v>
                </c:pt>
                <c:pt idx="2">
                  <c:v>1</c:v>
                </c:pt>
                <c:pt idx="3">
                  <c:v>4</c:v>
                </c:pt>
                <c:pt idx="4">
                  <c:v>2</c:v>
                </c:pt>
                <c:pt idx="5">
                  <c:v>7</c:v>
                </c:pt>
                <c:pt idx="6">
                  <c:v>3</c:v>
                </c:pt>
                <c:pt idx="7">
                  <c:v>1</c:v>
                </c:pt>
                <c:pt idx="8">
                  <c:v>4</c:v>
                </c:pt>
                <c:pt idx="9">
                  <c:v>0</c:v>
                </c:pt>
                <c:pt idx="10">
                  <c:v>3</c:v>
                </c:pt>
              </c:numCache>
            </c:numRef>
          </c:val>
          <c:extLst>
            <c:ext xmlns:c16="http://schemas.microsoft.com/office/drawing/2014/chart" uri="{C3380CC4-5D6E-409C-BE32-E72D297353CC}">
              <c16:uniqueId val="{00000004-DC1A-4EFC-B768-C22EAA9CAC46}"/>
            </c:ext>
          </c:extLst>
        </c:ser>
        <c:dLbls>
          <c:showLegendKey val="0"/>
          <c:showVal val="0"/>
          <c:showCatName val="0"/>
          <c:showSerName val="0"/>
          <c:showPercent val="0"/>
          <c:showBubbleSize val="0"/>
        </c:dLbls>
        <c:gapWidth val="219"/>
        <c:overlap val="-27"/>
        <c:axId val="1110400495"/>
        <c:axId val="1116879935"/>
      </c:barChart>
      <c:catAx>
        <c:axId val="11104004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1116879935"/>
        <c:crosses val="autoZero"/>
        <c:auto val="1"/>
        <c:lblAlgn val="ctr"/>
        <c:lblOffset val="100"/>
        <c:noMultiLvlLbl val="0"/>
      </c:catAx>
      <c:valAx>
        <c:axId val="111687993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1110400495"/>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it-IT"/>
              <a:t>rapporto percentuale incidenti/transiti</a:t>
            </a:r>
            <a:r>
              <a:rPr lang="it-IT" baseline="0"/>
              <a:t> veicoli per km</a:t>
            </a:r>
            <a:endParaRPr lang="it-IT"/>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it-IT"/>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'DATI VKM TRIM 2010 - 2021'!$B$8:$M$8</c:f>
              <c:numCache>
                <c:formatCode>General</c:formatCode>
                <c:ptCount val="12"/>
                <c:pt idx="0">
                  <c:v>2010</c:v>
                </c:pt>
                <c:pt idx="1">
                  <c:v>2011</c:v>
                </c:pt>
                <c:pt idx="2">
                  <c:v>2012</c:v>
                </c:pt>
                <c:pt idx="3">
                  <c:v>2013</c:v>
                </c:pt>
                <c:pt idx="4">
                  <c:v>2014</c:v>
                </c:pt>
                <c:pt idx="5">
                  <c:v>2015</c:v>
                </c:pt>
                <c:pt idx="6">
                  <c:v>2016</c:v>
                </c:pt>
                <c:pt idx="7">
                  <c:v>2017</c:v>
                </c:pt>
                <c:pt idx="8">
                  <c:v>2018</c:v>
                </c:pt>
                <c:pt idx="9">
                  <c:v>2019</c:v>
                </c:pt>
                <c:pt idx="10">
                  <c:v>2020</c:v>
                </c:pt>
                <c:pt idx="11">
                  <c:v>2021</c:v>
                </c:pt>
              </c:numCache>
            </c:numRef>
          </c:cat>
          <c:val>
            <c:numRef>
              <c:f>'DATI VKM TRIM 2010 - 2021'!$B$9:$M$9</c:f>
              <c:numCache>
                <c:formatCode>0.00</c:formatCode>
                <c:ptCount val="12"/>
                <c:pt idx="0">
                  <c:v>0.46779417056495143</c:v>
                </c:pt>
                <c:pt idx="1">
                  <c:v>0.29239766081871343</c:v>
                </c:pt>
                <c:pt idx="2">
                  <c:v>0.34360452227887389</c:v>
                </c:pt>
                <c:pt idx="3">
                  <c:v>0.35857042087937924</c:v>
                </c:pt>
                <c:pt idx="4">
                  <c:v>0.35681921159945629</c:v>
                </c:pt>
                <c:pt idx="5">
                  <c:v>0.26910354880304982</c:v>
                </c:pt>
                <c:pt idx="6">
                  <c:v>0.43523859465128478</c:v>
                </c:pt>
                <c:pt idx="7">
                  <c:v>0.58640373637778931</c:v>
                </c:pt>
                <c:pt idx="8">
                  <c:v>0.40894365075150035</c:v>
                </c:pt>
                <c:pt idx="9">
                  <c:v>0.27205400775857724</c:v>
                </c:pt>
                <c:pt idx="10">
                  <c:v>0.40459829169610173</c:v>
                </c:pt>
                <c:pt idx="11">
                  <c:v>0.32421020885169272</c:v>
                </c:pt>
              </c:numCache>
            </c:numRef>
          </c:val>
          <c:extLst>
            <c:ext xmlns:c16="http://schemas.microsoft.com/office/drawing/2014/chart" uri="{C3380CC4-5D6E-409C-BE32-E72D297353CC}">
              <c16:uniqueId val="{00000000-D927-44DB-8077-53697F61ADE5}"/>
            </c:ext>
          </c:extLst>
        </c:ser>
        <c:dLbls>
          <c:showLegendKey val="0"/>
          <c:showVal val="0"/>
          <c:showCatName val="0"/>
          <c:showSerName val="0"/>
          <c:showPercent val="0"/>
          <c:showBubbleSize val="0"/>
        </c:dLbls>
        <c:gapWidth val="219"/>
        <c:axId val="953588239"/>
        <c:axId val="1203486127"/>
      </c:barChart>
      <c:catAx>
        <c:axId val="9535882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1203486127"/>
        <c:crosses val="autoZero"/>
        <c:auto val="1"/>
        <c:lblAlgn val="ctr"/>
        <c:lblOffset val="100"/>
        <c:noMultiLvlLbl val="0"/>
      </c:catAx>
      <c:valAx>
        <c:axId val="1203486127"/>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95358823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it-IT"/>
        </a:p>
      </c:txPr>
    </c:title>
    <c:autoTitleDeleted val="0"/>
    <c:plotArea>
      <c:layout>
        <c:manualLayout>
          <c:layoutTarget val="inner"/>
          <c:xMode val="edge"/>
          <c:yMode val="edge"/>
          <c:x val="4.7597851062345035E-2"/>
          <c:y val="0.11799852832965416"/>
          <c:w val="0.93538865005985172"/>
          <c:h val="0.82255108839871838"/>
        </c:manualLayout>
      </c:layout>
      <c:barChart>
        <c:barDir val="col"/>
        <c:grouping val="clustered"/>
        <c:varyColors val="0"/>
        <c:ser>
          <c:idx val="0"/>
          <c:order val="0"/>
          <c:tx>
            <c:strRef>
              <c:f>'Incidenti 1° trim. 2010 2021'!$A$26</c:f>
              <c:strCache>
                <c:ptCount val="1"/>
                <c:pt idx="0">
                  <c:v>rapporto percentuale incidenti/transiti veicoli per km</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'Incidenti 1° trim. 2010 2021'!$B$25:$M$25</c:f>
              <c:numCache>
                <c:formatCode>General</c:formatCode>
                <c:ptCount val="12"/>
                <c:pt idx="0">
                  <c:v>2010</c:v>
                </c:pt>
                <c:pt idx="1">
                  <c:v>2011</c:v>
                </c:pt>
                <c:pt idx="2">
                  <c:v>2012</c:v>
                </c:pt>
                <c:pt idx="3">
                  <c:v>2013</c:v>
                </c:pt>
                <c:pt idx="4">
                  <c:v>2014</c:v>
                </c:pt>
                <c:pt idx="5">
                  <c:v>2015</c:v>
                </c:pt>
                <c:pt idx="6">
                  <c:v>2016</c:v>
                </c:pt>
                <c:pt idx="7">
                  <c:v>2017</c:v>
                </c:pt>
                <c:pt idx="8">
                  <c:v>2018</c:v>
                </c:pt>
                <c:pt idx="9">
                  <c:v>2019</c:v>
                </c:pt>
                <c:pt idx="10">
                  <c:v>2020</c:v>
                </c:pt>
                <c:pt idx="11">
                  <c:v>2021</c:v>
                </c:pt>
              </c:numCache>
            </c:numRef>
          </c:cat>
          <c:val>
            <c:numRef>
              <c:f>'Incidenti 1° trim. 2010 2021'!$B$26:$M$26</c:f>
              <c:numCache>
                <c:formatCode>0.00</c:formatCode>
                <c:ptCount val="12"/>
                <c:pt idx="0">
                  <c:v>0.29654654654654655</c:v>
                </c:pt>
                <c:pt idx="1">
                  <c:v>0.3449161560195208</c:v>
                </c:pt>
                <c:pt idx="2">
                  <c:v>0.29067420266451355</c:v>
                </c:pt>
                <c:pt idx="3">
                  <c:v>0.3849443969204448</c:v>
                </c:pt>
                <c:pt idx="4">
                  <c:v>0.26173660157872874</c:v>
                </c:pt>
                <c:pt idx="5">
                  <c:v>0.34481469326032677</c:v>
                </c:pt>
                <c:pt idx="6">
                  <c:v>0.34177677316120209</c:v>
                </c:pt>
                <c:pt idx="7">
                  <c:v>0.387301308439575</c:v>
                </c:pt>
                <c:pt idx="8">
                  <c:v>0.32232391563867885</c:v>
                </c:pt>
                <c:pt idx="9">
                  <c:v>0.34918694993135302</c:v>
                </c:pt>
                <c:pt idx="10">
                  <c:v>0.34126984126984128</c:v>
                </c:pt>
                <c:pt idx="11">
                  <c:v>0.3545722086302876</c:v>
                </c:pt>
              </c:numCache>
            </c:numRef>
          </c:val>
          <c:extLst>
            <c:ext xmlns:c16="http://schemas.microsoft.com/office/drawing/2014/chart" uri="{C3380CC4-5D6E-409C-BE32-E72D297353CC}">
              <c16:uniqueId val="{00000000-6FDB-4DFE-BC20-FD03B0DE992A}"/>
            </c:ext>
          </c:extLst>
        </c:ser>
        <c:dLbls>
          <c:showLegendKey val="0"/>
          <c:showVal val="0"/>
          <c:showCatName val="0"/>
          <c:showSerName val="0"/>
          <c:showPercent val="0"/>
          <c:showBubbleSize val="0"/>
        </c:dLbls>
        <c:gapWidth val="219"/>
        <c:overlap val="-27"/>
        <c:axId val="174699120"/>
        <c:axId val="174699680"/>
      </c:barChart>
      <c:catAx>
        <c:axId val="174699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174699680"/>
        <c:crosses val="autoZero"/>
        <c:auto val="1"/>
        <c:lblAlgn val="ctr"/>
        <c:lblOffset val="100"/>
        <c:noMultiLvlLbl val="0"/>
      </c:catAx>
      <c:valAx>
        <c:axId val="174699680"/>
        <c:scaling>
          <c:orientation val="minMax"/>
          <c:max val="0.70000000000000007"/>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1746991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'DATI INC CANT 2019-2021'!$A$15</c:f>
              <c:strCache>
                <c:ptCount val="1"/>
                <c:pt idx="0">
                  <c:v>Incidenti in area di cantiere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'DATI INC CANT 2019-2021'!$B$14:$E$14</c:f>
              <c:numCache>
                <c:formatCode>General</c:formatCode>
                <c:ptCount val="4"/>
                <c:pt idx="0">
                  <c:v>2018</c:v>
                </c:pt>
                <c:pt idx="1">
                  <c:v>2019</c:v>
                </c:pt>
                <c:pt idx="2">
                  <c:v>2020</c:v>
                </c:pt>
                <c:pt idx="3">
                  <c:v>2021</c:v>
                </c:pt>
              </c:numCache>
            </c:numRef>
          </c:cat>
          <c:val>
            <c:numRef>
              <c:f>'DATI INC CANT 2019-2021'!$B$15:$E$15</c:f>
              <c:numCache>
                <c:formatCode>General</c:formatCode>
                <c:ptCount val="4"/>
                <c:pt idx="0">
                  <c:v>14</c:v>
                </c:pt>
                <c:pt idx="1">
                  <c:v>20</c:v>
                </c:pt>
                <c:pt idx="2">
                  <c:v>40</c:v>
                </c:pt>
                <c:pt idx="3">
                  <c:v>5</c:v>
                </c:pt>
              </c:numCache>
            </c:numRef>
          </c:val>
          <c:extLst>
            <c:ext xmlns:c16="http://schemas.microsoft.com/office/drawing/2014/chart" uri="{C3380CC4-5D6E-409C-BE32-E72D297353CC}">
              <c16:uniqueId val="{00000000-94A5-4046-986F-9A136013F62A}"/>
            </c:ext>
          </c:extLst>
        </c:ser>
        <c:ser>
          <c:idx val="1"/>
          <c:order val="1"/>
          <c:tx>
            <c:strRef>
              <c:f>'DATI INC CANT 2019-2021'!$A$16</c:f>
              <c:strCache>
                <c:ptCount val="1"/>
                <c:pt idx="0">
                  <c:v>di cui con feriti</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'DATI INC CANT 2019-2021'!$B$14:$E$14</c:f>
              <c:numCache>
                <c:formatCode>General</c:formatCode>
                <c:ptCount val="4"/>
                <c:pt idx="0">
                  <c:v>2018</c:v>
                </c:pt>
                <c:pt idx="1">
                  <c:v>2019</c:v>
                </c:pt>
                <c:pt idx="2">
                  <c:v>2020</c:v>
                </c:pt>
                <c:pt idx="3">
                  <c:v>2021</c:v>
                </c:pt>
              </c:numCache>
            </c:numRef>
          </c:cat>
          <c:val>
            <c:numRef>
              <c:f>'DATI INC CANT 2019-2021'!$B$16:$E$16</c:f>
              <c:numCache>
                <c:formatCode>General</c:formatCode>
                <c:ptCount val="4"/>
                <c:pt idx="0">
                  <c:v>3</c:v>
                </c:pt>
                <c:pt idx="1">
                  <c:v>6</c:v>
                </c:pt>
                <c:pt idx="2">
                  <c:v>11</c:v>
                </c:pt>
                <c:pt idx="3">
                  <c:v>2</c:v>
                </c:pt>
              </c:numCache>
            </c:numRef>
          </c:val>
          <c:extLst>
            <c:ext xmlns:c16="http://schemas.microsoft.com/office/drawing/2014/chart" uri="{C3380CC4-5D6E-409C-BE32-E72D297353CC}">
              <c16:uniqueId val="{00000001-94A5-4046-986F-9A136013F62A}"/>
            </c:ext>
          </c:extLst>
        </c:ser>
        <c:ser>
          <c:idx val="2"/>
          <c:order val="2"/>
          <c:tx>
            <c:strRef>
              <c:f>'DATI INC CANT 2019-2021'!$A$17</c:f>
              <c:strCache>
                <c:ptCount val="1"/>
                <c:pt idx="0">
                  <c:v>di cui mortali</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'DATI INC CANT 2019-2021'!$B$14:$E$14</c:f>
              <c:numCache>
                <c:formatCode>General</c:formatCode>
                <c:ptCount val="4"/>
                <c:pt idx="0">
                  <c:v>2018</c:v>
                </c:pt>
                <c:pt idx="1">
                  <c:v>2019</c:v>
                </c:pt>
                <c:pt idx="2">
                  <c:v>2020</c:v>
                </c:pt>
                <c:pt idx="3">
                  <c:v>2021</c:v>
                </c:pt>
              </c:numCache>
            </c:numRef>
          </c:cat>
          <c:val>
            <c:numRef>
              <c:f>'DATI INC CANT 2019-2021'!$B$17:$E$17</c:f>
              <c:numCache>
                <c:formatCode>General</c:formatCode>
                <c:ptCount val="4"/>
                <c:pt idx="0">
                  <c:v>0</c:v>
                </c:pt>
                <c:pt idx="1">
                  <c:v>1</c:v>
                </c:pt>
                <c:pt idx="2">
                  <c:v>0</c:v>
                </c:pt>
                <c:pt idx="3">
                  <c:v>0</c:v>
                </c:pt>
              </c:numCache>
            </c:numRef>
          </c:val>
          <c:extLst>
            <c:ext xmlns:c16="http://schemas.microsoft.com/office/drawing/2014/chart" uri="{C3380CC4-5D6E-409C-BE32-E72D297353CC}">
              <c16:uniqueId val="{00000002-94A5-4046-986F-9A136013F62A}"/>
            </c:ext>
          </c:extLst>
        </c:ser>
        <c:dLbls>
          <c:showLegendKey val="0"/>
          <c:showVal val="0"/>
          <c:showCatName val="0"/>
          <c:showSerName val="0"/>
          <c:showPercent val="0"/>
          <c:showBubbleSize val="0"/>
        </c:dLbls>
        <c:gapWidth val="219"/>
        <c:overlap val="-27"/>
        <c:axId val="965373727"/>
        <c:axId val="1073437375"/>
      </c:barChart>
      <c:catAx>
        <c:axId val="9653737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1073437375"/>
        <c:crosses val="autoZero"/>
        <c:auto val="1"/>
        <c:lblAlgn val="ctr"/>
        <c:lblOffset val="100"/>
        <c:noMultiLvlLbl val="0"/>
      </c:catAx>
      <c:valAx>
        <c:axId val="107343737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96537372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'[A10_GRAFICI INCIDENTI 2010-2020 Per Ing Lenti rev2.xlsx]Incidenti cantieri 2019 2021'!$A$7</c:f>
              <c:strCache>
                <c:ptCount val="1"/>
                <c:pt idx="0">
                  <c:v>Incidenti in area di cantiere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'[A10_GRAFICI INCIDENTI 2010-2020 Per Ing Lenti rev2.xlsx]Incidenti cantieri 2019 2021'!$B$6:$E$6</c:f>
              <c:numCache>
                <c:formatCode>General</c:formatCode>
                <c:ptCount val="4"/>
                <c:pt idx="0">
                  <c:v>2018</c:v>
                </c:pt>
                <c:pt idx="1">
                  <c:v>2019</c:v>
                </c:pt>
                <c:pt idx="2">
                  <c:v>2020</c:v>
                </c:pt>
                <c:pt idx="3">
                  <c:v>2021</c:v>
                </c:pt>
              </c:numCache>
            </c:numRef>
          </c:cat>
          <c:val>
            <c:numRef>
              <c:f>'[A10_GRAFICI INCIDENTI 2010-2020 Per Ing Lenti rev2.xlsx]Incidenti cantieri 2019 2021'!$B$7:$E$7</c:f>
              <c:numCache>
                <c:formatCode>General</c:formatCode>
                <c:ptCount val="4"/>
                <c:pt idx="0">
                  <c:v>19</c:v>
                </c:pt>
                <c:pt idx="1">
                  <c:v>57</c:v>
                </c:pt>
                <c:pt idx="2">
                  <c:v>39</c:v>
                </c:pt>
                <c:pt idx="3">
                  <c:v>27</c:v>
                </c:pt>
              </c:numCache>
            </c:numRef>
          </c:val>
          <c:extLst>
            <c:ext xmlns:c16="http://schemas.microsoft.com/office/drawing/2014/chart" uri="{C3380CC4-5D6E-409C-BE32-E72D297353CC}">
              <c16:uniqueId val="{00000000-0407-4E27-98B1-863158E26D5C}"/>
            </c:ext>
          </c:extLst>
        </c:ser>
        <c:ser>
          <c:idx val="1"/>
          <c:order val="1"/>
          <c:tx>
            <c:strRef>
              <c:f>'[A10_GRAFICI INCIDENTI 2010-2020 Per Ing Lenti rev2.xlsx]Incidenti cantieri 2019 2021'!$A$8</c:f>
              <c:strCache>
                <c:ptCount val="1"/>
                <c:pt idx="0">
                  <c:v>di cui con feriti</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'[A10_GRAFICI INCIDENTI 2010-2020 Per Ing Lenti rev2.xlsx]Incidenti cantieri 2019 2021'!$B$6:$E$6</c:f>
              <c:numCache>
                <c:formatCode>General</c:formatCode>
                <c:ptCount val="4"/>
                <c:pt idx="0">
                  <c:v>2018</c:v>
                </c:pt>
                <c:pt idx="1">
                  <c:v>2019</c:v>
                </c:pt>
                <c:pt idx="2">
                  <c:v>2020</c:v>
                </c:pt>
                <c:pt idx="3">
                  <c:v>2021</c:v>
                </c:pt>
              </c:numCache>
            </c:numRef>
          </c:cat>
          <c:val>
            <c:numRef>
              <c:f>'[A10_GRAFICI INCIDENTI 2010-2020 Per Ing Lenti rev2.xlsx]Incidenti cantieri 2019 2021'!$B$8:$E$8</c:f>
              <c:numCache>
                <c:formatCode>General</c:formatCode>
                <c:ptCount val="4"/>
                <c:pt idx="0">
                  <c:v>3</c:v>
                </c:pt>
                <c:pt idx="1">
                  <c:v>19</c:v>
                </c:pt>
                <c:pt idx="2">
                  <c:v>9</c:v>
                </c:pt>
                <c:pt idx="3">
                  <c:v>6</c:v>
                </c:pt>
              </c:numCache>
            </c:numRef>
          </c:val>
          <c:extLst>
            <c:ext xmlns:c16="http://schemas.microsoft.com/office/drawing/2014/chart" uri="{C3380CC4-5D6E-409C-BE32-E72D297353CC}">
              <c16:uniqueId val="{00000001-0407-4E27-98B1-863158E26D5C}"/>
            </c:ext>
          </c:extLst>
        </c:ser>
        <c:ser>
          <c:idx val="2"/>
          <c:order val="2"/>
          <c:tx>
            <c:strRef>
              <c:f>'[A10_GRAFICI INCIDENTI 2010-2020 Per Ing Lenti rev2.xlsx]Incidenti cantieri 2019 2021'!$A$9</c:f>
              <c:strCache>
                <c:ptCount val="1"/>
                <c:pt idx="0">
                  <c:v>di cui mortali</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'[A10_GRAFICI INCIDENTI 2010-2020 Per Ing Lenti rev2.xlsx]Incidenti cantieri 2019 2021'!$B$6:$E$6</c:f>
              <c:numCache>
                <c:formatCode>General</c:formatCode>
                <c:ptCount val="4"/>
                <c:pt idx="0">
                  <c:v>2018</c:v>
                </c:pt>
                <c:pt idx="1">
                  <c:v>2019</c:v>
                </c:pt>
                <c:pt idx="2">
                  <c:v>2020</c:v>
                </c:pt>
                <c:pt idx="3">
                  <c:v>2021</c:v>
                </c:pt>
              </c:numCache>
            </c:numRef>
          </c:cat>
          <c:val>
            <c:numRef>
              <c:f>'[A10_GRAFICI INCIDENTI 2010-2020 Per Ing Lenti rev2.xlsx]Incidenti cantieri 2019 2021'!$B$9:$E$9</c:f>
              <c:numCache>
                <c:formatCode>General</c:formatCode>
                <c:ptCount val="4"/>
                <c:pt idx="0">
                  <c:v>1</c:v>
                </c:pt>
                <c:pt idx="1">
                  <c:v>0</c:v>
                </c:pt>
                <c:pt idx="2">
                  <c:v>1</c:v>
                </c:pt>
                <c:pt idx="3">
                  <c:v>0</c:v>
                </c:pt>
              </c:numCache>
            </c:numRef>
          </c:val>
          <c:extLst>
            <c:ext xmlns:c16="http://schemas.microsoft.com/office/drawing/2014/chart" uri="{C3380CC4-5D6E-409C-BE32-E72D297353CC}">
              <c16:uniqueId val="{00000002-0407-4E27-98B1-863158E26D5C}"/>
            </c:ext>
          </c:extLst>
        </c:ser>
        <c:dLbls>
          <c:showLegendKey val="0"/>
          <c:showVal val="0"/>
          <c:showCatName val="0"/>
          <c:showSerName val="0"/>
          <c:showPercent val="0"/>
          <c:showBubbleSize val="0"/>
        </c:dLbls>
        <c:gapWidth val="219"/>
        <c:overlap val="-27"/>
        <c:axId val="1175797775"/>
        <c:axId val="1171795167"/>
      </c:barChart>
      <c:catAx>
        <c:axId val="11757977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1171795167"/>
        <c:crosses val="autoZero"/>
        <c:auto val="1"/>
        <c:lblAlgn val="ctr"/>
        <c:lblOffset val="100"/>
        <c:noMultiLvlLbl val="0"/>
      </c:catAx>
      <c:valAx>
        <c:axId val="117179516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117579777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rgbClr val="FF0000"/>
                </a:solidFill>
                <a:latin typeface="+mn-lt"/>
                <a:ea typeface="+mn-ea"/>
                <a:cs typeface="+mn-cs"/>
              </a:defRPr>
            </a:pPr>
            <a:r>
              <a:rPr lang="en-US">
                <a:solidFill>
                  <a:srgbClr val="FF0000"/>
                </a:solidFill>
              </a:rPr>
              <a:t>MONITORAGGIO VIADOTTI</a:t>
            </a:r>
          </a:p>
        </c:rich>
      </c:tx>
      <c:overlay val="0"/>
      <c:spPr>
        <a:noFill/>
        <a:ln>
          <a:noFill/>
        </a:ln>
        <a:effectLst/>
      </c:spPr>
      <c:txPr>
        <a:bodyPr rot="0" spcFirstLastPara="1" vertOverflow="ellipsis" vert="horz" wrap="square" anchor="ctr" anchorCtr="1"/>
        <a:lstStyle/>
        <a:p>
          <a:pPr>
            <a:defRPr sz="1400" b="0" i="0" u="none" strike="noStrike" kern="1200" spc="0" baseline="0">
              <a:solidFill>
                <a:srgbClr val="FF0000"/>
              </a:solidFill>
              <a:latin typeface="+mn-lt"/>
              <a:ea typeface="+mn-ea"/>
              <a:cs typeface="+mn-cs"/>
            </a:defRPr>
          </a:pPr>
          <a:endParaRPr lang="it-IT"/>
        </a:p>
      </c:txPr>
    </c:title>
    <c:autoTitleDeleted val="0"/>
    <c:plotArea>
      <c:layout/>
      <c:barChart>
        <c:barDir val="col"/>
        <c:grouping val="clustered"/>
        <c:varyColors val="0"/>
        <c:ser>
          <c:idx val="0"/>
          <c:order val="0"/>
          <c:tx>
            <c:strRef>
              <c:f>Foglio1!$E$27</c:f>
              <c:strCache>
                <c:ptCount val="1"/>
                <c:pt idx="0">
                  <c:v>sensori installati</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it-I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Foglio1!$F$26:$K$26</c:f>
              <c:numCache>
                <c:formatCode>General</c:formatCode>
                <c:ptCount val="6"/>
                <c:pt idx="1">
                  <c:v>2017</c:v>
                </c:pt>
                <c:pt idx="2">
                  <c:v>2018</c:v>
                </c:pt>
                <c:pt idx="3">
                  <c:v>2019</c:v>
                </c:pt>
                <c:pt idx="4">
                  <c:v>2020</c:v>
                </c:pt>
                <c:pt idx="5">
                  <c:v>2021</c:v>
                </c:pt>
              </c:numCache>
            </c:numRef>
          </c:cat>
          <c:val>
            <c:numRef>
              <c:f>Foglio1!$F$27:$K$27</c:f>
              <c:numCache>
                <c:formatCode>General</c:formatCode>
                <c:ptCount val="6"/>
                <c:pt idx="1">
                  <c:v>0</c:v>
                </c:pt>
                <c:pt idx="2" formatCode="#,##0">
                  <c:v>878</c:v>
                </c:pt>
                <c:pt idx="3" formatCode="#,##0">
                  <c:v>1785</c:v>
                </c:pt>
                <c:pt idx="4" formatCode="#,##0">
                  <c:v>3431</c:v>
                </c:pt>
                <c:pt idx="5">
                  <c:v>5081</c:v>
                </c:pt>
              </c:numCache>
            </c:numRef>
          </c:val>
          <c:extLst>
            <c:ext xmlns:c16="http://schemas.microsoft.com/office/drawing/2014/chart" uri="{C3380CC4-5D6E-409C-BE32-E72D297353CC}">
              <c16:uniqueId val="{00000000-69B7-48A8-8FD9-010C9038FBFE}"/>
            </c:ext>
          </c:extLst>
        </c:ser>
        <c:dLbls>
          <c:showLegendKey val="0"/>
          <c:showVal val="0"/>
          <c:showCatName val="0"/>
          <c:showSerName val="0"/>
          <c:showPercent val="0"/>
          <c:showBubbleSize val="0"/>
        </c:dLbls>
        <c:gapWidth val="219"/>
        <c:overlap val="-27"/>
        <c:axId val="1104091808"/>
        <c:axId val="471633872"/>
      </c:barChart>
      <c:catAx>
        <c:axId val="1104091808"/>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ANNI</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it-IT"/>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471633872"/>
        <c:crosses val="autoZero"/>
        <c:auto val="1"/>
        <c:lblAlgn val="ctr"/>
        <c:lblOffset val="100"/>
        <c:noMultiLvlLbl val="0"/>
      </c:catAx>
      <c:valAx>
        <c:axId val="4716338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it-IT"/>
                  <a:t>SENSORI</a:t>
                </a:r>
              </a:p>
              <a:p>
                <a:pPr>
                  <a:defRPr/>
                </a:pPr>
                <a:endParaRPr lang="it-IT"/>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it-IT"/>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1104091808"/>
        <c:crosses val="autoZero"/>
        <c:crossBetween val="between"/>
      </c:valAx>
      <c:spPr>
        <a:noFill/>
        <a:ln>
          <a:noFill/>
        </a:ln>
        <a:effectLst/>
      </c:spPr>
    </c:plotArea>
    <c:plotVisOnly val="1"/>
    <c:dispBlanksAs val="gap"/>
    <c:showDLblsOverMax val="0"/>
  </c:chart>
  <c:spPr>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ln w="9525" cap="flat" cmpd="sng" algn="ctr">
      <a:solidFill>
        <a:schemeClr val="accent1"/>
      </a:solidFill>
      <a:round/>
    </a:ln>
    <a:effectLst/>
  </c:spPr>
  <c:txPr>
    <a:bodyPr/>
    <a:lstStyle/>
    <a:p>
      <a:pPr>
        <a:defRPr/>
      </a:pPr>
      <a:endParaRPr lang="it-I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acrossLinear" id="2">
  <a:schemeClr val="accent1"/>
  <a:schemeClr val="accent2"/>
  <a:schemeClr val="accent3"/>
  <a:schemeClr val="accent4"/>
  <a:schemeClr val="accent5"/>
  <a:schemeClr val="accent6"/>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6424DA7-3E83-41D1-874A-8248B34A9851}"/>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EE1CCAB2-C1E5-4A2B-8A45-B44C9CE0E4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BA19017E-F348-4CFA-BD6E-D112AE096913}"/>
              </a:ext>
            </a:extLst>
          </p:cNvPr>
          <p:cNvSpPr>
            <a:spLocks noGrp="1"/>
          </p:cNvSpPr>
          <p:nvPr>
            <p:ph type="dt" sz="half" idx="10"/>
          </p:nvPr>
        </p:nvSpPr>
        <p:spPr/>
        <p:txBody>
          <a:bodyPr/>
          <a:lstStyle/>
          <a:p>
            <a:fld id="{281C8BA0-DD7A-406F-A02D-250CA846E5C2}" type="datetimeFigureOut">
              <a:rPr lang="it-IT" smtClean="0"/>
              <a:t>14/04/2021</a:t>
            </a:fld>
            <a:endParaRPr lang="it-IT"/>
          </a:p>
        </p:txBody>
      </p:sp>
      <p:sp>
        <p:nvSpPr>
          <p:cNvPr id="5" name="Segnaposto piè di pagina 4">
            <a:extLst>
              <a:ext uri="{FF2B5EF4-FFF2-40B4-BE49-F238E27FC236}">
                <a16:creationId xmlns:a16="http://schemas.microsoft.com/office/drawing/2014/main" id="{97526B22-DF4E-4A99-959E-F348C85B062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B37DD417-8BB8-4846-AF21-EA010A8D1C04}"/>
              </a:ext>
            </a:extLst>
          </p:cNvPr>
          <p:cNvSpPr>
            <a:spLocks noGrp="1"/>
          </p:cNvSpPr>
          <p:nvPr>
            <p:ph type="sldNum" sz="quarter" idx="12"/>
          </p:nvPr>
        </p:nvSpPr>
        <p:spPr/>
        <p:txBody>
          <a:bodyPr/>
          <a:lstStyle/>
          <a:p>
            <a:fld id="{719BD61A-7705-413D-9598-DEB7BF2AC209}" type="slidenum">
              <a:rPr lang="it-IT" smtClean="0"/>
              <a:t>‹N›</a:t>
            </a:fld>
            <a:endParaRPr lang="it-IT"/>
          </a:p>
        </p:txBody>
      </p:sp>
    </p:spTree>
    <p:extLst>
      <p:ext uri="{BB962C8B-B14F-4D97-AF65-F5344CB8AC3E}">
        <p14:creationId xmlns:p14="http://schemas.microsoft.com/office/powerpoint/2010/main" val="956866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2008945-515B-496C-909F-913240BFF2DC}"/>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E1851A9C-915D-4173-98BE-87F9BD6A9D01}"/>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4B1DE28-C4FC-4222-9D76-E6A7E981F759}"/>
              </a:ext>
            </a:extLst>
          </p:cNvPr>
          <p:cNvSpPr>
            <a:spLocks noGrp="1"/>
          </p:cNvSpPr>
          <p:nvPr>
            <p:ph type="dt" sz="half" idx="10"/>
          </p:nvPr>
        </p:nvSpPr>
        <p:spPr/>
        <p:txBody>
          <a:bodyPr/>
          <a:lstStyle/>
          <a:p>
            <a:fld id="{281C8BA0-DD7A-406F-A02D-250CA846E5C2}" type="datetimeFigureOut">
              <a:rPr lang="it-IT" smtClean="0"/>
              <a:t>14/04/2021</a:t>
            </a:fld>
            <a:endParaRPr lang="it-IT"/>
          </a:p>
        </p:txBody>
      </p:sp>
      <p:sp>
        <p:nvSpPr>
          <p:cNvPr id="5" name="Segnaposto piè di pagina 4">
            <a:extLst>
              <a:ext uri="{FF2B5EF4-FFF2-40B4-BE49-F238E27FC236}">
                <a16:creationId xmlns:a16="http://schemas.microsoft.com/office/drawing/2014/main" id="{88FCDFF0-1463-407B-AA17-F14769A0167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05B5301-C69E-456F-BFD8-6BAE423FAE0B}"/>
              </a:ext>
            </a:extLst>
          </p:cNvPr>
          <p:cNvSpPr>
            <a:spLocks noGrp="1"/>
          </p:cNvSpPr>
          <p:nvPr>
            <p:ph type="sldNum" sz="quarter" idx="12"/>
          </p:nvPr>
        </p:nvSpPr>
        <p:spPr/>
        <p:txBody>
          <a:bodyPr/>
          <a:lstStyle/>
          <a:p>
            <a:fld id="{719BD61A-7705-413D-9598-DEB7BF2AC209}" type="slidenum">
              <a:rPr lang="it-IT" smtClean="0"/>
              <a:t>‹N›</a:t>
            </a:fld>
            <a:endParaRPr lang="it-IT"/>
          </a:p>
        </p:txBody>
      </p:sp>
    </p:spTree>
    <p:extLst>
      <p:ext uri="{BB962C8B-B14F-4D97-AF65-F5344CB8AC3E}">
        <p14:creationId xmlns:p14="http://schemas.microsoft.com/office/powerpoint/2010/main" val="143560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64D90D7-509F-4FE1-BF41-0C1140F86C17}"/>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23D3205C-28B6-44B0-8BC4-123BE43145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0E0E0A6E-6D77-40B5-83F5-4DAA0C336264}"/>
              </a:ext>
            </a:extLst>
          </p:cNvPr>
          <p:cNvSpPr>
            <a:spLocks noGrp="1"/>
          </p:cNvSpPr>
          <p:nvPr>
            <p:ph type="dt" sz="half" idx="10"/>
          </p:nvPr>
        </p:nvSpPr>
        <p:spPr/>
        <p:txBody>
          <a:bodyPr/>
          <a:lstStyle/>
          <a:p>
            <a:fld id="{281C8BA0-DD7A-406F-A02D-250CA846E5C2}" type="datetimeFigureOut">
              <a:rPr lang="it-IT" smtClean="0"/>
              <a:t>14/04/2021</a:t>
            </a:fld>
            <a:endParaRPr lang="it-IT"/>
          </a:p>
        </p:txBody>
      </p:sp>
      <p:sp>
        <p:nvSpPr>
          <p:cNvPr id="5" name="Segnaposto piè di pagina 4">
            <a:extLst>
              <a:ext uri="{FF2B5EF4-FFF2-40B4-BE49-F238E27FC236}">
                <a16:creationId xmlns:a16="http://schemas.microsoft.com/office/drawing/2014/main" id="{99023CF2-90E5-4E3C-9ED1-AADCC8C39161}"/>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7BF9477-0C56-43CA-9D3C-0DD936C1842B}"/>
              </a:ext>
            </a:extLst>
          </p:cNvPr>
          <p:cNvSpPr>
            <a:spLocks noGrp="1"/>
          </p:cNvSpPr>
          <p:nvPr>
            <p:ph type="sldNum" sz="quarter" idx="12"/>
          </p:nvPr>
        </p:nvSpPr>
        <p:spPr/>
        <p:txBody>
          <a:bodyPr/>
          <a:lstStyle/>
          <a:p>
            <a:fld id="{719BD61A-7705-413D-9598-DEB7BF2AC209}" type="slidenum">
              <a:rPr lang="it-IT" smtClean="0"/>
              <a:t>‹N›</a:t>
            </a:fld>
            <a:endParaRPr lang="it-IT"/>
          </a:p>
        </p:txBody>
      </p:sp>
    </p:spTree>
    <p:extLst>
      <p:ext uri="{BB962C8B-B14F-4D97-AF65-F5344CB8AC3E}">
        <p14:creationId xmlns:p14="http://schemas.microsoft.com/office/powerpoint/2010/main" val="1211069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ECBEB69-3C46-44DD-9FFD-D957635FC926}"/>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823A0CC6-F6BF-4844-91C9-DCEC290CB1F6}"/>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AEA0DC91-B2D3-403D-9548-5B9DAF8866DB}"/>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897F4033-DAFF-4E68-8E20-6C0B7135B476}"/>
              </a:ext>
            </a:extLst>
          </p:cNvPr>
          <p:cNvSpPr>
            <a:spLocks noGrp="1"/>
          </p:cNvSpPr>
          <p:nvPr>
            <p:ph type="dt" sz="half" idx="10"/>
          </p:nvPr>
        </p:nvSpPr>
        <p:spPr/>
        <p:txBody>
          <a:bodyPr/>
          <a:lstStyle/>
          <a:p>
            <a:fld id="{281C8BA0-DD7A-406F-A02D-250CA846E5C2}" type="datetimeFigureOut">
              <a:rPr lang="it-IT" smtClean="0"/>
              <a:t>14/04/2021</a:t>
            </a:fld>
            <a:endParaRPr lang="it-IT"/>
          </a:p>
        </p:txBody>
      </p:sp>
      <p:sp>
        <p:nvSpPr>
          <p:cNvPr id="6" name="Segnaposto piè di pagina 5">
            <a:extLst>
              <a:ext uri="{FF2B5EF4-FFF2-40B4-BE49-F238E27FC236}">
                <a16:creationId xmlns:a16="http://schemas.microsoft.com/office/drawing/2014/main" id="{543D02BB-74B6-4375-AC72-8AB8304911CB}"/>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B0055A43-4F53-49EC-A013-EEE6C45C9AEC}"/>
              </a:ext>
            </a:extLst>
          </p:cNvPr>
          <p:cNvSpPr>
            <a:spLocks noGrp="1"/>
          </p:cNvSpPr>
          <p:nvPr>
            <p:ph type="sldNum" sz="quarter" idx="12"/>
          </p:nvPr>
        </p:nvSpPr>
        <p:spPr/>
        <p:txBody>
          <a:bodyPr/>
          <a:lstStyle/>
          <a:p>
            <a:fld id="{719BD61A-7705-413D-9598-DEB7BF2AC209}" type="slidenum">
              <a:rPr lang="it-IT" smtClean="0"/>
              <a:t>‹N›</a:t>
            </a:fld>
            <a:endParaRPr lang="it-IT"/>
          </a:p>
        </p:txBody>
      </p:sp>
    </p:spTree>
    <p:extLst>
      <p:ext uri="{BB962C8B-B14F-4D97-AF65-F5344CB8AC3E}">
        <p14:creationId xmlns:p14="http://schemas.microsoft.com/office/powerpoint/2010/main" val="1663380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E78466F-9C19-458D-B391-03A104993B0A}"/>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19E31C9D-FE49-4E62-98A7-46DEE2DD99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83D533B7-83BD-467D-BB0B-6E4839BC41D2}"/>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54811800-842A-4146-9E86-767C9156A8B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084FEAAE-2E20-48B3-AC7A-FBB8EE0CF2F9}"/>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8C62B056-61F9-4FCF-9D6D-56ACC2820E32}"/>
              </a:ext>
            </a:extLst>
          </p:cNvPr>
          <p:cNvSpPr>
            <a:spLocks noGrp="1"/>
          </p:cNvSpPr>
          <p:nvPr>
            <p:ph type="dt" sz="half" idx="10"/>
          </p:nvPr>
        </p:nvSpPr>
        <p:spPr/>
        <p:txBody>
          <a:bodyPr/>
          <a:lstStyle/>
          <a:p>
            <a:fld id="{281C8BA0-DD7A-406F-A02D-250CA846E5C2}" type="datetimeFigureOut">
              <a:rPr lang="it-IT" smtClean="0"/>
              <a:t>14/04/2021</a:t>
            </a:fld>
            <a:endParaRPr lang="it-IT"/>
          </a:p>
        </p:txBody>
      </p:sp>
      <p:sp>
        <p:nvSpPr>
          <p:cNvPr id="8" name="Segnaposto piè di pagina 7">
            <a:extLst>
              <a:ext uri="{FF2B5EF4-FFF2-40B4-BE49-F238E27FC236}">
                <a16:creationId xmlns:a16="http://schemas.microsoft.com/office/drawing/2014/main" id="{1ED538E4-4117-4B8C-A2F3-4062B7DE1383}"/>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39BD3B3E-CA4E-4CAB-A083-3B5583EF7C6E}"/>
              </a:ext>
            </a:extLst>
          </p:cNvPr>
          <p:cNvSpPr>
            <a:spLocks noGrp="1"/>
          </p:cNvSpPr>
          <p:nvPr>
            <p:ph type="sldNum" sz="quarter" idx="12"/>
          </p:nvPr>
        </p:nvSpPr>
        <p:spPr/>
        <p:txBody>
          <a:bodyPr/>
          <a:lstStyle/>
          <a:p>
            <a:fld id="{719BD61A-7705-413D-9598-DEB7BF2AC209}" type="slidenum">
              <a:rPr lang="it-IT" smtClean="0"/>
              <a:t>‹N›</a:t>
            </a:fld>
            <a:endParaRPr lang="it-IT"/>
          </a:p>
        </p:txBody>
      </p:sp>
    </p:spTree>
    <p:extLst>
      <p:ext uri="{BB962C8B-B14F-4D97-AF65-F5344CB8AC3E}">
        <p14:creationId xmlns:p14="http://schemas.microsoft.com/office/powerpoint/2010/main" val="3183433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3775CCB-1EFD-4E47-84D8-6A5BF925C5B0}"/>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98B07894-CE2F-45A2-993A-37C6B5B2F8E5}"/>
              </a:ext>
            </a:extLst>
          </p:cNvPr>
          <p:cNvSpPr>
            <a:spLocks noGrp="1"/>
          </p:cNvSpPr>
          <p:nvPr>
            <p:ph type="dt" sz="half" idx="10"/>
          </p:nvPr>
        </p:nvSpPr>
        <p:spPr/>
        <p:txBody>
          <a:bodyPr/>
          <a:lstStyle/>
          <a:p>
            <a:fld id="{281C8BA0-DD7A-406F-A02D-250CA846E5C2}" type="datetimeFigureOut">
              <a:rPr lang="it-IT" smtClean="0"/>
              <a:t>14/04/2021</a:t>
            </a:fld>
            <a:endParaRPr lang="it-IT"/>
          </a:p>
        </p:txBody>
      </p:sp>
      <p:sp>
        <p:nvSpPr>
          <p:cNvPr id="4" name="Segnaposto piè di pagina 3">
            <a:extLst>
              <a:ext uri="{FF2B5EF4-FFF2-40B4-BE49-F238E27FC236}">
                <a16:creationId xmlns:a16="http://schemas.microsoft.com/office/drawing/2014/main" id="{A3322A98-482D-4436-8D3F-A1D715DAB0F1}"/>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D387D157-4A5F-47B7-893A-B82A9C45F719}"/>
              </a:ext>
            </a:extLst>
          </p:cNvPr>
          <p:cNvSpPr>
            <a:spLocks noGrp="1"/>
          </p:cNvSpPr>
          <p:nvPr>
            <p:ph type="sldNum" sz="quarter" idx="12"/>
          </p:nvPr>
        </p:nvSpPr>
        <p:spPr/>
        <p:txBody>
          <a:bodyPr/>
          <a:lstStyle/>
          <a:p>
            <a:fld id="{719BD61A-7705-413D-9598-DEB7BF2AC209}" type="slidenum">
              <a:rPr lang="it-IT" smtClean="0"/>
              <a:t>‹N›</a:t>
            </a:fld>
            <a:endParaRPr lang="it-IT"/>
          </a:p>
        </p:txBody>
      </p:sp>
    </p:spTree>
    <p:extLst>
      <p:ext uri="{BB962C8B-B14F-4D97-AF65-F5344CB8AC3E}">
        <p14:creationId xmlns:p14="http://schemas.microsoft.com/office/powerpoint/2010/main" val="3403030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861102A3-0C9A-4A77-A1D7-F8528E6B981A}"/>
              </a:ext>
            </a:extLst>
          </p:cNvPr>
          <p:cNvSpPr>
            <a:spLocks noGrp="1"/>
          </p:cNvSpPr>
          <p:nvPr>
            <p:ph type="dt" sz="half" idx="10"/>
          </p:nvPr>
        </p:nvSpPr>
        <p:spPr/>
        <p:txBody>
          <a:bodyPr/>
          <a:lstStyle/>
          <a:p>
            <a:fld id="{281C8BA0-DD7A-406F-A02D-250CA846E5C2}" type="datetimeFigureOut">
              <a:rPr lang="it-IT" smtClean="0"/>
              <a:t>14/04/2021</a:t>
            </a:fld>
            <a:endParaRPr lang="it-IT"/>
          </a:p>
        </p:txBody>
      </p:sp>
      <p:sp>
        <p:nvSpPr>
          <p:cNvPr id="3" name="Segnaposto piè di pagina 2">
            <a:extLst>
              <a:ext uri="{FF2B5EF4-FFF2-40B4-BE49-F238E27FC236}">
                <a16:creationId xmlns:a16="http://schemas.microsoft.com/office/drawing/2014/main" id="{083923D6-2927-4105-A772-21E621CE963E}"/>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3E90E55A-2923-4AC4-A077-A4487F5BB695}"/>
              </a:ext>
            </a:extLst>
          </p:cNvPr>
          <p:cNvSpPr>
            <a:spLocks noGrp="1"/>
          </p:cNvSpPr>
          <p:nvPr>
            <p:ph type="sldNum" sz="quarter" idx="12"/>
          </p:nvPr>
        </p:nvSpPr>
        <p:spPr/>
        <p:txBody>
          <a:bodyPr/>
          <a:lstStyle/>
          <a:p>
            <a:fld id="{719BD61A-7705-413D-9598-DEB7BF2AC209}" type="slidenum">
              <a:rPr lang="it-IT" smtClean="0"/>
              <a:t>‹N›</a:t>
            </a:fld>
            <a:endParaRPr lang="it-IT"/>
          </a:p>
        </p:txBody>
      </p:sp>
    </p:spTree>
    <p:extLst>
      <p:ext uri="{BB962C8B-B14F-4D97-AF65-F5344CB8AC3E}">
        <p14:creationId xmlns:p14="http://schemas.microsoft.com/office/powerpoint/2010/main" val="3562661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A851778-4D75-4F73-9147-D4A40CB1B218}"/>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028D8524-4F5D-474F-B853-479681DD0D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8379ED41-88A8-470D-9723-E70845DCE5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9F096B3E-194C-4674-B21F-87AA2D8B73FE}"/>
              </a:ext>
            </a:extLst>
          </p:cNvPr>
          <p:cNvSpPr>
            <a:spLocks noGrp="1"/>
          </p:cNvSpPr>
          <p:nvPr>
            <p:ph type="dt" sz="half" idx="10"/>
          </p:nvPr>
        </p:nvSpPr>
        <p:spPr/>
        <p:txBody>
          <a:bodyPr/>
          <a:lstStyle/>
          <a:p>
            <a:fld id="{281C8BA0-DD7A-406F-A02D-250CA846E5C2}" type="datetimeFigureOut">
              <a:rPr lang="it-IT" smtClean="0"/>
              <a:t>14/04/2021</a:t>
            </a:fld>
            <a:endParaRPr lang="it-IT"/>
          </a:p>
        </p:txBody>
      </p:sp>
      <p:sp>
        <p:nvSpPr>
          <p:cNvPr id="6" name="Segnaposto piè di pagina 5">
            <a:extLst>
              <a:ext uri="{FF2B5EF4-FFF2-40B4-BE49-F238E27FC236}">
                <a16:creationId xmlns:a16="http://schemas.microsoft.com/office/drawing/2014/main" id="{D55526AA-5B52-4CCE-B49A-4A5E0CA07E8E}"/>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FD4EEEA8-2A6A-45B1-994A-857EC52D04BD}"/>
              </a:ext>
            </a:extLst>
          </p:cNvPr>
          <p:cNvSpPr>
            <a:spLocks noGrp="1"/>
          </p:cNvSpPr>
          <p:nvPr>
            <p:ph type="sldNum" sz="quarter" idx="12"/>
          </p:nvPr>
        </p:nvSpPr>
        <p:spPr/>
        <p:txBody>
          <a:bodyPr/>
          <a:lstStyle/>
          <a:p>
            <a:fld id="{719BD61A-7705-413D-9598-DEB7BF2AC209}" type="slidenum">
              <a:rPr lang="it-IT" smtClean="0"/>
              <a:t>‹N›</a:t>
            </a:fld>
            <a:endParaRPr lang="it-IT"/>
          </a:p>
        </p:txBody>
      </p:sp>
    </p:spTree>
    <p:extLst>
      <p:ext uri="{BB962C8B-B14F-4D97-AF65-F5344CB8AC3E}">
        <p14:creationId xmlns:p14="http://schemas.microsoft.com/office/powerpoint/2010/main" val="332466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1266987-C1F0-4098-B63D-5FD69AA39F2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C08F7BA2-5056-40B4-8E97-2752D16F81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DF33917F-733B-4142-B987-D9694277FE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55A49296-43B1-48A3-96F7-46ECA892DB4B}"/>
              </a:ext>
            </a:extLst>
          </p:cNvPr>
          <p:cNvSpPr>
            <a:spLocks noGrp="1"/>
          </p:cNvSpPr>
          <p:nvPr>
            <p:ph type="dt" sz="half" idx="10"/>
          </p:nvPr>
        </p:nvSpPr>
        <p:spPr/>
        <p:txBody>
          <a:bodyPr/>
          <a:lstStyle/>
          <a:p>
            <a:fld id="{281C8BA0-DD7A-406F-A02D-250CA846E5C2}" type="datetimeFigureOut">
              <a:rPr lang="it-IT" smtClean="0"/>
              <a:t>14/04/2021</a:t>
            </a:fld>
            <a:endParaRPr lang="it-IT"/>
          </a:p>
        </p:txBody>
      </p:sp>
      <p:sp>
        <p:nvSpPr>
          <p:cNvPr id="6" name="Segnaposto piè di pagina 5">
            <a:extLst>
              <a:ext uri="{FF2B5EF4-FFF2-40B4-BE49-F238E27FC236}">
                <a16:creationId xmlns:a16="http://schemas.microsoft.com/office/drawing/2014/main" id="{1F01B520-72CB-430E-AF29-9261AF62AC73}"/>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2AF5D764-73E9-4347-9436-19C69CFA93D9}"/>
              </a:ext>
            </a:extLst>
          </p:cNvPr>
          <p:cNvSpPr>
            <a:spLocks noGrp="1"/>
          </p:cNvSpPr>
          <p:nvPr>
            <p:ph type="sldNum" sz="quarter" idx="12"/>
          </p:nvPr>
        </p:nvSpPr>
        <p:spPr/>
        <p:txBody>
          <a:bodyPr/>
          <a:lstStyle/>
          <a:p>
            <a:fld id="{719BD61A-7705-413D-9598-DEB7BF2AC209}" type="slidenum">
              <a:rPr lang="it-IT" smtClean="0"/>
              <a:t>‹N›</a:t>
            </a:fld>
            <a:endParaRPr lang="it-IT"/>
          </a:p>
        </p:txBody>
      </p:sp>
    </p:spTree>
    <p:extLst>
      <p:ext uri="{BB962C8B-B14F-4D97-AF65-F5344CB8AC3E}">
        <p14:creationId xmlns:p14="http://schemas.microsoft.com/office/powerpoint/2010/main" val="1619836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C6D9ABC-4E5F-448B-B5A4-27662AF232C6}"/>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E62C24AE-971A-48CC-B506-6FF3E93E3B2F}"/>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AD68086-2708-47A7-AF91-9AA4302BBFBF}"/>
              </a:ext>
            </a:extLst>
          </p:cNvPr>
          <p:cNvSpPr>
            <a:spLocks noGrp="1"/>
          </p:cNvSpPr>
          <p:nvPr>
            <p:ph type="dt" sz="half" idx="10"/>
          </p:nvPr>
        </p:nvSpPr>
        <p:spPr/>
        <p:txBody>
          <a:bodyPr/>
          <a:lstStyle/>
          <a:p>
            <a:fld id="{281C8BA0-DD7A-406F-A02D-250CA846E5C2}" type="datetimeFigureOut">
              <a:rPr lang="it-IT" smtClean="0"/>
              <a:t>14/04/2021</a:t>
            </a:fld>
            <a:endParaRPr lang="it-IT"/>
          </a:p>
        </p:txBody>
      </p:sp>
      <p:sp>
        <p:nvSpPr>
          <p:cNvPr id="5" name="Segnaposto piè di pagina 4">
            <a:extLst>
              <a:ext uri="{FF2B5EF4-FFF2-40B4-BE49-F238E27FC236}">
                <a16:creationId xmlns:a16="http://schemas.microsoft.com/office/drawing/2014/main" id="{4CF8D64B-4846-4BB4-86DA-60115FD3F70A}"/>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B9084C0-BFD0-4E94-B92C-05A9A07219DC}"/>
              </a:ext>
            </a:extLst>
          </p:cNvPr>
          <p:cNvSpPr>
            <a:spLocks noGrp="1"/>
          </p:cNvSpPr>
          <p:nvPr>
            <p:ph type="sldNum" sz="quarter" idx="12"/>
          </p:nvPr>
        </p:nvSpPr>
        <p:spPr/>
        <p:txBody>
          <a:bodyPr/>
          <a:lstStyle/>
          <a:p>
            <a:fld id="{719BD61A-7705-413D-9598-DEB7BF2AC209}" type="slidenum">
              <a:rPr lang="it-IT" smtClean="0"/>
              <a:t>‹N›</a:t>
            </a:fld>
            <a:endParaRPr lang="it-IT"/>
          </a:p>
        </p:txBody>
      </p:sp>
    </p:spTree>
    <p:extLst>
      <p:ext uri="{BB962C8B-B14F-4D97-AF65-F5344CB8AC3E}">
        <p14:creationId xmlns:p14="http://schemas.microsoft.com/office/powerpoint/2010/main" val="3296996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81B56A2F-581B-44B4-BC4F-C04B3E88C140}"/>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28FAEC21-2BD2-406E-AC76-1F6B8483F469}"/>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EF1BE60B-592B-4E0C-80CB-EC7D8C806F42}"/>
              </a:ext>
            </a:extLst>
          </p:cNvPr>
          <p:cNvSpPr>
            <a:spLocks noGrp="1"/>
          </p:cNvSpPr>
          <p:nvPr>
            <p:ph type="dt" sz="half" idx="10"/>
          </p:nvPr>
        </p:nvSpPr>
        <p:spPr/>
        <p:txBody>
          <a:bodyPr/>
          <a:lstStyle/>
          <a:p>
            <a:fld id="{281C8BA0-DD7A-406F-A02D-250CA846E5C2}" type="datetimeFigureOut">
              <a:rPr lang="it-IT" smtClean="0"/>
              <a:t>14/04/2021</a:t>
            </a:fld>
            <a:endParaRPr lang="it-IT"/>
          </a:p>
        </p:txBody>
      </p:sp>
      <p:sp>
        <p:nvSpPr>
          <p:cNvPr id="5" name="Segnaposto piè di pagina 4">
            <a:extLst>
              <a:ext uri="{FF2B5EF4-FFF2-40B4-BE49-F238E27FC236}">
                <a16:creationId xmlns:a16="http://schemas.microsoft.com/office/drawing/2014/main" id="{39EFB5FE-6FD9-493B-8AA8-BDEA8583F566}"/>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9410376-BDF0-405E-943B-2F33E028F58D}"/>
              </a:ext>
            </a:extLst>
          </p:cNvPr>
          <p:cNvSpPr>
            <a:spLocks noGrp="1"/>
          </p:cNvSpPr>
          <p:nvPr>
            <p:ph type="sldNum" sz="quarter" idx="12"/>
          </p:nvPr>
        </p:nvSpPr>
        <p:spPr/>
        <p:txBody>
          <a:bodyPr/>
          <a:lstStyle/>
          <a:p>
            <a:fld id="{719BD61A-7705-413D-9598-DEB7BF2AC209}" type="slidenum">
              <a:rPr lang="it-IT" smtClean="0"/>
              <a:t>‹N›</a:t>
            </a:fld>
            <a:endParaRPr lang="it-IT"/>
          </a:p>
        </p:txBody>
      </p:sp>
    </p:spTree>
    <p:extLst>
      <p:ext uri="{BB962C8B-B14F-4D97-AF65-F5344CB8AC3E}">
        <p14:creationId xmlns:p14="http://schemas.microsoft.com/office/powerpoint/2010/main" val="351786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C76FF4C9-A49A-4DB5-9CE2-011F793A73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4FE3B8FF-A9E4-4EA1-9610-98061CEE1E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4DB86C7F-3313-4A3A-AD4F-20F3EFB8CB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1C8BA0-DD7A-406F-A02D-250CA846E5C2}" type="datetimeFigureOut">
              <a:rPr lang="it-IT" smtClean="0"/>
              <a:t>14/04/2021</a:t>
            </a:fld>
            <a:endParaRPr lang="it-IT"/>
          </a:p>
        </p:txBody>
      </p:sp>
      <p:sp>
        <p:nvSpPr>
          <p:cNvPr id="5" name="Segnaposto piè di pagina 4">
            <a:extLst>
              <a:ext uri="{FF2B5EF4-FFF2-40B4-BE49-F238E27FC236}">
                <a16:creationId xmlns:a16="http://schemas.microsoft.com/office/drawing/2014/main" id="{4421AD02-0CA6-45E3-89F7-5659BC115BC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4CFD9E96-7FF5-4BBF-A80D-6A41F3E6E3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9BD61A-7705-413D-9598-DEB7BF2AC209}" type="slidenum">
              <a:rPr lang="it-IT" smtClean="0"/>
              <a:t>‹N›</a:t>
            </a:fld>
            <a:endParaRPr lang="it-IT"/>
          </a:p>
        </p:txBody>
      </p:sp>
    </p:spTree>
    <p:extLst>
      <p:ext uri="{BB962C8B-B14F-4D97-AF65-F5344CB8AC3E}">
        <p14:creationId xmlns:p14="http://schemas.microsoft.com/office/powerpoint/2010/main" val="41822047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1492722-84A2-4512-8BDD-765C60704325}"/>
              </a:ext>
            </a:extLst>
          </p:cNvPr>
          <p:cNvSpPr>
            <a:spLocks noGrp="1"/>
          </p:cNvSpPr>
          <p:nvPr>
            <p:ph type="ctrTitle"/>
          </p:nvPr>
        </p:nvSpPr>
        <p:spPr>
          <a:xfrm>
            <a:off x="1524000" y="1982489"/>
            <a:ext cx="9144000" cy="1725114"/>
          </a:xfrm>
        </p:spPr>
        <p:txBody>
          <a:bodyPr>
            <a:normAutofit/>
          </a:bodyPr>
          <a:lstStyle/>
          <a:p>
            <a:r>
              <a:rPr lang="it-IT" sz="4800" dirty="0"/>
              <a:t>Autostrada dei Fiori S.p.A.</a:t>
            </a:r>
            <a:br>
              <a:rPr lang="it-IT" sz="4800" dirty="0"/>
            </a:br>
            <a:r>
              <a:rPr lang="it-IT" sz="2800" dirty="0"/>
              <a:t>Tronco A6 </a:t>
            </a:r>
            <a:r>
              <a:rPr lang="it-IT" sz="2800" i="1" dirty="0"/>
              <a:t>(Torino-Savona)</a:t>
            </a:r>
            <a:br>
              <a:rPr lang="it-IT" sz="2800" i="1" dirty="0"/>
            </a:br>
            <a:r>
              <a:rPr lang="it-IT" sz="2800" i="1" dirty="0"/>
              <a:t>Tronco </a:t>
            </a:r>
            <a:r>
              <a:rPr lang="it-IT" sz="2800" dirty="0"/>
              <a:t>A10 </a:t>
            </a:r>
            <a:r>
              <a:rPr lang="it-IT" sz="2800" i="1" dirty="0"/>
              <a:t>(Savona-Ventimiglia/Confine Francese)</a:t>
            </a:r>
            <a:endParaRPr lang="it-IT" sz="4800" i="1" dirty="0"/>
          </a:p>
        </p:txBody>
      </p:sp>
      <p:sp>
        <p:nvSpPr>
          <p:cNvPr id="3" name="Sottotitolo 2">
            <a:extLst>
              <a:ext uri="{FF2B5EF4-FFF2-40B4-BE49-F238E27FC236}">
                <a16:creationId xmlns:a16="http://schemas.microsoft.com/office/drawing/2014/main" id="{E358BBCA-494E-4BEE-822C-CA58A37C0176}"/>
              </a:ext>
            </a:extLst>
          </p:cNvPr>
          <p:cNvSpPr>
            <a:spLocks noGrp="1"/>
          </p:cNvSpPr>
          <p:nvPr>
            <p:ph type="subTitle" idx="1"/>
          </p:nvPr>
        </p:nvSpPr>
        <p:spPr>
          <a:xfrm>
            <a:off x="1524000" y="4140925"/>
            <a:ext cx="9144000" cy="2261233"/>
          </a:xfrm>
        </p:spPr>
        <p:txBody>
          <a:bodyPr>
            <a:normAutofit lnSpcReduction="10000"/>
          </a:bodyPr>
          <a:lstStyle/>
          <a:p>
            <a:r>
              <a:rPr lang="it-IT" sz="4800" b="1" dirty="0">
                <a:effectLst>
                  <a:outerShdw blurRad="38100" dist="38100" dir="2700000" algn="tl">
                    <a:srgbClr val="000000">
                      <a:alpha val="43137"/>
                    </a:srgbClr>
                  </a:outerShdw>
                </a:effectLst>
              </a:rPr>
              <a:t>Audizione</a:t>
            </a:r>
          </a:p>
          <a:p>
            <a:r>
              <a:rPr lang="it-IT" sz="4800" b="1" dirty="0">
                <a:effectLst>
                  <a:outerShdw blurRad="38100" dist="38100" dir="2700000" algn="tl">
                    <a:srgbClr val="000000">
                      <a:alpha val="43137"/>
                    </a:srgbClr>
                  </a:outerShdw>
                </a:effectLst>
              </a:rPr>
              <a:t>COMMISSIONE TRASPORTI </a:t>
            </a:r>
          </a:p>
          <a:p>
            <a:r>
              <a:rPr lang="it-IT" sz="4800" b="1" dirty="0">
                <a:effectLst>
                  <a:outerShdw blurRad="38100" dist="38100" dir="2700000" algn="tl">
                    <a:srgbClr val="000000">
                      <a:alpha val="43137"/>
                    </a:srgbClr>
                  </a:outerShdw>
                </a:effectLst>
              </a:rPr>
              <a:t>del 14/04/2021</a:t>
            </a:r>
          </a:p>
        </p:txBody>
      </p:sp>
      <p:pic>
        <p:nvPicPr>
          <p:cNvPr id="5" name="Immagine 4">
            <a:extLst>
              <a:ext uri="{FF2B5EF4-FFF2-40B4-BE49-F238E27FC236}">
                <a16:creationId xmlns:a16="http://schemas.microsoft.com/office/drawing/2014/main" id="{5449CD7A-E28A-4C12-B6AB-9B8702F02B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7661" y="641462"/>
            <a:ext cx="1256678" cy="1272653"/>
          </a:xfrm>
          <a:prstGeom prst="rect">
            <a:avLst/>
          </a:prstGeom>
        </p:spPr>
      </p:pic>
    </p:spTree>
    <p:extLst>
      <p:ext uri="{BB962C8B-B14F-4D97-AF65-F5344CB8AC3E}">
        <p14:creationId xmlns:p14="http://schemas.microsoft.com/office/powerpoint/2010/main" val="735781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C0540A72-56D6-4F98-A127-18DA0EC5216E}"/>
              </a:ext>
            </a:extLst>
          </p:cNvPr>
          <p:cNvSpPr>
            <a:spLocks noGrp="1"/>
          </p:cNvSpPr>
          <p:nvPr>
            <p:ph type="title"/>
          </p:nvPr>
        </p:nvSpPr>
        <p:spPr>
          <a:xfrm>
            <a:off x="1115568" y="548640"/>
            <a:ext cx="10168128" cy="1179576"/>
          </a:xfrm>
        </p:spPr>
        <p:txBody>
          <a:bodyPr>
            <a:normAutofit/>
          </a:bodyPr>
          <a:lstStyle/>
          <a:p>
            <a:r>
              <a:rPr lang="it-IT" sz="4000" b="1" dirty="0"/>
              <a:t>Indice</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Segnaposto contenuto 2">
            <a:extLst>
              <a:ext uri="{FF2B5EF4-FFF2-40B4-BE49-F238E27FC236}">
                <a16:creationId xmlns:a16="http://schemas.microsoft.com/office/drawing/2014/main" id="{8B6427BF-AA3D-414A-A98B-0EEF87809731}"/>
              </a:ext>
            </a:extLst>
          </p:cNvPr>
          <p:cNvSpPr>
            <a:spLocks noGrp="1"/>
          </p:cNvSpPr>
          <p:nvPr>
            <p:ph idx="1"/>
          </p:nvPr>
        </p:nvSpPr>
        <p:spPr>
          <a:xfrm>
            <a:off x="1115568" y="2276856"/>
            <a:ext cx="10168128" cy="4345617"/>
          </a:xfrm>
        </p:spPr>
        <p:txBody>
          <a:bodyPr>
            <a:normAutofit fontScale="92500" lnSpcReduction="20000"/>
          </a:bodyPr>
          <a:lstStyle/>
          <a:p>
            <a:r>
              <a:rPr lang="it-IT" sz="1800" dirty="0"/>
              <a:t>Incidentalità A6 e A10 – anno 2010-2020</a:t>
            </a:r>
          </a:p>
          <a:p>
            <a:r>
              <a:rPr lang="it-IT" sz="1800" dirty="0"/>
              <a:t>Incidentalità rapportata ai transiti A6 e A10 per il primo trimestre degli anni 2010-2021</a:t>
            </a:r>
          </a:p>
          <a:p>
            <a:r>
              <a:rPr lang="it-IT" sz="1800" dirty="0"/>
              <a:t>Incidenti nei cantieri A6 e A10 - periodo 2018-2021</a:t>
            </a:r>
          </a:p>
          <a:p>
            <a:r>
              <a:rPr lang="it-IT" sz="1800" dirty="0"/>
              <a:t>Attività in corso di esecuzione</a:t>
            </a:r>
          </a:p>
          <a:p>
            <a:r>
              <a:rPr lang="it-IT" sz="1800" dirty="0"/>
              <a:t>Monitoraggio viadotti – Tronco A6</a:t>
            </a:r>
          </a:p>
          <a:p>
            <a:r>
              <a:rPr lang="it-IT" sz="1800" dirty="0"/>
              <a:t>Programmazione interventi per la sicurezza – barriere di sicurezza A6 e A10</a:t>
            </a:r>
          </a:p>
          <a:p>
            <a:r>
              <a:rPr lang="it-IT" sz="1800" dirty="0"/>
              <a:t>Provvedimenti posti in atto dalla Concessionaria per la mitigazione del rischio</a:t>
            </a:r>
          </a:p>
          <a:p>
            <a:pPr lvl="1"/>
            <a:r>
              <a:rPr lang="it-IT" sz="1800" dirty="0"/>
              <a:t>Presidi</a:t>
            </a:r>
          </a:p>
          <a:p>
            <a:pPr lvl="1"/>
            <a:r>
              <a:rPr lang="it-IT" sz="1800" dirty="0"/>
              <a:t>Modifica dei limiti di velocità</a:t>
            </a:r>
          </a:p>
          <a:p>
            <a:pPr lvl="1"/>
            <a:r>
              <a:rPr lang="it-IT" sz="1800" dirty="0"/>
              <a:t>Controllo della velocità </a:t>
            </a:r>
          </a:p>
          <a:p>
            <a:pPr lvl="1"/>
            <a:r>
              <a:rPr lang="it-IT" sz="1800" dirty="0"/>
              <a:t>Distanza di sicurezza in galleria </a:t>
            </a:r>
          </a:p>
          <a:p>
            <a:pPr lvl="1"/>
            <a:r>
              <a:rPr lang="it-IT" sz="1800" dirty="0"/>
              <a:t>Telecamere AID </a:t>
            </a:r>
          </a:p>
          <a:p>
            <a:pPr lvl="1"/>
            <a:r>
              <a:rPr lang="it-IT" sz="1800" dirty="0"/>
              <a:t>Pese dinamiche</a:t>
            </a:r>
          </a:p>
          <a:p>
            <a:pPr lvl="1"/>
            <a:r>
              <a:rPr lang="it-IT" sz="1800" dirty="0"/>
              <a:t>Riconoscimento ADR</a:t>
            </a:r>
          </a:p>
          <a:p>
            <a:r>
              <a:rPr lang="it-IT" sz="1800" dirty="0"/>
              <a:t>Certificazione 39001</a:t>
            </a:r>
          </a:p>
          <a:p>
            <a:endParaRPr lang="it-IT" sz="1800" dirty="0"/>
          </a:p>
          <a:p>
            <a:endParaRPr lang="it-IT" sz="600" dirty="0"/>
          </a:p>
          <a:p>
            <a:endParaRPr lang="it-IT" sz="600" dirty="0"/>
          </a:p>
          <a:p>
            <a:endParaRPr lang="it-IT" sz="600" dirty="0"/>
          </a:p>
        </p:txBody>
      </p:sp>
    </p:spTree>
    <p:extLst>
      <p:ext uri="{BB962C8B-B14F-4D97-AF65-F5344CB8AC3E}">
        <p14:creationId xmlns:p14="http://schemas.microsoft.com/office/powerpoint/2010/main" val="2651612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0E5191C-9239-40E5-A6B9-B48273EB6E94}"/>
              </a:ext>
            </a:extLst>
          </p:cNvPr>
          <p:cNvSpPr>
            <a:spLocks noGrp="1"/>
          </p:cNvSpPr>
          <p:nvPr>
            <p:ph type="title"/>
          </p:nvPr>
        </p:nvSpPr>
        <p:spPr>
          <a:xfrm>
            <a:off x="838199" y="291090"/>
            <a:ext cx="10515599" cy="932688"/>
          </a:xfrm>
        </p:spPr>
        <p:txBody>
          <a:bodyPr vert="horz" lIns="91440" tIns="45720" rIns="91440" bIns="45720" rtlCol="0" anchor="b">
            <a:normAutofit/>
          </a:bodyPr>
          <a:lstStyle/>
          <a:p>
            <a:pPr algn="ctr"/>
            <a:r>
              <a:rPr lang="en-US" sz="4600" kern="1200" dirty="0" err="1">
                <a:solidFill>
                  <a:schemeClr val="tx1"/>
                </a:solidFill>
                <a:latin typeface="+mj-lt"/>
                <a:ea typeface="+mj-ea"/>
                <a:cs typeface="+mj-cs"/>
              </a:rPr>
              <a:t>Incidentalità</a:t>
            </a:r>
            <a:r>
              <a:rPr lang="en-US" sz="4600" kern="1200" dirty="0">
                <a:solidFill>
                  <a:schemeClr val="tx1"/>
                </a:solidFill>
                <a:latin typeface="+mj-lt"/>
                <a:ea typeface="+mj-ea"/>
                <a:cs typeface="+mj-cs"/>
              </a:rPr>
              <a:t>  anni 2010-2020 – Tronco A6</a:t>
            </a:r>
          </a:p>
        </p:txBody>
      </p:sp>
      <p:pic>
        <p:nvPicPr>
          <p:cNvPr id="3" name="Immagine 2">
            <a:extLst>
              <a:ext uri="{FF2B5EF4-FFF2-40B4-BE49-F238E27FC236}">
                <a16:creationId xmlns:a16="http://schemas.microsoft.com/office/drawing/2014/main" id="{233A0D63-1A96-4C9D-BD95-0B1301E400F9}"/>
              </a:ext>
            </a:extLst>
          </p:cNvPr>
          <p:cNvPicPr>
            <a:picLocks noChangeAspect="1"/>
          </p:cNvPicPr>
          <p:nvPr/>
        </p:nvPicPr>
        <p:blipFill>
          <a:blip r:embed="rId2"/>
          <a:stretch>
            <a:fillRect/>
          </a:stretch>
        </p:blipFill>
        <p:spPr>
          <a:xfrm>
            <a:off x="998289" y="1095293"/>
            <a:ext cx="10083567" cy="5703983"/>
          </a:xfrm>
          <a:prstGeom prst="rect">
            <a:avLst/>
          </a:prstGeom>
        </p:spPr>
      </p:pic>
    </p:spTree>
    <p:extLst>
      <p:ext uri="{BB962C8B-B14F-4D97-AF65-F5344CB8AC3E}">
        <p14:creationId xmlns:p14="http://schemas.microsoft.com/office/powerpoint/2010/main" val="1207300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0E5191C-9239-40E5-A6B9-B48273EB6E94}"/>
              </a:ext>
            </a:extLst>
          </p:cNvPr>
          <p:cNvSpPr>
            <a:spLocks noGrp="1"/>
          </p:cNvSpPr>
          <p:nvPr>
            <p:ph type="title"/>
          </p:nvPr>
        </p:nvSpPr>
        <p:spPr>
          <a:xfrm>
            <a:off x="838199" y="291090"/>
            <a:ext cx="10515599" cy="932688"/>
          </a:xfrm>
        </p:spPr>
        <p:txBody>
          <a:bodyPr vert="horz" lIns="91440" tIns="45720" rIns="91440" bIns="45720" rtlCol="0" anchor="b">
            <a:normAutofit/>
          </a:bodyPr>
          <a:lstStyle/>
          <a:p>
            <a:pPr algn="ctr"/>
            <a:r>
              <a:rPr lang="en-US" sz="4600" kern="1200">
                <a:solidFill>
                  <a:schemeClr val="tx1"/>
                </a:solidFill>
                <a:latin typeface="+mj-lt"/>
                <a:ea typeface="+mj-ea"/>
                <a:cs typeface="+mj-cs"/>
              </a:rPr>
              <a:t>Incidentalità  anni 2010-2020 – Tronco A10</a:t>
            </a:r>
          </a:p>
        </p:txBody>
      </p:sp>
      <p:graphicFrame>
        <p:nvGraphicFramePr>
          <p:cNvPr id="7" name="Grafico 6">
            <a:extLst>
              <a:ext uri="{FF2B5EF4-FFF2-40B4-BE49-F238E27FC236}">
                <a16:creationId xmlns:a16="http://schemas.microsoft.com/office/drawing/2014/main" id="{5E85D3E2-DF1C-4F50-840B-CC504611F515}"/>
              </a:ext>
            </a:extLst>
          </p:cNvPr>
          <p:cNvGraphicFramePr>
            <a:graphicFrameLocks/>
          </p:cNvGraphicFramePr>
          <p:nvPr>
            <p:extLst>
              <p:ext uri="{D42A27DB-BD31-4B8C-83A1-F6EECF244321}">
                <p14:modId xmlns:p14="http://schemas.microsoft.com/office/powerpoint/2010/main" val="1918837011"/>
              </p:ext>
            </p:extLst>
          </p:nvPr>
        </p:nvGraphicFramePr>
        <p:xfrm>
          <a:off x="919641" y="1375795"/>
          <a:ext cx="10352713" cy="49874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05826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84DD147-CBCB-4755-AC84-6DEFFFD09B51}"/>
              </a:ext>
            </a:extLst>
          </p:cNvPr>
          <p:cNvSpPr>
            <a:spLocks noGrp="1"/>
          </p:cNvSpPr>
          <p:nvPr>
            <p:ph type="title"/>
          </p:nvPr>
        </p:nvSpPr>
        <p:spPr>
          <a:xfrm>
            <a:off x="838200" y="557188"/>
            <a:ext cx="10515600" cy="1133499"/>
          </a:xfrm>
        </p:spPr>
        <p:txBody>
          <a:bodyPr>
            <a:noAutofit/>
          </a:bodyPr>
          <a:lstStyle/>
          <a:p>
            <a:pPr algn="ctr"/>
            <a:r>
              <a:rPr lang="en-US" dirty="0" err="1"/>
              <a:t>Indice</a:t>
            </a:r>
            <a:r>
              <a:rPr lang="en-US" dirty="0"/>
              <a:t> </a:t>
            </a:r>
            <a:r>
              <a:rPr lang="en-US" dirty="0" err="1"/>
              <a:t>incidentalità</a:t>
            </a:r>
            <a:r>
              <a:rPr lang="en-US" dirty="0"/>
              <a:t> primo </a:t>
            </a:r>
            <a:r>
              <a:rPr lang="en-US" dirty="0" err="1"/>
              <a:t>trimestre</a:t>
            </a:r>
            <a:r>
              <a:rPr lang="en-US" dirty="0"/>
              <a:t> </a:t>
            </a:r>
            <a:br>
              <a:rPr lang="en-US" dirty="0"/>
            </a:br>
            <a:r>
              <a:rPr lang="en-US" dirty="0"/>
              <a:t>anni 2010-2021 – Tronco A6</a:t>
            </a:r>
            <a:endParaRPr lang="it-IT" dirty="0"/>
          </a:p>
        </p:txBody>
      </p:sp>
      <p:graphicFrame>
        <p:nvGraphicFramePr>
          <p:cNvPr id="10" name="Grafico 9">
            <a:extLst>
              <a:ext uri="{FF2B5EF4-FFF2-40B4-BE49-F238E27FC236}">
                <a16:creationId xmlns:a16="http://schemas.microsoft.com/office/drawing/2014/main" id="{BBD981B4-44F5-4347-A4F4-7AC16379AC4F}"/>
              </a:ext>
            </a:extLst>
          </p:cNvPr>
          <p:cNvGraphicFramePr>
            <a:graphicFrameLocks/>
          </p:cNvGraphicFramePr>
          <p:nvPr>
            <p:extLst>
              <p:ext uri="{D42A27DB-BD31-4B8C-83A1-F6EECF244321}">
                <p14:modId xmlns:p14="http://schemas.microsoft.com/office/powerpoint/2010/main" val="107310710"/>
              </p:ext>
            </p:extLst>
          </p:nvPr>
        </p:nvGraphicFramePr>
        <p:xfrm>
          <a:off x="2030556" y="2001794"/>
          <a:ext cx="8130887" cy="41858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4701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E288BEF-3AC7-4376-90CE-40A5C625EC4F}"/>
              </a:ext>
            </a:extLst>
          </p:cNvPr>
          <p:cNvSpPr>
            <a:spLocks noGrp="1"/>
          </p:cNvSpPr>
          <p:nvPr>
            <p:ph type="title"/>
          </p:nvPr>
        </p:nvSpPr>
        <p:spPr/>
        <p:txBody>
          <a:bodyPr/>
          <a:lstStyle/>
          <a:p>
            <a:pPr algn="ctr"/>
            <a:r>
              <a:rPr lang="en-US" dirty="0" err="1"/>
              <a:t>Indice</a:t>
            </a:r>
            <a:r>
              <a:rPr lang="en-US" dirty="0"/>
              <a:t> </a:t>
            </a:r>
            <a:r>
              <a:rPr lang="en-US" dirty="0" err="1"/>
              <a:t>incidentalità</a:t>
            </a:r>
            <a:r>
              <a:rPr lang="en-US" dirty="0"/>
              <a:t> primo </a:t>
            </a:r>
            <a:r>
              <a:rPr lang="en-US" dirty="0" err="1"/>
              <a:t>trimestre</a:t>
            </a:r>
            <a:r>
              <a:rPr lang="en-US" dirty="0"/>
              <a:t> </a:t>
            </a:r>
            <a:br>
              <a:rPr lang="en-US" dirty="0"/>
            </a:br>
            <a:r>
              <a:rPr lang="en-US" dirty="0"/>
              <a:t>anni 2010-2021 – Tronco A10</a:t>
            </a:r>
            <a:endParaRPr lang="it-IT" dirty="0"/>
          </a:p>
        </p:txBody>
      </p:sp>
      <p:graphicFrame>
        <p:nvGraphicFramePr>
          <p:cNvPr id="6" name="Grafico 5">
            <a:extLst>
              <a:ext uri="{FF2B5EF4-FFF2-40B4-BE49-F238E27FC236}">
                <a16:creationId xmlns:a16="http://schemas.microsoft.com/office/drawing/2014/main" id="{A04AC318-A2D1-4496-A7DD-09FF4B1FE760}"/>
              </a:ext>
            </a:extLst>
          </p:cNvPr>
          <p:cNvGraphicFramePr>
            <a:graphicFrameLocks/>
          </p:cNvGraphicFramePr>
          <p:nvPr>
            <p:extLst>
              <p:ext uri="{D42A27DB-BD31-4B8C-83A1-F6EECF244321}">
                <p14:modId xmlns:p14="http://schemas.microsoft.com/office/powerpoint/2010/main" val="2835163715"/>
              </p:ext>
            </p:extLst>
          </p:nvPr>
        </p:nvGraphicFramePr>
        <p:xfrm>
          <a:off x="1930399" y="1807296"/>
          <a:ext cx="8211127" cy="43148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99042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9D7685C-5958-4B4E-97D7-AA83A2362E0B}"/>
              </a:ext>
            </a:extLst>
          </p:cNvPr>
          <p:cNvSpPr>
            <a:spLocks noGrp="1"/>
          </p:cNvSpPr>
          <p:nvPr>
            <p:ph type="title"/>
          </p:nvPr>
        </p:nvSpPr>
        <p:spPr/>
        <p:txBody>
          <a:bodyPr/>
          <a:lstStyle/>
          <a:p>
            <a:pPr algn="ctr"/>
            <a:r>
              <a:rPr lang="it-IT" dirty="0"/>
              <a:t>Incidenti in area di cantiere – Tronco A6</a:t>
            </a:r>
          </a:p>
        </p:txBody>
      </p:sp>
      <p:sp>
        <p:nvSpPr>
          <p:cNvPr id="5" name="CasellaDiTesto 4">
            <a:extLst>
              <a:ext uri="{FF2B5EF4-FFF2-40B4-BE49-F238E27FC236}">
                <a16:creationId xmlns:a16="http://schemas.microsoft.com/office/drawing/2014/main" id="{9E7CBE79-AE1B-48B0-AE79-62C673C6B941}"/>
              </a:ext>
            </a:extLst>
          </p:cNvPr>
          <p:cNvSpPr txBox="1"/>
          <p:nvPr/>
        </p:nvSpPr>
        <p:spPr>
          <a:xfrm>
            <a:off x="9079346" y="5849156"/>
            <a:ext cx="2586181" cy="230832"/>
          </a:xfrm>
          <a:prstGeom prst="rect">
            <a:avLst/>
          </a:prstGeom>
          <a:noFill/>
        </p:spPr>
        <p:txBody>
          <a:bodyPr wrap="square" rtlCol="0">
            <a:spAutoFit/>
          </a:bodyPr>
          <a:lstStyle/>
          <a:p>
            <a:r>
              <a:rPr lang="it-IT" sz="900" i="1" dirty="0">
                <a:solidFill>
                  <a:schemeClr val="tx2"/>
                </a:solidFill>
              </a:rPr>
              <a:t>Nota: i dati del 2021 sono relativi al I trimestre</a:t>
            </a:r>
          </a:p>
        </p:txBody>
      </p:sp>
      <p:graphicFrame>
        <p:nvGraphicFramePr>
          <p:cNvPr id="8" name="Segnaposto contenuto 7">
            <a:extLst>
              <a:ext uri="{FF2B5EF4-FFF2-40B4-BE49-F238E27FC236}">
                <a16:creationId xmlns:a16="http://schemas.microsoft.com/office/drawing/2014/main" id="{C4DE5976-05EA-4D15-BEFA-B6669118B2ED}"/>
              </a:ext>
            </a:extLst>
          </p:cNvPr>
          <p:cNvGraphicFramePr>
            <a:graphicFrameLocks noGrp="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64656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9D7685C-5958-4B4E-97D7-AA83A2362E0B}"/>
              </a:ext>
            </a:extLst>
          </p:cNvPr>
          <p:cNvSpPr>
            <a:spLocks noGrp="1"/>
          </p:cNvSpPr>
          <p:nvPr>
            <p:ph type="title"/>
          </p:nvPr>
        </p:nvSpPr>
        <p:spPr/>
        <p:txBody>
          <a:bodyPr/>
          <a:lstStyle/>
          <a:p>
            <a:pPr algn="ctr"/>
            <a:r>
              <a:rPr lang="it-IT" dirty="0"/>
              <a:t>Incidenti in area di cantiere – Tronco A10</a:t>
            </a:r>
          </a:p>
        </p:txBody>
      </p:sp>
      <p:graphicFrame>
        <p:nvGraphicFramePr>
          <p:cNvPr id="4" name="Segnaposto contenuto 3">
            <a:extLst>
              <a:ext uri="{FF2B5EF4-FFF2-40B4-BE49-F238E27FC236}">
                <a16:creationId xmlns:a16="http://schemas.microsoft.com/office/drawing/2014/main" id="{F95D566A-2A1F-419A-AEA4-AE5D1E5470B4}"/>
              </a:ext>
            </a:extLst>
          </p:cNvPr>
          <p:cNvGraphicFramePr>
            <a:graphicFrameLocks noGrp="1"/>
          </p:cNvGraphicFramePr>
          <p:nvPr>
            <p:ph idx="1"/>
            <p:extLst>
              <p:ext uri="{D42A27DB-BD31-4B8C-83A1-F6EECF244321}">
                <p14:modId xmlns:p14="http://schemas.microsoft.com/office/powerpoint/2010/main" val="3288086705"/>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5" name="CasellaDiTesto 4">
            <a:extLst>
              <a:ext uri="{FF2B5EF4-FFF2-40B4-BE49-F238E27FC236}">
                <a16:creationId xmlns:a16="http://schemas.microsoft.com/office/drawing/2014/main" id="{9E7CBE79-AE1B-48B0-AE79-62C673C6B941}"/>
              </a:ext>
            </a:extLst>
          </p:cNvPr>
          <p:cNvSpPr txBox="1"/>
          <p:nvPr/>
        </p:nvSpPr>
        <p:spPr>
          <a:xfrm>
            <a:off x="9079346" y="5849156"/>
            <a:ext cx="2586181" cy="230832"/>
          </a:xfrm>
          <a:prstGeom prst="rect">
            <a:avLst/>
          </a:prstGeom>
          <a:noFill/>
        </p:spPr>
        <p:txBody>
          <a:bodyPr wrap="square" rtlCol="0">
            <a:spAutoFit/>
          </a:bodyPr>
          <a:lstStyle/>
          <a:p>
            <a:r>
              <a:rPr lang="it-IT" sz="900" i="1" dirty="0">
                <a:solidFill>
                  <a:schemeClr val="tx2"/>
                </a:solidFill>
              </a:rPr>
              <a:t>Nota: i dati del 2021 sono relativi al I trimestre</a:t>
            </a:r>
          </a:p>
        </p:txBody>
      </p:sp>
    </p:spTree>
    <p:extLst>
      <p:ext uri="{BB962C8B-B14F-4D97-AF65-F5344CB8AC3E}">
        <p14:creationId xmlns:p14="http://schemas.microsoft.com/office/powerpoint/2010/main" val="31624321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7"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E34E21EC-1B36-4C62-B82C-ED6D295FE824}"/>
              </a:ext>
            </a:extLst>
          </p:cNvPr>
          <p:cNvSpPr>
            <a:spLocks noGrp="1"/>
          </p:cNvSpPr>
          <p:nvPr>
            <p:ph type="title"/>
          </p:nvPr>
        </p:nvSpPr>
        <p:spPr>
          <a:xfrm>
            <a:off x="1115568" y="548640"/>
            <a:ext cx="10168128" cy="1179576"/>
          </a:xfrm>
        </p:spPr>
        <p:txBody>
          <a:bodyPr>
            <a:normAutofit/>
          </a:bodyPr>
          <a:lstStyle/>
          <a:p>
            <a:r>
              <a:rPr lang="it-IT" sz="4000" dirty="0"/>
              <a:t>Attività in corso di esecuzione</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Segnaposto contenuto 2">
            <a:extLst>
              <a:ext uri="{FF2B5EF4-FFF2-40B4-BE49-F238E27FC236}">
                <a16:creationId xmlns:a16="http://schemas.microsoft.com/office/drawing/2014/main" id="{B8AB8FEB-9EA9-4019-BBAB-F1C76E00CBB5}"/>
              </a:ext>
            </a:extLst>
          </p:cNvPr>
          <p:cNvSpPr>
            <a:spLocks noGrp="1"/>
          </p:cNvSpPr>
          <p:nvPr>
            <p:ph idx="1"/>
          </p:nvPr>
        </p:nvSpPr>
        <p:spPr>
          <a:xfrm>
            <a:off x="626850" y="2179782"/>
            <a:ext cx="10656846" cy="4387273"/>
          </a:xfrm>
        </p:spPr>
        <p:txBody>
          <a:bodyPr>
            <a:normAutofit/>
          </a:bodyPr>
          <a:lstStyle/>
          <a:p>
            <a:pPr marL="0" lvl="0" indent="0">
              <a:lnSpc>
                <a:spcPct val="70000"/>
              </a:lnSpc>
              <a:buNone/>
            </a:pPr>
            <a:r>
              <a:rPr lang="it-IT" sz="1500" dirty="0"/>
              <a:t>La Concessionaria sta attualmente operando sulle seguenti principali categorie di lavori:</a:t>
            </a:r>
          </a:p>
          <a:p>
            <a:pPr marL="514350" lvl="0" indent="-514350">
              <a:lnSpc>
                <a:spcPct val="70000"/>
              </a:lnSpc>
              <a:buFont typeface="Calibri Light"/>
              <a:buAutoNum type="arabicPeriod"/>
            </a:pPr>
            <a:r>
              <a:rPr lang="it-IT" sz="1500" dirty="0"/>
              <a:t>Adeguamento delle gallerie al </a:t>
            </a:r>
            <a:r>
              <a:rPr lang="it-IT" sz="1500" dirty="0" err="1"/>
              <a:t>D.Lgs.</a:t>
            </a:r>
            <a:r>
              <a:rPr lang="it-IT" sz="1500" dirty="0"/>
              <a:t> 264/06</a:t>
            </a:r>
          </a:p>
          <a:p>
            <a:pPr marL="514350" lvl="0" indent="-514350">
              <a:lnSpc>
                <a:spcPct val="70000"/>
              </a:lnSpc>
              <a:buFont typeface="Calibri Light"/>
              <a:buAutoNum type="arabicPeriod"/>
            </a:pPr>
            <a:r>
              <a:rPr lang="it-IT" sz="1500" dirty="0"/>
              <a:t>Ispezioni gallerie per definizione quadro conoscitivo ai sensi del manuale di ispezione del MIMS del maggio 2020</a:t>
            </a:r>
          </a:p>
          <a:p>
            <a:pPr marL="514350" lvl="0" indent="-514350">
              <a:lnSpc>
                <a:spcPct val="70000"/>
              </a:lnSpc>
              <a:buFont typeface="Calibri Light"/>
              <a:buAutoNum type="arabicPeriod"/>
            </a:pPr>
            <a:r>
              <a:rPr lang="it-IT" sz="1500" dirty="0"/>
              <a:t>Viadotti: adeguamento alla normativa antisismica</a:t>
            </a:r>
          </a:p>
          <a:p>
            <a:pPr marL="514350" lvl="0" indent="-514350">
              <a:lnSpc>
                <a:spcPct val="70000"/>
              </a:lnSpc>
              <a:buFont typeface="Calibri Light"/>
              <a:buAutoNum type="arabicPeriod"/>
            </a:pPr>
            <a:r>
              <a:rPr lang="it-IT" sz="1500" dirty="0"/>
              <a:t>Viadotti: ispezioni ai sensi delle linee guida emanate dal Consiglio Superiore dei lavori pubblici dell’aprile 2020</a:t>
            </a:r>
          </a:p>
          <a:p>
            <a:pPr marL="514350" lvl="0" indent="-514350">
              <a:lnSpc>
                <a:spcPct val="70000"/>
              </a:lnSpc>
              <a:buFont typeface="Calibri Light"/>
              <a:buAutoNum type="arabicPeriod"/>
            </a:pPr>
            <a:r>
              <a:rPr lang="it-IT" sz="1500" dirty="0"/>
              <a:t>Viadotti: manutenzione conservativa</a:t>
            </a:r>
          </a:p>
          <a:p>
            <a:pPr marL="514350" lvl="0" indent="-514350">
              <a:lnSpc>
                <a:spcPct val="70000"/>
              </a:lnSpc>
              <a:buFont typeface="Calibri Light"/>
              <a:buAutoNum type="arabicPeriod"/>
            </a:pPr>
            <a:r>
              <a:rPr lang="it-IT" sz="1500" dirty="0"/>
              <a:t>Barriere di sicurezza Piano di ammodernamento come disposto da nota Ministero del giugno 2019</a:t>
            </a:r>
          </a:p>
          <a:p>
            <a:pPr marL="514350" indent="-514350">
              <a:buFont typeface="+mj-lt"/>
              <a:buAutoNum type="arabicPeriod"/>
            </a:pPr>
            <a:endParaRPr lang="it-IT" sz="1100" dirty="0"/>
          </a:p>
          <a:p>
            <a:endParaRPr lang="it-IT" sz="1100" dirty="0"/>
          </a:p>
        </p:txBody>
      </p:sp>
    </p:spTree>
    <p:extLst>
      <p:ext uri="{BB962C8B-B14F-4D97-AF65-F5344CB8AC3E}">
        <p14:creationId xmlns:p14="http://schemas.microsoft.com/office/powerpoint/2010/main" val="24543309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8">
            <a:extLst>
              <a:ext uri="{FF2B5EF4-FFF2-40B4-BE49-F238E27FC236}">
                <a16:creationId xmlns:a16="http://schemas.microsoft.com/office/drawing/2014/main" id="{AFF8D2E5-2C4E-47B1-930B-6C82B7C3133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9B99FDEA-EFA4-4009-89DC-1FFD470E2E86}"/>
              </a:ext>
            </a:extLst>
          </p:cNvPr>
          <p:cNvSpPr>
            <a:spLocks noGrp="1"/>
          </p:cNvSpPr>
          <p:nvPr>
            <p:ph type="title"/>
          </p:nvPr>
        </p:nvSpPr>
        <p:spPr>
          <a:xfrm>
            <a:off x="841248" y="251312"/>
            <a:ext cx="10506456" cy="1010264"/>
          </a:xfrm>
        </p:spPr>
        <p:txBody>
          <a:bodyPr anchor="ctr">
            <a:normAutofit/>
          </a:bodyPr>
          <a:lstStyle/>
          <a:p>
            <a:r>
              <a:rPr lang="it-IT" dirty="0"/>
              <a:t>Monitoraggio viadotti – Tronco A6</a:t>
            </a:r>
          </a:p>
        </p:txBody>
      </p:sp>
      <p:sp>
        <p:nvSpPr>
          <p:cNvPr id="11" name="Rectangle 10">
            <a:extLst>
              <a:ext uri="{FF2B5EF4-FFF2-40B4-BE49-F238E27FC236}">
                <a16:creationId xmlns:a16="http://schemas.microsoft.com/office/drawing/2014/main" id="{801E4ADA-0EA9-4930-846E-3C11E8BED6D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7618"/>
            <a:ext cx="128016" cy="63141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FB92FFCE-0C90-454E-AA25-D4EE9A6C39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38086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4" name="Segnaposto contenuto 3">
            <a:extLst>
              <a:ext uri="{FF2B5EF4-FFF2-40B4-BE49-F238E27FC236}">
                <a16:creationId xmlns:a16="http://schemas.microsoft.com/office/drawing/2014/main" id="{00000000-0008-0000-0000-000013000000}"/>
              </a:ext>
            </a:extLst>
          </p:cNvPr>
          <p:cNvGraphicFramePr>
            <a:graphicFrameLocks noGrp="1"/>
          </p:cNvGraphicFramePr>
          <p:nvPr>
            <p:ph idx="1"/>
            <p:extLst>
              <p:ext uri="{D42A27DB-BD31-4B8C-83A1-F6EECF244321}">
                <p14:modId xmlns:p14="http://schemas.microsoft.com/office/powerpoint/2010/main" val="1789370355"/>
              </p:ext>
            </p:extLst>
          </p:nvPr>
        </p:nvGraphicFramePr>
        <p:xfrm>
          <a:off x="3298721" y="2583689"/>
          <a:ext cx="8045934" cy="3304534"/>
        </p:xfrm>
        <a:graphic>
          <a:graphicData uri="http://schemas.openxmlformats.org/drawingml/2006/chart">
            <c:chart xmlns:c="http://schemas.openxmlformats.org/drawingml/2006/chart" xmlns:r="http://schemas.openxmlformats.org/officeDocument/2006/relationships" r:id="rId2"/>
          </a:graphicData>
        </a:graphic>
      </p:graphicFrame>
      <p:pic>
        <p:nvPicPr>
          <p:cNvPr id="5" name="Immagine 4">
            <a:extLst>
              <a:ext uri="{FF2B5EF4-FFF2-40B4-BE49-F238E27FC236}">
                <a16:creationId xmlns:a16="http://schemas.microsoft.com/office/drawing/2014/main" id="{17BB8A6D-767D-413B-8794-49E1E34B4ECF}"/>
              </a:ext>
            </a:extLst>
          </p:cNvPr>
          <p:cNvPicPr>
            <a:picLocks noChangeAspect="1"/>
          </p:cNvPicPr>
          <p:nvPr/>
        </p:nvPicPr>
        <p:blipFill>
          <a:blip r:embed="rId3"/>
          <a:stretch>
            <a:fillRect/>
          </a:stretch>
        </p:blipFill>
        <p:spPr>
          <a:xfrm>
            <a:off x="3298721" y="6028068"/>
            <a:ext cx="8045934" cy="590550"/>
          </a:xfrm>
          <a:prstGeom prst="rect">
            <a:avLst/>
          </a:prstGeom>
        </p:spPr>
      </p:pic>
      <p:sp>
        <p:nvSpPr>
          <p:cNvPr id="6" name="CasellaDiTesto 5">
            <a:extLst>
              <a:ext uri="{FF2B5EF4-FFF2-40B4-BE49-F238E27FC236}">
                <a16:creationId xmlns:a16="http://schemas.microsoft.com/office/drawing/2014/main" id="{204E56E4-2509-4750-97AC-2B1C596C5FDA}"/>
              </a:ext>
            </a:extLst>
          </p:cNvPr>
          <p:cNvSpPr txBox="1"/>
          <p:nvPr/>
        </p:nvSpPr>
        <p:spPr>
          <a:xfrm>
            <a:off x="841248" y="1486394"/>
            <a:ext cx="10503407" cy="923330"/>
          </a:xfrm>
          <a:prstGeom prst="rect">
            <a:avLst/>
          </a:prstGeom>
          <a:noFill/>
        </p:spPr>
        <p:txBody>
          <a:bodyPr wrap="square" rtlCol="0">
            <a:spAutoFit/>
          </a:bodyPr>
          <a:lstStyle/>
          <a:p>
            <a:r>
              <a:rPr lang="it-IT" dirty="0"/>
              <a:t>A partire dall’anno 2018, sono stati installati n. 3.431 sensori su 19 opere d’arte al fine di verificarne in tempo reale la risposta delle strutture alle sollecitazioni indotte dai carichi verticali. Si prevede che a fine 2021le opere d’arte monitorate saranno 33 per un totale di 5.081 sensori. </a:t>
            </a:r>
          </a:p>
        </p:txBody>
      </p:sp>
    </p:spTree>
    <p:extLst>
      <p:ext uri="{BB962C8B-B14F-4D97-AF65-F5344CB8AC3E}">
        <p14:creationId xmlns:p14="http://schemas.microsoft.com/office/powerpoint/2010/main" val="35809054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2550BE34-C2B8-49B8-8519-67A8CAD51A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2" name="Rectangle 41">
            <a:extLst>
              <a:ext uri="{FF2B5EF4-FFF2-40B4-BE49-F238E27FC236}">
                <a16:creationId xmlns:a16="http://schemas.microsoft.com/office/drawing/2014/main" id="{A7457DD9-5A45-400A-AB4B-4B4EDECA25F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365125"/>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EA9F4714-0042-4C99-B8F5-BF29371F3E6C}"/>
              </a:ext>
            </a:extLst>
          </p:cNvPr>
          <p:cNvSpPr txBox="1">
            <a:spLocks noGrp="1"/>
          </p:cNvSpPr>
          <p:nvPr>
            <p:ph type="title"/>
          </p:nvPr>
        </p:nvSpPr>
        <p:spPr>
          <a:xfrm>
            <a:off x="1046746" y="586822"/>
            <a:ext cx="3560252" cy="1645920"/>
          </a:xfrm>
        </p:spPr>
        <p:txBody>
          <a:bodyPr>
            <a:normAutofit/>
          </a:bodyPr>
          <a:lstStyle/>
          <a:p>
            <a:pPr lvl="0"/>
            <a:r>
              <a:rPr lang="it-IT" sz="2500" b="1"/>
              <a:t>Programmazione interventi per la sicurezza</a:t>
            </a:r>
            <a:br>
              <a:rPr lang="it-IT" sz="2500" b="1"/>
            </a:br>
            <a:r>
              <a:rPr lang="it-IT" sz="2500" b="1" i="1" u="sng"/>
              <a:t>Adeguamento barriere di sicurezza – Tronco A6</a:t>
            </a:r>
          </a:p>
        </p:txBody>
      </p:sp>
      <p:sp>
        <p:nvSpPr>
          <p:cNvPr id="44" name="Rectangle 43">
            <a:extLst>
              <a:ext uri="{FF2B5EF4-FFF2-40B4-BE49-F238E27FC236}">
                <a16:creationId xmlns:a16="http://schemas.microsoft.com/office/drawing/2014/main" id="{441CF7D6-A660-431A-B0BB-140A0D5556B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105773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46" name="Rectangle 45">
            <a:extLst>
              <a:ext uri="{FF2B5EF4-FFF2-40B4-BE49-F238E27FC236}">
                <a16:creationId xmlns:a16="http://schemas.microsoft.com/office/drawing/2014/main" id="{0570A85B-3810-4F95-97B0-CBF4CCDB381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43541" y="140063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4" name="Immagine 3">
            <a:extLst>
              <a:ext uri="{FF2B5EF4-FFF2-40B4-BE49-F238E27FC236}">
                <a16:creationId xmlns:a16="http://schemas.microsoft.com/office/drawing/2014/main" id="{C81FDB18-0783-49FB-915F-EB09BFE22AE5}"/>
              </a:ext>
            </a:extLst>
          </p:cNvPr>
          <p:cNvPicPr>
            <a:picLocks noChangeAspect="1"/>
          </p:cNvPicPr>
          <p:nvPr/>
        </p:nvPicPr>
        <p:blipFill>
          <a:blip r:embed="rId2"/>
          <a:stretch>
            <a:fillRect/>
          </a:stretch>
        </p:blipFill>
        <p:spPr>
          <a:xfrm>
            <a:off x="618424" y="3197622"/>
            <a:ext cx="11033884" cy="255673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18">
            <a:extLst>
              <a:ext uri="{FF2B5EF4-FFF2-40B4-BE49-F238E27FC236}">
                <a16:creationId xmlns:a16="http://schemas.microsoft.com/office/drawing/2014/main" id="{2550BE34-C2B8-49B8-8519-67A8CAD51A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8" name="Rectangle 20">
            <a:extLst>
              <a:ext uri="{FF2B5EF4-FFF2-40B4-BE49-F238E27FC236}">
                <a16:creationId xmlns:a16="http://schemas.microsoft.com/office/drawing/2014/main" id="{A7457DD9-5A45-400A-AB4B-4B4EDECA25F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365125"/>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8352F800-2B10-4560-82E5-ED1FB224F10D}"/>
              </a:ext>
            </a:extLst>
          </p:cNvPr>
          <p:cNvSpPr>
            <a:spLocks noGrp="1"/>
          </p:cNvSpPr>
          <p:nvPr>
            <p:ph type="title"/>
          </p:nvPr>
        </p:nvSpPr>
        <p:spPr>
          <a:xfrm>
            <a:off x="1046746" y="586822"/>
            <a:ext cx="3560252" cy="1645920"/>
          </a:xfrm>
        </p:spPr>
        <p:txBody>
          <a:bodyPr>
            <a:normAutofit/>
          </a:bodyPr>
          <a:lstStyle/>
          <a:p>
            <a:r>
              <a:rPr lang="it-IT" sz="2500" b="1"/>
              <a:t>Programmazione interventi per la sicurezza</a:t>
            </a:r>
            <a:br>
              <a:rPr lang="it-IT" sz="2500" b="1"/>
            </a:br>
            <a:r>
              <a:rPr lang="it-IT" sz="2500" b="1" i="1" u="sng"/>
              <a:t>Adeguamento barriere di sicurezza – Tronco A10</a:t>
            </a:r>
          </a:p>
        </p:txBody>
      </p:sp>
      <p:sp>
        <p:nvSpPr>
          <p:cNvPr id="29" name="Rectangle 22">
            <a:extLst>
              <a:ext uri="{FF2B5EF4-FFF2-40B4-BE49-F238E27FC236}">
                <a16:creationId xmlns:a16="http://schemas.microsoft.com/office/drawing/2014/main" id="{441CF7D6-A660-431A-B0BB-140A0D5556B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105773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30" name="Rectangle 24">
            <a:extLst>
              <a:ext uri="{FF2B5EF4-FFF2-40B4-BE49-F238E27FC236}">
                <a16:creationId xmlns:a16="http://schemas.microsoft.com/office/drawing/2014/main" id="{0570A85B-3810-4F95-97B0-CBF4CCDB381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43541" y="140063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Tabella 4">
            <a:extLst>
              <a:ext uri="{FF2B5EF4-FFF2-40B4-BE49-F238E27FC236}">
                <a16:creationId xmlns:a16="http://schemas.microsoft.com/office/drawing/2014/main" id="{5448D4D5-7DAB-4785-BECF-116DE3B3CEA2}"/>
              </a:ext>
            </a:extLst>
          </p:cNvPr>
          <p:cNvGraphicFramePr>
            <a:graphicFrameLocks noGrp="1"/>
          </p:cNvGraphicFramePr>
          <p:nvPr>
            <p:extLst>
              <p:ext uri="{D42A27DB-BD31-4B8C-83A1-F6EECF244321}">
                <p14:modId xmlns:p14="http://schemas.microsoft.com/office/powerpoint/2010/main" val="2261081204"/>
              </p:ext>
            </p:extLst>
          </p:nvPr>
        </p:nvGraphicFramePr>
        <p:xfrm>
          <a:off x="618424" y="3262669"/>
          <a:ext cx="11025579" cy="1770725"/>
        </p:xfrm>
        <a:graphic>
          <a:graphicData uri="http://schemas.openxmlformats.org/drawingml/2006/table">
            <a:tbl>
              <a:tblPr/>
              <a:tblGrid>
                <a:gridCol w="4374624">
                  <a:extLst>
                    <a:ext uri="{9D8B030D-6E8A-4147-A177-3AD203B41FA5}">
                      <a16:colId xmlns:a16="http://schemas.microsoft.com/office/drawing/2014/main" val="1026267386"/>
                    </a:ext>
                  </a:extLst>
                </a:gridCol>
                <a:gridCol w="3662476">
                  <a:extLst>
                    <a:ext uri="{9D8B030D-6E8A-4147-A177-3AD203B41FA5}">
                      <a16:colId xmlns:a16="http://schemas.microsoft.com/office/drawing/2014/main" val="953423192"/>
                    </a:ext>
                  </a:extLst>
                </a:gridCol>
                <a:gridCol w="2988479">
                  <a:extLst>
                    <a:ext uri="{9D8B030D-6E8A-4147-A177-3AD203B41FA5}">
                      <a16:colId xmlns:a16="http://schemas.microsoft.com/office/drawing/2014/main" val="295049848"/>
                    </a:ext>
                  </a:extLst>
                </a:gridCol>
              </a:tblGrid>
              <a:tr h="703267">
                <a:tc>
                  <a:txBody>
                    <a:bodyPr/>
                    <a:lstStyle/>
                    <a:p>
                      <a:pPr algn="ctr" fontAlgn="ctr"/>
                      <a:r>
                        <a:rPr lang="it-IT" sz="1600" b="1" i="0" u="none" strike="noStrike" dirty="0">
                          <a:solidFill>
                            <a:srgbClr val="000000"/>
                          </a:solidFill>
                          <a:effectLst/>
                          <a:latin typeface="Calibri" panose="020F0502020204030204" pitchFamily="34" charset="0"/>
                        </a:rPr>
                        <a:t>Periodo effettuazione degli interventi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ctr"/>
                      <a:r>
                        <a:rPr lang="it-IT" sz="1600" b="1" i="0" u="none" strike="noStrike">
                          <a:solidFill>
                            <a:srgbClr val="000000"/>
                          </a:solidFill>
                          <a:effectLst/>
                          <a:latin typeface="Calibri" panose="020F0502020204030204" pitchFamily="34" charset="0"/>
                        </a:rPr>
                        <a:t>km di barriere da ammodernare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ctr"/>
                      <a:r>
                        <a:rPr lang="it-IT" sz="1600" b="1" i="0" u="none" strike="noStrike" dirty="0">
                          <a:solidFill>
                            <a:srgbClr val="000000"/>
                          </a:solidFill>
                          <a:effectLst/>
                          <a:latin typeface="Calibri" panose="020F0502020204030204" pitchFamily="34" charset="0"/>
                        </a:rPr>
                        <a:t>Importo indicativo dell'investimento [€/</a:t>
                      </a:r>
                      <a:r>
                        <a:rPr lang="it-IT" sz="1600" b="1" i="0" u="none" strike="noStrike" dirty="0" err="1">
                          <a:solidFill>
                            <a:srgbClr val="000000"/>
                          </a:solidFill>
                          <a:effectLst/>
                          <a:latin typeface="Calibri" panose="020F0502020204030204" pitchFamily="34" charset="0"/>
                        </a:rPr>
                        <a:t>mil</a:t>
                      </a:r>
                      <a:r>
                        <a:rPr lang="it-IT" sz="1600" b="1" i="0" u="none" strike="noStrike" dirty="0">
                          <a:solidFill>
                            <a:srgbClr val="000000"/>
                          </a:solidFill>
                          <a:effectLst/>
                          <a:latin typeface="Calibri" panose="020F0502020204030204" pitchFamily="34" charset="0"/>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3852791926"/>
                  </a:ext>
                </a:extLst>
              </a:tr>
              <a:tr h="351633">
                <a:tc>
                  <a:txBody>
                    <a:bodyPr/>
                    <a:lstStyle/>
                    <a:p>
                      <a:pPr algn="l" fontAlgn="b"/>
                      <a:r>
                        <a:rPr lang="it-IT" sz="1600" b="0" i="0" u="none" strike="noStrike">
                          <a:solidFill>
                            <a:srgbClr val="000000"/>
                          </a:solidFill>
                          <a:effectLst/>
                          <a:latin typeface="Calibri" panose="020F0502020204030204" pitchFamily="34" charset="0"/>
                        </a:rPr>
                        <a:t>Anni 2020-2021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600" b="0" i="0" u="none" strike="noStrike">
                          <a:solidFill>
                            <a:srgbClr val="000000"/>
                          </a:solidFill>
                          <a:effectLst/>
                          <a:latin typeface="Calibri" panose="020F0502020204030204" pitchFamily="34" charset="0"/>
                        </a:rPr>
                        <a:t>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600" b="0" i="0" u="none" strike="noStrike">
                          <a:solidFill>
                            <a:srgbClr val="000000"/>
                          </a:solidFill>
                          <a:effectLst/>
                          <a:latin typeface="Calibri" panose="020F0502020204030204" pitchFamily="34" charset="0"/>
                        </a:rPr>
                        <a:t>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20988457"/>
                  </a:ext>
                </a:extLst>
              </a:tr>
              <a:tr h="364192">
                <a:tc>
                  <a:txBody>
                    <a:bodyPr/>
                    <a:lstStyle/>
                    <a:p>
                      <a:pPr algn="l" fontAlgn="b"/>
                      <a:r>
                        <a:rPr lang="it-IT" sz="1600" b="0" i="0" u="none" strike="noStrike">
                          <a:solidFill>
                            <a:srgbClr val="000000"/>
                          </a:solidFill>
                          <a:effectLst/>
                          <a:latin typeface="Calibri" panose="020F0502020204030204" pitchFamily="34" charset="0"/>
                        </a:rPr>
                        <a:t>Anni 2024-2028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600" b="0" i="0" u="none" strike="noStrike">
                          <a:solidFill>
                            <a:srgbClr val="000000"/>
                          </a:solidFill>
                          <a:effectLst/>
                          <a:latin typeface="Calibri" panose="020F0502020204030204" pitchFamily="34" charset="0"/>
                        </a:rPr>
                        <a:t>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600" b="0" i="0" u="none" strike="noStrike">
                          <a:solidFill>
                            <a:srgbClr val="000000"/>
                          </a:solidFill>
                          <a:effectLst/>
                          <a:latin typeface="Calibri" panose="020F0502020204030204" pitchFamily="34" charset="0"/>
                        </a:rPr>
                        <a:t>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3633274"/>
                  </a:ext>
                </a:extLst>
              </a:tr>
              <a:tr h="351633">
                <a:tc>
                  <a:txBody>
                    <a:bodyPr/>
                    <a:lstStyle/>
                    <a:p>
                      <a:pPr algn="l" fontAlgn="b"/>
                      <a:r>
                        <a:rPr lang="it-IT" sz="1600" b="1" i="0" u="none" strike="noStrike">
                          <a:solidFill>
                            <a:srgbClr val="000000"/>
                          </a:solidFill>
                          <a:effectLst/>
                          <a:latin typeface="Calibri" panose="020F0502020204030204" pitchFamily="34" charset="0"/>
                        </a:rPr>
                        <a:t>Totale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600" b="1" i="0" u="none" strike="noStrike">
                          <a:solidFill>
                            <a:srgbClr val="000000"/>
                          </a:solidFill>
                          <a:effectLst/>
                          <a:latin typeface="Calibri" panose="020F0502020204030204" pitchFamily="34" charset="0"/>
                        </a:rPr>
                        <a:t>105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600" b="1" i="0" u="none" strike="noStrike" dirty="0">
                          <a:solidFill>
                            <a:srgbClr val="000000"/>
                          </a:solidFill>
                          <a:effectLst/>
                          <a:latin typeface="Calibri" panose="020F0502020204030204" pitchFamily="34" charset="0"/>
                        </a:rPr>
                        <a:t>128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7809489"/>
                  </a:ext>
                </a:extLst>
              </a:tr>
            </a:tbl>
          </a:graphicData>
        </a:graphic>
      </p:graphicFrame>
    </p:spTree>
    <p:extLst>
      <p:ext uri="{BB962C8B-B14F-4D97-AF65-F5344CB8AC3E}">
        <p14:creationId xmlns:p14="http://schemas.microsoft.com/office/powerpoint/2010/main" val="24480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B23FE733-F95B-4DF6-AFC5-BEEB3577C4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Rectangle 20">
            <a:extLst>
              <a:ext uri="{FF2B5EF4-FFF2-40B4-BE49-F238E27FC236}">
                <a16:creationId xmlns:a16="http://schemas.microsoft.com/office/drawing/2014/main" id="{9080D120-BD54-46E1-BA37-82F5E8089E9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9573" y="633619"/>
            <a:ext cx="6852464" cy="5495925"/>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60C8640F-93CF-47D2-B320-C3C642112EE8}"/>
              </a:ext>
            </a:extLst>
          </p:cNvPr>
          <p:cNvSpPr>
            <a:spLocks noGrp="1"/>
          </p:cNvSpPr>
          <p:nvPr>
            <p:ph type="title"/>
          </p:nvPr>
        </p:nvSpPr>
        <p:spPr>
          <a:xfrm>
            <a:off x="838196" y="978408"/>
            <a:ext cx="6007608" cy="1106424"/>
          </a:xfrm>
        </p:spPr>
        <p:txBody>
          <a:bodyPr>
            <a:normAutofit/>
          </a:bodyPr>
          <a:lstStyle/>
          <a:p>
            <a:r>
              <a:rPr lang="it-IT" sz="2400" b="1" dirty="0"/>
              <a:t>Provvedimenti posti in atto dalla Concessionaria per la mitigazione del rischio</a:t>
            </a:r>
            <a:r>
              <a:rPr lang="it-IT" sz="2400" u="sng" dirty="0"/>
              <a:t/>
            </a:r>
            <a:br>
              <a:rPr lang="it-IT" sz="2400" u="sng" dirty="0"/>
            </a:br>
            <a:r>
              <a:rPr lang="it-IT" sz="2400" b="1" i="1" u="sng" dirty="0"/>
              <a:t>Presidi</a:t>
            </a:r>
          </a:p>
        </p:txBody>
      </p:sp>
      <p:sp>
        <p:nvSpPr>
          <p:cNvPr id="23" name="Rectangle 22">
            <a:extLst>
              <a:ext uri="{FF2B5EF4-FFF2-40B4-BE49-F238E27FC236}">
                <a16:creationId xmlns:a16="http://schemas.microsoft.com/office/drawing/2014/main" id="{81D83946-74FA-498A-AC80-9926F041B5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565" y="1181536"/>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5" name="Rectangle 24">
            <a:extLst>
              <a:ext uri="{FF2B5EF4-FFF2-40B4-BE49-F238E27FC236}">
                <a16:creationId xmlns:a16="http://schemas.microsoft.com/office/drawing/2014/main" id="{5060D983-8B52-443A-8183-2A1DE05618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7454" y="2121408"/>
            <a:ext cx="5824728"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egnaposto contenuto 2">
            <a:extLst>
              <a:ext uri="{FF2B5EF4-FFF2-40B4-BE49-F238E27FC236}">
                <a16:creationId xmlns:a16="http://schemas.microsoft.com/office/drawing/2014/main" id="{74FD1EF3-AD9E-4AF6-A810-4D87ED81830A}"/>
              </a:ext>
            </a:extLst>
          </p:cNvPr>
          <p:cNvSpPr>
            <a:spLocks noGrp="1"/>
          </p:cNvSpPr>
          <p:nvPr>
            <p:ph idx="1"/>
          </p:nvPr>
        </p:nvSpPr>
        <p:spPr>
          <a:xfrm>
            <a:off x="841244" y="2359152"/>
            <a:ext cx="6007608" cy="3429000"/>
          </a:xfrm>
        </p:spPr>
        <p:txBody>
          <a:bodyPr>
            <a:normAutofit/>
          </a:bodyPr>
          <a:lstStyle/>
          <a:p>
            <a:pPr marL="0" indent="0">
              <a:buNone/>
            </a:pPr>
            <a:r>
              <a:rPr lang="it-IT" sz="1700" dirty="0"/>
              <a:t>A partire da fine 2019 la Società si è dotata di un servizio di presidio avente il compito di assistenza alla viabilità lungo la tratta autostradale e di pronto intervento antincendio, dedicato prevalentemente alle gallerie oggetto del </a:t>
            </a:r>
            <a:r>
              <a:rPr lang="it-IT" sz="1700" dirty="0" err="1"/>
              <a:t>D.Lgs.</a:t>
            </a:r>
            <a:r>
              <a:rPr lang="it-IT" sz="1700" dirty="0"/>
              <a:t> 264/06 e nel dettaglio:</a:t>
            </a:r>
          </a:p>
          <a:p>
            <a:r>
              <a:rPr lang="it-IT" sz="1700" dirty="0"/>
              <a:t>n. 4 per il Tronco A6 (per numero 24 addetti dedicati)</a:t>
            </a:r>
          </a:p>
          <a:p>
            <a:r>
              <a:rPr lang="it-IT" sz="1700" dirty="0"/>
              <a:t>n. 10 per il Tronco A10 (per numero 60 addetti dedicati)</a:t>
            </a:r>
          </a:p>
          <a:p>
            <a:pPr marL="0" indent="0">
              <a:buNone/>
            </a:pPr>
            <a:r>
              <a:rPr lang="it-IT" sz="1700" dirty="0"/>
              <a:t>Ogni presidio è composto da due addetti che operano su due turni h24, specializzati in attività antincendio a rischio elevato, che hanno a disposizione due mezzi dotati di attrezzatura specifica e di una postazione fissa con sistema di videosorveglianza della tratta di competenza.</a:t>
            </a:r>
          </a:p>
          <a:p>
            <a:pPr marL="0" indent="0">
              <a:buNone/>
            </a:pPr>
            <a:endParaRPr lang="it-IT" sz="1700" dirty="0"/>
          </a:p>
        </p:txBody>
      </p:sp>
      <p:pic>
        <p:nvPicPr>
          <p:cNvPr id="5" name="Immagine 4" descr="Immagine che contiene testo, albero, esterni, carrello&#10;&#10;Descrizione generata automaticamente">
            <a:extLst>
              <a:ext uri="{FF2B5EF4-FFF2-40B4-BE49-F238E27FC236}">
                <a16:creationId xmlns:a16="http://schemas.microsoft.com/office/drawing/2014/main" id="{9271C455-F7A7-4F33-9999-86D24E805714}"/>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80960" y="768779"/>
            <a:ext cx="4233672" cy="2381440"/>
          </a:xfrm>
          <a:prstGeom prst="rect">
            <a:avLst/>
          </a:prstGeom>
        </p:spPr>
      </p:pic>
      <p:pic>
        <p:nvPicPr>
          <p:cNvPr id="7" name="Immagine 6" descr="Immagine che contiene albero, esterni, strada, camion&#10;&#10;Descrizione generata automaticamente">
            <a:extLst>
              <a:ext uri="{FF2B5EF4-FFF2-40B4-BE49-F238E27FC236}">
                <a16:creationId xmlns:a16="http://schemas.microsoft.com/office/drawing/2014/main" id="{94DF63FB-D187-4100-8236-D256D19B6C4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680960" y="3608628"/>
            <a:ext cx="4230116" cy="2379440"/>
          </a:xfrm>
          <a:prstGeom prst="rect">
            <a:avLst/>
          </a:prstGeom>
        </p:spPr>
      </p:pic>
    </p:spTree>
    <p:extLst>
      <p:ext uri="{BB962C8B-B14F-4D97-AF65-F5344CB8AC3E}">
        <p14:creationId xmlns:p14="http://schemas.microsoft.com/office/powerpoint/2010/main" val="2943416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1ECAB1E8-8195-4748-BE71-FF806D8689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text rectangle">
            <a:extLst>
              <a:ext uri="{FF2B5EF4-FFF2-40B4-BE49-F238E27FC236}">
                <a16:creationId xmlns:a16="http://schemas.microsoft.com/office/drawing/2014/main" id="{57F6BDD4-E066-4008-8011-6CC31AEB45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9575" y="633619"/>
            <a:ext cx="4279383" cy="5495925"/>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60C8640F-93CF-47D2-B320-C3C642112EE8}"/>
              </a:ext>
            </a:extLst>
          </p:cNvPr>
          <p:cNvSpPr>
            <a:spLocks noGrp="1"/>
          </p:cNvSpPr>
          <p:nvPr>
            <p:ph type="title"/>
          </p:nvPr>
        </p:nvSpPr>
        <p:spPr>
          <a:xfrm>
            <a:off x="841247" y="978619"/>
            <a:ext cx="3410712" cy="1106424"/>
          </a:xfrm>
        </p:spPr>
        <p:txBody>
          <a:bodyPr>
            <a:normAutofit/>
          </a:bodyPr>
          <a:lstStyle/>
          <a:p>
            <a:r>
              <a:rPr lang="it-IT" sz="1800" b="1" dirty="0"/>
              <a:t>Provvedimenti posti in atto dalla Concessionaria per la mitigazione del rischio</a:t>
            </a:r>
            <a:r>
              <a:rPr lang="it-IT" sz="1800" u="sng" dirty="0"/>
              <a:t/>
            </a:r>
            <a:br>
              <a:rPr lang="it-IT" sz="1800" u="sng" dirty="0"/>
            </a:br>
            <a:r>
              <a:rPr lang="it-IT" sz="1800" b="1" i="1" u="sng" dirty="0"/>
              <a:t>Modifica dei limiti di velocità </a:t>
            </a:r>
          </a:p>
        </p:txBody>
      </p:sp>
      <p:sp>
        <p:nvSpPr>
          <p:cNvPr id="23" name="!!accent">
            <a:extLst>
              <a:ext uri="{FF2B5EF4-FFF2-40B4-BE49-F238E27FC236}">
                <a16:creationId xmlns:a16="http://schemas.microsoft.com/office/drawing/2014/main" id="{2711A8FB-68FC-45FC-B01E-38F809E2D4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567" y="117043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5" name="Rectangle 24">
            <a:extLst>
              <a:ext uri="{FF2B5EF4-FFF2-40B4-BE49-F238E27FC236}">
                <a16:creationId xmlns:a16="http://schemas.microsoft.com/office/drawing/2014/main" id="{2A865FE3-5FC9-4049-87CF-30019C46C0F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7459" y="2121408"/>
            <a:ext cx="3328416"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egnaposto contenuto 2">
            <a:extLst>
              <a:ext uri="{FF2B5EF4-FFF2-40B4-BE49-F238E27FC236}">
                <a16:creationId xmlns:a16="http://schemas.microsoft.com/office/drawing/2014/main" id="{74FD1EF3-AD9E-4AF6-A810-4D87ED81830A}"/>
              </a:ext>
            </a:extLst>
          </p:cNvPr>
          <p:cNvSpPr>
            <a:spLocks noGrp="1"/>
          </p:cNvSpPr>
          <p:nvPr>
            <p:ph idx="1"/>
          </p:nvPr>
        </p:nvSpPr>
        <p:spPr>
          <a:xfrm>
            <a:off x="841247" y="2359152"/>
            <a:ext cx="3410712" cy="3425043"/>
          </a:xfrm>
        </p:spPr>
        <p:txBody>
          <a:bodyPr>
            <a:normAutofit/>
          </a:bodyPr>
          <a:lstStyle/>
          <a:p>
            <a:pPr marL="0" indent="0">
              <a:buNone/>
            </a:pPr>
            <a:r>
              <a:rPr lang="it-IT" sz="1700" dirty="0"/>
              <a:t>A seguito dell’analisi del rischio effettuata ai sensi del </a:t>
            </a:r>
            <a:r>
              <a:rPr lang="it-IT" sz="1700" dirty="0" err="1"/>
              <a:t>D.Lgs.</a:t>
            </a:r>
            <a:r>
              <a:rPr lang="it-IT" sz="1700" dirty="0"/>
              <a:t> 264/06 per le gallerie di lunghezza superiore ai 500 m. e dello studio dell’incidentalità ai sensi del </a:t>
            </a:r>
            <a:r>
              <a:rPr lang="it-IT" sz="1700" dirty="0" err="1"/>
              <a:t>D.Lgs.</a:t>
            </a:r>
            <a:r>
              <a:rPr lang="it-IT" sz="1700" dirty="0"/>
              <a:t> 35/2011 per l’intera tratta, sono stati adeguati i limiti di velocità imposti, cercando di razionalizzare l’andamento della velocità del traffico sulla base dei risultati emersi.</a:t>
            </a:r>
          </a:p>
          <a:p>
            <a:pPr marL="0" indent="0">
              <a:buNone/>
            </a:pPr>
            <a:endParaRPr lang="it-IT" sz="1700" dirty="0"/>
          </a:p>
          <a:p>
            <a:pPr marL="0" indent="0">
              <a:buNone/>
            </a:pPr>
            <a:endParaRPr lang="it-IT" sz="1700" dirty="0"/>
          </a:p>
        </p:txBody>
      </p:sp>
      <p:pic>
        <p:nvPicPr>
          <p:cNvPr id="5" name="Immagine 4" descr="Immagine che contiene albero, esterni&#10;&#10;Descrizione generata automaticamente">
            <a:extLst>
              <a:ext uri="{FF2B5EF4-FFF2-40B4-BE49-F238E27FC236}">
                <a16:creationId xmlns:a16="http://schemas.microsoft.com/office/drawing/2014/main" id="{6F491742-3C11-44C5-8D22-750FBB472578}"/>
              </a:ext>
            </a:extLst>
          </p:cNvPr>
          <p:cNvPicPr>
            <a:picLocks noChangeAspect="1"/>
          </p:cNvPicPr>
          <p:nvPr/>
        </p:nvPicPr>
        <p:blipFill rotWithShape="1">
          <a:blip r:embed="rId2">
            <a:extLst>
              <a:ext uri="{28A0092B-C50C-407E-A947-70E740481C1C}">
                <a14:useLocalDpi xmlns:a14="http://schemas.microsoft.com/office/drawing/2010/main" val="0"/>
              </a:ext>
            </a:extLst>
          </a:blip>
          <a:srcRect r="4295" b="1"/>
          <a:stretch/>
        </p:blipFill>
        <p:spPr>
          <a:xfrm>
            <a:off x="5124450" y="634382"/>
            <a:ext cx="6657213" cy="5495162"/>
          </a:xfrm>
          <a:prstGeom prst="rect">
            <a:avLst/>
          </a:prstGeom>
        </p:spPr>
      </p:pic>
    </p:spTree>
    <p:extLst>
      <p:ext uri="{BB962C8B-B14F-4D97-AF65-F5344CB8AC3E}">
        <p14:creationId xmlns:p14="http://schemas.microsoft.com/office/powerpoint/2010/main" val="2289932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84ECDE7A-6944-466D-8FFE-149A29BA6BA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5" name="Rectangle 44">
            <a:extLst>
              <a:ext uri="{FF2B5EF4-FFF2-40B4-BE49-F238E27FC236}">
                <a16:creationId xmlns:a16="http://schemas.microsoft.com/office/drawing/2014/main" id="{B3420082-9415-44EC-802E-C77D71D59C5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12700">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7" name="Rectangle 46">
            <a:extLst>
              <a:ext uri="{FF2B5EF4-FFF2-40B4-BE49-F238E27FC236}">
                <a16:creationId xmlns:a16="http://schemas.microsoft.com/office/drawing/2014/main" id="{55A52C45-1FCB-4636-A80F-2849B8226C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60C8640F-93CF-47D2-B320-C3C642112EE8}"/>
              </a:ext>
            </a:extLst>
          </p:cNvPr>
          <p:cNvSpPr>
            <a:spLocks noGrp="1"/>
          </p:cNvSpPr>
          <p:nvPr>
            <p:ph type="title"/>
          </p:nvPr>
        </p:nvSpPr>
        <p:spPr>
          <a:xfrm>
            <a:off x="1115568" y="548640"/>
            <a:ext cx="10168128" cy="1179576"/>
          </a:xfrm>
        </p:spPr>
        <p:txBody>
          <a:bodyPr>
            <a:normAutofit/>
          </a:bodyPr>
          <a:lstStyle/>
          <a:p>
            <a:r>
              <a:rPr lang="it-IT" sz="2500" b="1" dirty="0"/>
              <a:t>Provvedimenti posti in atto dalla Concessionaria per la mitigazione del rischio</a:t>
            </a:r>
            <a:r>
              <a:rPr lang="it-IT" sz="2500" u="sng" dirty="0"/>
              <a:t/>
            </a:r>
            <a:br>
              <a:rPr lang="it-IT" sz="2500" u="sng" dirty="0"/>
            </a:br>
            <a:r>
              <a:rPr lang="it-IT" sz="2500" b="1" i="1" u="sng" dirty="0"/>
              <a:t>Controllo della velocità</a:t>
            </a:r>
          </a:p>
        </p:txBody>
      </p:sp>
      <p:sp>
        <p:nvSpPr>
          <p:cNvPr id="49" name="Rectangle 48">
            <a:extLst>
              <a:ext uri="{FF2B5EF4-FFF2-40B4-BE49-F238E27FC236}">
                <a16:creationId xmlns:a16="http://schemas.microsoft.com/office/drawing/2014/main" id="{768EB4DD-3704-43AD-92B3-C4E0C6EA92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7079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Immagine 5" descr="Immagine che contiene testo, strada, erba, esterni&#10;&#10;Descrizione generata automaticamente">
            <a:extLst>
              <a:ext uri="{FF2B5EF4-FFF2-40B4-BE49-F238E27FC236}">
                <a16:creationId xmlns:a16="http://schemas.microsoft.com/office/drawing/2014/main" id="{920D5418-A7C4-476E-9304-A8FA7C4200C8}"/>
              </a:ext>
            </a:extLst>
          </p:cNvPr>
          <p:cNvPicPr>
            <a:picLocks noChangeAspect="1"/>
          </p:cNvPicPr>
          <p:nvPr/>
        </p:nvPicPr>
        <p:blipFill rotWithShape="1">
          <a:blip r:embed="rId2">
            <a:extLst>
              <a:ext uri="{28A0092B-C50C-407E-A947-70E740481C1C}">
                <a14:useLocalDpi xmlns:a14="http://schemas.microsoft.com/office/drawing/2010/main" val="0"/>
              </a:ext>
            </a:extLst>
          </a:blip>
          <a:srcRect t="1" r="26323" b="3"/>
          <a:stretch/>
        </p:blipFill>
        <p:spPr>
          <a:xfrm>
            <a:off x="626851" y="2591315"/>
            <a:ext cx="4838768" cy="3694176"/>
          </a:xfrm>
          <a:prstGeom prst="rect">
            <a:avLst/>
          </a:prstGeom>
        </p:spPr>
      </p:pic>
      <p:sp>
        <p:nvSpPr>
          <p:cNvPr id="3" name="Segnaposto contenuto 2">
            <a:extLst>
              <a:ext uri="{FF2B5EF4-FFF2-40B4-BE49-F238E27FC236}">
                <a16:creationId xmlns:a16="http://schemas.microsoft.com/office/drawing/2014/main" id="{74FD1EF3-AD9E-4AF6-A810-4D87ED81830A}"/>
              </a:ext>
            </a:extLst>
          </p:cNvPr>
          <p:cNvSpPr>
            <a:spLocks noGrp="1"/>
          </p:cNvSpPr>
          <p:nvPr>
            <p:ph idx="1"/>
          </p:nvPr>
        </p:nvSpPr>
        <p:spPr>
          <a:xfrm>
            <a:off x="5798127" y="2591314"/>
            <a:ext cx="5924481" cy="3694177"/>
          </a:xfrm>
        </p:spPr>
        <p:txBody>
          <a:bodyPr anchor="ctr">
            <a:noAutofit/>
          </a:bodyPr>
          <a:lstStyle/>
          <a:p>
            <a:pPr marL="0" indent="0">
              <a:buNone/>
            </a:pPr>
            <a:r>
              <a:rPr lang="it-IT" sz="1600" dirty="0"/>
              <a:t>Al fine di prevenire il superamento dei limiti di velocità, come richiesto dal Ministero delle Infrastrutture e della Mobilità Sostenibili, in accordo con la Polizia Stradale ed in osservanza delle loro linee guida, sono state installate le seguenti postazioni per il controllo puntuale della velocità:</a:t>
            </a:r>
          </a:p>
          <a:p>
            <a:pPr>
              <a:spcBef>
                <a:spcPts val="200"/>
              </a:spcBef>
            </a:pPr>
            <a:r>
              <a:rPr lang="it-IT" sz="1600" dirty="0"/>
              <a:t>sul Tronco A6 n. 5 già installate e n. 1 in fase di posizionamento;</a:t>
            </a:r>
          </a:p>
          <a:p>
            <a:pPr>
              <a:spcBef>
                <a:spcPts val="200"/>
              </a:spcBef>
            </a:pPr>
            <a:r>
              <a:rPr lang="it-IT" sz="1600" dirty="0"/>
              <a:t>sul Tronco A10 n. 9 già installate e n. 6 in fase di posizionamento. </a:t>
            </a:r>
          </a:p>
          <a:p>
            <a:pPr marL="0" indent="0">
              <a:buNone/>
            </a:pPr>
            <a:r>
              <a:rPr lang="it-IT" sz="1600" dirty="0"/>
              <a:t>Tali postazioni sono dotate di un box dissuasore, chiaramente visibile, dove viene posizionata l’attrezzatura autovelox secondo specifici servizi organizzati autonomamente dalla Polizia Stradale stessa. I servizi vengono svolti seguendo un criterio che si basa su dati di superamento medio giornaliero della velocità e dell’incidentalità registrata nella tratta dove si trova il punto di rilevamento.</a:t>
            </a:r>
          </a:p>
          <a:p>
            <a:pPr marL="0" indent="0">
              <a:buNone/>
            </a:pPr>
            <a:r>
              <a:rPr lang="it-IT" sz="1600" dirty="0"/>
              <a:t>Sul Tronco A6, a breve verrà riattivato il sistema Tutor, che copre n. 4 tratte (due in direzione nord e due in direzione sud), per una lunghezza totale di 48 km.</a:t>
            </a:r>
          </a:p>
        </p:txBody>
      </p:sp>
    </p:spTree>
    <p:extLst>
      <p:ext uri="{BB962C8B-B14F-4D97-AF65-F5344CB8AC3E}">
        <p14:creationId xmlns:p14="http://schemas.microsoft.com/office/powerpoint/2010/main" val="18498156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F4F2FC05-7D27-410F-BDA9-ADF4831368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a:extLst>
              <a:ext uri="{FF2B5EF4-FFF2-40B4-BE49-F238E27FC236}">
                <a16:creationId xmlns:a16="http://schemas.microsoft.com/office/drawing/2014/main" id="{9080D120-BD54-46E1-BA37-82F5E8089E9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9573" y="633619"/>
            <a:ext cx="5457817" cy="5495925"/>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60C8640F-93CF-47D2-B320-C3C642112EE8}"/>
              </a:ext>
            </a:extLst>
          </p:cNvPr>
          <p:cNvSpPr>
            <a:spLocks noGrp="1"/>
          </p:cNvSpPr>
          <p:nvPr>
            <p:ph type="title"/>
          </p:nvPr>
        </p:nvSpPr>
        <p:spPr>
          <a:xfrm>
            <a:off x="838198" y="978408"/>
            <a:ext cx="4607052" cy="1106424"/>
          </a:xfrm>
        </p:spPr>
        <p:txBody>
          <a:bodyPr>
            <a:normAutofit/>
          </a:bodyPr>
          <a:lstStyle/>
          <a:p>
            <a:r>
              <a:rPr lang="it-IT" sz="1800" b="1" dirty="0"/>
              <a:t>Provvedimenti posti in atto dalla Concessionaria per la mitigazione del rischio</a:t>
            </a:r>
            <a:r>
              <a:rPr lang="it-IT" sz="1800" u="sng" dirty="0"/>
              <a:t/>
            </a:r>
            <a:br>
              <a:rPr lang="it-IT" sz="1800" u="sng" dirty="0"/>
            </a:br>
            <a:r>
              <a:rPr lang="it-IT" sz="1800" b="1" i="1" u="sng" dirty="0"/>
              <a:t>Distanza di sicurezza</a:t>
            </a:r>
          </a:p>
        </p:txBody>
      </p:sp>
      <p:sp>
        <p:nvSpPr>
          <p:cNvPr id="36" name="Rectangle 35">
            <a:extLst>
              <a:ext uri="{FF2B5EF4-FFF2-40B4-BE49-F238E27FC236}">
                <a16:creationId xmlns:a16="http://schemas.microsoft.com/office/drawing/2014/main" id="{81D83946-74FA-498A-AC80-9926F041B5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565" y="1181536"/>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8" name="Rectangle 37">
            <a:extLst>
              <a:ext uri="{FF2B5EF4-FFF2-40B4-BE49-F238E27FC236}">
                <a16:creationId xmlns:a16="http://schemas.microsoft.com/office/drawing/2014/main" id="{5060D983-8B52-443A-8183-2A1DE05618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7456" y="2185416"/>
            <a:ext cx="4446484"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egnaposto contenuto 2">
            <a:extLst>
              <a:ext uri="{FF2B5EF4-FFF2-40B4-BE49-F238E27FC236}">
                <a16:creationId xmlns:a16="http://schemas.microsoft.com/office/drawing/2014/main" id="{74FD1EF3-AD9E-4AF6-A810-4D87ED81830A}"/>
              </a:ext>
            </a:extLst>
          </p:cNvPr>
          <p:cNvSpPr>
            <a:spLocks noGrp="1"/>
          </p:cNvSpPr>
          <p:nvPr>
            <p:ph idx="1"/>
          </p:nvPr>
        </p:nvSpPr>
        <p:spPr>
          <a:xfrm>
            <a:off x="841246" y="2368296"/>
            <a:ext cx="4607052" cy="3502152"/>
          </a:xfrm>
        </p:spPr>
        <p:txBody>
          <a:bodyPr>
            <a:normAutofit/>
          </a:bodyPr>
          <a:lstStyle/>
          <a:p>
            <a:pPr marL="0" indent="0">
              <a:buNone/>
            </a:pPr>
            <a:r>
              <a:rPr lang="it-IT" sz="1800" dirty="0"/>
              <a:t>In ottemperanza alle prescrizioni del MIMS inerenti il </a:t>
            </a:r>
            <a:r>
              <a:rPr lang="it-IT" sz="1800" dirty="0" err="1"/>
              <a:t>D.Lgs.</a:t>
            </a:r>
            <a:r>
              <a:rPr lang="it-IT" sz="1800" dirty="0"/>
              <a:t> 264/06, si è provveduto a porre in opera la segnaletica di </a:t>
            </a:r>
            <a:r>
              <a:rPr lang="it-IT" sz="1800" dirty="0" err="1"/>
              <a:t>interdistanza</a:t>
            </a:r>
            <a:r>
              <a:rPr lang="it-IT" sz="1800" dirty="0"/>
              <a:t> tra i mezzi nelle gallerie soggette al Decreto stesso, attraverso l’apposizione di: </a:t>
            </a:r>
          </a:p>
          <a:p>
            <a:r>
              <a:rPr lang="it-IT" sz="1800" dirty="0"/>
              <a:t>segnaletica verticale all’imbocco delle gallerie, anche specifica per il mezzi che trasportano merci pericolose (ADR) </a:t>
            </a:r>
            <a:r>
              <a:rPr lang="it-IT" sz="1800" i="1" dirty="0"/>
              <a:t>(per il solo Tronco A10)</a:t>
            </a:r>
            <a:r>
              <a:rPr lang="it-IT" sz="1800" dirty="0"/>
              <a:t>;</a:t>
            </a:r>
          </a:p>
          <a:p>
            <a:r>
              <a:rPr lang="it-IT" sz="1800" dirty="0"/>
              <a:t>posizionamento luci a led lungo il paramento della galleria lungo la corsia di sorpasso.</a:t>
            </a:r>
          </a:p>
          <a:p>
            <a:pPr marL="0" indent="0">
              <a:buNone/>
            </a:pPr>
            <a:endParaRPr lang="it-IT" sz="1800" dirty="0"/>
          </a:p>
          <a:p>
            <a:pPr marL="0" indent="0">
              <a:buNone/>
            </a:pPr>
            <a:endParaRPr lang="it-IT" sz="1800" dirty="0"/>
          </a:p>
        </p:txBody>
      </p:sp>
      <p:pic>
        <p:nvPicPr>
          <p:cNvPr id="7" name="Immagine 6" descr="Immagine che contiene testo, albero, esterni, segnale&#10;&#10;Descrizione generata automaticamente">
            <a:extLst>
              <a:ext uri="{FF2B5EF4-FFF2-40B4-BE49-F238E27FC236}">
                <a16:creationId xmlns:a16="http://schemas.microsoft.com/office/drawing/2014/main" id="{772BE1A9-74E3-4EEE-AC0B-A4689E008168}"/>
              </a:ext>
            </a:extLst>
          </p:cNvPr>
          <p:cNvPicPr>
            <a:picLocks noChangeAspect="1"/>
          </p:cNvPicPr>
          <p:nvPr/>
        </p:nvPicPr>
        <p:blipFill rotWithShape="1">
          <a:blip r:embed="rId2">
            <a:extLst>
              <a:ext uri="{28A0092B-C50C-407E-A947-70E740481C1C}">
                <a14:useLocalDpi xmlns:a14="http://schemas.microsoft.com/office/drawing/2010/main" val="0"/>
              </a:ext>
            </a:extLst>
          </a:blip>
          <a:srcRect l="8015" r="3" b="3"/>
          <a:stretch/>
        </p:blipFill>
        <p:spPr>
          <a:xfrm>
            <a:off x="6324599" y="10"/>
            <a:ext cx="5457817" cy="3337549"/>
          </a:xfrm>
          <a:prstGeom prst="rect">
            <a:avLst/>
          </a:prstGeom>
        </p:spPr>
      </p:pic>
      <p:pic>
        <p:nvPicPr>
          <p:cNvPr id="5" name="Immagine 4" descr="Immagine che contiene strada, esterni, via, scena&#10;&#10;Descrizione generata automaticamente">
            <a:extLst>
              <a:ext uri="{FF2B5EF4-FFF2-40B4-BE49-F238E27FC236}">
                <a16:creationId xmlns:a16="http://schemas.microsoft.com/office/drawing/2014/main" id="{29D4D50B-7C52-49C4-86B9-776C64FCE789}"/>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t="5545" r="3" b="12921"/>
          <a:stretch/>
        </p:blipFill>
        <p:spPr>
          <a:xfrm>
            <a:off x="6324590" y="3520439"/>
            <a:ext cx="5457817" cy="3337561"/>
          </a:xfrm>
          <a:prstGeom prst="rect">
            <a:avLst/>
          </a:prstGeom>
        </p:spPr>
      </p:pic>
    </p:spTree>
    <p:extLst>
      <p:ext uri="{BB962C8B-B14F-4D97-AF65-F5344CB8AC3E}">
        <p14:creationId xmlns:p14="http://schemas.microsoft.com/office/powerpoint/2010/main" val="31045802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84ECDE7A-6944-466D-8FFE-149A29BA6BA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7" name="Rectangle 66">
            <a:extLst>
              <a:ext uri="{FF2B5EF4-FFF2-40B4-BE49-F238E27FC236}">
                <a16:creationId xmlns:a16="http://schemas.microsoft.com/office/drawing/2014/main" id="{B3420082-9415-44EC-802E-C77D71D59C5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12700">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69" name="Rectangle 68">
            <a:extLst>
              <a:ext uri="{FF2B5EF4-FFF2-40B4-BE49-F238E27FC236}">
                <a16:creationId xmlns:a16="http://schemas.microsoft.com/office/drawing/2014/main" id="{55A52C45-1FCB-4636-A80F-2849B8226C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60C8640F-93CF-47D2-B320-C3C642112EE8}"/>
              </a:ext>
            </a:extLst>
          </p:cNvPr>
          <p:cNvSpPr>
            <a:spLocks noGrp="1"/>
          </p:cNvSpPr>
          <p:nvPr>
            <p:ph type="title"/>
          </p:nvPr>
        </p:nvSpPr>
        <p:spPr>
          <a:xfrm>
            <a:off x="1115568" y="548640"/>
            <a:ext cx="10168128" cy="1179576"/>
          </a:xfrm>
        </p:spPr>
        <p:txBody>
          <a:bodyPr>
            <a:normAutofit/>
          </a:bodyPr>
          <a:lstStyle/>
          <a:p>
            <a:r>
              <a:rPr lang="it-IT" sz="2500" b="1" dirty="0"/>
              <a:t>Provvedimenti posti in atto dalla Concessionaria per la mitigazione del rischio</a:t>
            </a:r>
            <a:br>
              <a:rPr lang="it-IT" sz="2500" b="1" dirty="0"/>
            </a:br>
            <a:r>
              <a:rPr lang="it-IT" sz="2500" b="1" i="1" u="sng" dirty="0"/>
              <a:t>Telecamere AID (</a:t>
            </a:r>
            <a:r>
              <a:rPr lang="it-IT" sz="2500" b="1" i="1" u="sng" dirty="0" err="1"/>
              <a:t>Automatic</a:t>
            </a:r>
            <a:r>
              <a:rPr lang="it-IT" sz="2500" b="1" i="1" u="sng" dirty="0"/>
              <a:t> </a:t>
            </a:r>
            <a:r>
              <a:rPr lang="it-IT" sz="2500" b="1" i="1" u="sng" dirty="0" err="1"/>
              <a:t>Incident</a:t>
            </a:r>
            <a:r>
              <a:rPr lang="it-IT" sz="2500" b="1" i="1" u="sng" dirty="0"/>
              <a:t> </a:t>
            </a:r>
            <a:r>
              <a:rPr lang="it-IT" sz="2500" b="1" i="1" u="sng" dirty="0" err="1"/>
              <a:t>Detection</a:t>
            </a:r>
            <a:r>
              <a:rPr lang="it-IT" sz="2500" b="1" i="1" u="sng" dirty="0"/>
              <a:t>)</a:t>
            </a:r>
          </a:p>
        </p:txBody>
      </p:sp>
      <p:sp>
        <p:nvSpPr>
          <p:cNvPr id="71" name="Rectangle 70">
            <a:extLst>
              <a:ext uri="{FF2B5EF4-FFF2-40B4-BE49-F238E27FC236}">
                <a16:creationId xmlns:a16="http://schemas.microsoft.com/office/drawing/2014/main" id="{768EB4DD-3704-43AD-92B3-C4E0C6EA92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7079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Immagine 4" descr="Immagine che contiene testo, scena, via, strada&#10;&#10;Descrizione generata automaticamente">
            <a:extLst>
              <a:ext uri="{FF2B5EF4-FFF2-40B4-BE49-F238E27FC236}">
                <a16:creationId xmlns:a16="http://schemas.microsoft.com/office/drawing/2014/main" id="{8F2BCCC2-DE2F-4D64-A616-D85211968338}"/>
              </a:ext>
            </a:extLst>
          </p:cNvPr>
          <p:cNvPicPr>
            <a:picLocks noChangeAspect="1"/>
          </p:cNvPicPr>
          <p:nvPr/>
        </p:nvPicPr>
        <p:blipFill rotWithShape="1">
          <a:blip r:embed="rId2">
            <a:extLst>
              <a:ext uri="{28A0092B-C50C-407E-A947-70E740481C1C}">
                <a14:useLocalDpi xmlns:a14="http://schemas.microsoft.com/office/drawing/2010/main" val="0"/>
              </a:ext>
            </a:extLst>
          </a:blip>
          <a:srcRect l="9279" r="429" b="-3"/>
          <a:stretch/>
        </p:blipFill>
        <p:spPr>
          <a:xfrm>
            <a:off x="908304" y="2478024"/>
            <a:ext cx="6009855" cy="3694176"/>
          </a:xfrm>
          <a:prstGeom prst="rect">
            <a:avLst/>
          </a:prstGeom>
        </p:spPr>
      </p:pic>
      <p:sp>
        <p:nvSpPr>
          <p:cNvPr id="3" name="Segnaposto contenuto 2">
            <a:extLst>
              <a:ext uri="{FF2B5EF4-FFF2-40B4-BE49-F238E27FC236}">
                <a16:creationId xmlns:a16="http://schemas.microsoft.com/office/drawing/2014/main" id="{74FD1EF3-AD9E-4AF6-A810-4D87ED81830A}"/>
              </a:ext>
            </a:extLst>
          </p:cNvPr>
          <p:cNvSpPr>
            <a:spLocks noGrp="1"/>
          </p:cNvSpPr>
          <p:nvPr>
            <p:ph idx="1"/>
          </p:nvPr>
        </p:nvSpPr>
        <p:spPr>
          <a:xfrm>
            <a:off x="7411453" y="2478024"/>
            <a:ext cx="3872243" cy="3694176"/>
          </a:xfrm>
        </p:spPr>
        <p:txBody>
          <a:bodyPr anchor="ctr">
            <a:normAutofit/>
          </a:bodyPr>
          <a:lstStyle/>
          <a:p>
            <a:pPr marL="0" indent="0">
              <a:buNone/>
            </a:pPr>
            <a:r>
              <a:rPr lang="it-IT" sz="1300" dirty="0"/>
              <a:t>È un sistema posizionato nelle gallerie che segnala il verificarsi di un evento che può influire negativamente sul flusso veicolare e sulla sicurezza della tratta monitorata. Attraverso un processore e seguendo algoritmi predefiniti, viene effettuata un’analisi di variazione della scena su tutte le immagini provenienti dalle telecamere.</a:t>
            </a:r>
          </a:p>
          <a:p>
            <a:pPr marL="0" indent="0">
              <a:buNone/>
            </a:pPr>
            <a:r>
              <a:rPr lang="it-IT" sz="1300" dirty="0"/>
              <a:t>Tutto ciò consente alla Centrale Operativa di Controllo di ricevere un allarme che individua l’evento (veicolo lento, veicolo fermo, veicolo in contromano, presenza pedone, ecc.) in modo da attuare in tempi ristretti le procedure di intervento e di informazione all’utenza del possibile pericolo.</a:t>
            </a:r>
          </a:p>
          <a:p>
            <a:pPr marL="0" indent="0">
              <a:buNone/>
            </a:pPr>
            <a:r>
              <a:rPr lang="it-IT" sz="1300" dirty="0"/>
              <a:t>Telecamere AID messe in servizio:</a:t>
            </a:r>
          </a:p>
          <a:p>
            <a:r>
              <a:rPr lang="it-IT" sz="1300" dirty="0"/>
              <a:t>per il Tronco A6 n. 147;</a:t>
            </a:r>
          </a:p>
          <a:p>
            <a:r>
              <a:rPr lang="it-IT" sz="1300" dirty="0"/>
              <a:t>per il Tronco A10 </a:t>
            </a:r>
            <a:r>
              <a:rPr lang="it-IT" sz="1300"/>
              <a:t>n. 450.</a:t>
            </a:r>
            <a:endParaRPr lang="it-IT" sz="1300" dirty="0"/>
          </a:p>
        </p:txBody>
      </p:sp>
    </p:spTree>
    <p:extLst>
      <p:ext uri="{BB962C8B-B14F-4D97-AF65-F5344CB8AC3E}">
        <p14:creationId xmlns:p14="http://schemas.microsoft.com/office/powerpoint/2010/main" val="21795800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18">
            <a:extLst>
              <a:ext uri="{FF2B5EF4-FFF2-40B4-BE49-F238E27FC236}">
                <a16:creationId xmlns:a16="http://schemas.microsoft.com/office/drawing/2014/main" id="{1ECAB1E8-8195-4748-BE71-FF806D8689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7" name="!!text rectangle">
            <a:extLst>
              <a:ext uri="{FF2B5EF4-FFF2-40B4-BE49-F238E27FC236}">
                <a16:creationId xmlns:a16="http://schemas.microsoft.com/office/drawing/2014/main" id="{57F6BDD4-E066-4008-8011-6CC31AEB45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9575" y="633619"/>
            <a:ext cx="4279383" cy="5495925"/>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60C8640F-93CF-47D2-B320-C3C642112EE8}"/>
              </a:ext>
            </a:extLst>
          </p:cNvPr>
          <p:cNvSpPr>
            <a:spLocks noGrp="1"/>
          </p:cNvSpPr>
          <p:nvPr>
            <p:ph type="title"/>
          </p:nvPr>
        </p:nvSpPr>
        <p:spPr>
          <a:xfrm>
            <a:off x="841247" y="978619"/>
            <a:ext cx="3410712" cy="1106424"/>
          </a:xfrm>
        </p:spPr>
        <p:txBody>
          <a:bodyPr>
            <a:normAutofit/>
          </a:bodyPr>
          <a:lstStyle/>
          <a:p>
            <a:r>
              <a:rPr lang="it-IT" sz="1800" b="1" dirty="0"/>
              <a:t>Provvedimenti posti in atto dalla Concessionaria per la mitigazione del rischio</a:t>
            </a:r>
            <a:r>
              <a:rPr lang="it-IT" sz="1800" u="sng" dirty="0"/>
              <a:t/>
            </a:r>
            <a:br>
              <a:rPr lang="it-IT" sz="1800" u="sng" dirty="0"/>
            </a:br>
            <a:r>
              <a:rPr lang="it-IT" sz="1800" b="1" i="1" u="sng" dirty="0"/>
              <a:t>Pese dinamiche</a:t>
            </a:r>
          </a:p>
        </p:txBody>
      </p:sp>
      <p:sp>
        <p:nvSpPr>
          <p:cNvPr id="28" name="!!accent">
            <a:extLst>
              <a:ext uri="{FF2B5EF4-FFF2-40B4-BE49-F238E27FC236}">
                <a16:creationId xmlns:a16="http://schemas.microsoft.com/office/drawing/2014/main" id="{2711A8FB-68FC-45FC-B01E-38F809E2D4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567" y="117043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5" name="Rectangle 24">
            <a:extLst>
              <a:ext uri="{FF2B5EF4-FFF2-40B4-BE49-F238E27FC236}">
                <a16:creationId xmlns:a16="http://schemas.microsoft.com/office/drawing/2014/main" id="{2A865FE3-5FC9-4049-87CF-30019C46C0F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7459" y="2121408"/>
            <a:ext cx="3328416"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egnaposto contenuto 2">
            <a:extLst>
              <a:ext uri="{FF2B5EF4-FFF2-40B4-BE49-F238E27FC236}">
                <a16:creationId xmlns:a16="http://schemas.microsoft.com/office/drawing/2014/main" id="{74FD1EF3-AD9E-4AF6-A810-4D87ED81830A}"/>
              </a:ext>
            </a:extLst>
          </p:cNvPr>
          <p:cNvSpPr>
            <a:spLocks noGrp="1"/>
          </p:cNvSpPr>
          <p:nvPr>
            <p:ph idx="1"/>
          </p:nvPr>
        </p:nvSpPr>
        <p:spPr>
          <a:xfrm>
            <a:off x="841247" y="2359152"/>
            <a:ext cx="3410712" cy="3425043"/>
          </a:xfrm>
        </p:spPr>
        <p:txBody>
          <a:bodyPr>
            <a:normAutofit fontScale="92500" lnSpcReduction="20000"/>
          </a:bodyPr>
          <a:lstStyle/>
          <a:p>
            <a:pPr marL="0" indent="0">
              <a:buNone/>
            </a:pPr>
            <a:r>
              <a:rPr lang="it-IT" sz="1700" dirty="0"/>
              <a:t>La Concessionaria si è dotata di un sistema che consente, attraverso spire poste </a:t>
            </a:r>
            <a:r>
              <a:rPr lang="it-IT" sz="1700" dirty="0" err="1"/>
              <a:t>sottopavimentazione</a:t>
            </a:r>
            <a:r>
              <a:rPr lang="it-IT" sz="1700" dirty="0"/>
              <a:t> e telecamere su portale, di verificare in tempo reale il peso del mezzo in transito identificandone targa e caratteristiche.</a:t>
            </a:r>
          </a:p>
          <a:p>
            <a:pPr marL="0" indent="0">
              <a:buNone/>
            </a:pPr>
            <a:r>
              <a:rPr lang="it-IT" sz="1700" dirty="0"/>
              <a:t>In particolare:</a:t>
            </a:r>
          </a:p>
          <a:p>
            <a:r>
              <a:rPr lang="it-IT" sz="1700" dirty="0"/>
              <a:t>su A6 sono presenti n. 9 pese dinamiche;</a:t>
            </a:r>
          </a:p>
          <a:p>
            <a:r>
              <a:rPr lang="it-IT" sz="1700" dirty="0"/>
              <a:t>su A10 è presente una pesa dinamica mentre sono in corso di installazione n.1 ulteriore pesa dinamica e n.2 pese statiche necessarie per la contestazione da parte della Polizia Stradale.</a:t>
            </a:r>
          </a:p>
          <a:p>
            <a:pPr marL="0" indent="0">
              <a:buNone/>
            </a:pPr>
            <a:endParaRPr lang="it-IT" sz="1700" dirty="0"/>
          </a:p>
        </p:txBody>
      </p:sp>
      <p:pic>
        <p:nvPicPr>
          <p:cNvPr id="4" name="Immagine 3">
            <a:extLst>
              <a:ext uri="{FF2B5EF4-FFF2-40B4-BE49-F238E27FC236}">
                <a16:creationId xmlns:a16="http://schemas.microsoft.com/office/drawing/2014/main" id="{93D8250A-D22E-4197-ADDC-F293A1483A7D}"/>
              </a:ext>
            </a:extLst>
          </p:cNvPr>
          <p:cNvPicPr>
            <a:picLocks noChangeAspect="1"/>
          </p:cNvPicPr>
          <p:nvPr/>
        </p:nvPicPr>
        <p:blipFill>
          <a:blip r:embed="rId2"/>
          <a:stretch>
            <a:fillRect/>
          </a:stretch>
        </p:blipFill>
        <p:spPr>
          <a:xfrm>
            <a:off x="4821922" y="701963"/>
            <a:ext cx="7146032" cy="5427581"/>
          </a:xfrm>
          <a:prstGeom prst="rect">
            <a:avLst/>
          </a:prstGeom>
        </p:spPr>
      </p:pic>
    </p:spTree>
    <p:extLst>
      <p:ext uri="{BB962C8B-B14F-4D97-AF65-F5344CB8AC3E}">
        <p14:creationId xmlns:p14="http://schemas.microsoft.com/office/powerpoint/2010/main" val="2499351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60C8640F-93CF-47D2-B320-C3C642112EE8}"/>
              </a:ext>
            </a:extLst>
          </p:cNvPr>
          <p:cNvSpPr>
            <a:spLocks noGrp="1"/>
          </p:cNvSpPr>
          <p:nvPr>
            <p:ph type="title"/>
          </p:nvPr>
        </p:nvSpPr>
        <p:spPr>
          <a:xfrm>
            <a:off x="1115568" y="548640"/>
            <a:ext cx="10168128" cy="1179576"/>
          </a:xfrm>
        </p:spPr>
        <p:txBody>
          <a:bodyPr>
            <a:normAutofit/>
          </a:bodyPr>
          <a:lstStyle/>
          <a:p>
            <a:r>
              <a:rPr lang="it-IT" sz="2500" b="1" dirty="0"/>
              <a:t>Provvedimenti posti in atto dalla Concessionaria per la mitigazione del rischio</a:t>
            </a:r>
            <a:r>
              <a:rPr lang="it-IT" sz="2500" u="sng" dirty="0"/>
              <a:t/>
            </a:r>
            <a:br>
              <a:rPr lang="it-IT" sz="2500" u="sng" dirty="0"/>
            </a:br>
            <a:r>
              <a:rPr lang="it-IT" sz="2500" b="1" i="1" u="sng" dirty="0"/>
              <a:t>Riconoscimento ADR</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Segnaposto contenuto 2">
            <a:extLst>
              <a:ext uri="{FF2B5EF4-FFF2-40B4-BE49-F238E27FC236}">
                <a16:creationId xmlns:a16="http://schemas.microsoft.com/office/drawing/2014/main" id="{74FD1EF3-AD9E-4AF6-A810-4D87ED81830A}"/>
              </a:ext>
            </a:extLst>
          </p:cNvPr>
          <p:cNvSpPr>
            <a:spLocks noGrp="1"/>
          </p:cNvSpPr>
          <p:nvPr>
            <p:ph idx="1"/>
          </p:nvPr>
        </p:nvSpPr>
        <p:spPr>
          <a:xfrm>
            <a:off x="1115568" y="2481943"/>
            <a:ext cx="10168128" cy="3695020"/>
          </a:xfrm>
        </p:spPr>
        <p:txBody>
          <a:bodyPr>
            <a:normAutofit/>
          </a:bodyPr>
          <a:lstStyle/>
          <a:p>
            <a:pPr marL="0" indent="0">
              <a:buNone/>
            </a:pPr>
            <a:r>
              <a:rPr lang="it-IT" sz="2200" dirty="0"/>
              <a:t>La Concessionaria si è dotata di un sistema per il riconoscimento dei mezzi adibiti al trasporto di sostanze pericolose (ADR) attraverso il posizionamento di telecamere poste agli imbocchi delle gallerie che leggono i numeri </a:t>
            </a:r>
            <a:r>
              <a:rPr lang="it-IT" sz="2200" dirty="0" err="1"/>
              <a:t>Kemler</a:t>
            </a:r>
            <a:r>
              <a:rPr lang="it-IT" sz="2200" dirty="0"/>
              <a:t> e ONU indicanti specificatamente la classe di pericolosità e la tipologia di materiale. Tale sistema consente di  conoscere in tempo reale quanti mezzi stanno transitando all’interno di una galleria e di ottenere statistiche su quanti mezzi ADR percorrono la tratta autostradale.</a:t>
            </a:r>
          </a:p>
          <a:p>
            <a:pPr marL="0" indent="0">
              <a:buNone/>
            </a:pPr>
            <a:r>
              <a:rPr lang="it-IT" sz="2200" dirty="0"/>
              <a:t>In particolare:</a:t>
            </a:r>
          </a:p>
          <a:p>
            <a:r>
              <a:rPr lang="it-IT" sz="2200" dirty="0"/>
              <a:t>su A6 n. 12 telecamere – installate su n. 5 gallerie</a:t>
            </a:r>
          </a:p>
          <a:p>
            <a:r>
              <a:rPr lang="it-IT" sz="2200" dirty="0"/>
              <a:t>su A10 n. 9 postazioni per un totale di 17 telecamere di cui 16 gallerie e 1 esterna</a:t>
            </a:r>
          </a:p>
          <a:p>
            <a:endParaRPr lang="it-IT" sz="2200" dirty="0"/>
          </a:p>
        </p:txBody>
      </p:sp>
    </p:spTree>
    <p:extLst>
      <p:ext uri="{BB962C8B-B14F-4D97-AF65-F5344CB8AC3E}">
        <p14:creationId xmlns:p14="http://schemas.microsoft.com/office/powerpoint/2010/main" val="3093410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29">
            <a:extLst>
              <a:ext uri="{FF2B5EF4-FFF2-40B4-BE49-F238E27FC236}">
                <a16:creationId xmlns:a16="http://schemas.microsoft.com/office/drawing/2014/main" id="{90D01200-0224-43C5-AB38-FB4D16B73FB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3E1038CE-AA15-40CC-9CCB-00761DF65BF4}"/>
              </a:ext>
            </a:extLst>
          </p:cNvPr>
          <p:cNvSpPr>
            <a:spLocks noGrp="1"/>
          </p:cNvSpPr>
          <p:nvPr>
            <p:ph type="title"/>
          </p:nvPr>
        </p:nvSpPr>
        <p:spPr>
          <a:xfrm>
            <a:off x="612648" y="1078992"/>
            <a:ext cx="6268770" cy="1536192"/>
          </a:xfrm>
        </p:spPr>
        <p:txBody>
          <a:bodyPr anchor="b">
            <a:normAutofit/>
          </a:bodyPr>
          <a:lstStyle/>
          <a:p>
            <a:r>
              <a:rPr lang="it-IT" sz="4000" b="1" u="sng" dirty="0"/>
              <a:t>Certificazione ISO 39001</a:t>
            </a:r>
          </a:p>
        </p:txBody>
      </p:sp>
      <p:sp>
        <p:nvSpPr>
          <p:cNvPr id="37" name="Rectangle 31">
            <a:extLst>
              <a:ext uri="{FF2B5EF4-FFF2-40B4-BE49-F238E27FC236}">
                <a16:creationId xmlns:a16="http://schemas.microsoft.com/office/drawing/2014/main" id="{728A44A4-A002-4A88-9FC9-1D0566C97A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3202" y="36338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8" name="Rectangle 33">
            <a:extLst>
              <a:ext uri="{FF2B5EF4-FFF2-40B4-BE49-F238E27FC236}">
                <a16:creationId xmlns:a16="http://schemas.microsoft.com/office/drawing/2014/main" id="{3E7D5C7B-DD16-401B-85CE-4AAA2A4F513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8506" y="2935541"/>
            <a:ext cx="62179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Segnaposto contenuto 2">
            <a:extLst>
              <a:ext uri="{FF2B5EF4-FFF2-40B4-BE49-F238E27FC236}">
                <a16:creationId xmlns:a16="http://schemas.microsoft.com/office/drawing/2014/main" id="{F1B61891-32D0-416F-94DB-832B73CE764E}"/>
              </a:ext>
            </a:extLst>
          </p:cNvPr>
          <p:cNvSpPr>
            <a:spLocks noGrp="1"/>
          </p:cNvSpPr>
          <p:nvPr>
            <p:ph idx="1"/>
          </p:nvPr>
        </p:nvSpPr>
        <p:spPr>
          <a:xfrm>
            <a:off x="612648" y="3019891"/>
            <a:ext cx="6268770" cy="3597751"/>
          </a:xfrm>
        </p:spPr>
        <p:txBody>
          <a:bodyPr>
            <a:normAutofit fontScale="92500" lnSpcReduction="10000"/>
          </a:bodyPr>
          <a:lstStyle/>
          <a:p>
            <a:pPr marL="0" indent="0">
              <a:spcBef>
                <a:spcPts val="0"/>
              </a:spcBef>
              <a:spcAft>
                <a:spcPts val="600"/>
              </a:spcAft>
              <a:buNone/>
            </a:pPr>
            <a:r>
              <a:rPr lang="it-IT" sz="1800" dirty="0"/>
              <a:t>La Società si è dotata di un </a:t>
            </a:r>
            <a:r>
              <a:rPr lang="it-IT" sz="1800" b="1" i="1" dirty="0"/>
              <a:t>Sistema di Gestione della Sicurezza del Traffico Stradale</a:t>
            </a:r>
            <a:r>
              <a:rPr lang="it-IT" sz="1800" dirty="0"/>
              <a:t>, secondo la norma internazionale </a:t>
            </a:r>
            <a:r>
              <a:rPr lang="it-IT" sz="1800" b="1" i="1" dirty="0"/>
              <a:t>ISO 39001:2012</a:t>
            </a:r>
            <a:r>
              <a:rPr lang="it-IT" sz="1800" dirty="0"/>
              <a:t>, di cui ha ottenuto nel 2019 la relativa certificazione di conformità, da parte di un organismo accreditato indipendente.</a:t>
            </a:r>
          </a:p>
          <a:p>
            <a:pPr marL="0" indent="0">
              <a:spcBef>
                <a:spcPts val="0"/>
              </a:spcBef>
              <a:spcAft>
                <a:spcPts val="600"/>
              </a:spcAft>
              <a:buNone/>
            </a:pPr>
            <a:r>
              <a:rPr lang="it-IT" sz="1800" i="1" dirty="0"/>
              <a:t>La norma ISO 39001 è lo standard internazionale che specifica i requisiti che deve avere un sistema di gestione in sicurezza del traffico, per consentire a qualunque organizzazione che interagisca con il sistema di traffico stradale di raggiungere nel tempo tale obiettivo.</a:t>
            </a:r>
          </a:p>
          <a:p>
            <a:pPr marL="0" indent="0">
              <a:spcBef>
                <a:spcPts val="0"/>
              </a:spcBef>
              <a:spcAft>
                <a:spcPts val="600"/>
              </a:spcAft>
              <a:buNone/>
            </a:pPr>
            <a:r>
              <a:rPr lang="it-IT" sz="1800" dirty="0"/>
              <a:t>Con l'adozione del sistema ISO 39001 la concessionaria autostradale si è impegnata ad accrescere gli elementi sui quali poter influire, andando oltre a quanto già posto in essere nel rispetto delle normative in materia ed a quanto di specifica competenza, secondo due direttrici principali: la prevenzione degli incidenti e degli eventi incidentali e la riduzione delle conseguenze per le persone quando questi occorrano.</a:t>
            </a:r>
          </a:p>
        </p:txBody>
      </p:sp>
      <p:pic>
        <p:nvPicPr>
          <p:cNvPr id="7" name="Immagine 6">
            <a:extLst>
              <a:ext uri="{FF2B5EF4-FFF2-40B4-BE49-F238E27FC236}">
                <a16:creationId xmlns:a16="http://schemas.microsoft.com/office/drawing/2014/main" id="{ED96E254-53B5-4DB5-8E59-93010397D2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94066" y="1343468"/>
            <a:ext cx="4237686" cy="4095541"/>
          </a:xfrm>
          <a:prstGeom prst="rect">
            <a:avLst/>
          </a:prstGeom>
        </p:spPr>
      </p:pic>
    </p:spTree>
    <p:extLst>
      <p:ext uri="{BB962C8B-B14F-4D97-AF65-F5344CB8AC3E}">
        <p14:creationId xmlns:p14="http://schemas.microsoft.com/office/powerpoint/2010/main" val="3650587970"/>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583</TotalTime>
  <Words>1399</Words>
  <Application>Microsoft Office PowerPoint</Application>
  <PresentationFormat>Widescreen</PresentationFormat>
  <Paragraphs>96</Paragraphs>
  <Slides>20</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20</vt:i4>
      </vt:variant>
    </vt:vector>
  </HeadingPairs>
  <TitlesOfParts>
    <vt:vector size="24" baseType="lpstr">
      <vt:lpstr>Arial</vt:lpstr>
      <vt:lpstr>Calibri</vt:lpstr>
      <vt:lpstr>Calibri Light</vt:lpstr>
      <vt:lpstr>Tema di Office</vt:lpstr>
      <vt:lpstr>Autostrada dei Fiori S.p.A. Tronco A6 (Torino-Savona) Tronco A10 (Savona-Ventimiglia/Confine Francese)</vt:lpstr>
      <vt:lpstr>Indice</vt:lpstr>
      <vt:lpstr>Incidentalità  anni 2010-2020 – Tronco A6</vt:lpstr>
      <vt:lpstr>Incidentalità  anni 2010-2020 – Tronco A10</vt:lpstr>
      <vt:lpstr>Indice incidentalità primo trimestre  anni 2010-2021 – Tronco A6</vt:lpstr>
      <vt:lpstr>Indice incidentalità primo trimestre  anni 2010-2021 – Tronco A10</vt:lpstr>
      <vt:lpstr>Incidenti in area di cantiere – Tronco A6</vt:lpstr>
      <vt:lpstr>Incidenti in area di cantiere – Tronco A10</vt:lpstr>
      <vt:lpstr>Attività in corso di esecuzione</vt:lpstr>
      <vt:lpstr>Monitoraggio viadotti – Tronco A6</vt:lpstr>
      <vt:lpstr>Programmazione interventi per la sicurezza Adeguamento barriere di sicurezza – Tronco A6</vt:lpstr>
      <vt:lpstr>Programmazione interventi per la sicurezza Adeguamento barriere di sicurezza – Tronco A10</vt:lpstr>
      <vt:lpstr>Provvedimenti posti in atto dalla Concessionaria per la mitigazione del rischio Presidi</vt:lpstr>
      <vt:lpstr>Provvedimenti posti in atto dalla Concessionaria per la mitigazione del rischio Modifica dei limiti di velocità </vt:lpstr>
      <vt:lpstr>Provvedimenti posti in atto dalla Concessionaria per la mitigazione del rischio Controllo della velocità</vt:lpstr>
      <vt:lpstr>Provvedimenti posti in atto dalla Concessionaria per la mitigazione del rischio Distanza di sicurezza</vt:lpstr>
      <vt:lpstr>Provvedimenti posti in atto dalla Concessionaria per la mitigazione del rischio Telecamere AID (Automatic Incident Detection)</vt:lpstr>
      <vt:lpstr>Provvedimenti posti in atto dalla Concessionaria per la mitigazione del rischio Pese dinamiche</vt:lpstr>
      <vt:lpstr>Provvedimenti posti in atto dalla Concessionaria per la mitigazione del rischio Riconoscimento ADR</vt:lpstr>
      <vt:lpstr>Certificazione ISO 39001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jjj</dc:title>
  <dc:creator>Monica Gallese</dc:creator>
  <cp:lastModifiedBy>Cdd</cp:lastModifiedBy>
  <cp:revision>70</cp:revision>
  <dcterms:created xsi:type="dcterms:W3CDTF">2021-04-12T20:44:27Z</dcterms:created>
  <dcterms:modified xsi:type="dcterms:W3CDTF">2021-04-14T09:51:18Z</dcterms:modified>
</cp:coreProperties>
</file>