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75" d="100"/>
          <a:sy n="75" d="100"/>
        </p:scale>
        <p:origin x="90"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796027F-7875-4030-9381-8BD8C4F21935}"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7" name="Date Placeholder 4"/>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509A250-FF31-4206-8172-F9D3106AACB1}" type="datetimeFigureOut">
              <a:rPr lang="en-US" dirty="0"/>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509A250-FF31-4206-8172-F9D3106AACB1}" type="datetimeFigureOut">
              <a:rPr lang="en-US" dirty="0"/>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t-IT"/>
              <a:t>Fare clic per modificare lo stile del titolo dello schema</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it-IT"/>
              <a:t>Fare clic per modificare gli stili del testo dello schema</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2/8/2022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7B8169-6FC4-4ACE-9E0C-CEC8AB75889D}"/>
              </a:ext>
            </a:extLst>
          </p:cNvPr>
          <p:cNvSpPr>
            <a:spLocks noGrp="1"/>
          </p:cNvSpPr>
          <p:nvPr>
            <p:ph type="ctrTitle"/>
          </p:nvPr>
        </p:nvSpPr>
        <p:spPr>
          <a:xfrm>
            <a:off x="514350" y="1165860"/>
            <a:ext cx="9866313" cy="2606040"/>
          </a:xfrm>
        </p:spPr>
        <p:txBody>
          <a:bodyPr/>
          <a:lstStyle/>
          <a:p>
            <a:pPr algn="ctr"/>
            <a:r>
              <a:rPr lang="it-IT" sz="4000" b="1" dirty="0">
                <a:latin typeface="Abadi" panose="020B0604020104020204" pitchFamily="34" charset="0"/>
              </a:rPr>
              <a:t>Attuazione degli interventi e delle riforme PNRR di competenza del Ministero del turismo</a:t>
            </a:r>
          </a:p>
        </p:txBody>
      </p:sp>
    </p:spTree>
    <p:extLst>
      <p:ext uri="{BB962C8B-B14F-4D97-AF65-F5344CB8AC3E}">
        <p14:creationId xmlns:p14="http://schemas.microsoft.com/office/powerpoint/2010/main" val="1064975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C7CA47-5858-4864-BCE9-5C62FDE46AF6}"/>
              </a:ext>
            </a:extLst>
          </p:cNvPr>
          <p:cNvSpPr>
            <a:spLocks noGrp="1"/>
          </p:cNvSpPr>
          <p:nvPr>
            <p:ph type="title"/>
          </p:nvPr>
        </p:nvSpPr>
        <p:spPr>
          <a:xfrm>
            <a:off x="194310" y="452718"/>
            <a:ext cx="10972799" cy="736002"/>
          </a:xfrm>
        </p:spPr>
        <p:txBody>
          <a:bodyPr/>
          <a:lstStyle/>
          <a:p>
            <a:pPr algn="ctr"/>
            <a:r>
              <a:rPr lang="it-IT" b="1" dirty="0">
                <a:latin typeface="Abadi" panose="020B0604020104020204" pitchFamily="34" charset="0"/>
              </a:rPr>
              <a:t>Investimento 4.1 – Digital </a:t>
            </a:r>
            <a:r>
              <a:rPr lang="it-IT" b="1" dirty="0" err="1">
                <a:latin typeface="Abadi" panose="020B0604020104020204" pitchFamily="34" charset="0"/>
              </a:rPr>
              <a:t>Tourism</a:t>
            </a:r>
            <a:r>
              <a:rPr lang="it-IT" b="1" dirty="0">
                <a:latin typeface="Abadi" panose="020B0604020104020204" pitchFamily="34" charset="0"/>
              </a:rPr>
              <a:t> Hub</a:t>
            </a:r>
            <a:r>
              <a:rPr lang="it-IT" dirty="0">
                <a:latin typeface="Abadi" panose="020B0604020104020204" pitchFamily="34" charset="0"/>
              </a:rPr>
              <a:t/>
            </a:r>
            <a:br>
              <a:rPr lang="it-IT" dirty="0">
                <a:latin typeface="Abadi" panose="020B0604020104020204" pitchFamily="34" charset="0"/>
              </a:rPr>
            </a:br>
            <a:r>
              <a:rPr lang="it-IT" dirty="0">
                <a:latin typeface="Abadi" panose="020B0604020104020204" pitchFamily="34" charset="0"/>
              </a:rPr>
              <a:t/>
            </a:r>
            <a:br>
              <a:rPr lang="it-IT" dirty="0">
                <a:latin typeface="Abadi" panose="020B0604020104020204" pitchFamily="34" charset="0"/>
              </a:rPr>
            </a:br>
            <a:r>
              <a:rPr lang="it-IT" dirty="0">
                <a:latin typeface="Abadi" panose="020B0604020104020204" pitchFamily="34" charset="0"/>
              </a:rPr>
              <a:t> </a:t>
            </a:r>
            <a:r>
              <a:rPr lang="it-IT" sz="4000" b="1" dirty="0">
                <a:latin typeface="Abadi" panose="020B0604020104020204" pitchFamily="34" charset="0"/>
              </a:rPr>
              <a:t>Risorse</a:t>
            </a:r>
            <a:r>
              <a:rPr lang="it-IT" sz="4000" dirty="0">
                <a:latin typeface="Abadi" panose="020B0604020104020204" pitchFamily="34" charset="0"/>
              </a:rPr>
              <a:t>: 114 milioni di euro</a:t>
            </a:r>
            <a:br>
              <a:rPr lang="it-IT" sz="4000" dirty="0">
                <a:latin typeface="Abadi" panose="020B0604020104020204" pitchFamily="34" charset="0"/>
              </a:rPr>
            </a:br>
            <a:r>
              <a:rPr lang="it-IT" dirty="0">
                <a:latin typeface="Abadi" panose="020B0604020104020204" pitchFamily="34" charset="0"/>
              </a:rPr>
              <a:t>              </a:t>
            </a:r>
            <a:r>
              <a:rPr lang="it-IT" sz="4000" b="1" dirty="0">
                <a:latin typeface="Abadi" panose="020B0604020104020204" pitchFamily="34" charset="0"/>
              </a:rPr>
              <a:t>Finalità</a:t>
            </a:r>
            <a:r>
              <a:rPr lang="it-IT" sz="3600" dirty="0">
                <a:latin typeface="Abadi" panose="020B0604020104020204" pitchFamily="34" charset="0"/>
              </a:rPr>
              <a:t>:</a:t>
            </a:r>
            <a:r>
              <a:rPr lang="it-IT" dirty="0">
                <a:latin typeface="Abadi" panose="020B0604020104020204" pitchFamily="34" charset="0"/>
              </a:rPr>
              <a:t> </a:t>
            </a:r>
            <a:r>
              <a:rPr lang="it-IT" sz="2400" dirty="0">
                <a:latin typeface="Abadi" panose="020B0604020104020204" pitchFamily="34" charset="0"/>
              </a:rPr>
              <a:t>aggregazione e valorizzazione dell’offerta turistica</a:t>
            </a:r>
            <a:br>
              <a:rPr lang="it-IT" sz="2400" dirty="0">
                <a:latin typeface="Abadi" panose="020B0604020104020204" pitchFamily="34" charset="0"/>
              </a:rPr>
            </a:br>
            <a:r>
              <a:rPr lang="it-IT" sz="2400" dirty="0">
                <a:latin typeface="Abadi" panose="020B0604020104020204" pitchFamily="34" charset="0"/>
              </a:rPr>
              <a:t/>
            </a:r>
            <a:br>
              <a:rPr lang="it-IT" sz="2400" dirty="0">
                <a:latin typeface="Abadi" panose="020B0604020104020204" pitchFamily="34" charset="0"/>
              </a:rPr>
            </a:br>
            <a:r>
              <a:rPr lang="it-IT" sz="2400" dirty="0">
                <a:latin typeface="Abadi" panose="020B0604020104020204" pitchFamily="34" charset="0"/>
              </a:rPr>
              <a:t>      </a:t>
            </a:r>
            <a:r>
              <a:rPr lang="it-IT" sz="4000" dirty="0">
                <a:latin typeface="Abadi" panose="020B0604020104020204" pitchFamily="34" charset="0"/>
              </a:rPr>
              <a:t> </a:t>
            </a:r>
            <a:r>
              <a:rPr lang="it-IT" sz="4000" b="1" dirty="0">
                <a:latin typeface="Abadi" panose="020B0604020104020204" pitchFamily="34" charset="0"/>
              </a:rPr>
              <a:t>Attuazione</a:t>
            </a:r>
            <a:r>
              <a:rPr lang="it-IT" sz="4000" dirty="0">
                <a:latin typeface="Abadi" panose="020B0604020104020204" pitchFamily="34" charset="0"/>
              </a:rPr>
              <a:t>:  </a:t>
            </a:r>
            <a:r>
              <a:rPr lang="it-IT" sz="2400" dirty="0">
                <a:latin typeface="Abadi" panose="020B0604020104020204" pitchFamily="34" charset="0"/>
              </a:rPr>
              <a:t>Il Ministero ha avviato la procedura di consultazione     pubblica finalizzata a definire gli standard utili l’interoperabilità dei sistemi informatici dei soggetti interessati</a:t>
            </a:r>
            <a:br>
              <a:rPr lang="it-IT" sz="2400" dirty="0">
                <a:latin typeface="Abadi" panose="020B0604020104020204" pitchFamily="34" charset="0"/>
              </a:rPr>
            </a:br>
            <a:r>
              <a:rPr lang="it-IT" sz="2400" dirty="0">
                <a:latin typeface="Abadi" panose="020B0604020104020204" pitchFamily="34" charset="0"/>
              </a:rPr>
              <a:t/>
            </a:r>
            <a:br>
              <a:rPr lang="it-IT" sz="2400" dirty="0">
                <a:latin typeface="Abadi" panose="020B0604020104020204" pitchFamily="34" charset="0"/>
              </a:rPr>
            </a:br>
            <a:r>
              <a:rPr lang="it-IT" sz="2400" dirty="0">
                <a:latin typeface="Abadi" panose="020B0604020104020204" pitchFamily="34" charset="0"/>
              </a:rPr>
              <a:t>     </a:t>
            </a:r>
            <a:r>
              <a:rPr lang="it-IT" sz="2800" dirty="0">
                <a:latin typeface="Abadi" panose="020B0604020104020204" pitchFamily="34" charset="0"/>
              </a:rPr>
              <a:t> </a:t>
            </a:r>
            <a:r>
              <a:rPr lang="it-IT" sz="4000" b="1" dirty="0">
                <a:latin typeface="Abadi" panose="020B0604020104020204" pitchFamily="34" charset="0"/>
              </a:rPr>
              <a:t>Obiettivo intermedio</a:t>
            </a:r>
            <a:r>
              <a:rPr lang="it-IT" sz="3600" dirty="0">
                <a:latin typeface="Abadi" panose="020B0604020104020204" pitchFamily="34" charset="0"/>
              </a:rPr>
              <a:t>: </a:t>
            </a:r>
            <a:r>
              <a:rPr lang="it-IT" sz="2400" dirty="0">
                <a:latin typeface="Abadi" panose="020B0604020104020204" pitchFamily="34" charset="0"/>
              </a:rPr>
              <a:t>al 31 dicembre 2021 raggiunto con aggiudicazione degli appalti per lo sviluppo del portale digitale</a:t>
            </a:r>
            <a:r>
              <a:rPr lang="it-IT" dirty="0"/>
              <a:t/>
            </a:r>
            <a:br>
              <a:rPr lang="it-IT" dirty="0"/>
            </a:br>
            <a:endParaRPr lang="it-IT" dirty="0"/>
          </a:p>
        </p:txBody>
      </p:sp>
    </p:spTree>
    <p:extLst>
      <p:ext uri="{BB962C8B-B14F-4D97-AF65-F5344CB8AC3E}">
        <p14:creationId xmlns:p14="http://schemas.microsoft.com/office/powerpoint/2010/main" val="406636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6D2A61-F636-40C4-8B87-8914AAE45B0D}"/>
              </a:ext>
            </a:extLst>
          </p:cNvPr>
          <p:cNvSpPr>
            <a:spLocks noGrp="1"/>
          </p:cNvSpPr>
          <p:nvPr>
            <p:ph type="title"/>
          </p:nvPr>
        </p:nvSpPr>
        <p:spPr>
          <a:xfrm>
            <a:off x="91441" y="452718"/>
            <a:ext cx="10938509" cy="1113192"/>
          </a:xfrm>
        </p:spPr>
        <p:txBody>
          <a:bodyPr/>
          <a:lstStyle/>
          <a:p>
            <a:pPr algn="ctr"/>
            <a:r>
              <a:rPr lang="it-IT" sz="3600" b="1" dirty="0">
                <a:latin typeface="Abadi" panose="020B0604020104020204" pitchFamily="34" charset="0"/>
              </a:rPr>
              <a:t>Investimento 4.2 – Fondo integrato per la competitività delle imprese turistiche</a:t>
            </a:r>
            <a:r>
              <a:rPr lang="it-IT" sz="3600" dirty="0">
                <a:latin typeface="Abadi" panose="020B0604020104020204" pitchFamily="34" charset="0"/>
              </a:rPr>
              <a:t/>
            </a:r>
            <a:br>
              <a:rPr lang="it-IT" sz="3600" dirty="0">
                <a:latin typeface="Abadi" panose="020B0604020104020204" pitchFamily="34" charset="0"/>
              </a:rPr>
            </a:br>
            <a:r>
              <a:rPr lang="it-IT" sz="3600" dirty="0">
                <a:latin typeface="Abadi" panose="020B0604020104020204" pitchFamily="34" charset="0"/>
              </a:rPr>
              <a:t/>
            </a:r>
            <a:br>
              <a:rPr lang="it-IT" sz="3600" dirty="0">
                <a:latin typeface="Abadi" panose="020B0604020104020204" pitchFamily="34" charset="0"/>
              </a:rPr>
            </a:br>
            <a:r>
              <a:rPr lang="it-IT" sz="3600" dirty="0">
                <a:latin typeface="Abadi" panose="020B0604020104020204" pitchFamily="34" charset="0"/>
              </a:rPr>
              <a:t>Risorse</a:t>
            </a:r>
            <a:r>
              <a:rPr lang="it-IT" sz="2800" dirty="0">
                <a:latin typeface="Abadi" panose="020B0604020104020204" pitchFamily="34" charset="0"/>
              </a:rPr>
              <a:t>: </a:t>
            </a:r>
            <a:r>
              <a:rPr lang="it-IT" sz="2400" b="1" dirty="0">
                <a:latin typeface="Abadi" panose="020B0604020104020204" pitchFamily="34" charset="0"/>
              </a:rPr>
              <a:t>1 miliardo e 786 milioni di euro</a:t>
            </a:r>
            <a:r>
              <a:rPr lang="it-IT" sz="2800" b="1" dirty="0">
                <a:latin typeface="Abadi" panose="020B0604020104020204" pitchFamily="34" charset="0"/>
              </a:rPr>
              <a:t/>
            </a:r>
            <a:br>
              <a:rPr lang="it-IT" sz="2800" b="1"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3600" u="sng" dirty="0">
                <a:latin typeface="Abadi" panose="020B0604020104020204" pitchFamily="34" charset="0"/>
              </a:rPr>
              <a:t>Finalità</a:t>
            </a:r>
            <a:r>
              <a:rPr lang="it-IT" sz="4000" dirty="0">
                <a:latin typeface="Abadi" panose="020B0604020104020204" pitchFamily="34" charset="0"/>
              </a:rPr>
              <a:t>: </a:t>
            </a:r>
            <a:r>
              <a:rPr lang="it-IT" sz="2400" dirty="0">
                <a:latin typeface="Abadi" panose="020B0604020104020204" pitchFamily="34" charset="0"/>
              </a:rPr>
              <a:t>rafforzamento della competitività delle imprese turistiche, sostegno degli investimenti per la riqualificazione energetica, miglioramento degli standard dei servizi di ospitalità;</a:t>
            </a:r>
            <a:r>
              <a:rPr lang="it-IT" sz="2800" dirty="0">
                <a:latin typeface="Abadi" panose="020B0604020104020204" pitchFamily="34" charset="0"/>
              </a:rPr>
              <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3200" b="1" u="sng" dirty="0">
                <a:latin typeface="Abadi" panose="020B0604020104020204" pitchFamily="34" charset="0"/>
              </a:rPr>
              <a:t>Attuazione:</a:t>
            </a:r>
            <a:r>
              <a:rPr lang="it-IT" sz="2800" dirty="0">
                <a:latin typeface="Abadi" panose="020B0604020104020204" pitchFamily="34" charset="0"/>
              </a:rPr>
              <a:t> </a:t>
            </a:r>
            <a:r>
              <a:rPr lang="it-IT" sz="2400" dirty="0">
                <a:latin typeface="Abadi" panose="020B0604020104020204" pitchFamily="34" charset="0"/>
              </a:rPr>
              <a:t>al 31 dicembre 2021 è stato emanato il DL n. 152/2021, convertito con legge n. 233/2021, e sono stati adozione dei relativi atti attuativi</a:t>
            </a:r>
          </a:p>
        </p:txBody>
      </p:sp>
    </p:spTree>
    <p:extLst>
      <p:ext uri="{BB962C8B-B14F-4D97-AF65-F5344CB8AC3E}">
        <p14:creationId xmlns:p14="http://schemas.microsoft.com/office/powerpoint/2010/main" val="3894434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9650C8-5CD9-486F-A7D0-4B0C46E07326}"/>
              </a:ext>
            </a:extLst>
          </p:cNvPr>
          <p:cNvSpPr>
            <a:spLocks noGrp="1"/>
          </p:cNvSpPr>
          <p:nvPr>
            <p:ph type="title"/>
          </p:nvPr>
        </p:nvSpPr>
        <p:spPr>
          <a:xfrm>
            <a:off x="691831" y="137160"/>
            <a:ext cx="9732329" cy="1234440"/>
          </a:xfrm>
        </p:spPr>
        <p:txBody>
          <a:bodyPr/>
          <a:lstStyle/>
          <a:p>
            <a:pPr algn="ctr"/>
            <a:r>
              <a:rPr lang="it-IT" sz="3200" b="1" dirty="0">
                <a:latin typeface="Abadi" panose="020B0604020104020204" pitchFamily="34" charset="0"/>
              </a:rPr>
              <a:t>Contributi a fondo perduto e crediti di imposta alle imprese turistiche (art. 1 DL. n. 152/2021)</a:t>
            </a:r>
            <a:br>
              <a:rPr lang="it-IT" sz="3200" b="1" dirty="0">
                <a:latin typeface="Abadi" panose="020B0604020104020204" pitchFamily="34" charset="0"/>
              </a:rPr>
            </a:br>
            <a:r>
              <a:rPr lang="it-IT" sz="3200" b="1" dirty="0">
                <a:latin typeface="Abadi" panose="020B0604020104020204" pitchFamily="34" charset="0"/>
              </a:rPr>
              <a:t/>
            </a:r>
            <a:br>
              <a:rPr lang="it-IT" sz="3200" b="1" dirty="0">
                <a:latin typeface="Abadi" panose="020B0604020104020204" pitchFamily="34" charset="0"/>
              </a:rPr>
            </a:br>
            <a:r>
              <a:rPr lang="it-IT" sz="3200" dirty="0">
                <a:latin typeface="Abadi" panose="020B0604020104020204" pitchFamily="34" charset="0"/>
              </a:rPr>
              <a:t>Risorse PNRR: 500 milioni di euro</a:t>
            </a:r>
            <a:br>
              <a:rPr lang="it-IT" sz="3200" dirty="0">
                <a:latin typeface="Abadi" panose="020B0604020104020204" pitchFamily="34" charset="0"/>
              </a:rPr>
            </a:br>
            <a:r>
              <a:rPr lang="it-IT" sz="3200" dirty="0">
                <a:latin typeface="Abadi" panose="020B0604020104020204" pitchFamily="34" charset="0"/>
              </a:rPr>
              <a:t/>
            </a:r>
            <a:br>
              <a:rPr lang="it-IT" sz="3200" dirty="0">
                <a:latin typeface="Abadi" panose="020B0604020104020204" pitchFamily="34" charset="0"/>
              </a:rPr>
            </a:br>
            <a:r>
              <a:rPr lang="it-IT" sz="3200" b="1" u="sng" dirty="0">
                <a:latin typeface="Abadi" panose="020B0604020104020204" pitchFamily="34" charset="0"/>
              </a:rPr>
              <a:t>Finalità</a:t>
            </a:r>
            <a:r>
              <a:rPr lang="it-IT" sz="3200" dirty="0">
                <a:latin typeface="Abadi" panose="020B0604020104020204" pitchFamily="34" charset="0"/>
              </a:rPr>
              <a:t>: </a:t>
            </a:r>
            <a:r>
              <a:rPr lang="it-IT" sz="2800" dirty="0">
                <a:latin typeface="Abadi" panose="020B0604020104020204" pitchFamily="34" charset="0"/>
              </a:rPr>
              <a:t>a</a:t>
            </a:r>
            <a:r>
              <a:rPr lang="it-IT" sz="2800" b="1" dirty="0">
                <a:latin typeface="Abadi" panose="020B0604020104020204" pitchFamily="34" charset="0"/>
              </a:rPr>
              <a:t>gevolazioni per &gt; efficientamento energetico, eliminazione barriere architettoniche, riqualificazione antisismica, eliminazione di barriere architettoniche, interventi inerenti attività termali e digitalizzazione</a:t>
            </a:r>
            <a:r>
              <a:rPr lang="it-IT" sz="2000" dirty="0">
                <a:latin typeface="Abadi" panose="020B0604020104020204" pitchFamily="34" charset="0"/>
              </a:rPr>
              <a:t/>
            </a:r>
            <a:br>
              <a:rPr lang="it-IT" sz="2000" dirty="0">
                <a:latin typeface="Abadi" panose="020B0604020104020204" pitchFamily="34" charset="0"/>
              </a:rPr>
            </a:br>
            <a:r>
              <a:rPr lang="it-IT" sz="2400" dirty="0">
                <a:latin typeface="Abadi" panose="020B0604020104020204" pitchFamily="34" charset="0"/>
              </a:rPr>
              <a:t/>
            </a:r>
            <a:br>
              <a:rPr lang="it-IT" sz="2400" dirty="0">
                <a:latin typeface="Abadi" panose="020B0604020104020204" pitchFamily="34" charset="0"/>
              </a:rPr>
            </a:br>
            <a:r>
              <a:rPr lang="it-IT" sz="3200" b="1" u="sng" dirty="0">
                <a:latin typeface="Abadi" panose="020B0604020104020204" pitchFamily="34" charset="0"/>
              </a:rPr>
              <a:t>Attuazione</a:t>
            </a:r>
            <a:r>
              <a:rPr lang="it-IT" sz="2800" dirty="0">
                <a:latin typeface="Abadi" panose="020B0604020104020204" pitchFamily="34" charset="0"/>
              </a:rPr>
              <a:t>: della misura mediante Avviso pubblicato sul sito del Ministero in data 23 dicembre 2021 e con pubblicazione dell’Avviso spese ammissibili del 4 febbraio 2022</a:t>
            </a:r>
          </a:p>
        </p:txBody>
      </p:sp>
    </p:spTree>
    <p:extLst>
      <p:ext uri="{BB962C8B-B14F-4D97-AF65-F5344CB8AC3E}">
        <p14:creationId xmlns:p14="http://schemas.microsoft.com/office/powerpoint/2010/main" val="3839211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96BD45-D89C-4FE2-8857-EBF384A0D25C}"/>
              </a:ext>
            </a:extLst>
          </p:cNvPr>
          <p:cNvSpPr>
            <a:spLocks noGrp="1"/>
          </p:cNvSpPr>
          <p:nvPr>
            <p:ph type="title"/>
          </p:nvPr>
        </p:nvSpPr>
        <p:spPr>
          <a:xfrm>
            <a:off x="646111" y="228600"/>
            <a:ext cx="9404723" cy="1211580"/>
          </a:xfrm>
        </p:spPr>
        <p:txBody>
          <a:bodyPr/>
          <a:lstStyle/>
          <a:p>
            <a:pPr algn="ctr"/>
            <a:r>
              <a:rPr lang="it-IT" sz="3200" b="1" dirty="0">
                <a:latin typeface="Abadi" panose="020B0604020104020204" pitchFamily="34" charset="0"/>
              </a:rPr>
              <a:t>Garanzie alle imprese del settore turistico e ai giovani per avvio attività turistica (art. 2 DL. n. 152/2021)</a:t>
            </a:r>
            <a:br>
              <a:rPr lang="it-IT" sz="3200" b="1" dirty="0">
                <a:latin typeface="Abadi" panose="020B0604020104020204" pitchFamily="34" charset="0"/>
              </a:rPr>
            </a:br>
            <a:r>
              <a:rPr lang="it-IT" sz="3200" dirty="0">
                <a:latin typeface="Abadi" panose="020B0604020104020204" pitchFamily="34" charset="0"/>
              </a:rPr>
              <a:t/>
            </a:r>
            <a:br>
              <a:rPr lang="it-IT" sz="3200" dirty="0">
                <a:latin typeface="Abadi" panose="020B0604020104020204" pitchFamily="34" charset="0"/>
              </a:rPr>
            </a:br>
            <a:r>
              <a:rPr lang="it-IT" sz="3200" b="1" dirty="0">
                <a:latin typeface="Abadi" panose="020B0604020104020204" pitchFamily="34" charset="0"/>
              </a:rPr>
              <a:t>Risorse</a:t>
            </a:r>
            <a:r>
              <a:rPr lang="it-IT" sz="3200" dirty="0">
                <a:latin typeface="Abadi" panose="020B0604020104020204" pitchFamily="34" charset="0"/>
              </a:rPr>
              <a:t> PNRR: 358 milioni di euro</a:t>
            </a:r>
            <a:br>
              <a:rPr lang="it-IT" sz="3200" dirty="0">
                <a:latin typeface="Abadi" panose="020B0604020104020204" pitchFamily="34" charset="0"/>
              </a:rPr>
            </a:br>
            <a:r>
              <a:rPr lang="it-IT" sz="3200" dirty="0">
                <a:latin typeface="Abadi" panose="020B0604020104020204" pitchFamily="34" charset="0"/>
              </a:rPr>
              <a:t/>
            </a:r>
            <a:br>
              <a:rPr lang="it-IT" sz="3200" dirty="0">
                <a:latin typeface="Abadi" panose="020B0604020104020204" pitchFamily="34" charset="0"/>
              </a:rPr>
            </a:br>
            <a:r>
              <a:rPr lang="it-IT" sz="3200" b="1" u="sng" dirty="0">
                <a:latin typeface="Abadi" panose="020B0604020104020204" pitchFamily="34" charset="0"/>
              </a:rPr>
              <a:t>Finalità</a:t>
            </a:r>
            <a:r>
              <a:rPr lang="it-IT" sz="3200" dirty="0">
                <a:latin typeface="Abadi" panose="020B0604020104020204" pitchFamily="34" charset="0"/>
              </a:rPr>
              <a:t>: </a:t>
            </a:r>
            <a:r>
              <a:rPr lang="it-IT" sz="2400" dirty="0">
                <a:latin typeface="Abadi" panose="020B0604020104020204" pitchFamily="34" charset="0"/>
              </a:rPr>
              <a:t>istituzione nell’ambito del Fondo di garanzia PMI, di una Sezione speciale Turismo per concedere garanzie</a:t>
            </a:r>
            <a:r>
              <a:rPr lang="it-IT" sz="2400" b="1" dirty="0">
                <a:latin typeface="Abadi" panose="020B0604020104020204" pitchFamily="34" charset="0"/>
              </a:rPr>
              <a:t> </a:t>
            </a:r>
            <a:r>
              <a:rPr lang="it-IT" sz="2400" dirty="0">
                <a:latin typeface="Abadi" panose="020B0604020104020204" pitchFamily="34" charset="0"/>
              </a:rPr>
              <a:t>alle imprese del settore e ai giovani per l’avvio di attività turistiche </a:t>
            </a:r>
            <a:br>
              <a:rPr lang="it-IT" sz="2400" dirty="0">
                <a:latin typeface="Abadi" panose="020B0604020104020204" pitchFamily="34" charset="0"/>
              </a:rPr>
            </a:br>
            <a:r>
              <a:rPr lang="it-IT" sz="3200" dirty="0">
                <a:latin typeface="Abadi" panose="020B0604020104020204" pitchFamily="34" charset="0"/>
              </a:rPr>
              <a:t/>
            </a:r>
            <a:br>
              <a:rPr lang="it-IT" sz="3200" dirty="0">
                <a:latin typeface="Abadi" panose="020B0604020104020204" pitchFamily="34" charset="0"/>
              </a:rPr>
            </a:br>
            <a:r>
              <a:rPr lang="it-IT" sz="3200" b="1" u="sng" dirty="0">
                <a:latin typeface="Abadi" panose="020B0604020104020204" pitchFamily="34" charset="0"/>
              </a:rPr>
              <a:t>Attuazione</a:t>
            </a:r>
            <a:r>
              <a:rPr lang="it-IT" sz="3200" b="1" dirty="0">
                <a:latin typeface="Abadi" panose="020B0604020104020204" pitchFamily="34" charset="0"/>
              </a:rPr>
              <a:t>:</a:t>
            </a:r>
            <a:r>
              <a:rPr lang="it-IT" sz="3200" dirty="0">
                <a:latin typeface="Abadi" panose="020B0604020104020204" pitchFamily="34" charset="0"/>
              </a:rPr>
              <a:t> </a:t>
            </a:r>
            <a:r>
              <a:rPr lang="it-IT" sz="2800" dirty="0">
                <a:latin typeface="Abadi" panose="020B0604020104020204" pitchFamily="34" charset="0"/>
              </a:rPr>
              <a:t>il Ministero del turismo ha definito con il MISE e con il soggetto attuatore (Medio Credito Centrale S.p.A.) il relativo schema di politica di  investimento</a:t>
            </a:r>
          </a:p>
        </p:txBody>
      </p:sp>
    </p:spTree>
    <p:extLst>
      <p:ext uri="{BB962C8B-B14F-4D97-AF65-F5344CB8AC3E}">
        <p14:creationId xmlns:p14="http://schemas.microsoft.com/office/powerpoint/2010/main" val="988221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607AD5-8D78-4CEE-AA5B-F8C0DE9CEAD8}"/>
              </a:ext>
            </a:extLst>
          </p:cNvPr>
          <p:cNvSpPr>
            <a:spLocks noGrp="1"/>
          </p:cNvSpPr>
          <p:nvPr>
            <p:ph type="title"/>
          </p:nvPr>
        </p:nvSpPr>
        <p:spPr>
          <a:xfrm>
            <a:off x="102870" y="148591"/>
            <a:ext cx="10268005" cy="1725929"/>
          </a:xfrm>
        </p:spPr>
        <p:txBody>
          <a:bodyPr/>
          <a:lstStyle/>
          <a:p>
            <a:pPr algn="ctr"/>
            <a:r>
              <a:rPr lang="it-IT" sz="3600" b="1" dirty="0">
                <a:latin typeface="Abadi" panose="020B0604020104020204" pitchFamily="34" charset="0"/>
              </a:rPr>
              <a:t>Contributi per interventi riqualificazione energetica, sostenibilità ambientale e innovazione digitale (art. 3 DL. n. 152/2021)</a:t>
            </a:r>
            <a:br>
              <a:rPr lang="it-IT" sz="3600" b="1" dirty="0">
                <a:latin typeface="Abadi" panose="020B0604020104020204" pitchFamily="34" charset="0"/>
              </a:rPr>
            </a:br>
            <a:r>
              <a:rPr lang="it-IT" sz="3200" b="1" dirty="0">
                <a:latin typeface="Abadi" panose="020B0604020104020204" pitchFamily="34" charset="0"/>
              </a:rPr>
              <a:t>Risorse PNRR</a:t>
            </a:r>
            <a:r>
              <a:rPr lang="it-IT" sz="3600" dirty="0">
                <a:latin typeface="Abadi" panose="020B0604020104020204" pitchFamily="34" charset="0"/>
              </a:rPr>
              <a:t>: </a:t>
            </a:r>
            <a:r>
              <a:rPr lang="it-IT" sz="3200" dirty="0">
                <a:latin typeface="Abadi" panose="020B0604020104020204" pitchFamily="34" charset="0"/>
              </a:rPr>
              <a:t>180 milioni di euro</a:t>
            </a:r>
            <a:r>
              <a:rPr lang="it-IT" sz="3600" dirty="0">
                <a:latin typeface="Abadi" panose="020B0604020104020204" pitchFamily="34" charset="0"/>
              </a:rPr>
              <a:t/>
            </a:r>
            <a:br>
              <a:rPr lang="it-IT" sz="3600" dirty="0">
                <a:latin typeface="Abadi" panose="020B0604020104020204" pitchFamily="34" charset="0"/>
              </a:rPr>
            </a:br>
            <a:r>
              <a:rPr lang="it-IT" sz="3600" dirty="0">
                <a:latin typeface="Abadi" panose="020B0604020104020204" pitchFamily="34" charset="0"/>
              </a:rPr>
              <a:t/>
            </a:r>
            <a:br>
              <a:rPr lang="it-IT" sz="3600" dirty="0">
                <a:latin typeface="Abadi" panose="020B0604020104020204" pitchFamily="34" charset="0"/>
              </a:rPr>
            </a:br>
            <a:r>
              <a:rPr lang="it-IT" sz="3200" b="1" u="sng" dirty="0">
                <a:latin typeface="Abadi" panose="020B0604020104020204" pitchFamily="34" charset="0"/>
              </a:rPr>
              <a:t>Finalità</a:t>
            </a:r>
            <a:r>
              <a:rPr lang="it-IT" sz="3600" dirty="0">
                <a:latin typeface="Abadi" panose="020B0604020104020204" pitchFamily="34" charset="0"/>
              </a:rPr>
              <a:t>: </a:t>
            </a:r>
            <a:r>
              <a:rPr lang="it-IT" sz="2800" dirty="0">
                <a:latin typeface="Abadi" panose="020B0604020104020204" pitchFamily="34" charset="0"/>
              </a:rPr>
              <a:t>contributi diretti alla spesa per interventi di importo non inferiore a 500.000 e non superiore a 10 milioni di euro realizzati entro il 31/12/2025</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3200" b="1" u="sng" dirty="0">
                <a:latin typeface="Abadi" panose="020B0604020104020204" pitchFamily="34" charset="0"/>
              </a:rPr>
              <a:t>Attuazione</a:t>
            </a:r>
            <a:r>
              <a:rPr lang="it-IT" sz="3600" b="1" dirty="0">
                <a:latin typeface="Abadi" panose="020B0604020104020204" pitchFamily="34" charset="0"/>
              </a:rPr>
              <a:t>: </a:t>
            </a:r>
            <a:r>
              <a:rPr lang="it-IT" sz="2800" dirty="0">
                <a:latin typeface="Abadi" panose="020B0604020104020204" pitchFamily="34" charset="0"/>
              </a:rPr>
              <a:t>emanazione del decreto 28 dicembre 2021 per la concessione ed erogazione delle agevolazioni finanziarie</a:t>
            </a:r>
          </a:p>
        </p:txBody>
      </p:sp>
    </p:spTree>
    <p:extLst>
      <p:ext uri="{BB962C8B-B14F-4D97-AF65-F5344CB8AC3E}">
        <p14:creationId xmlns:p14="http://schemas.microsoft.com/office/powerpoint/2010/main" val="349480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34A9F2-C72B-46F5-99A3-9166561AA2EB}"/>
              </a:ext>
            </a:extLst>
          </p:cNvPr>
          <p:cNvSpPr>
            <a:spLocks noGrp="1"/>
          </p:cNvSpPr>
          <p:nvPr>
            <p:ph type="title"/>
          </p:nvPr>
        </p:nvSpPr>
        <p:spPr>
          <a:xfrm>
            <a:off x="1" y="217170"/>
            <a:ext cx="10595610" cy="1405890"/>
          </a:xfrm>
        </p:spPr>
        <p:txBody>
          <a:bodyPr/>
          <a:lstStyle/>
          <a:p>
            <a:pPr algn="ctr"/>
            <a:r>
              <a:rPr lang="it-IT" sz="4000" b="1" dirty="0">
                <a:latin typeface="Abadi" panose="020B0604020104020204" pitchFamily="34" charset="0"/>
              </a:rPr>
              <a:t>Credito di imposta per agenzie di viaggio e tour operator (art. 4 d. l. n. 152/2021)</a:t>
            </a:r>
            <a:br>
              <a:rPr lang="it-IT" sz="4000" b="1" dirty="0">
                <a:latin typeface="Abadi" panose="020B0604020104020204" pitchFamily="34" charset="0"/>
              </a:rPr>
            </a:br>
            <a:r>
              <a:rPr lang="it-IT" sz="4000" b="1" dirty="0">
                <a:latin typeface="Abadi" panose="020B0604020104020204" pitchFamily="34" charset="0"/>
              </a:rPr>
              <a:t/>
            </a:r>
            <a:br>
              <a:rPr lang="it-IT" sz="4000" b="1" dirty="0">
                <a:latin typeface="Abadi" panose="020B0604020104020204" pitchFamily="34" charset="0"/>
              </a:rPr>
            </a:br>
            <a:r>
              <a:rPr lang="it-IT" sz="3200" b="1" dirty="0">
                <a:latin typeface="Abadi" panose="020B0604020104020204" pitchFamily="34" charset="0"/>
              </a:rPr>
              <a:t>Risorse PNRR</a:t>
            </a:r>
            <a:r>
              <a:rPr lang="it-IT" sz="3200" dirty="0">
                <a:latin typeface="Abadi" panose="020B0604020104020204" pitchFamily="34" charset="0"/>
              </a:rPr>
              <a:t>: 98 milioni di euro</a:t>
            </a:r>
            <a:br>
              <a:rPr lang="it-IT" sz="3200" dirty="0">
                <a:latin typeface="Abadi" panose="020B0604020104020204" pitchFamily="34" charset="0"/>
              </a:rPr>
            </a:br>
            <a:r>
              <a:rPr lang="it-IT" sz="3200" dirty="0">
                <a:latin typeface="Abadi" panose="020B0604020104020204" pitchFamily="34" charset="0"/>
              </a:rPr>
              <a:t/>
            </a:r>
            <a:br>
              <a:rPr lang="it-IT" sz="3200" dirty="0">
                <a:latin typeface="Abadi" panose="020B0604020104020204" pitchFamily="34" charset="0"/>
              </a:rPr>
            </a:br>
            <a:r>
              <a:rPr lang="it-IT" sz="3200" b="1" u="sng" dirty="0">
                <a:latin typeface="Abadi" panose="020B0604020104020204" pitchFamily="34" charset="0"/>
              </a:rPr>
              <a:t>Finalità</a:t>
            </a:r>
            <a:r>
              <a:rPr lang="it-IT" sz="3200" dirty="0">
                <a:latin typeface="Abadi" panose="020B0604020104020204" pitchFamily="34" charset="0"/>
              </a:rPr>
              <a:t>: agevolazione riconosciuta nella misura del 50% dei costi sostenuti fino al 31.12.2024 per investimenti digitali di importo massimo di 25.000 euro</a:t>
            </a:r>
            <a:br>
              <a:rPr lang="it-IT" sz="3200" dirty="0">
                <a:latin typeface="Abadi" panose="020B0604020104020204" pitchFamily="34" charset="0"/>
              </a:rPr>
            </a:br>
            <a:r>
              <a:rPr lang="it-IT" sz="3200" dirty="0">
                <a:latin typeface="Abadi" panose="020B0604020104020204" pitchFamily="34" charset="0"/>
              </a:rPr>
              <a:t/>
            </a:r>
            <a:br>
              <a:rPr lang="it-IT" sz="3200" dirty="0">
                <a:latin typeface="Abadi" panose="020B0604020104020204" pitchFamily="34" charset="0"/>
              </a:rPr>
            </a:br>
            <a:r>
              <a:rPr lang="it-IT" sz="3200" u="sng" dirty="0">
                <a:latin typeface="Abadi" panose="020B0604020104020204" pitchFamily="34" charset="0"/>
              </a:rPr>
              <a:t>Attuazione</a:t>
            </a:r>
            <a:r>
              <a:rPr lang="it-IT" sz="3200" dirty="0">
                <a:latin typeface="Abadi" panose="020B0604020104020204" pitchFamily="34" charset="0"/>
              </a:rPr>
              <a:t>: emanato il decreto 29 dicembre 2021 recante termini e modalità di accesso al credito di imposta</a:t>
            </a:r>
          </a:p>
        </p:txBody>
      </p:sp>
    </p:spTree>
    <p:extLst>
      <p:ext uri="{BB962C8B-B14F-4D97-AF65-F5344CB8AC3E}">
        <p14:creationId xmlns:p14="http://schemas.microsoft.com/office/powerpoint/2010/main" val="754268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53036C-4FCB-4DD5-9FC3-469E1F9C631C}"/>
              </a:ext>
            </a:extLst>
          </p:cNvPr>
          <p:cNvSpPr>
            <a:spLocks noGrp="1"/>
          </p:cNvSpPr>
          <p:nvPr>
            <p:ph type="title"/>
          </p:nvPr>
        </p:nvSpPr>
        <p:spPr>
          <a:xfrm>
            <a:off x="125731" y="148590"/>
            <a:ext cx="10389870" cy="1360170"/>
          </a:xfrm>
        </p:spPr>
        <p:txBody>
          <a:bodyPr/>
          <a:lstStyle/>
          <a:p>
            <a:pPr algn="ctr"/>
            <a:r>
              <a:rPr lang="it-IT" sz="2800" b="1" dirty="0">
                <a:latin typeface="Abadi" panose="020B0604020104020204" pitchFamily="34" charset="0"/>
              </a:rPr>
              <a:t>Agevolazioni per interventi di digitalizzazione, sostenibilità ed efficienza energetica imprese turistiche (art. 8, c. 6 DL. n. 152/2021)</a:t>
            </a:r>
            <a:br>
              <a:rPr lang="it-IT" sz="2800" b="1"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3200" b="1" dirty="0">
                <a:latin typeface="Abadi" panose="020B0604020104020204" pitchFamily="34" charset="0"/>
              </a:rPr>
              <a:t>Risorse PNRR</a:t>
            </a:r>
            <a:r>
              <a:rPr lang="it-IT" sz="2800" dirty="0">
                <a:latin typeface="Abadi" panose="020B0604020104020204" pitchFamily="34" charset="0"/>
              </a:rPr>
              <a:t>: 500 milioni di euro</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2800" b="1" u="sng" dirty="0">
                <a:latin typeface="Abadi" panose="020B0604020104020204" pitchFamily="34" charset="0"/>
              </a:rPr>
              <a:t>Finalità</a:t>
            </a:r>
            <a:r>
              <a:rPr lang="it-IT" sz="2800" dirty="0">
                <a:latin typeface="Abadi" panose="020B0604020104020204" pitchFamily="34" charset="0"/>
              </a:rPr>
              <a:t>: istituzione, nel «Fondo Ripresa e Resilienza Italia»</a:t>
            </a:r>
            <a:br>
              <a:rPr lang="it-IT" sz="2800" dirty="0">
                <a:latin typeface="Abadi" panose="020B0604020104020204" pitchFamily="34" charset="0"/>
              </a:rPr>
            </a:br>
            <a:r>
              <a:rPr lang="it-IT" sz="2800" dirty="0">
                <a:latin typeface="Abadi" panose="020B0604020104020204" pitchFamily="34" charset="0"/>
              </a:rPr>
              <a:t>di una sezione denominata «Fondo per il Turismo Sostenibile»</a:t>
            </a:r>
            <a:r>
              <a:rPr lang="it-IT" sz="2800" b="1" dirty="0">
                <a:latin typeface="Abadi" panose="020B0604020104020204" pitchFamily="34" charset="0"/>
              </a:rPr>
              <a:t> per concedere a</a:t>
            </a:r>
            <a:r>
              <a:rPr lang="it-IT" sz="2800" dirty="0">
                <a:latin typeface="Abadi" panose="020B0604020104020204" pitchFamily="34" charset="0"/>
              </a:rPr>
              <a:t>gevolazioni per interventi di digitalizzazione, sostenibilità ed efficienza energetica imprese turistiche.</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2800" b="1" u="sng" dirty="0">
                <a:latin typeface="Abadi" panose="020B0604020104020204" pitchFamily="34" charset="0"/>
              </a:rPr>
              <a:t>Attuazione</a:t>
            </a:r>
            <a:r>
              <a:rPr lang="it-IT" sz="2800" dirty="0">
                <a:latin typeface="Abadi" panose="020B0604020104020204" pitchFamily="34" charset="0"/>
              </a:rPr>
              <a:t>: è stata concordata la politica di investimento con il MEF e la Banca Europea per gli investimenti, per la stipula del funding agreement ed il conseguente trasferimento al Fondo di 350 milioni di euro entro 31 dicembre 2022</a:t>
            </a:r>
          </a:p>
        </p:txBody>
      </p:sp>
    </p:spTree>
    <p:extLst>
      <p:ext uri="{BB962C8B-B14F-4D97-AF65-F5344CB8AC3E}">
        <p14:creationId xmlns:p14="http://schemas.microsoft.com/office/powerpoint/2010/main" val="3782486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BEFBDF-D6EB-4780-8B7E-495FF22D876A}"/>
              </a:ext>
            </a:extLst>
          </p:cNvPr>
          <p:cNvSpPr>
            <a:spLocks noGrp="1"/>
          </p:cNvSpPr>
          <p:nvPr>
            <p:ph type="title"/>
          </p:nvPr>
        </p:nvSpPr>
        <p:spPr>
          <a:xfrm>
            <a:off x="0" y="0"/>
            <a:ext cx="10847069" cy="1291590"/>
          </a:xfrm>
        </p:spPr>
        <p:txBody>
          <a:bodyPr/>
          <a:lstStyle/>
          <a:p>
            <a:pPr lvl="1" algn="ctr"/>
            <a:r>
              <a:rPr lang="it-IT" sz="2800" b="1" dirty="0">
                <a:latin typeface="Abadi" panose="020B0604020104020204" pitchFamily="34" charset="0"/>
              </a:rPr>
              <a:t>Valorizzazione, competitività e tutela del patrimonio ricettivo attraverso la partecipazione del Ministero del turismo al Fondo nazionale per il turismo</a:t>
            </a:r>
            <a:r>
              <a:rPr lang="it-IT" sz="2800" dirty="0">
                <a:latin typeface="Abadi" panose="020B0604020104020204" pitchFamily="34" charset="0"/>
              </a:rPr>
              <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3200" b="1" dirty="0">
                <a:latin typeface="Abadi" panose="020B0604020104020204" pitchFamily="34" charset="0"/>
              </a:rPr>
              <a:t>Risorse PNRR</a:t>
            </a:r>
            <a:r>
              <a:rPr lang="it-IT" sz="2800" dirty="0">
                <a:latin typeface="Abadi" panose="020B0604020104020204" pitchFamily="34" charset="0"/>
              </a:rPr>
              <a:t>: 150 milioni di euro</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2800" b="1" u="sng" dirty="0">
                <a:latin typeface="Abadi" panose="020B0604020104020204" pitchFamily="34" charset="0"/>
              </a:rPr>
              <a:t>Finalità</a:t>
            </a:r>
            <a:r>
              <a:rPr lang="it-IT" sz="2800" b="1" dirty="0">
                <a:latin typeface="Abadi" panose="020B0604020104020204" pitchFamily="34" charset="0"/>
              </a:rPr>
              <a:t>:</a:t>
            </a:r>
            <a:r>
              <a:rPr lang="it-IT" sz="2800" dirty="0">
                <a:latin typeface="Abadi" panose="020B0604020104020204" pitchFamily="34" charset="0"/>
              </a:rPr>
              <a:t> </a:t>
            </a:r>
            <a:r>
              <a:rPr lang="it-IT" sz="2800" dirty="0"/>
              <a:t>riqualificazione di immobili ad alto potenziale turistico, attraverso una nuova sezione del </a:t>
            </a:r>
            <a:r>
              <a:rPr lang="it-IT" sz="2800" dirty="0">
                <a:latin typeface="Abadi" panose="020B0604020104020204" pitchFamily="34" charset="0"/>
              </a:rPr>
              <a:t>Fondo nazionale per il turismo</a:t>
            </a:r>
            <a:r>
              <a:rPr lang="it-IT" sz="2800" dirty="0"/>
              <a:t> mediante partecipazione del Ministero del Turismo</a:t>
            </a:r>
            <a:r>
              <a:rPr lang="it-IT" sz="2800" dirty="0">
                <a:latin typeface="Abadi" panose="020B0604020104020204" pitchFamily="34" charset="0"/>
              </a:rPr>
              <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2800" b="1" u="sng" dirty="0">
                <a:latin typeface="Abadi" panose="020B0604020104020204" pitchFamily="34" charset="0"/>
              </a:rPr>
              <a:t>Attuazione</a:t>
            </a:r>
            <a:r>
              <a:rPr lang="it-IT" sz="2800" dirty="0">
                <a:latin typeface="Abadi" panose="020B0604020104020204" pitchFamily="34" charset="0"/>
              </a:rPr>
              <a:t>: </a:t>
            </a:r>
            <a:r>
              <a:rPr lang="it-IT" sz="2400" dirty="0">
                <a:latin typeface="Abadi" panose="020B0604020104020204" pitchFamily="34" charset="0"/>
              </a:rPr>
              <a:t>è in corso </a:t>
            </a:r>
            <a:r>
              <a:rPr lang="it-IT" sz="2400" dirty="0"/>
              <a:t>la selezione degli investimenti, con l’obiettivo di stabilire un elenco di immobili ad alto potenziale turistico da riqualificare</a:t>
            </a:r>
            <a:r>
              <a:rPr lang="it-IT" sz="2800" dirty="0"/>
              <a:t>. </a:t>
            </a:r>
            <a:r>
              <a:rPr lang="it-IT" sz="2400" dirty="0"/>
              <a:t>Entro il 31 dicembre 2022 il Ministero erogherà al Fondo 150 milioni di euro in sostegno al capitale.</a:t>
            </a:r>
            <a:r>
              <a:rPr lang="it-IT" sz="2800" b="1" dirty="0"/>
              <a:t/>
            </a:r>
            <a:br>
              <a:rPr lang="it-IT" sz="2800" b="1" dirty="0"/>
            </a:br>
            <a:endParaRPr lang="it-IT" sz="2800" b="1" dirty="0">
              <a:latin typeface="Abadi" panose="020B0604020104020204" pitchFamily="34" charset="0"/>
            </a:endParaRPr>
          </a:p>
        </p:txBody>
      </p:sp>
    </p:spTree>
    <p:extLst>
      <p:ext uri="{BB962C8B-B14F-4D97-AF65-F5344CB8AC3E}">
        <p14:creationId xmlns:p14="http://schemas.microsoft.com/office/powerpoint/2010/main" val="1555382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74CC94-7D67-41B0-BC29-22F90E91E24C}"/>
              </a:ext>
            </a:extLst>
          </p:cNvPr>
          <p:cNvSpPr>
            <a:spLocks noGrp="1"/>
          </p:cNvSpPr>
          <p:nvPr>
            <p:ph type="title"/>
          </p:nvPr>
        </p:nvSpPr>
        <p:spPr>
          <a:xfrm>
            <a:off x="1" y="102870"/>
            <a:ext cx="10755630" cy="971550"/>
          </a:xfrm>
        </p:spPr>
        <p:txBody>
          <a:bodyPr/>
          <a:lstStyle/>
          <a:p>
            <a:pPr algn="ctr"/>
            <a:r>
              <a:rPr lang="it-IT" sz="2800" b="1" dirty="0">
                <a:latin typeface="Abadi" panose="020B0604020104020204" pitchFamily="34" charset="0"/>
              </a:rPr>
              <a:t>Investimento 4.3 – Caput Mundi</a:t>
            </a:r>
            <a:br>
              <a:rPr lang="it-IT" sz="2800" b="1" dirty="0">
                <a:latin typeface="Abadi" panose="020B0604020104020204" pitchFamily="34" charset="0"/>
              </a:rPr>
            </a:br>
            <a:r>
              <a:rPr lang="it-IT" sz="2800" b="1" dirty="0">
                <a:latin typeface="Abadi" panose="020B0604020104020204" pitchFamily="34" charset="0"/>
              </a:rPr>
              <a:t>(per la valorizzazione del patrimonio turistico e culturale di Roma)</a:t>
            </a:r>
            <a:r>
              <a:rPr lang="it-IT" sz="2800" dirty="0">
                <a:latin typeface="Abadi" panose="020B0604020104020204" pitchFamily="34" charset="0"/>
              </a:rPr>
              <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2800" b="1" dirty="0">
                <a:latin typeface="Abadi" panose="020B0604020104020204" pitchFamily="34" charset="0"/>
              </a:rPr>
              <a:t>Risorse PNRR: </a:t>
            </a:r>
            <a:r>
              <a:rPr lang="it-IT" sz="2800" dirty="0">
                <a:latin typeface="Abadi" panose="020B0604020104020204" pitchFamily="34" charset="0"/>
              </a:rPr>
              <a:t>500 milioni di euro</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2800" b="1" u="sng" dirty="0">
                <a:latin typeface="Abadi" panose="020B0604020104020204" pitchFamily="34" charset="0"/>
              </a:rPr>
              <a:t>Finalità</a:t>
            </a:r>
            <a:r>
              <a:rPr lang="it-IT" sz="2800" b="1" dirty="0">
                <a:latin typeface="Abadi" panose="020B0604020104020204" pitchFamily="34" charset="0"/>
              </a:rPr>
              <a:t>:</a:t>
            </a:r>
            <a:r>
              <a:rPr lang="it-IT" sz="2800" dirty="0">
                <a:latin typeface="Abadi" panose="020B0604020104020204" pitchFamily="34" charset="0"/>
              </a:rPr>
              <a:t> </a:t>
            </a:r>
            <a:r>
              <a:rPr lang="it-IT" sz="2400" dirty="0">
                <a:latin typeface="Abadi" panose="020B0604020104020204" pitchFamily="34" charset="0"/>
              </a:rPr>
              <a:t>valorizzazione del patrimonio turistico e culturale di Roma, per riattivare percorsi turistici virtuosi, a partire da luoghi e monumenti cd. «minori»</a:t>
            </a:r>
            <a:br>
              <a:rPr lang="it-IT" sz="24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2800" b="1" u="sng" dirty="0">
                <a:latin typeface="Abadi" panose="020B0604020104020204" pitchFamily="34" charset="0"/>
              </a:rPr>
              <a:t>Attuazione</a:t>
            </a:r>
            <a:r>
              <a:rPr lang="it-IT" sz="2800" dirty="0">
                <a:latin typeface="Abadi" panose="020B0604020104020204" pitchFamily="34" charset="0"/>
              </a:rPr>
              <a:t>: sono in corso le attività propedeutiche per la redazione di Accordi di programma da sottoscrivere con soggetti attuatori.</a:t>
            </a:r>
            <a:br>
              <a:rPr lang="it-IT" sz="2800" dirty="0">
                <a:latin typeface="Abadi" panose="020B0604020104020204" pitchFamily="34" charset="0"/>
              </a:rPr>
            </a:br>
            <a:r>
              <a:rPr lang="it-IT" sz="2400" dirty="0">
                <a:latin typeface="Abadi" panose="020B0604020104020204" pitchFamily="34" charset="0"/>
              </a:rPr>
              <a:t>Si sta valutando una proposta normativa di semplificazione e accelerazione, per affidare l’attuazione degli interventi al Commissario Straordinario nominato ex art. 1, co. 420 ss., L. n. 234/2021 per gli interventi per il Giubileo 2025</a:t>
            </a:r>
            <a:r>
              <a:rPr lang="it-IT" sz="2400" dirty="0"/>
              <a:t/>
            </a:r>
            <a:br>
              <a:rPr lang="it-IT" sz="2400" dirty="0"/>
            </a:br>
            <a:endParaRPr lang="it-IT" sz="2400" dirty="0"/>
          </a:p>
        </p:txBody>
      </p:sp>
    </p:spTree>
    <p:extLst>
      <p:ext uri="{BB962C8B-B14F-4D97-AF65-F5344CB8AC3E}">
        <p14:creationId xmlns:p14="http://schemas.microsoft.com/office/powerpoint/2010/main" val="824226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BA9E62-CACA-4ABD-BA64-6CDB75A0A241}"/>
              </a:ext>
            </a:extLst>
          </p:cNvPr>
          <p:cNvSpPr>
            <a:spLocks noGrp="1"/>
          </p:cNvSpPr>
          <p:nvPr>
            <p:ph type="title"/>
          </p:nvPr>
        </p:nvSpPr>
        <p:spPr>
          <a:xfrm>
            <a:off x="80010" y="452718"/>
            <a:ext cx="10435589" cy="1078902"/>
          </a:xfrm>
        </p:spPr>
        <p:txBody>
          <a:bodyPr/>
          <a:lstStyle/>
          <a:p>
            <a:pPr algn="ctr"/>
            <a:r>
              <a:rPr lang="it-IT" sz="3200" b="1" dirty="0">
                <a:latin typeface="Abadi" panose="020B0604020104020204" pitchFamily="34" charset="0"/>
              </a:rPr>
              <a:t>Riforma 4.1 – Riforma dell’Ordinamento delle professioni delle guide turistiche</a:t>
            </a:r>
            <a:r>
              <a:rPr lang="it-IT" sz="3200" dirty="0">
                <a:latin typeface="Abadi" panose="020B0604020104020204" pitchFamily="34" charset="0"/>
              </a:rPr>
              <a:t/>
            </a:r>
            <a:br>
              <a:rPr lang="it-IT" sz="3200" dirty="0">
                <a:latin typeface="Abadi" panose="020B0604020104020204" pitchFamily="34" charset="0"/>
              </a:rPr>
            </a:br>
            <a:r>
              <a:rPr lang="it-IT" sz="3200" dirty="0">
                <a:latin typeface="Abadi" panose="020B0604020104020204" pitchFamily="34" charset="0"/>
              </a:rPr>
              <a:t/>
            </a:r>
            <a:br>
              <a:rPr lang="it-IT" sz="3200" dirty="0">
                <a:latin typeface="Abadi" panose="020B0604020104020204" pitchFamily="34" charset="0"/>
              </a:rPr>
            </a:br>
            <a:r>
              <a:rPr lang="it-IT" sz="3200" b="1" u="sng" dirty="0">
                <a:latin typeface="Abadi" panose="020B0604020104020204" pitchFamily="34" charset="0"/>
              </a:rPr>
              <a:t>Obiettivo</a:t>
            </a:r>
            <a:r>
              <a:rPr lang="it-IT" sz="3200" b="1" dirty="0">
                <a:latin typeface="Abadi" panose="020B0604020104020204" pitchFamily="34" charset="0"/>
              </a:rPr>
              <a:t>:</a:t>
            </a:r>
            <a:r>
              <a:rPr lang="it-IT" sz="3200" dirty="0">
                <a:latin typeface="Abadi" panose="020B0604020104020204" pitchFamily="34" charset="0"/>
              </a:rPr>
              <a:t> </a:t>
            </a:r>
            <a:r>
              <a:rPr lang="it-IT" sz="2800" dirty="0">
                <a:latin typeface="Abadi" panose="020B0604020104020204" pitchFamily="34" charset="0"/>
              </a:rPr>
              <a:t>disciplinare, entro il 31 dicembre 2023,  una qualifica professionale univoca delle guide turistiche, conforme a standard nazionali omogenei </a:t>
            </a:r>
            <a:br>
              <a:rPr lang="it-IT" sz="2800" dirty="0">
                <a:latin typeface="Abadi" panose="020B0604020104020204" pitchFamily="34" charset="0"/>
              </a:rPr>
            </a:br>
            <a:r>
              <a:rPr lang="it-IT" sz="2800" dirty="0">
                <a:latin typeface="Abadi" panose="020B0604020104020204" pitchFamily="34" charset="0"/>
              </a:rPr>
              <a:t/>
            </a:r>
            <a:br>
              <a:rPr lang="it-IT" sz="2800" dirty="0">
                <a:latin typeface="Abadi" panose="020B0604020104020204" pitchFamily="34" charset="0"/>
              </a:rPr>
            </a:br>
            <a:r>
              <a:rPr lang="it-IT" sz="3600" b="1" u="sng" dirty="0">
                <a:latin typeface="Abadi" panose="020B0604020104020204" pitchFamily="34" charset="0"/>
              </a:rPr>
              <a:t>Attuazione</a:t>
            </a:r>
            <a:r>
              <a:rPr lang="it-IT" sz="3600" b="1" dirty="0">
                <a:latin typeface="Abadi" panose="020B0604020104020204" pitchFamily="34" charset="0"/>
              </a:rPr>
              <a:t>:</a:t>
            </a:r>
            <a:r>
              <a:rPr lang="it-IT" sz="2400" dirty="0">
                <a:latin typeface="Abadi" panose="020B0604020104020204" pitchFamily="34" charset="0"/>
              </a:rPr>
              <a:t> </a:t>
            </a:r>
            <a:r>
              <a:rPr lang="it-IT" sz="2800" dirty="0">
                <a:latin typeface="Abadi" panose="020B0604020104020204" pitchFamily="34" charset="0"/>
              </a:rPr>
              <a:t>l’obiettivo si può raggiungere mediante la collaborazione con il Parlamento. Presso la Commissione 10a del Senato, con la quale stiamo collaborando, sono stati, infatti, presentati i DDL AS 1921 e AS 2087, aventi ad oggetto la riforma della disciplina delle guide turistiche.</a:t>
            </a:r>
          </a:p>
        </p:txBody>
      </p:sp>
    </p:spTree>
    <p:extLst>
      <p:ext uri="{BB962C8B-B14F-4D97-AF65-F5344CB8AC3E}">
        <p14:creationId xmlns:p14="http://schemas.microsoft.com/office/powerpoint/2010/main" val="39398929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150</TotalTime>
  <Words>936</Words>
  <Application>Microsoft Office PowerPoint</Application>
  <PresentationFormat>Widescreen</PresentationFormat>
  <Paragraphs>11</Paragraphs>
  <Slides>11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11</vt:i4>
      </vt:variant>
    </vt:vector>
  </HeadingPairs>
  <TitlesOfParts>
    <vt:vector size="16" baseType="lpstr">
      <vt:lpstr>Abadi</vt:lpstr>
      <vt:lpstr>Arial</vt:lpstr>
      <vt:lpstr>Century Gothic</vt:lpstr>
      <vt:lpstr>Wingdings 3</vt:lpstr>
      <vt:lpstr>Ione</vt:lpstr>
      <vt:lpstr>Attuazione degli interventi e delle riforme PNRR di competenza del Ministero del turismo</vt:lpstr>
      <vt:lpstr>Investimento 4.1 – Digital Tourism Hub   Risorse: 114 milioni di euro               Finalità: aggregazione e valorizzazione dell’offerta turistica         Attuazione:  Il Ministero ha avviato la procedura di consultazione     pubblica finalizzata a definire gli standard utili l’interoperabilità dei sistemi informatici dei soggetti interessati        Obiettivo intermedio: al 31 dicembre 2021 raggiunto con aggiudicazione degli appalti per lo sviluppo del portale digitale </vt:lpstr>
      <vt:lpstr>Investimento 4.2 – Fondo integrato per la competitività delle imprese turistiche  Risorse: 1 miliardo e 786 milioni di euro  Finalità: rafforzamento della competitività delle imprese turistiche, sostegno degli investimenti per la riqualificazione energetica, miglioramento degli standard dei servizi di ospitalità;  Attuazione: al 31 dicembre 2021 è stato emanato il DL n. 152/2021, convertito con legge n. 233/2021, e sono stati adozione dei relativi atti attuativi</vt:lpstr>
      <vt:lpstr>Contributi a fondo perduto e crediti di imposta alle imprese turistiche (art. 1 DL. n. 152/2021)  Risorse PNRR: 500 milioni di euro  Finalità: agevolazioni per &gt; efficientamento energetico, eliminazione barriere architettoniche, riqualificazione antisismica, eliminazione di barriere architettoniche, interventi inerenti attività termali e digitalizzazione  Attuazione: della misura mediante Avviso pubblicato sul sito del Ministero in data 23 dicembre 2021 e con pubblicazione dell’Avviso spese ammissibili del 4 febbraio 2022</vt:lpstr>
      <vt:lpstr>Garanzie alle imprese del settore turistico e ai giovani per avvio attività turistica (art. 2 DL. n. 152/2021)  Risorse PNRR: 358 milioni di euro  Finalità: istituzione nell’ambito del Fondo di garanzia PMI, di una Sezione speciale Turismo per concedere garanzie alle imprese del settore e ai giovani per l’avvio di attività turistiche   Attuazione: il Ministero del turismo ha definito con il MISE e con il soggetto attuatore (Medio Credito Centrale S.p.A.) il relativo schema di politica di  investimento</vt:lpstr>
      <vt:lpstr>Contributi per interventi riqualificazione energetica, sostenibilità ambientale e innovazione digitale (art. 3 DL. n. 152/2021) Risorse PNRR: 180 milioni di euro  Finalità: contributi diretti alla spesa per interventi di importo non inferiore a 500.000 e non superiore a 10 milioni di euro realizzati entro il 31/12/2025  Attuazione: emanazione del decreto 28 dicembre 2021 per la concessione ed erogazione delle agevolazioni finanziarie</vt:lpstr>
      <vt:lpstr>Credito di imposta per agenzie di viaggio e tour operator (art. 4 d. l. n. 152/2021)  Risorse PNRR: 98 milioni di euro  Finalità: agevolazione riconosciuta nella misura del 50% dei costi sostenuti fino al 31.12.2024 per investimenti digitali di importo massimo di 25.000 euro  Attuazione: emanato il decreto 29 dicembre 2021 recante termini e modalità di accesso al credito di imposta</vt:lpstr>
      <vt:lpstr>Agevolazioni per interventi di digitalizzazione, sostenibilità ed efficienza energetica imprese turistiche (art. 8, c. 6 DL. n. 152/2021)  Risorse PNRR: 500 milioni di euro  Finalità: istituzione, nel «Fondo Ripresa e Resilienza Italia» di una sezione denominata «Fondo per il Turismo Sostenibile» per concedere agevolazioni per interventi di digitalizzazione, sostenibilità ed efficienza energetica imprese turistiche.  Attuazione: è stata concordata la politica di investimento con il MEF e la Banca Europea per gli investimenti, per la stipula del funding agreement ed il conseguente trasferimento al Fondo di 350 milioni di euro entro 31 dicembre 2022</vt:lpstr>
      <vt:lpstr>Valorizzazione, competitività e tutela del patrimonio ricettivo attraverso la partecipazione del Ministero del turismo al Fondo nazionale per il turismo  Risorse PNRR: 150 milioni di euro  Finalità: riqualificazione di immobili ad alto potenziale turistico, attraverso una nuova sezione del Fondo nazionale per il turismo mediante partecipazione del Ministero del Turismo  Attuazione: è in corso la selezione degli investimenti, con l’obiettivo di stabilire un elenco di immobili ad alto potenziale turistico da riqualificare. Entro il 31 dicembre 2022 il Ministero erogherà al Fondo 150 milioni di euro in sostegno al capitale. </vt:lpstr>
      <vt:lpstr>Investimento 4.3 – Caput Mundi (per la valorizzazione del patrimonio turistico e culturale di Roma)  Risorse PNRR: 500 milioni di euro  Finalità: valorizzazione del patrimonio turistico e culturale di Roma, per riattivare percorsi turistici virtuosi, a partire da luoghi e monumenti cd. «minori»  Attuazione: sono in corso le attività propedeutiche per la redazione di Accordi di programma da sottoscrivere con soggetti attuatori. Si sta valutando una proposta normativa di semplificazione e accelerazione, per affidare l’attuazione degli interventi al Commissario Straordinario nominato ex art. 1, co. 420 ss., L. n. 234/2021 per gli interventi per il Giubileo 2025 </vt:lpstr>
      <vt:lpstr>Riforma 4.1 – Riforma dell’Ordinamento delle professioni delle guide turistiche  Obiettivo: disciplinare, entro il 31 dicembre 2023,  una qualifica professionale univoca delle guide turistiche, conforme a standard nazionali omogenei   Attuazione: l’obiettivo si può raggiungere mediante la collaborazione con il Parlamento. Presso la Commissione 10a del Senato, con la quale stiamo collaborando, sono stati, infatti, presentati i DDL AS 1921 e AS 2087, aventi ad oggetto la riforma della disciplina delle guide turistiche.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Andrea Venanzoni</dc:creator>
  <cp:lastModifiedBy>Cdd</cp:lastModifiedBy>
  <cp:revision>46</cp:revision>
  <cp:lastPrinted>2022-02-08T15:46:29Z</cp:lastPrinted>
  <dcterms:created xsi:type="dcterms:W3CDTF">2022-02-07T16:25:59Z</dcterms:created>
  <dcterms:modified xsi:type="dcterms:W3CDTF">2022-02-08T15:47:03Z</dcterms:modified>
</cp:coreProperties>
</file>