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handoutMasterIdLst>
    <p:handoutMasterId r:id="rId20"/>
  </p:handoutMasterIdLst>
  <p:sldIdLst>
    <p:sldId id="256" r:id="rId2"/>
    <p:sldId id="1702" r:id="rId3"/>
    <p:sldId id="1682" r:id="rId4"/>
    <p:sldId id="1681" r:id="rId5"/>
    <p:sldId id="1704" r:id="rId6"/>
    <p:sldId id="1683" r:id="rId7"/>
    <p:sldId id="1684" r:id="rId8"/>
    <p:sldId id="1685" r:id="rId9"/>
    <p:sldId id="1705" r:id="rId10"/>
    <p:sldId id="1686" r:id="rId11"/>
    <p:sldId id="1687" r:id="rId12"/>
    <p:sldId id="1706" r:id="rId13"/>
    <p:sldId id="1688" r:id="rId14"/>
    <p:sldId id="1689" r:id="rId15"/>
    <p:sldId id="1707" r:id="rId16"/>
    <p:sldId id="1691" r:id="rId17"/>
    <p:sldId id="13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429B"/>
    <a:srgbClr val="941A30"/>
    <a:srgbClr val="4472C4"/>
    <a:srgbClr val="D2D3D5"/>
    <a:srgbClr val="4686A3"/>
    <a:srgbClr val="F9DBD2"/>
    <a:srgbClr val="D13A67"/>
    <a:srgbClr val="FFFFFF"/>
    <a:srgbClr val="F1BA37"/>
    <a:srgbClr val="3624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 autoAdjust="0"/>
    <p:restoredTop sz="95073" autoAdjust="0"/>
  </p:normalViewPr>
  <p:slideViewPr>
    <p:cSldViewPr snapToGrid="0" showGuides="1">
      <p:cViewPr varScale="1">
        <p:scale>
          <a:sx n="120" d="100"/>
          <a:sy n="120" d="100"/>
        </p:scale>
        <p:origin x="552" y="184"/>
      </p:cViewPr>
      <p:guideLst>
        <p:guide orient="horz" pos="2205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3" d="100"/>
          <a:sy n="43" d="100"/>
        </p:scale>
        <p:origin x="2501" y="4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9FBAC1-064B-4397-831A-4301D5CB0E0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76D9DEE-DD45-4A3E-A056-7261962CE7E7}">
      <dgm:prSet phldrT="[Testo]"/>
      <dgm:spPr/>
      <dgm:t>
        <a:bodyPr/>
        <a:lstStyle/>
        <a:p>
          <a:r>
            <a:rPr lang="it-IT" b="1" i="1" dirty="0"/>
            <a:t>Modifica del sistema di remunerazione </a:t>
          </a:r>
          <a:r>
            <a:rPr lang="it-IT" b="1" i="1"/>
            <a:t>delle farmacie</a:t>
          </a:r>
          <a:endParaRPr lang="it-IT" dirty="0"/>
        </a:p>
      </dgm:t>
    </dgm:pt>
    <dgm:pt modelId="{0E402889-F33F-4FFF-891A-67B94CF819D6}" type="parTrans" cxnId="{C64AF663-6A5F-495B-A7A9-9484EBDE4F96}">
      <dgm:prSet/>
      <dgm:spPr/>
      <dgm:t>
        <a:bodyPr/>
        <a:lstStyle/>
        <a:p>
          <a:endParaRPr lang="it-IT"/>
        </a:p>
      </dgm:t>
    </dgm:pt>
    <dgm:pt modelId="{1FDA17AA-B2D8-4786-81F4-39E0B3686F56}" type="sibTrans" cxnId="{C64AF663-6A5F-495B-A7A9-9484EBDE4F96}">
      <dgm:prSet/>
      <dgm:spPr/>
      <dgm:t>
        <a:bodyPr/>
        <a:lstStyle/>
        <a:p>
          <a:endParaRPr lang="it-IT"/>
        </a:p>
      </dgm:t>
    </dgm:pt>
    <dgm:pt modelId="{39240C0E-C453-4BA0-BEFC-D279D8786F3F}">
      <dgm:prSet phldrT="[Testo]" custT="1"/>
      <dgm:spPr/>
      <dgm:t>
        <a:bodyPr/>
        <a:lstStyle/>
        <a:p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art. 11 comma 6 bis DL n. 78/2010 (</a:t>
          </a:r>
          <a:r>
            <a:rPr lang="en-US" sz="13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Legge</a:t>
          </a: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122/2010)</a:t>
          </a:r>
          <a:endParaRPr lang="it-IT" sz="13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697F0148-CD7B-48B4-B978-5155728FAF7D}" type="parTrans" cxnId="{C073F5D6-281D-42A9-A372-C1448A657DAB}">
      <dgm:prSet/>
      <dgm:spPr/>
      <dgm:t>
        <a:bodyPr/>
        <a:lstStyle/>
        <a:p>
          <a:endParaRPr lang="it-IT"/>
        </a:p>
      </dgm:t>
    </dgm:pt>
    <dgm:pt modelId="{252B4E0E-B0D9-456F-8503-8C93AA3CF735}" type="sibTrans" cxnId="{C073F5D6-281D-42A9-A372-C1448A657DAB}">
      <dgm:prSet/>
      <dgm:spPr/>
      <dgm:t>
        <a:bodyPr/>
        <a:lstStyle/>
        <a:p>
          <a:endParaRPr lang="it-IT"/>
        </a:p>
      </dgm:t>
    </dgm:pt>
    <dgm:pt modelId="{1E6AD33F-D54D-41C8-8D59-CDD1C54FF978}">
      <dgm:prSet phldrT="[Testo]"/>
      <dgm:spPr/>
      <dgm:t>
        <a:bodyPr/>
        <a:lstStyle/>
        <a:p>
          <a:r>
            <a:rPr lang="it-IT" b="1" i="1" dirty="0"/>
            <a:t>Distribuzione Diretta (DD) – PHT</a:t>
          </a:r>
          <a:endParaRPr lang="it-IT" dirty="0"/>
        </a:p>
      </dgm:t>
    </dgm:pt>
    <dgm:pt modelId="{617C6162-C332-44B4-900E-237977027952}" type="parTrans" cxnId="{A5F1C06B-77A2-4B1B-80C9-D38C4066228C}">
      <dgm:prSet/>
      <dgm:spPr/>
      <dgm:t>
        <a:bodyPr/>
        <a:lstStyle/>
        <a:p>
          <a:endParaRPr lang="it-IT"/>
        </a:p>
      </dgm:t>
    </dgm:pt>
    <dgm:pt modelId="{2E110E37-6824-4E2B-BE64-3360FF978C18}" type="sibTrans" cxnId="{A5F1C06B-77A2-4B1B-80C9-D38C4066228C}">
      <dgm:prSet/>
      <dgm:spPr/>
      <dgm:t>
        <a:bodyPr/>
        <a:lstStyle/>
        <a:p>
          <a:endParaRPr lang="it-IT"/>
        </a:p>
      </dgm:t>
    </dgm:pt>
    <dgm:pt modelId="{47B6FD90-D306-4582-9B23-23B3C3DCD24B}">
      <dgm:prSet phldrT="[Tes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dirty="0"/>
            <a:t>Determina AIFA 29 ottobre 2004 (GU n.259 del 04-11-2004)</a:t>
          </a:r>
        </a:p>
      </dgm:t>
    </dgm:pt>
    <dgm:pt modelId="{5C9EA71C-4D15-4813-9EE4-5E1D58D639D1}" type="parTrans" cxnId="{81D301A9-580B-47C6-A416-604BD19A38B4}">
      <dgm:prSet/>
      <dgm:spPr/>
      <dgm:t>
        <a:bodyPr/>
        <a:lstStyle/>
        <a:p>
          <a:endParaRPr lang="it-IT"/>
        </a:p>
      </dgm:t>
    </dgm:pt>
    <dgm:pt modelId="{B3175879-7279-475B-ABCE-051100405559}" type="sibTrans" cxnId="{81D301A9-580B-47C6-A416-604BD19A38B4}">
      <dgm:prSet/>
      <dgm:spPr/>
      <dgm:t>
        <a:bodyPr/>
        <a:lstStyle/>
        <a:p>
          <a:endParaRPr lang="it-IT"/>
        </a:p>
      </dgm:t>
    </dgm:pt>
    <dgm:pt modelId="{C1B72C1E-4E10-4203-919C-B559DA494F9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dirty="0"/>
            <a:t>Art.8 comma 1 lettere b) e c) della Legge n.405 del 16 novembre 2001 (farmaci in DD per il 1° ciclo di terapia in dimissione e in assistenza domiciliare)</a:t>
          </a:r>
        </a:p>
      </dgm:t>
    </dgm:pt>
    <dgm:pt modelId="{D83F5D92-EE70-4152-A13A-D3D809B53A73}" type="parTrans" cxnId="{D38E4E9E-E27D-40DA-8D82-156637FD3DA7}">
      <dgm:prSet/>
      <dgm:spPr/>
      <dgm:t>
        <a:bodyPr/>
        <a:lstStyle/>
        <a:p>
          <a:endParaRPr lang="it-IT"/>
        </a:p>
      </dgm:t>
    </dgm:pt>
    <dgm:pt modelId="{F67B0C00-1B78-4F5C-A968-8B8E9CC6911C}" type="sibTrans" cxnId="{D38E4E9E-E27D-40DA-8D82-156637FD3DA7}">
      <dgm:prSet/>
      <dgm:spPr/>
      <dgm:t>
        <a:bodyPr/>
        <a:lstStyle/>
        <a:p>
          <a:endParaRPr lang="it-IT"/>
        </a:p>
      </dgm:t>
    </dgm:pt>
    <dgm:pt modelId="{76E7612F-395A-49B6-B8D2-C4CEC1F811D3}">
      <dgm:prSet phldrT="[Testo]" custT="1"/>
      <dgm:spPr/>
      <dgm:t>
        <a:bodyPr/>
        <a:lstStyle/>
        <a:p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art. 15 comma 2 </a:t>
          </a:r>
          <a:r>
            <a:rPr lang="en-US" sz="13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Legge</a:t>
          </a: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135/2012</a:t>
          </a:r>
          <a:endParaRPr lang="it-IT" sz="13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6F2DE8E8-45B2-4931-90E1-0C3E2101E4F9}" type="parTrans" cxnId="{18F3DD69-B445-49E4-A0B9-65E24D9CCFC9}">
      <dgm:prSet/>
      <dgm:spPr/>
      <dgm:t>
        <a:bodyPr/>
        <a:lstStyle/>
        <a:p>
          <a:endParaRPr lang="it-IT"/>
        </a:p>
      </dgm:t>
    </dgm:pt>
    <dgm:pt modelId="{1DF56B68-71AA-4590-9CE0-81E16814870C}" type="sibTrans" cxnId="{18F3DD69-B445-49E4-A0B9-65E24D9CCFC9}">
      <dgm:prSet/>
      <dgm:spPr/>
      <dgm:t>
        <a:bodyPr/>
        <a:lstStyle/>
        <a:p>
          <a:endParaRPr lang="it-IT"/>
        </a:p>
      </dgm:t>
    </dgm:pt>
    <dgm:pt modelId="{E97657D5-A0E7-4B2A-BA70-861DB49DC43B}">
      <dgm:prSet/>
      <dgm:spPr/>
      <dgm:t>
        <a:bodyPr/>
        <a:lstStyle/>
        <a:p>
          <a:r>
            <a:rPr lang="it-IT" b="1" i="1" dirty="0"/>
            <a:t>Distribuzione Per Conto (DPC)</a:t>
          </a:r>
          <a:endParaRPr lang="it-IT" dirty="0"/>
        </a:p>
      </dgm:t>
    </dgm:pt>
    <dgm:pt modelId="{ADBA4F2E-2110-4D61-A2F6-223AB015FAAF}" type="parTrans" cxnId="{C688CA31-B660-410A-BC6D-52B60965B618}">
      <dgm:prSet/>
      <dgm:spPr/>
      <dgm:t>
        <a:bodyPr/>
        <a:lstStyle/>
        <a:p>
          <a:endParaRPr lang="it-IT"/>
        </a:p>
      </dgm:t>
    </dgm:pt>
    <dgm:pt modelId="{7F7B1F46-AC78-4072-80EB-5A69478B699E}" type="sibTrans" cxnId="{C688CA31-B660-410A-BC6D-52B60965B618}">
      <dgm:prSet/>
      <dgm:spPr/>
      <dgm:t>
        <a:bodyPr/>
        <a:lstStyle/>
        <a:p>
          <a:endParaRPr lang="it-IT"/>
        </a:p>
      </dgm:t>
    </dgm:pt>
    <dgm:pt modelId="{18880DCC-DB15-43C1-B99A-1DF59078132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dirty="0"/>
            <a:t>art. 8 DL n.347/2001 (Legge 405/2001)</a:t>
          </a:r>
        </a:p>
      </dgm:t>
    </dgm:pt>
    <dgm:pt modelId="{F339237D-FF5F-4993-8BA0-6ED4CD088D7A}" type="parTrans" cxnId="{798DF393-FE03-4636-B1A8-452C5160B5CE}">
      <dgm:prSet/>
      <dgm:spPr/>
      <dgm:t>
        <a:bodyPr/>
        <a:lstStyle/>
        <a:p>
          <a:endParaRPr lang="it-IT"/>
        </a:p>
      </dgm:t>
    </dgm:pt>
    <dgm:pt modelId="{2E7D1C59-704C-41D4-8660-CFB7435BC373}" type="sibTrans" cxnId="{798DF393-FE03-4636-B1A8-452C5160B5CE}">
      <dgm:prSet/>
      <dgm:spPr/>
      <dgm:t>
        <a:bodyPr/>
        <a:lstStyle/>
        <a:p>
          <a:endParaRPr lang="it-IT"/>
        </a:p>
      </dgm:t>
    </dgm:pt>
    <dgm:pt modelId="{52EB7CF7-7B9B-4F30-9599-92AE9877A67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dirty="0"/>
            <a:t>art. 27 bis DL n. 23/2020 (Legge 40/2020) – emendamento Gemmato</a:t>
          </a:r>
        </a:p>
      </dgm:t>
    </dgm:pt>
    <dgm:pt modelId="{D0099B6C-F436-44AC-8D8B-75A0D9CACC5A}" type="parTrans" cxnId="{8695FB01-FFD2-43A2-8791-32EA49CF1040}">
      <dgm:prSet/>
      <dgm:spPr/>
      <dgm:t>
        <a:bodyPr/>
        <a:lstStyle/>
        <a:p>
          <a:endParaRPr lang="it-IT"/>
        </a:p>
      </dgm:t>
    </dgm:pt>
    <dgm:pt modelId="{295D0830-6A7D-4C71-8F2C-327AA50770CB}" type="sibTrans" cxnId="{8695FB01-FFD2-43A2-8791-32EA49CF1040}">
      <dgm:prSet/>
      <dgm:spPr/>
      <dgm:t>
        <a:bodyPr/>
        <a:lstStyle/>
        <a:p>
          <a:endParaRPr lang="it-IT"/>
        </a:p>
      </dgm:t>
    </dgm:pt>
    <dgm:pt modelId="{C1E61A1E-7950-4D34-BB8A-49C08F289AE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dirty="0"/>
            <a:t>art. 8 comma 5bis DL n. 34/2020 (Legge 77/2020) – emendamenti Gemmato, </a:t>
          </a:r>
          <a:r>
            <a:rPr lang="it-IT" dirty="0" err="1"/>
            <a:t>Trizzino</a:t>
          </a:r>
          <a:r>
            <a:rPr lang="it-IT" dirty="0"/>
            <a:t>, Mandelli</a:t>
          </a:r>
        </a:p>
      </dgm:t>
    </dgm:pt>
    <dgm:pt modelId="{952E2A31-A7C4-4DC6-BFBE-CDD9A3F9242B}" type="parTrans" cxnId="{8606E3FB-1605-4F62-8E73-C0DAAC00A824}">
      <dgm:prSet/>
      <dgm:spPr/>
      <dgm:t>
        <a:bodyPr/>
        <a:lstStyle/>
        <a:p>
          <a:endParaRPr lang="it-IT"/>
        </a:p>
      </dgm:t>
    </dgm:pt>
    <dgm:pt modelId="{9686E568-3E2A-471C-84ED-93084FF4F36E}" type="sibTrans" cxnId="{8606E3FB-1605-4F62-8E73-C0DAAC00A824}">
      <dgm:prSet/>
      <dgm:spPr/>
      <dgm:t>
        <a:bodyPr/>
        <a:lstStyle/>
        <a:p>
          <a:endParaRPr lang="it-IT"/>
        </a:p>
      </dgm:t>
    </dgm:pt>
    <dgm:pt modelId="{63C5AC49-B614-4EBB-BBBB-57051F109DF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dirty="0"/>
            <a:t>art. 8 comma 5ter DL n. 34/2020 (Legge 77/2020) – emendamento De Filippo</a:t>
          </a:r>
        </a:p>
      </dgm:t>
    </dgm:pt>
    <dgm:pt modelId="{DDABFA18-DC5F-48F0-A878-2833AF2E7CFD}" type="parTrans" cxnId="{CAA695C9-C4DE-41E7-8D0F-575FAB834B70}">
      <dgm:prSet/>
      <dgm:spPr/>
      <dgm:t>
        <a:bodyPr/>
        <a:lstStyle/>
        <a:p>
          <a:endParaRPr lang="it-IT"/>
        </a:p>
      </dgm:t>
    </dgm:pt>
    <dgm:pt modelId="{252819D7-E3B3-43B2-BA3C-5DAB3C489453}" type="sibTrans" cxnId="{CAA695C9-C4DE-41E7-8D0F-575FAB834B70}">
      <dgm:prSet/>
      <dgm:spPr/>
      <dgm:t>
        <a:bodyPr/>
        <a:lstStyle/>
        <a:p>
          <a:endParaRPr lang="it-IT"/>
        </a:p>
      </dgm:t>
    </dgm:pt>
    <dgm:pt modelId="{7C91B525-FB31-46E9-B19F-550C5D51D89C}" type="pres">
      <dgm:prSet presAssocID="{8F9FBAC1-064B-4397-831A-4301D5CB0E04}" presName="linear" presStyleCnt="0">
        <dgm:presLayoutVars>
          <dgm:dir/>
          <dgm:animLvl val="lvl"/>
          <dgm:resizeHandles val="exact"/>
        </dgm:presLayoutVars>
      </dgm:prSet>
      <dgm:spPr/>
    </dgm:pt>
    <dgm:pt modelId="{FD6BE2F3-CA5A-4B14-870D-376493278948}" type="pres">
      <dgm:prSet presAssocID="{476D9DEE-DD45-4A3E-A056-7261962CE7E7}" presName="parentLin" presStyleCnt="0"/>
      <dgm:spPr/>
    </dgm:pt>
    <dgm:pt modelId="{E896932C-D66A-45CD-85F1-772F3A946601}" type="pres">
      <dgm:prSet presAssocID="{476D9DEE-DD45-4A3E-A056-7261962CE7E7}" presName="parentLeftMargin" presStyleLbl="node1" presStyleIdx="0" presStyleCnt="3"/>
      <dgm:spPr/>
    </dgm:pt>
    <dgm:pt modelId="{0BFC0005-8EC8-4566-A66C-C410C2EB692A}" type="pres">
      <dgm:prSet presAssocID="{476D9DEE-DD45-4A3E-A056-7261962CE7E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1438B62-2E4C-4B17-BA4E-E934D72BDD09}" type="pres">
      <dgm:prSet presAssocID="{476D9DEE-DD45-4A3E-A056-7261962CE7E7}" presName="negativeSpace" presStyleCnt="0"/>
      <dgm:spPr/>
    </dgm:pt>
    <dgm:pt modelId="{AA73C659-8561-416F-8318-6C2C87AB5B59}" type="pres">
      <dgm:prSet presAssocID="{476D9DEE-DD45-4A3E-A056-7261962CE7E7}" presName="childText" presStyleLbl="conFgAcc1" presStyleIdx="0" presStyleCnt="3">
        <dgm:presLayoutVars>
          <dgm:bulletEnabled val="1"/>
        </dgm:presLayoutVars>
      </dgm:prSet>
      <dgm:spPr/>
    </dgm:pt>
    <dgm:pt modelId="{C1383930-641C-4D30-919B-8FFA71810E99}" type="pres">
      <dgm:prSet presAssocID="{1FDA17AA-B2D8-4786-81F4-39E0B3686F56}" presName="spaceBetweenRectangles" presStyleCnt="0"/>
      <dgm:spPr/>
    </dgm:pt>
    <dgm:pt modelId="{91B3ADEB-EB12-4084-AD5B-742CD0456087}" type="pres">
      <dgm:prSet presAssocID="{1E6AD33F-D54D-41C8-8D59-CDD1C54FF978}" presName="parentLin" presStyleCnt="0"/>
      <dgm:spPr/>
    </dgm:pt>
    <dgm:pt modelId="{1B68496D-7836-46AE-8562-223BD95B4AC2}" type="pres">
      <dgm:prSet presAssocID="{1E6AD33F-D54D-41C8-8D59-CDD1C54FF978}" presName="parentLeftMargin" presStyleLbl="node1" presStyleIdx="0" presStyleCnt="3"/>
      <dgm:spPr/>
    </dgm:pt>
    <dgm:pt modelId="{68559B3F-88EF-4531-88A0-56EAC26AD882}" type="pres">
      <dgm:prSet presAssocID="{1E6AD33F-D54D-41C8-8D59-CDD1C54FF97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93A43D6-FE74-48DF-96F0-42D228C0000A}" type="pres">
      <dgm:prSet presAssocID="{1E6AD33F-D54D-41C8-8D59-CDD1C54FF978}" presName="negativeSpace" presStyleCnt="0"/>
      <dgm:spPr/>
    </dgm:pt>
    <dgm:pt modelId="{2800FEE5-06BE-4D9A-A9D6-18DCF4B03191}" type="pres">
      <dgm:prSet presAssocID="{1E6AD33F-D54D-41C8-8D59-CDD1C54FF978}" presName="childText" presStyleLbl="conFgAcc1" presStyleIdx="1" presStyleCnt="3">
        <dgm:presLayoutVars>
          <dgm:bulletEnabled val="1"/>
        </dgm:presLayoutVars>
      </dgm:prSet>
      <dgm:spPr/>
    </dgm:pt>
    <dgm:pt modelId="{0E274690-EA6F-4AC0-B3F5-38E44B9728EB}" type="pres">
      <dgm:prSet presAssocID="{2E110E37-6824-4E2B-BE64-3360FF978C18}" presName="spaceBetweenRectangles" presStyleCnt="0"/>
      <dgm:spPr/>
    </dgm:pt>
    <dgm:pt modelId="{8B67B0B4-3D43-4D51-B756-8E9700D4F82D}" type="pres">
      <dgm:prSet presAssocID="{E97657D5-A0E7-4B2A-BA70-861DB49DC43B}" presName="parentLin" presStyleCnt="0"/>
      <dgm:spPr/>
    </dgm:pt>
    <dgm:pt modelId="{EDDBC3D2-AE59-4439-A8F0-B1A3C3FD81F9}" type="pres">
      <dgm:prSet presAssocID="{E97657D5-A0E7-4B2A-BA70-861DB49DC43B}" presName="parentLeftMargin" presStyleLbl="node1" presStyleIdx="1" presStyleCnt="3"/>
      <dgm:spPr/>
    </dgm:pt>
    <dgm:pt modelId="{AFCC6184-A66E-494B-A219-026A380C0A86}" type="pres">
      <dgm:prSet presAssocID="{E97657D5-A0E7-4B2A-BA70-861DB49DC43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F7FE151-06A2-443D-A7B6-06D02466BED8}" type="pres">
      <dgm:prSet presAssocID="{E97657D5-A0E7-4B2A-BA70-861DB49DC43B}" presName="negativeSpace" presStyleCnt="0"/>
      <dgm:spPr/>
    </dgm:pt>
    <dgm:pt modelId="{FA0DB3EA-DB11-47A9-A9E5-B2975B4EFCEC}" type="pres">
      <dgm:prSet presAssocID="{E97657D5-A0E7-4B2A-BA70-861DB49DC43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695FB01-FFD2-43A2-8791-32EA49CF1040}" srcId="{E97657D5-A0E7-4B2A-BA70-861DB49DC43B}" destId="{52EB7CF7-7B9B-4F30-9599-92AE9877A67F}" srcOrd="1" destOrd="0" parTransId="{D0099B6C-F436-44AC-8D8B-75A0D9CACC5A}" sibTransId="{295D0830-6A7D-4C71-8F2C-327AA50770CB}"/>
    <dgm:cxn modelId="{B2C96105-FBC3-4A3D-BE27-12043AD08AA5}" type="presOf" srcId="{76E7612F-395A-49B6-B8D2-C4CEC1F811D3}" destId="{AA73C659-8561-416F-8318-6C2C87AB5B59}" srcOrd="0" destOrd="1" presId="urn:microsoft.com/office/officeart/2005/8/layout/list1"/>
    <dgm:cxn modelId="{C0C5E807-316B-4786-9C94-EA0D5BDE2170}" type="presOf" srcId="{47B6FD90-D306-4582-9B23-23B3C3DCD24B}" destId="{2800FEE5-06BE-4D9A-A9D6-18DCF4B03191}" srcOrd="0" destOrd="0" presId="urn:microsoft.com/office/officeart/2005/8/layout/list1"/>
    <dgm:cxn modelId="{739C4512-3A16-4A4F-8534-7328B375DA04}" type="presOf" srcId="{39240C0E-C453-4BA0-BEFC-D279D8786F3F}" destId="{AA73C659-8561-416F-8318-6C2C87AB5B59}" srcOrd="0" destOrd="0" presId="urn:microsoft.com/office/officeart/2005/8/layout/list1"/>
    <dgm:cxn modelId="{C688CA31-B660-410A-BC6D-52B60965B618}" srcId="{8F9FBAC1-064B-4397-831A-4301D5CB0E04}" destId="{E97657D5-A0E7-4B2A-BA70-861DB49DC43B}" srcOrd="2" destOrd="0" parTransId="{ADBA4F2E-2110-4D61-A2F6-223AB015FAAF}" sibTransId="{7F7B1F46-AC78-4072-80EB-5A69478B699E}"/>
    <dgm:cxn modelId="{02B10033-443B-4DCB-88A5-3BBA1444058B}" type="presOf" srcId="{476D9DEE-DD45-4A3E-A056-7261962CE7E7}" destId="{E896932C-D66A-45CD-85F1-772F3A946601}" srcOrd="0" destOrd="0" presId="urn:microsoft.com/office/officeart/2005/8/layout/list1"/>
    <dgm:cxn modelId="{77C75238-E2BC-4D8C-AD6C-EC82A7821785}" type="presOf" srcId="{C1E61A1E-7950-4D34-BB8A-49C08F289AE9}" destId="{FA0DB3EA-DB11-47A9-A9E5-B2975B4EFCEC}" srcOrd="0" destOrd="2" presId="urn:microsoft.com/office/officeart/2005/8/layout/list1"/>
    <dgm:cxn modelId="{C64AF663-6A5F-495B-A7A9-9484EBDE4F96}" srcId="{8F9FBAC1-064B-4397-831A-4301D5CB0E04}" destId="{476D9DEE-DD45-4A3E-A056-7261962CE7E7}" srcOrd="0" destOrd="0" parTransId="{0E402889-F33F-4FFF-891A-67B94CF819D6}" sibTransId="{1FDA17AA-B2D8-4786-81F4-39E0B3686F56}"/>
    <dgm:cxn modelId="{34907567-3306-467F-9297-209266B39EAC}" type="presOf" srcId="{63C5AC49-B614-4EBB-BBBB-57051F109DF0}" destId="{FA0DB3EA-DB11-47A9-A9E5-B2975B4EFCEC}" srcOrd="0" destOrd="3" presId="urn:microsoft.com/office/officeart/2005/8/layout/list1"/>
    <dgm:cxn modelId="{D88A2168-92A2-4874-A833-30CD17837582}" type="presOf" srcId="{18880DCC-DB15-43C1-B99A-1DF590781327}" destId="{FA0DB3EA-DB11-47A9-A9E5-B2975B4EFCEC}" srcOrd="0" destOrd="0" presId="urn:microsoft.com/office/officeart/2005/8/layout/list1"/>
    <dgm:cxn modelId="{A8692C68-D476-4224-9EAF-939623B8E23C}" type="presOf" srcId="{8F9FBAC1-064B-4397-831A-4301D5CB0E04}" destId="{7C91B525-FB31-46E9-B19F-550C5D51D89C}" srcOrd="0" destOrd="0" presId="urn:microsoft.com/office/officeart/2005/8/layout/list1"/>
    <dgm:cxn modelId="{18F3DD69-B445-49E4-A0B9-65E24D9CCFC9}" srcId="{476D9DEE-DD45-4A3E-A056-7261962CE7E7}" destId="{76E7612F-395A-49B6-B8D2-C4CEC1F811D3}" srcOrd="1" destOrd="0" parTransId="{6F2DE8E8-45B2-4931-90E1-0C3E2101E4F9}" sibTransId="{1DF56B68-71AA-4590-9CE0-81E16814870C}"/>
    <dgm:cxn modelId="{A5F1C06B-77A2-4B1B-80C9-D38C4066228C}" srcId="{8F9FBAC1-064B-4397-831A-4301D5CB0E04}" destId="{1E6AD33F-D54D-41C8-8D59-CDD1C54FF978}" srcOrd="1" destOrd="0" parTransId="{617C6162-C332-44B4-900E-237977027952}" sibTransId="{2E110E37-6824-4E2B-BE64-3360FF978C18}"/>
    <dgm:cxn modelId="{8C98B593-A735-4B71-9405-34281881D394}" type="presOf" srcId="{1E6AD33F-D54D-41C8-8D59-CDD1C54FF978}" destId="{68559B3F-88EF-4531-88A0-56EAC26AD882}" srcOrd="1" destOrd="0" presId="urn:microsoft.com/office/officeart/2005/8/layout/list1"/>
    <dgm:cxn modelId="{798DF393-FE03-4636-B1A8-452C5160B5CE}" srcId="{E97657D5-A0E7-4B2A-BA70-861DB49DC43B}" destId="{18880DCC-DB15-43C1-B99A-1DF590781327}" srcOrd="0" destOrd="0" parTransId="{F339237D-FF5F-4993-8BA0-6ED4CD088D7A}" sibTransId="{2E7D1C59-704C-41D4-8660-CFB7435BC373}"/>
    <dgm:cxn modelId="{D38E4E9E-E27D-40DA-8D82-156637FD3DA7}" srcId="{1E6AD33F-D54D-41C8-8D59-CDD1C54FF978}" destId="{C1B72C1E-4E10-4203-919C-B559DA494F99}" srcOrd="1" destOrd="0" parTransId="{D83F5D92-EE70-4152-A13A-D3D809B53A73}" sibTransId="{F67B0C00-1B78-4F5C-A968-8B8E9CC6911C}"/>
    <dgm:cxn modelId="{81D301A9-580B-47C6-A416-604BD19A38B4}" srcId="{1E6AD33F-D54D-41C8-8D59-CDD1C54FF978}" destId="{47B6FD90-D306-4582-9B23-23B3C3DCD24B}" srcOrd="0" destOrd="0" parTransId="{5C9EA71C-4D15-4813-9EE4-5E1D58D639D1}" sibTransId="{B3175879-7279-475B-ABCE-051100405559}"/>
    <dgm:cxn modelId="{49F565BC-DAA3-4E65-B8D8-4AF27D877EF0}" type="presOf" srcId="{52EB7CF7-7B9B-4F30-9599-92AE9877A67F}" destId="{FA0DB3EA-DB11-47A9-A9E5-B2975B4EFCEC}" srcOrd="0" destOrd="1" presId="urn:microsoft.com/office/officeart/2005/8/layout/list1"/>
    <dgm:cxn modelId="{A16413C5-1C8D-4671-A8B6-24467586A5F9}" type="presOf" srcId="{476D9DEE-DD45-4A3E-A056-7261962CE7E7}" destId="{0BFC0005-8EC8-4566-A66C-C410C2EB692A}" srcOrd="1" destOrd="0" presId="urn:microsoft.com/office/officeart/2005/8/layout/list1"/>
    <dgm:cxn modelId="{950B11C9-5CA7-468F-A183-706EB0CB7D3F}" type="presOf" srcId="{E97657D5-A0E7-4B2A-BA70-861DB49DC43B}" destId="{EDDBC3D2-AE59-4439-A8F0-B1A3C3FD81F9}" srcOrd="0" destOrd="0" presId="urn:microsoft.com/office/officeart/2005/8/layout/list1"/>
    <dgm:cxn modelId="{CAA695C9-C4DE-41E7-8D0F-575FAB834B70}" srcId="{E97657D5-A0E7-4B2A-BA70-861DB49DC43B}" destId="{63C5AC49-B614-4EBB-BBBB-57051F109DF0}" srcOrd="3" destOrd="0" parTransId="{DDABFA18-DC5F-48F0-A878-2833AF2E7CFD}" sibTransId="{252819D7-E3B3-43B2-BA3C-5DAB3C489453}"/>
    <dgm:cxn modelId="{C073F5D6-281D-42A9-A372-C1448A657DAB}" srcId="{476D9DEE-DD45-4A3E-A056-7261962CE7E7}" destId="{39240C0E-C453-4BA0-BEFC-D279D8786F3F}" srcOrd="0" destOrd="0" parTransId="{697F0148-CD7B-48B4-B978-5155728FAF7D}" sibTransId="{252B4E0E-B0D9-456F-8503-8C93AA3CF735}"/>
    <dgm:cxn modelId="{64A754D7-C5B6-452A-A83B-85DA5478F866}" type="presOf" srcId="{E97657D5-A0E7-4B2A-BA70-861DB49DC43B}" destId="{AFCC6184-A66E-494B-A219-026A380C0A86}" srcOrd="1" destOrd="0" presId="urn:microsoft.com/office/officeart/2005/8/layout/list1"/>
    <dgm:cxn modelId="{5F5BCEEE-AC5A-4CFC-B784-4978C0D383DD}" type="presOf" srcId="{C1B72C1E-4E10-4203-919C-B559DA494F99}" destId="{2800FEE5-06BE-4D9A-A9D6-18DCF4B03191}" srcOrd="0" destOrd="1" presId="urn:microsoft.com/office/officeart/2005/8/layout/list1"/>
    <dgm:cxn modelId="{8606E3FB-1605-4F62-8E73-C0DAAC00A824}" srcId="{E97657D5-A0E7-4B2A-BA70-861DB49DC43B}" destId="{C1E61A1E-7950-4D34-BB8A-49C08F289AE9}" srcOrd="2" destOrd="0" parTransId="{952E2A31-A7C4-4DC6-BFBE-CDD9A3F9242B}" sibTransId="{9686E568-3E2A-471C-84ED-93084FF4F36E}"/>
    <dgm:cxn modelId="{584AA1FD-870C-4B35-B407-5D4322DE61D1}" type="presOf" srcId="{1E6AD33F-D54D-41C8-8D59-CDD1C54FF978}" destId="{1B68496D-7836-46AE-8562-223BD95B4AC2}" srcOrd="0" destOrd="0" presId="urn:microsoft.com/office/officeart/2005/8/layout/list1"/>
    <dgm:cxn modelId="{1E74DCAB-4654-40F6-9D53-DF5C23901FFE}" type="presParOf" srcId="{7C91B525-FB31-46E9-B19F-550C5D51D89C}" destId="{FD6BE2F3-CA5A-4B14-870D-376493278948}" srcOrd="0" destOrd="0" presId="urn:microsoft.com/office/officeart/2005/8/layout/list1"/>
    <dgm:cxn modelId="{42B9AC99-F408-43F1-B5B3-F8C708EAF929}" type="presParOf" srcId="{FD6BE2F3-CA5A-4B14-870D-376493278948}" destId="{E896932C-D66A-45CD-85F1-772F3A946601}" srcOrd="0" destOrd="0" presId="urn:microsoft.com/office/officeart/2005/8/layout/list1"/>
    <dgm:cxn modelId="{481C8AFA-D194-4781-A8CC-20C952A33A70}" type="presParOf" srcId="{FD6BE2F3-CA5A-4B14-870D-376493278948}" destId="{0BFC0005-8EC8-4566-A66C-C410C2EB692A}" srcOrd="1" destOrd="0" presId="urn:microsoft.com/office/officeart/2005/8/layout/list1"/>
    <dgm:cxn modelId="{567FC6B8-2E71-45F9-99B7-FA68E221BDA8}" type="presParOf" srcId="{7C91B525-FB31-46E9-B19F-550C5D51D89C}" destId="{B1438B62-2E4C-4B17-BA4E-E934D72BDD09}" srcOrd="1" destOrd="0" presId="urn:microsoft.com/office/officeart/2005/8/layout/list1"/>
    <dgm:cxn modelId="{E18E526A-E848-4BF5-A600-4789F87DC4A5}" type="presParOf" srcId="{7C91B525-FB31-46E9-B19F-550C5D51D89C}" destId="{AA73C659-8561-416F-8318-6C2C87AB5B59}" srcOrd="2" destOrd="0" presId="urn:microsoft.com/office/officeart/2005/8/layout/list1"/>
    <dgm:cxn modelId="{4CC00335-694C-4F48-ADBD-338D5B223127}" type="presParOf" srcId="{7C91B525-FB31-46E9-B19F-550C5D51D89C}" destId="{C1383930-641C-4D30-919B-8FFA71810E99}" srcOrd="3" destOrd="0" presId="urn:microsoft.com/office/officeart/2005/8/layout/list1"/>
    <dgm:cxn modelId="{23863369-BBE1-44A5-9ED1-444877BDE5A7}" type="presParOf" srcId="{7C91B525-FB31-46E9-B19F-550C5D51D89C}" destId="{91B3ADEB-EB12-4084-AD5B-742CD0456087}" srcOrd="4" destOrd="0" presId="urn:microsoft.com/office/officeart/2005/8/layout/list1"/>
    <dgm:cxn modelId="{18BCDEB8-9E41-4AD9-8155-6692B52C2614}" type="presParOf" srcId="{91B3ADEB-EB12-4084-AD5B-742CD0456087}" destId="{1B68496D-7836-46AE-8562-223BD95B4AC2}" srcOrd="0" destOrd="0" presId="urn:microsoft.com/office/officeart/2005/8/layout/list1"/>
    <dgm:cxn modelId="{0BD58125-4007-42EC-B769-08C2C7A00F19}" type="presParOf" srcId="{91B3ADEB-EB12-4084-AD5B-742CD0456087}" destId="{68559B3F-88EF-4531-88A0-56EAC26AD882}" srcOrd="1" destOrd="0" presId="urn:microsoft.com/office/officeart/2005/8/layout/list1"/>
    <dgm:cxn modelId="{A990BEA6-E4F9-499A-9884-1D6233DA5608}" type="presParOf" srcId="{7C91B525-FB31-46E9-B19F-550C5D51D89C}" destId="{293A43D6-FE74-48DF-96F0-42D228C0000A}" srcOrd="5" destOrd="0" presId="urn:microsoft.com/office/officeart/2005/8/layout/list1"/>
    <dgm:cxn modelId="{951AEB0C-1EF3-4791-88EF-C5A0D1CCD852}" type="presParOf" srcId="{7C91B525-FB31-46E9-B19F-550C5D51D89C}" destId="{2800FEE5-06BE-4D9A-A9D6-18DCF4B03191}" srcOrd="6" destOrd="0" presId="urn:microsoft.com/office/officeart/2005/8/layout/list1"/>
    <dgm:cxn modelId="{8C5F9E46-68AD-4761-B250-3DEAD039B570}" type="presParOf" srcId="{7C91B525-FB31-46E9-B19F-550C5D51D89C}" destId="{0E274690-EA6F-4AC0-B3F5-38E44B9728EB}" srcOrd="7" destOrd="0" presId="urn:microsoft.com/office/officeart/2005/8/layout/list1"/>
    <dgm:cxn modelId="{B69F875C-EF6D-406B-91D7-A7CED55334CB}" type="presParOf" srcId="{7C91B525-FB31-46E9-B19F-550C5D51D89C}" destId="{8B67B0B4-3D43-4D51-B756-8E9700D4F82D}" srcOrd="8" destOrd="0" presId="urn:microsoft.com/office/officeart/2005/8/layout/list1"/>
    <dgm:cxn modelId="{B3667C2F-CC90-471F-A53C-8809CCFE4878}" type="presParOf" srcId="{8B67B0B4-3D43-4D51-B756-8E9700D4F82D}" destId="{EDDBC3D2-AE59-4439-A8F0-B1A3C3FD81F9}" srcOrd="0" destOrd="0" presId="urn:microsoft.com/office/officeart/2005/8/layout/list1"/>
    <dgm:cxn modelId="{26692634-08FE-4029-948A-5EEB8461AE4E}" type="presParOf" srcId="{8B67B0B4-3D43-4D51-B756-8E9700D4F82D}" destId="{AFCC6184-A66E-494B-A219-026A380C0A86}" srcOrd="1" destOrd="0" presId="urn:microsoft.com/office/officeart/2005/8/layout/list1"/>
    <dgm:cxn modelId="{BF4A9D0B-89EE-4250-91B9-9863CEAD72A2}" type="presParOf" srcId="{7C91B525-FB31-46E9-B19F-550C5D51D89C}" destId="{FF7FE151-06A2-443D-A7B6-06D02466BED8}" srcOrd="9" destOrd="0" presId="urn:microsoft.com/office/officeart/2005/8/layout/list1"/>
    <dgm:cxn modelId="{6473466F-5D87-4FFB-9646-ECAA263628B0}" type="presParOf" srcId="{7C91B525-FB31-46E9-B19F-550C5D51D89C}" destId="{FA0DB3EA-DB11-47A9-A9E5-B2975B4EFCE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3C659-8561-416F-8318-6C2C87AB5B59}">
      <dsp:nvSpPr>
        <dsp:cNvPr id="0" name=""/>
        <dsp:cNvSpPr/>
      </dsp:nvSpPr>
      <dsp:spPr>
        <a:xfrm>
          <a:off x="0" y="1049665"/>
          <a:ext cx="5717459" cy="757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3738" tIns="270764" rIns="44373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art. 11 comma 6 bis DL n. 78/2010 (</a:t>
          </a:r>
          <a:r>
            <a:rPr lang="en-US" sz="13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Legge</a:t>
          </a: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122/2010)</a:t>
          </a:r>
          <a:endParaRPr lang="it-IT" sz="13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art. 15 comma 2 </a:t>
          </a:r>
          <a:r>
            <a:rPr lang="en-US" sz="13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Legge</a:t>
          </a: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135/2012</a:t>
          </a:r>
          <a:endParaRPr lang="it-IT" sz="13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049665"/>
        <a:ext cx="5717459" cy="757575"/>
      </dsp:txXfrm>
    </dsp:sp>
    <dsp:sp modelId="{0BFC0005-8EC8-4566-A66C-C410C2EB692A}">
      <dsp:nvSpPr>
        <dsp:cNvPr id="0" name=""/>
        <dsp:cNvSpPr/>
      </dsp:nvSpPr>
      <dsp:spPr>
        <a:xfrm>
          <a:off x="285872" y="857785"/>
          <a:ext cx="4002221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274" tIns="0" rIns="151274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i="1" kern="1200" dirty="0"/>
            <a:t>Modifica del sistema di remunerazione </a:t>
          </a:r>
          <a:r>
            <a:rPr lang="it-IT" sz="1300" b="1" i="1" kern="1200"/>
            <a:t>delle farmacie</a:t>
          </a:r>
          <a:endParaRPr lang="it-IT" sz="1300" kern="1200" dirty="0"/>
        </a:p>
      </dsp:txBody>
      <dsp:txXfrm>
        <a:off x="304606" y="876519"/>
        <a:ext cx="3964753" cy="346292"/>
      </dsp:txXfrm>
    </dsp:sp>
    <dsp:sp modelId="{2800FEE5-06BE-4D9A-A9D6-18DCF4B03191}">
      <dsp:nvSpPr>
        <dsp:cNvPr id="0" name=""/>
        <dsp:cNvSpPr/>
      </dsp:nvSpPr>
      <dsp:spPr>
        <a:xfrm>
          <a:off x="0" y="2069320"/>
          <a:ext cx="5717459" cy="1126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3738" tIns="270764" rIns="44373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300" kern="1200" dirty="0"/>
            <a:t>Determina AIFA 29 ottobre 2004 (GU n.259 del 04-11-2004)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300" kern="1200" dirty="0"/>
            <a:t>Art.8 comma 1 lettere b) e c) della Legge n.405 del 16 novembre 2001 (farmaci in DD per il 1° ciclo di terapia in dimissione e in assistenza domiciliare)</a:t>
          </a:r>
        </a:p>
      </dsp:txBody>
      <dsp:txXfrm>
        <a:off x="0" y="2069320"/>
        <a:ext cx="5717459" cy="1126125"/>
      </dsp:txXfrm>
    </dsp:sp>
    <dsp:sp modelId="{68559B3F-88EF-4531-88A0-56EAC26AD882}">
      <dsp:nvSpPr>
        <dsp:cNvPr id="0" name=""/>
        <dsp:cNvSpPr/>
      </dsp:nvSpPr>
      <dsp:spPr>
        <a:xfrm>
          <a:off x="285872" y="1877440"/>
          <a:ext cx="4002221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274" tIns="0" rIns="151274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i="1" kern="1200" dirty="0"/>
            <a:t>Distribuzione Diretta (DD) – PHT</a:t>
          </a:r>
          <a:endParaRPr lang="it-IT" sz="1300" kern="1200" dirty="0"/>
        </a:p>
      </dsp:txBody>
      <dsp:txXfrm>
        <a:off x="304606" y="1896174"/>
        <a:ext cx="3964753" cy="346292"/>
      </dsp:txXfrm>
    </dsp:sp>
    <dsp:sp modelId="{FA0DB3EA-DB11-47A9-A9E5-B2975B4EFCEC}">
      <dsp:nvSpPr>
        <dsp:cNvPr id="0" name=""/>
        <dsp:cNvSpPr/>
      </dsp:nvSpPr>
      <dsp:spPr>
        <a:xfrm>
          <a:off x="0" y="3457525"/>
          <a:ext cx="5717459" cy="155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3738" tIns="270764" rIns="44373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300" kern="1200" dirty="0"/>
            <a:t>art. 8 DL n.347/2001 (Legge 405/2001)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300" kern="1200" dirty="0"/>
            <a:t>art. 27 bis DL n. 23/2020 (Legge 40/2020) – emendamento Gemmato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300" kern="1200" dirty="0"/>
            <a:t>art. 8 comma 5bis DL n. 34/2020 (Legge 77/2020) – emendamenti Gemmato, </a:t>
          </a:r>
          <a:r>
            <a:rPr lang="it-IT" sz="1300" kern="1200" dirty="0" err="1"/>
            <a:t>Trizzino</a:t>
          </a:r>
          <a:r>
            <a:rPr lang="it-IT" sz="1300" kern="1200" dirty="0"/>
            <a:t>, Mandelli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300" kern="1200" dirty="0"/>
            <a:t>art. 8 comma 5ter DL n. 34/2020 (Legge 77/2020) – emendamento De Filippo</a:t>
          </a:r>
        </a:p>
      </dsp:txBody>
      <dsp:txXfrm>
        <a:off x="0" y="3457525"/>
        <a:ext cx="5717459" cy="1556100"/>
      </dsp:txXfrm>
    </dsp:sp>
    <dsp:sp modelId="{AFCC6184-A66E-494B-A219-026A380C0A86}">
      <dsp:nvSpPr>
        <dsp:cNvPr id="0" name=""/>
        <dsp:cNvSpPr/>
      </dsp:nvSpPr>
      <dsp:spPr>
        <a:xfrm>
          <a:off x="285872" y="3265645"/>
          <a:ext cx="4002221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274" tIns="0" rIns="151274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i="1" kern="1200" dirty="0"/>
            <a:t>Distribuzione Per Conto (DPC)</a:t>
          </a:r>
          <a:endParaRPr lang="it-IT" sz="1300" kern="1200" dirty="0"/>
        </a:p>
      </dsp:txBody>
      <dsp:txXfrm>
        <a:off x="304606" y="3284379"/>
        <a:ext cx="3964753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5AD090AF-8734-4BAA-8EAA-B0A4584724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B71B6F5-4549-4ADC-B52D-E88EAE9645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A1B8-CE0E-4AEE-BF0C-7E79691A0DB2}" type="datetimeFigureOut">
              <a:rPr lang="it-IT" smtClean="0"/>
              <a:t>24/02/22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0A54550-2721-4ECB-B1C1-E945AFA3AF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A2399DD-454C-4531-8FAF-405BB1186D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CD798-EAF6-480A-ABD9-5FBE109194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3941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69A80-85E4-4FB6-A314-49C2BEA2500B}" type="datetimeFigureOut">
              <a:rPr lang="en-GB" smtClean="0"/>
              <a:pPr/>
              <a:t>24/02/2022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97598-1308-45DD-97A3-CB2320A11EBF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669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gradFill>
          <a:gsLst>
            <a:gs pos="100000">
              <a:srgbClr val="1C429B"/>
            </a:gs>
            <a:gs pos="52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411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4AE70F-BF4F-41FE-ABBC-2D33AA57CB75}"/>
              </a:ext>
            </a:extLst>
          </p:cNvPr>
          <p:cNvSpPr/>
          <p:nvPr userDrawn="1"/>
        </p:nvSpPr>
        <p:spPr>
          <a:xfrm>
            <a:off x="0" y="-27384"/>
            <a:ext cx="12192000" cy="1162050"/>
          </a:xfrm>
          <a:prstGeom prst="rect">
            <a:avLst/>
          </a:prstGeom>
          <a:solidFill>
            <a:srgbClr val="1C4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3B8DF5A-6B58-4BAC-8018-05DF0D7DED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1" y="6358727"/>
            <a:ext cx="3291840" cy="480060"/>
          </a:xfrm>
          <a:prstGeom prst="rect">
            <a:avLst/>
          </a:prstGeom>
        </p:spPr>
      </p:pic>
      <p:sp>
        <p:nvSpPr>
          <p:cNvPr id="7" name="Titolo 6">
            <a:extLst>
              <a:ext uri="{FF2B5EF4-FFF2-40B4-BE49-F238E27FC236}">
                <a16:creationId xmlns:a16="http://schemas.microsoft.com/office/drawing/2014/main" id="{E4A9AA3A-134F-48FC-A26E-5C944B892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-27384"/>
            <a:ext cx="11430000" cy="1162050"/>
          </a:xfrm>
          <a:prstGeom prst="rect">
            <a:avLst/>
          </a:prstGeom>
        </p:spPr>
        <p:txBody>
          <a:bodyPr anchor="ctr"/>
          <a:lstStyle>
            <a:lvl1pPr algn="ctr"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40814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aam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">
            <a:extLst>
              <a:ext uri="{FF2B5EF4-FFF2-40B4-BE49-F238E27FC236}">
                <a16:creationId xmlns:a16="http://schemas.microsoft.com/office/drawing/2014/main" id="{386B2C13-5A85-417E-AEF8-996FADF9CC16}"/>
              </a:ext>
            </a:extLst>
          </p:cNvPr>
          <p:cNvSpPr/>
          <p:nvPr userDrawn="1"/>
        </p:nvSpPr>
        <p:spPr>
          <a:xfrm>
            <a:off x="3" y="0"/>
            <a:ext cx="12191999" cy="2376000"/>
          </a:xfrm>
          <a:custGeom>
            <a:avLst/>
            <a:gdLst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2483768 w 9143999"/>
              <a:gd name="connsiteY3" fmla="*/ 2376000 h 2376000"/>
              <a:gd name="connsiteX4" fmla="*/ 539552 w 9143999"/>
              <a:gd name="connsiteY4" fmla="*/ 1574014 h 2376000"/>
              <a:gd name="connsiteX5" fmla="*/ 539552 w 9143999"/>
              <a:gd name="connsiteY5" fmla="*/ 2376000 h 2376000"/>
              <a:gd name="connsiteX6" fmla="*/ 0 w 9143999"/>
              <a:gd name="connsiteY6" fmla="*/ 2376000 h 2376000"/>
              <a:gd name="connsiteX7" fmla="*/ 0 w 9143999"/>
              <a:gd name="connsiteY7" fmla="*/ 0 h 2376000"/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2483768 w 9143999"/>
              <a:gd name="connsiteY3" fmla="*/ 2376000 h 2376000"/>
              <a:gd name="connsiteX4" fmla="*/ 539552 w 9143999"/>
              <a:gd name="connsiteY4" fmla="*/ 2376000 h 2376000"/>
              <a:gd name="connsiteX5" fmla="*/ 0 w 9143999"/>
              <a:gd name="connsiteY5" fmla="*/ 2376000 h 2376000"/>
              <a:gd name="connsiteX6" fmla="*/ 0 w 9143999"/>
              <a:gd name="connsiteY6" fmla="*/ 0 h 2376000"/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539552 w 9143999"/>
              <a:gd name="connsiteY3" fmla="*/ 2376000 h 2376000"/>
              <a:gd name="connsiteX4" fmla="*/ 0 w 9143999"/>
              <a:gd name="connsiteY4" fmla="*/ 2376000 h 2376000"/>
              <a:gd name="connsiteX5" fmla="*/ 0 w 9143999"/>
              <a:gd name="connsiteY5" fmla="*/ 0 h 2376000"/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0 w 9143999"/>
              <a:gd name="connsiteY3" fmla="*/ 2376000 h 2376000"/>
              <a:gd name="connsiteX4" fmla="*/ 0 w 9143999"/>
              <a:gd name="connsiteY4" fmla="*/ 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999" h="2376000">
                <a:moveTo>
                  <a:pt x="0" y="0"/>
                </a:moveTo>
                <a:lnTo>
                  <a:pt x="9143999" y="0"/>
                </a:lnTo>
                <a:lnTo>
                  <a:pt x="9143999" y="2376000"/>
                </a:lnTo>
                <a:lnTo>
                  <a:pt x="0" y="2376000"/>
                </a:lnTo>
                <a:lnTo>
                  <a:pt x="0" y="0"/>
                </a:lnTo>
                <a:close/>
              </a:path>
            </a:pathLst>
          </a:custGeom>
          <a:solidFill>
            <a:srgbClr val="1C429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045714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50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4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fondazioneres.it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FA4F6F4-E541-4E1C-94A9-55FA38F1987B}"/>
              </a:ext>
            </a:extLst>
          </p:cNvPr>
          <p:cNvSpPr/>
          <p:nvPr/>
        </p:nvSpPr>
        <p:spPr>
          <a:xfrm>
            <a:off x="604576" y="2861511"/>
            <a:ext cx="1098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1C429B"/>
                </a:solidFill>
              </a:rPr>
              <a:t>Indagine conoscitiva in materia </a:t>
            </a:r>
            <a:br>
              <a:rPr lang="it-IT" sz="2800" b="1" dirty="0">
                <a:solidFill>
                  <a:srgbClr val="1C429B"/>
                </a:solidFill>
              </a:rPr>
            </a:br>
            <a:r>
              <a:rPr lang="it-IT" sz="2800" b="1" dirty="0">
                <a:solidFill>
                  <a:srgbClr val="1C429B"/>
                </a:solidFill>
              </a:rPr>
              <a:t>di “Distribuzione Diretta” (DD) e “Distribuzione Per Conto” (DPC)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7014495-E6C8-47D4-953C-58915D14EF75}"/>
              </a:ext>
            </a:extLst>
          </p:cNvPr>
          <p:cNvSpPr/>
          <p:nvPr/>
        </p:nvSpPr>
        <p:spPr>
          <a:xfrm>
            <a:off x="3563352" y="4952555"/>
            <a:ext cx="50652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</a:rPr>
              <a:t>Audizione del 23 febbraio 2022 </a:t>
            </a:r>
            <a:br>
              <a:rPr lang="it-IT" sz="2000" b="1" dirty="0">
                <a:solidFill>
                  <a:schemeClr val="bg1"/>
                </a:solidFill>
              </a:rPr>
            </a:br>
            <a:r>
              <a:rPr lang="it-IT" sz="2000" b="1" dirty="0">
                <a:solidFill>
                  <a:schemeClr val="bg1"/>
                </a:solidFill>
              </a:rPr>
              <a:t>Dr. Nello Martini (Presidente Fondazione ReS)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C4CD9F3-E167-4751-978A-3C859BA5A3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4" t="8498" r="10643" b="51502"/>
          <a:stretch/>
        </p:blipFill>
        <p:spPr>
          <a:xfrm>
            <a:off x="5387590" y="5831021"/>
            <a:ext cx="1425192" cy="924175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83C7C3C-C53E-4F02-AECF-07BFCCD88EF6}"/>
              </a:ext>
            </a:extLst>
          </p:cNvPr>
          <p:cNvSpPr/>
          <p:nvPr/>
        </p:nvSpPr>
        <p:spPr>
          <a:xfrm>
            <a:off x="3347971" y="2492179"/>
            <a:ext cx="5496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cap="small" dirty="0">
                <a:cs typeface="Times New Roman" panose="02020603050405020304" pitchFamily="18" charset="0"/>
              </a:rPr>
              <a:t>XII Commissione - Affari Sociali della Camera dei Deputati</a:t>
            </a:r>
            <a:endParaRPr lang="it-IT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74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69CEDC-BA66-4118-B38D-B40FB83E5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Documento di Fondazione ReS</a:t>
            </a:r>
            <a:br>
              <a:rPr lang="it-IT" dirty="0"/>
            </a:br>
            <a:r>
              <a:rPr lang="it-IT" dirty="0"/>
              <a:t>su Indagine conoscitiva DD - DPC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7368119-CB77-4936-B68C-C081AEEA67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531"/>
          <a:stretch/>
        </p:blipFill>
        <p:spPr>
          <a:xfrm>
            <a:off x="3510212" y="1306114"/>
            <a:ext cx="5030887" cy="54398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45233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632349-668C-4BA9-91CA-052CDBAA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Obiettivo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EC1B97F1-4B69-4439-93E3-D6AF927C39FA}"/>
              </a:ext>
            </a:extLst>
          </p:cNvPr>
          <p:cNvSpPr/>
          <p:nvPr/>
        </p:nvSpPr>
        <p:spPr>
          <a:xfrm>
            <a:off x="976541" y="1465120"/>
            <a:ext cx="10580914" cy="173664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Offrire un’analisi di sistema su tutte le variabili implicate, in modo che la Commissione possa avere tutti gli elementi utili per assumere, in maniera consapevole, le decisioni politiche e istituzionali che attengono alla Commissione stessa e al Parlamento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D791547-0CCD-430D-BBB6-33ACEE3EB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984" y="3429000"/>
            <a:ext cx="6022033" cy="246409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EA4BA31-D555-4467-848A-141B42144B16}"/>
              </a:ext>
            </a:extLst>
          </p:cNvPr>
          <p:cNvSpPr txBox="1"/>
          <p:nvPr/>
        </p:nvSpPr>
        <p:spPr>
          <a:xfrm>
            <a:off x="3553787" y="6038882"/>
            <a:ext cx="5426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1C429B"/>
                </a:solidFill>
              </a:rPr>
              <a:t>Elaborazioni dei Dati del Rapporto </a:t>
            </a:r>
            <a:r>
              <a:rPr lang="it-IT" b="1" i="1" dirty="0" err="1">
                <a:solidFill>
                  <a:srgbClr val="1C429B"/>
                </a:solidFill>
              </a:rPr>
              <a:t>OsMed</a:t>
            </a:r>
            <a:r>
              <a:rPr lang="it-IT" b="1" i="1" dirty="0">
                <a:solidFill>
                  <a:srgbClr val="1C429B"/>
                </a:solidFill>
              </a:rPr>
              <a:t> 2020 di AIFA</a:t>
            </a:r>
          </a:p>
        </p:txBody>
      </p:sp>
    </p:spTree>
    <p:extLst>
      <p:ext uri="{BB962C8B-B14F-4D97-AF65-F5344CB8AC3E}">
        <p14:creationId xmlns:p14="http://schemas.microsoft.com/office/powerpoint/2010/main" val="4101139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F68BE4-8DB5-48C4-AC9E-03EB21430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Normativa di riferimento</a:t>
            </a: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AB8DC7B6-998B-4EB4-8A8A-E586FB52D1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0808019"/>
              </p:ext>
            </p:extLst>
          </p:nvPr>
        </p:nvGraphicFramePr>
        <p:xfrm>
          <a:off x="378541" y="986589"/>
          <a:ext cx="5717459" cy="5871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525D43D-3D7F-44DA-98BF-8C2E52CF03CA}"/>
              </a:ext>
            </a:extLst>
          </p:cNvPr>
          <p:cNvSpPr/>
          <p:nvPr/>
        </p:nvSpPr>
        <p:spPr>
          <a:xfrm>
            <a:off x="6302993" y="1983623"/>
            <a:ext cx="5717459" cy="817245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Remunerazione delle farmacie non sul prezzo del farmaco, ma su un costo fisso (fee - onorario) per confezione, indipendentemente dal prezzo e garantendo, in ogni caso, una remuneratività delle farmacie.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4C41213C-4957-4718-887D-04D4DB475E88}"/>
              </a:ext>
            </a:extLst>
          </p:cNvPr>
          <p:cNvSpPr/>
          <p:nvPr/>
        </p:nvSpPr>
        <p:spPr>
          <a:xfrm>
            <a:off x="6302992" y="3021560"/>
            <a:ext cx="5717459" cy="1293971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Farmaci in DD indicati nella Determina AIFA (PHT) rivolti a condizioni cliniche ad alta complessità diagnostica e terapeutica, che richiedono un follow-up.</a:t>
            </a:r>
          </a:p>
          <a:p>
            <a:r>
              <a:rPr lang="it-IT" sz="1400" dirty="0">
                <a:solidFill>
                  <a:schemeClr val="bg1"/>
                </a:solidFill>
              </a:rPr>
              <a:t>Farmaci in DD distribuiti in dimissione per il 1° ciclo di terapia e quelli distribuiti in assistenza domiciliare (ADI).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8B092A15-FFA1-41CA-AACE-BD8883AEF901}"/>
              </a:ext>
            </a:extLst>
          </p:cNvPr>
          <p:cNvSpPr/>
          <p:nvPr/>
        </p:nvSpPr>
        <p:spPr>
          <a:xfrm>
            <a:off x="6302993" y="4505645"/>
            <a:ext cx="5717459" cy="153233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DPC basata su accordi tra le regioni e le PA con Federfarma per consentire agli assistiti di rifornirsi delle categorie di medicinali che richiedono un controllo ricorrente del paziente.</a:t>
            </a:r>
          </a:p>
          <a:p>
            <a:r>
              <a:rPr lang="it-IT" sz="1400" dirty="0">
                <a:solidFill>
                  <a:schemeClr val="bg1"/>
                </a:solidFill>
              </a:rPr>
              <a:t>Alcuni farmaci DD, fino alla cessazione dello stato di emergenza epidemiologica determinato dal COVID-19, possono essere distribuiti anche in DPC.</a:t>
            </a:r>
          </a:p>
        </p:txBody>
      </p:sp>
    </p:spTree>
    <p:extLst>
      <p:ext uri="{BB962C8B-B14F-4D97-AF65-F5344CB8AC3E}">
        <p14:creationId xmlns:p14="http://schemas.microsoft.com/office/powerpoint/2010/main" val="57057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69CEDC-BA66-4118-B38D-B40FB83E5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Documento di Fondazione ReS</a:t>
            </a:r>
            <a:br>
              <a:rPr lang="it-IT" dirty="0"/>
            </a:br>
            <a:r>
              <a:rPr lang="it-IT" dirty="0"/>
              <a:t>su Indagine conoscitiva DD - DPC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7368119-CB77-4936-B68C-C081AEEA67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531"/>
          <a:stretch/>
        </p:blipFill>
        <p:spPr>
          <a:xfrm>
            <a:off x="3510212" y="1306114"/>
            <a:ext cx="5030887" cy="54398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01CB9A0-6F4C-4C17-9B9F-7DC9233CE25F}"/>
              </a:ext>
            </a:extLst>
          </p:cNvPr>
          <p:cNvSpPr/>
          <p:nvPr/>
        </p:nvSpPr>
        <p:spPr>
          <a:xfrm>
            <a:off x="3766018" y="4310743"/>
            <a:ext cx="4501662" cy="743578"/>
          </a:xfrm>
          <a:prstGeom prst="rect">
            <a:avLst/>
          </a:prstGeom>
          <a:solidFill>
            <a:srgbClr val="4472C4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8239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4909CB-611C-4235-8D03-5F06FFF01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Distribuzione Diretta (DD)</a:t>
            </a:r>
            <a:br>
              <a:rPr lang="it-IT" dirty="0"/>
            </a:br>
            <a:r>
              <a:rPr lang="it-IT" sz="2800" dirty="0"/>
              <a:t>Analisi della spesa e dei consumi 2020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3AB2BD7-7FFC-4BB5-9D9A-EF6F89E31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364270"/>
              </p:ext>
            </p:extLst>
          </p:nvPr>
        </p:nvGraphicFramePr>
        <p:xfrm>
          <a:off x="3631201" y="1460677"/>
          <a:ext cx="4929599" cy="76631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58739">
                  <a:extLst>
                    <a:ext uri="{9D8B030D-6E8A-4147-A177-3AD203B41FA5}">
                      <a16:colId xmlns:a16="http://schemas.microsoft.com/office/drawing/2014/main" val="4294629038"/>
                    </a:ext>
                  </a:extLst>
                </a:gridCol>
                <a:gridCol w="1762625">
                  <a:extLst>
                    <a:ext uri="{9D8B030D-6E8A-4147-A177-3AD203B41FA5}">
                      <a16:colId xmlns:a16="http://schemas.microsoft.com/office/drawing/2014/main" val="546717161"/>
                    </a:ext>
                  </a:extLst>
                </a:gridCol>
                <a:gridCol w="1408235">
                  <a:extLst>
                    <a:ext uri="{9D8B030D-6E8A-4147-A177-3AD203B41FA5}">
                      <a16:colId xmlns:a16="http://schemas.microsoft.com/office/drawing/2014/main" val="41328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Spesa DD</a:t>
                      </a:r>
                      <a:br>
                        <a:rPr lang="it-IT" sz="1200" dirty="0">
                          <a:effectLst/>
                        </a:rPr>
                      </a:br>
                      <a:r>
                        <a:rPr lang="it-IT" sz="1200" dirty="0">
                          <a:effectLst/>
                        </a:rPr>
                        <a:t>milioni €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Spesa Acquisti Diretti</a:t>
                      </a:r>
                      <a:br>
                        <a:rPr lang="it-IT" sz="1200" dirty="0">
                          <a:effectLst/>
                        </a:rPr>
                      </a:br>
                      <a:r>
                        <a:rPr lang="it-IT" sz="1200" dirty="0">
                          <a:effectLst/>
                        </a:rPr>
                        <a:t>milioni €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%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7588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6.486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200" dirty="0">
                          <a:effectLst/>
                        </a:rPr>
                        <a:t>13.512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48%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6005224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E372607-5378-4C02-AA32-EB552AE7A6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65261"/>
              </p:ext>
            </p:extLst>
          </p:nvPr>
        </p:nvGraphicFramePr>
        <p:xfrm>
          <a:off x="3591933" y="2799039"/>
          <a:ext cx="5008135" cy="76631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86759">
                  <a:extLst>
                    <a:ext uri="{9D8B030D-6E8A-4147-A177-3AD203B41FA5}">
                      <a16:colId xmlns:a16="http://schemas.microsoft.com/office/drawing/2014/main" val="2533740672"/>
                    </a:ext>
                  </a:extLst>
                </a:gridCol>
                <a:gridCol w="1790706">
                  <a:extLst>
                    <a:ext uri="{9D8B030D-6E8A-4147-A177-3AD203B41FA5}">
                      <a16:colId xmlns:a16="http://schemas.microsoft.com/office/drawing/2014/main" val="626339423"/>
                    </a:ext>
                  </a:extLst>
                </a:gridCol>
                <a:gridCol w="1430670">
                  <a:extLst>
                    <a:ext uri="{9D8B030D-6E8A-4147-A177-3AD203B41FA5}">
                      <a16:colId xmlns:a16="http://schemas.microsoft.com/office/drawing/2014/main" val="24754098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Confezioni DD</a:t>
                      </a:r>
                      <a:br>
                        <a:rPr lang="it-IT" sz="1200" dirty="0">
                          <a:effectLst/>
                        </a:rPr>
                      </a:br>
                      <a:r>
                        <a:rPr lang="it-IT" sz="1200" dirty="0">
                          <a:effectLst/>
                        </a:rPr>
                        <a:t>milioni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Conf. Acquisti Diretti</a:t>
                      </a:r>
                      <a:br>
                        <a:rPr lang="it-IT" sz="1200" dirty="0">
                          <a:effectLst/>
                        </a:rPr>
                      </a:br>
                      <a:r>
                        <a:rPr lang="it-IT" sz="1200" dirty="0">
                          <a:effectLst/>
                        </a:rPr>
                        <a:t>milioni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%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2187150"/>
                  </a:ext>
                </a:extLst>
              </a:tr>
              <a:tr h="2089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66,9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200">
                          <a:effectLst/>
                        </a:rPr>
                        <a:t>437,5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15,3%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425568"/>
                  </a:ext>
                </a:extLst>
              </a:tr>
            </a:tbl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E784EFC1-AEB8-429B-8E7E-184C81258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547806"/>
              </p:ext>
            </p:extLst>
          </p:nvPr>
        </p:nvGraphicFramePr>
        <p:xfrm>
          <a:off x="2167355" y="4274527"/>
          <a:ext cx="7857291" cy="191525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022693">
                  <a:extLst>
                    <a:ext uri="{9D8B030D-6E8A-4147-A177-3AD203B41FA5}">
                      <a16:colId xmlns:a16="http://schemas.microsoft.com/office/drawing/2014/main" val="3730779521"/>
                    </a:ext>
                  </a:extLst>
                </a:gridCol>
                <a:gridCol w="1126100">
                  <a:extLst>
                    <a:ext uri="{9D8B030D-6E8A-4147-A177-3AD203B41FA5}">
                      <a16:colId xmlns:a16="http://schemas.microsoft.com/office/drawing/2014/main" val="1299069602"/>
                    </a:ext>
                  </a:extLst>
                </a:gridCol>
                <a:gridCol w="1126100">
                  <a:extLst>
                    <a:ext uri="{9D8B030D-6E8A-4147-A177-3AD203B41FA5}">
                      <a16:colId xmlns:a16="http://schemas.microsoft.com/office/drawing/2014/main" val="3862809108"/>
                    </a:ext>
                  </a:extLst>
                </a:gridCol>
                <a:gridCol w="1125306">
                  <a:extLst>
                    <a:ext uri="{9D8B030D-6E8A-4147-A177-3AD203B41FA5}">
                      <a16:colId xmlns:a16="http://schemas.microsoft.com/office/drawing/2014/main" val="2011071222"/>
                    </a:ext>
                  </a:extLst>
                </a:gridCol>
                <a:gridCol w="1228546">
                  <a:extLst>
                    <a:ext uri="{9D8B030D-6E8A-4147-A177-3AD203B41FA5}">
                      <a16:colId xmlns:a16="http://schemas.microsoft.com/office/drawing/2014/main" val="4084342794"/>
                    </a:ext>
                  </a:extLst>
                </a:gridCol>
                <a:gridCol w="1228546">
                  <a:extLst>
                    <a:ext uri="{9D8B030D-6E8A-4147-A177-3AD203B41FA5}">
                      <a16:colId xmlns:a16="http://schemas.microsoft.com/office/drawing/2014/main" val="704946084"/>
                    </a:ext>
                  </a:extLst>
                </a:gridCol>
              </a:tblGrid>
              <a:tr h="662458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dirty="0">
                          <a:effectLst/>
                        </a:rPr>
                        <a:t>Tipologia DD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dirty="0">
                          <a:effectLst/>
                        </a:rPr>
                        <a:t>Spesa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Confezioni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Costo medio conf.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8893200"/>
                  </a:ext>
                </a:extLst>
              </a:tr>
              <a:tr h="3132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€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N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€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7524464"/>
                  </a:ext>
                </a:extLst>
              </a:tr>
              <a:tr h="3132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DD Det. AIFA 2004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5.553.028.521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86,8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8.682.149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13,0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effectLst/>
                        </a:rPr>
                        <a:t>639,6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4134474"/>
                  </a:ext>
                </a:extLst>
              </a:tr>
              <a:tr h="3132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DD 1°ciclo dimissione o ADI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842.635.545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13,2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58.070.891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87,0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effectLst/>
                        </a:rPr>
                        <a:t>14,5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416464"/>
                  </a:ext>
                </a:extLst>
              </a:tr>
              <a:tr h="3132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Totale complessivo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6.395.664.066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100,0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66.753.040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100,0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dirty="0">
                          <a:effectLst/>
                        </a:rPr>
                        <a:t>95,8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7558022"/>
                  </a:ext>
                </a:extLst>
              </a:tr>
            </a:tbl>
          </a:graphicData>
        </a:graphic>
      </p:graphicFrame>
      <p:sp>
        <p:nvSpPr>
          <p:cNvPr id="8" name="Ovale 7">
            <a:extLst>
              <a:ext uri="{FF2B5EF4-FFF2-40B4-BE49-F238E27FC236}">
                <a16:creationId xmlns:a16="http://schemas.microsoft.com/office/drawing/2014/main" id="{684565F9-185B-431A-8204-3423484BE3FF}"/>
              </a:ext>
            </a:extLst>
          </p:cNvPr>
          <p:cNvSpPr/>
          <p:nvPr/>
        </p:nvSpPr>
        <p:spPr>
          <a:xfrm>
            <a:off x="7325249" y="1939333"/>
            <a:ext cx="1034980" cy="376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DCB19D85-A845-4DD8-A6BC-1B87DA0D41FA}"/>
              </a:ext>
            </a:extLst>
          </p:cNvPr>
          <p:cNvSpPr/>
          <p:nvPr/>
        </p:nvSpPr>
        <p:spPr>
          <a:xfrm>
            <a:off x="7377169" y="3297535"/>
            <a:ext cx="1034980" cy="376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E63FADAD-7BBB-442F-BBFC-5A308929B18B}"/>
              </a:ext>
            </a:extLst>
          </p:cNvPr>
          <p:cNvCxnSpPr/>
          <p:nvPr/>
        </p:nvCxnSpPr>
        <p:spPr>
          <a:xfrm flipV="1">
            <a:off x="6229978" y="5368323"/>
            <a:ext cx="0" cy="4496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CB19E91F-7553-4A9B-BE3A-554B1CFAF80F}"/>
              </a:ext>
            </a:extLst>
          </p:cNvPr>
          <p:cNvCxnSpPr/>
          <p:nvPr/>
        </p:nvCxnSpPr>
        <p:spPr>
          <a:xfrm flipV="1">
            <a:off x="9487320" y="5368323"/>
            <a:ext cx="0" cy="4496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A6F4E239-65BD-409A-B935-1B4B22147CEC}"/>
              </a:ext>
            </a:extLst>
          </p:cNvPr>
          <p:cNvCxnSpPr>
            <a:cxnSpLocks/>
          </p:cNvCxnSpPr>
          <p:nvPr/>
        </p:nvCxnSpPr>
        <p:spPr>
          <a:xfrm>
            <a:off x="8560800" y="5368323"/>
            <a:ext cx="0" cy="4496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e 10">
            <a:extLst>
              <a:ext uri="{FF2B5EF4-FFF2-40B4-BE49-F238E27FC236}">
                <a16:creationId xmlns:a16="http://schemas.microsoft.com/office/drawing/2014/main" id="{9928FC0E-FB77-4CF2-8ADA-560B22BFFF3B}"/>
              </a:ext>
            </a:extLst>
          </p:cNvPr>
          <p:cNvSpPr/>
          <p:nvPr/>
        </p:nvSpPr>
        <p:spPr>
          <a:xfrm>
            <a:off x="4021011" y="1971153"/>
            <a:ext cx="1034980" cy="376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8560F9AD-0D3B-4609-B80E-6937B0E15F95}"/>
              </a:ext>
            </a:extLst>
          </p:cNvPr>
          <p:cNvSpPr/>
          <p:nvPr/>
        </p:nvSpPr>
        <p:spPr>
          <a:xfrm>
            <a:off x="3992541" y="3309256"/>
            <a:ext cx="1034980" cy="376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9496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9E5F77-4C27-471E-8271-7BCD5D6A6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Distribuzione Diretta (DD)</a:t>
            </a:r>
            <a:br>
              <a:rPr lang="it-IT" dirty="0"/>
            </a:br>
            <a:r>
              <a:rPr lang="it-IT" sz="2800" dirty="0"/>
              <a:t>Analisi delle categorie terapeutiche in PHT (</a:t>
            </a:r>
            <a:r>
              <a:rPr lang="it-IT" sz="2800" dirty="0" err="1"/>
              <a:t>Det</a:t>
            </a:r>
            <a:r>
              <a:rPr lang="it-IT" sz="2800" dirty="0"/>
              <a:t>. AIFA 2004)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0FE2B040-4B9A-40F3-9805-10727EA4C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351091"/>
              </p:ext>
            </p:extLst>
          </p:nvPr>
        </p:nvGraphicFramePr>
        <p:xfrm>
          <a:off x="212636" y="2198184"/>
          <a:ext cx="6437437" cy="2461632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667635">
                  <a:extLst>
                    <a:ext uri="{9D8B030D-6E8A-4147-A177-3AD203B41FA5}">
                      <a16:colId xmlns:a16="http://schemas.microsoft.com/office/drawing/2014/main" val="3140234539"/>
                    </a:ext>
                  </a:extLst>
                </a:gridCol>
                <a:gridCol w="954722">
                  <a:extLst>
                    <a:ext uri="{9D8B030D-6E8A-4147-A177-3AD203B41FA5}">
                      <a16:colId xmlns:a16="http://schemas.microsoft.com/office/drawing/2014/main" val="2597697956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3603696079"/>
                    </a:ext>
                  </a:extLst>
                </a:gridCol>
                <a:gridCol w="738896">
                  <a:extLst>
                    <a:ext uri="{9D8B030D-6E8A-4147-A177-3AD203B41FA5}">
                      <a16:colId xmlns:a16="http://schemas.microsoft.com/office/drawing/2014/main" val="2181752096"/>
                    </a:ext>
                  </a:extLst>
                </a:gridCol>
                <a:gridCol w="826710">
                  <a:extLst>
                    <a:ext uri="{9D8B030D-6E8A-4147-A177-3AD203B41FA5}">
                      <a16:colId xmlns:a16="http://schemas.microsoft.com/office/drawing/2014/main" val="102832997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2886606016"/>
                    </a:ext>
                  </a:extLst>
                </a:gridCol>
              </a:tblGrid>
              <a:tr h="21327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Categoria terapeutica/Tipologia farmaci </a:t>
                      </a:r>
                      <a:br>
                        <a:rPr lang="it-IT" sz="1050" dirty="0">
                          <a:effectLst/>
                        </a:rPr>
                      </a:br>
                      <a:r>
                        <a:rPr lang="it-IT" sz="1050" dirty="0">
                          <a:effectLst/>
                        </a:rPr>
                        <a:t>in DD </a:t>
                      </a:r>
                      <a:r>
                        <a:rPr lang="it-IT" sz="1050" dirty="0" err="1">
                          <a:effectLst/>
                        </a:rPr>
                        <a:t>Det</a:t>
                      </a:r>
                      <a:r>
                        <a:rPr lang="it-IT" sz="1050" dirty="0">
                          <a:effectLst/>
                        </a:rPr>
                        <a:t>. AIFA 2004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Spesa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Confezioni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366764"/>
                  </a:ext>
                </a:extLst>
              </a:tr>
              <a:tr h="23785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solidFill>
                            <a:srgbClr val="1C429B"/>
                          </a:solidFill>
                          <a:effectLst/>
                        </a:rPr>
                        <a:t>€</a:t>
                      </a:r>
                      <a:endParaRPr lang="it-IT" sz="14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4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solidFill>
                            <a:srgbClr val="1C429B"/>
                          </a:solidFill>
                          <a:effectLst/>
                        </a:rPr>
                        <a:t>% </a:t>
                      </a:r>
                      <a:r>
                        <a:rPr lang="it-IT" sz="1050" b="1" dirty="0" err="1">
                          <a:solidFill>
                            <a:srgbClr val="1C429B"/>
                          </a:solidFill>
                          <a:effectLst/>
                        </a:rPr>
                        <a:t>cum</a:t>
                      </a:r>
                      <a:endParaRPr lang="it-IT" sz="14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solidFill>
                            <a:srgbClr val="1C429B"/>
                          </a:solidFill>
                          <a:effectLst/>
                        </a:rPr>
                        <a:t>N</a:t>
                      </a:r>
                      <a:endParaRPr lang="it-IT" sz="14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4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5834631"/>
                  </a:ext>
                </a:extLst>
              </a:tr>
              <a:tr h="213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Oncologici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2.067.948.158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32,3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32,3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1.744.179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2,6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5626027"/>
                  </a:ext>
                </a:extLst>
              </a:tr>
              <a:tr h="213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Anticorpi </a:t>
                      </a:r>
                      <a:r>
                        <a:rPr lang="it-IT" sz="1000" b="0" dirty="0">
                          <a:effectLst/>
                        </a:rPr>
                        <a:t>Monoclonali</a:t>
                      </a:r>
                      <a:r>
                        <a:rPr lang="it-IT" sz="1050" b="0" dirty="0">
                          <a:effectLst/>
                        </a:rPr>
                        <a:t> (Artrite, Psoriasi, MICI)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826.958.632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12,9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45,3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1.263.703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1,9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8549335"/>
                  </a:ext>
                </a:extLst>
              </a:tr>
              <a:tr h="213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HIV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597.008.078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9,3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54,6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1.887.004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2,8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1100415"/>
                  </a:ext>
                </a:extLst>
              </a:tr>
              <a:tr h="213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Sclerosi Multipla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500.020.420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7,8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62,4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584.649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0,9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1073838"/>
                  </a:ext>
                </a:extLst>
              </a:tr>
              <a:tr h="213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Emofilia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456.473.216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7,1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69,6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432.921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0,6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5366365"/>
                  </a:ext>
                </a:extLst>
              </a:tr>
              <a:tr h="213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Farmaci orfani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>
                          <a:effectLst/>
                        </a:rPr>
                        <a:t>325.958.992</a:t>
                      </a:r>
                      <a:endParaRPr lang="it-IT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5,1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74,7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278.085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b="0" dirty="0">
                          <a:effectLst/>
                        </a:rPr>
                        <a:t>0,4</a:t>
                      </a:r>
                      <a:endParaRPr lang="it-I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1957275"/>
                  </a:ext>
                </a:extLst>
              </a:tr>
              <a:tr h="213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…..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9826429"/>
                  </a:ext>
                </a:extLst>
              </a:tr>
              <a:tr h="213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Totale Categorie in DD Det. AIFA 2004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5.553.028.521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86,8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it-IT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8.682.149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13,0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3763859"/>
                  </a:ext>
                </a:extLst>
              </a:tr>
              <a:tr h="213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Totale complessivo DD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6.395.664.066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100,0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it-IT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66.753.040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100,0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3657844"/>
                  </a:ext>
                </a:extLst>
              </a:tr>
            </a:tbl>
          </a:graphicData>
        </a:graphic>
      </p:graphicFrame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A2C4CB73-28A9-4D33-A081-6BE52FF707DE}"/>
              </a:ext>
            </a:extLst>
          </p:cNvPr>
          <p:cNvSpPr/>
          <p:nvPr/>
        </p:nvSpPr>
        <p:spPr>
          <a:xfrm>
            <a:off x="6767742" y="2062842"/>
            <a:ext cx="5310377" cy="3377168"/>
          </a:xfrm>
          <a:prstGeom prst="roundRect">
            <a:avLst>
              <a:gd name="adj" fmla="val 904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anchor="ctr" anchorCtr="0">
            <a:spAutoFit/>
          </a:bodyPr>
          <a:lstStyle/>
          <a:p>
            <a:pPr>
              <a:spcAft>
                <a:spcPts val="10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categorie terapeutiche e i principi attivi dispensati in DD in accordo alla Determina AIFA del 2004:</a:t>
            </a:r>
          </a:p>
          <a:p>
            <a:pPr marL="342900" lvl="0" indent="-342900"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determinano una spesa molto elevata (5,5 miliardi €), pari all’86,8% della spesa totale per DD; con le prime 6 categorie terapeutiche si raggiunge oltre il 70% della spesa </a:t>
            </a:r>
          </a:p>
          <a:p>
            <a:pPr marL="342900" lvl="0" indent="-342900"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comportano un costo medio per confezione molto elevato (639,6 €);</a:t>
            </a:r>
          </a:p>
          <a:p>
            <a:pPr marL="342900" lvl="0" indent="-342900"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sono sottoposti a Registro AIFA o PT web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based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hanno implicazione di privacy (HIV e Oncologici).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19E0B58-DBDF-4198-AB6B-56E66AC8BFCF}"/>
              </a:ext>
            </a:extLst>
          </p:cNvPr>
          <p:cNvSpPr txBox="1"/>
          <p:nvPr/>
        </p:nvSpPr>
        <p:spPr>
          <a:xfrm>
            <a:off x="164121" y="4689960"/>
            <a:ext cx="29306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i="1" dirty="0">
                <a:solidFill>
                  <a:srgbClr val="1C429B"/>
                </a:solidFill>
              </a:rPr>
              <a:t>In tabella sono mostrate le prime categorie per spesa</a:t>
            </a:r>
          </a:p>
        </p:txBody>
      </p:sp>
    </p:spTree>
    <p:extLst>
      <p:ext uri="{BB962C8B-B14F-4D97-AF65-F5344CB8AC3E}">
        <p14:creationId xmlns:p14="http://schemas.microsoft.com/office/powerpoint/2010/main" val="3071844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E38D9A-517A-4989-A494-0C9ADB77F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Distribuzione Diretta (DD)</a:t>
            </a:r>
            <a:br>
              <a:rPr lang="it-IT" dirty="0"/>
            </a:br>
            <a:r>
              <a:rPr lang="it-IT" sz="2800" dirty="0"/>
              <a:t>Analisi delle categorie terapeutiche in 1° ciclo o in ADI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A3C12523-61E6-4E06-AEE1-E33D5A4D3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940679"/>
              </p:ext>
            </p:extLst>
          </p:nvPr>
        </p:nvGraphicFramePr>
        <p:xfrm>
          <a:off x="6261776" y="1404326"/>
          <a:ext cx="5663523" cy="459037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723118">
                  <a:extLst>
                    <a:ext uri="{9D8B030D-6E8A-4147-A177-3AD203B41FA5}">
                      <a16:colId xmlns:a16="http://schemas.microsoft.com/office/drawing/2014/main" val="4196041396"/>
                    </a:ext>
                  </a:extLst>
                </a:gridCol>
                <a:gridCol w="934770">
                  <a:extLst>
                    <a:ext uri="{9D8B030D-6E8A-4147-A177-3AD203B41FA5}">
                      <a16:colId xmlns:a16="http://schemas.microsoft.com/office/drawing/2014/main" val="3412978495"/>
                    </a:ext>
                  </a:extLst>
                </a:gridCol>
                <a:gridCol w="407177">
                  <a:extLst>
                    <a:ext uri="{9D8B030D-6E8A-4147-A177-3AD203B41FA5}">
                      <a16:colId xmlns:a16="http://schemas.microsoft.com/office/drawing/2014/main" val="2451081420"/>
                    </a:ext>
                  </a:extLst>
                </a:gridCol>
                <a:gridCol w="466825">
                  <a:extLst>
                    <a:ext uri="{9D8B030D-6E8A-4147-A177-3AD203B41FA5}">
                      <a16:colId xmlns:a16="http://schemas.microsoft.com/office/drawing/2014/main" val="4030450520"/>
                    </a:ext>
                  </a:extLst>
                </a:gridCol>
                <a:gridCol w="747954">
                  <a:extLst>
                    <a:ext uri="{9D8B030D-6E8A-4147-A177-3AD203B41FA5}">
                      <a16:colId xmlns:a16="http://schemas.microsoft.com/office/drawing/2014/main" val="4039188962"/>
                    </a:ext>
                  </a:extLst>
                </a:gridCol>
                <a:gridCol w="383679">
                  <a:extLst>
                    <a:ext uri="{9D8B030D-6E8A-4147-A177-3AD203B41FA5}">
                      <a16:colId xmlns:a16="http://schemas.microsoft.com/office/drawing/2014/main" val="2220878692"/>
                    </a:ext>
                  </a:extLst>
                </a:gridCol>
              </a:tblGrid>
              <a:tr h="19811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Categoria terapeutica/Tipologia farmaci</a:t>
                      </a:r>
                      <a:br>
                        <a:rPr lang="it-IT" sz="1000" dirty="0">
                          <a:effectLst/>
                        </a:rPr>
                      </a:br>
                      <a:r>
                        <a:rPr lang="it-IT" sz="1000" dirty="0">
                          <a:effectLst/>
                        </a:rPr>
                        <a:t>in DD 1° ciclo dimissione o ADI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Spesa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Confezioni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198584"/>
                  </a:ext>
                </a:extLst>
              </a:tr>
              <a:tr h="2209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rgbClr val="1C429B"/>
                          </a:solidFill>
                          <a:effectLst/>
                        </a:rPr>
                        <a:t>€</a:t>
                      </a:r>
                      <a:endParaRPr lang="it-IT" sz="10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000" b="1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>
                          <a:solidFill>
                            <a:srgbClr val="1C429B"/>
                          </a:solidFill>
                          <a:effectLst/>
                        </a:rPr>
                        <a:t>% cum</a:t>
                      </a:r>
                      <a:endParaRPr lang="it-IT" sz="1000" b="1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>
                          <a:solidFill>
                            <a:srgbClr val="1C429B"/>
                          </a:solidFill>
                          <a:effectLst/>
                        </a:rPr>
                        <a:t>N</a:t>
                      </a:r>
                      <a:endParaRPr lang="it-IT" sz="1000" b="1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0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 anchor="ctr"/>
                </a:tc>
                <a:extLst>
                  <a:ext uri="{0D108BD9-81ED-4DB2-BD59-A6C34878D82A}">
                    <a16:rowId xmlns:a16="http://schemas.microsoft.com/office/drawing/2014/main" val="2916272332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Antipsicotici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94.315.548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1,5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1,5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4.731.944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7,1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3710973012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Antiaggreganti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57.546.800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2,4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1.236.141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1,9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2822545221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Ormoni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48.244.576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3,1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506.920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815607425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Fattori della crescita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38.298.938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3,7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613.662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646878734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Enzimi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34.384.719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0,5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649.558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1,0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3718357766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Parkinson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32.567.777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0,5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4,8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495.007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399157278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Antivirali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31.384.254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0,5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146.428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6951931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Epoetine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29.898.513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0,5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5,7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1.046.368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800661008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Micosi – Antifungini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25.290.601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6,1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244.173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33271124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Antibiotici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24.135.438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6,5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2.589.183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3,9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2550542584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Osteoporosi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22.842.630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6,9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147.081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697638574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Antidiabetici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22.295.594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7,2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1.236.028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1,9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2001236727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Eparine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21.773.916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7,6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2.302.399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3,4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3662895325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NAO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20.025.809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7,9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444.570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742436796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Insuline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16.203.432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8,1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550.552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1192826989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Nutrizione parenterale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14.323.200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8,3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2.236.591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3,4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614972886"/>
                  </a:ext>
                </a:extLst>
              </a:tr>
              <a:tr h="1981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Scompenso cardiaco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14.083.669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8,6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187.208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2049155885"/>
                  </a:ext>
                </a:extLst>
              </a:tr>
              <a:tr h="22660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…..</a:t>
                      </a: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705433483"/>
                  </a:ext>
                </a:extLst>
              </a:tr>
              <a:tr h="22660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Totale Categorie DD 1° ciclo dimissione o ADI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842.635.545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13,2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endParaRPr lang="it-IT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58.070.891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87,0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3300185274"/>
                  </a:ext>
                </a:extLst>
              </a:tr>
              <a:tr h="22660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Totale complessivo DD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6.395.664.066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100,0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endParaRPr lang="it-IT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66.753.040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100,0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353" marR="19353" marT="0" marB="0"/>
                </a:tc>
                <a:extLst>
                  <a:ext uri="{0D108BD9-81ED-4DB2-BD59-A6C34878D82A}">
                    <a16:rowId xmlns:a16="http://schemas.microsoft.com/office/drawing/2014/main" val="737434603"/>
                  </a:ext>
                </a:extLst>
              </a:tr>
            </a:tbl>
          </a:graphicData>
        </a:graphic>
      </p:graphicFrame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F7C14C69-DCC5-4094-A17A-A0166769EE99}"/>
              </a:ext>
            </a:extLst>
          </p:cNvPr>
          <p:cNvSpPr/>
          <p:nvPr/>
        </p:nvSpPr>
        <p:spPr>
          <a:xfrm>
            <a:off x="369825" y="1581001"/>
            <a:ext cx="5310377" cy="4538742"/>
          </a:xfrm>
          <a:prstGeom prst="roundRect">
            <a:avLst>
              <a:gd name="adj" fmla="val 904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anchor="ctr" anchorCtr="0">
            <a:spAutoFit/>
          </a:bodyPr>
          <a:lstStyle/>
          <a:p>
            <a:pPr>
              <a:spcAft>
                <a:spcPts val="10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categorie terapeutiche che sono dispensate in DD in quanto 1° ciclo di terapia in dimissione o come ADI:</a:t>
            </a:r>
          </a:p>
          <a:p>
            <a:pPr marL="342900" indent="-342900"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determinano una spesa di 842 milioni di €, pari al 13,0% della spesa totale per DD;</a:t>
            </a:r>
          </a:p>
          <a:p>
            <a:pPr marL="342900" indent="-342900"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comportano un costo medio per confezione basso (14,5€);</a:t>
            </a:r>
          </a:p>
          <a:p>
            <a:pPr marL="342900" indent="-342900"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contengono farmaci di fascia A che vengono attribuiti agli acquisti diretti e influenzano lo sforamento del tetto e le procedure di </a:t>
            </a:r>
            <a:r>
              <a:rPr lang="it-IT" dirty="0" err="1">
                <a:latin typeface="Calibri" panose="020F0502020204030204" pitchFamily="34" charset="0"/>
                <a:cs typeface="Times New Roman" panose="02020603050405020304" pitchFamily="18" charset="0"/>
              </a:rPr>
              <a:t>pay</a:t>
            </a: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-back;</a:t>
            </a:r>
          </a:p>
          <a:p>
            <a:pPr marL="342900" indent="-342900"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il carattere discrezionale da parte delle Regioni di adottare questa modalità distributiva introduce 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elementi di disuguaglianza di accesso per i pazienti.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B74CF0F-E107-4EE6-B04D-D6A7F963605E}"/>
              </a:ext>
            </a:extLst>
          </p:cNvPr>
          <p:cNvSpPr txBox="1"/>
          <p:nvPr/>
        </p:nvSpPr>
        <p:spPr>
          <a:xfrm>
            <a:off x="6236376" y="6267628"/>
            <a:ext cx="29306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i="1" dirty="0">
                <a:solidFill>
                  <a:srgbClr val="1C429B"/>
                </a:solidFill>
              </a:rPr>
              <a:t>In tabella sono mostrate le prime categorie per spesa</a:t>
            </a:r>
          </a:p>
        </p:txBody>
      </p:sp>
    </p:spTree>
    <p:extLst>
      <p:ext uri="{BB962C8B-B14F-4D97-AF65-F5344CB8AC3E}">
        <p14:creationId xmlns:p14="http://schemas.microsoft.com/office/powerpoint/2010/main" val="1640436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69CEDC-BA66-4118-B38D-B40FB83E5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Documento di Fondazione ReS</a:t>
            </a:r>
            <a:br>
              <a:rPr lang="it-IT" dirty="0"/>
            </a:br>
            <a:r>
              <a:rPr lang="it-IT" dirty="0"/>
              <a:t>su Indagine conoscitiva DD - DPC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7368119-CB77-4936-B68C-C081AEEA67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531"/>
          <a:stretch/>
        </p:blipFill>
        <p:spPr>
          <a:xfrm>
            <a:off x="3510212" y="1306114"/>
            <a:ext cx="5030887" cy="54398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01CB9A0-6F4C-4C17-9B9F-7DC9233CE25F}"/>
              </a:ext>
            </a:extLst>
          </p:cNvPr>
          <p:cNvSpPr/>
          <p:nvPr/>
        </p:nvSpPr>
        <p:spPr>
          <a:xfrm>
            <a:off x="3766018" y="5044671"/>
            <a:ext cx="4501662" cy="743578"/>
          </a:xfrm>
          <a:prstGeom prst="rect">
            <a:avLst/>
          </a:prstGeom>
          <a:solidFill>
            <a:srgbClr val="4472C4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201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BF7B7D-48D8-4580-A54B-A19F1F22C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Distribuzione Per Conto (DPC)</a:t>
            </a:r>
            <a:br>
              <a:rPr lang="it-IT" dirty="0"/>
            </a:br>
            <a:r>
              <a:rPr lang="it-IT" sz="2800" dirty="0"/>
              <a:t>Analisi della spesa e dei consumi 2020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1287E740-4E1E-4BBD-B9E3-AB07D4309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870177"/>
              </p:ext>
            </p:extLst>
          </p:nvPr>
        </p:nvGraphicFramePr>
        <p:xfrm>
          <a:off x="3501549" y="1484821"/>
          <a:ext cx="5188902" cy="76631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51251">
                  <a:extLst>
                    <a:ext uri="{9D8B030D-6E8A-4147-A177-3AD203B41FA5}">
                      <a16:colId xmlns:a16="http://schemas.microsoft.com/office/drawing/2014/main" val="2386505124"/>
                    </a:ext>
                  </a:extLst>
                </a:gridCol>
                <a:gridCol w="1855341">
                  <a:extLst>
                    <a:ext uri="{9D8B030D-6E8A-4147-A177-3AD203B41FA5}">
                      <a16:colId xmlns:a16="http://schemas.microsoft.com/office/drawing/2014/main" val="1560046244"/>
                    </a:ext>
                  </a:extLst>
                </a:gridCol>
                <a:gridCol w="1482310">
                  <a:extLst>
                    <a:ext uri="{9D8B030D-6E8A-4147-A177-3AD203B41FA5}">
                      <a16:colId xmlns:a16="http://schemas.microsoft.com/office/drawing/2014/main" val="16423555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Spesa DPC</a:t>
                      </a:r>
                      <a:br>
                        <a:rPr lang="it-IT" sz="1200" dirty="0">
                          <a:effectLst/>
                        </a:rPr>
                      </a:br>
                      <a:r>
                        <a:rPr lang="it-IT" sz="1200" dirty="0">
                          <a:effectLst/>
                        </a:rPr>
                        <a:t>milioni €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Spesa Acquisti Diretti</a:t>
                      </a:r>
                      <a:br>
                        <a:rPr lang="it-IT" sz="1200" dirty="0">
                          <a:effectLst/>
                        </a:rPr>
                      </a:br>
                      <a:r>
                        <a:rPr lang="it-IT" sz="1200" dirty="0">
                          <a:effectLst/>
                        </a:rPr>
                        <a:t>milioni €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%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2623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2.055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200" dirty="0">
                          <a:effectLst/>
                        </a:rPr>
                        <a:t>13.512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15,0%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0273989"/>
                  </a:ext>
                </a:extLst>
              </a:tr>
            </a:tbl>
          </a:graphicData>
        </a:graphic>
      </p:graphicFrame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20666F64-D8F2-4F0C-935C-EFB28DEF1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089439"/>
              </p:ext>
            </p:extLst>
          </p:nvPr>
        </p:nvGraphicFramePr>
        <p:xfrm>
          <a:off x="3501549" y="2960122"/>
          <a:ext cx="5188902" cy="76631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51251">
                  <a:extLst>
                    <a:ext uri="{9D8B030D-6E8A-4147-A177-3AD203B41FA5}">
                      <a16:colId xmlns:a16="http://schemas.microsoft.com/office/drawing/2014/main" val="3862729106"/>
                    </a:ext>
                  </a:extLst>
                </a:gridCol>
                <a:gridCol w="1855341">
                  <a:extLst>
                    <a:ext uri="{9D8B030D-6E8A-4147-A177-3AD203B41FA5}">
                      <a16:colId xmlns:a16="http://schemas.microsoft.com/office/drawing/2014/main" val="248459602"/>
                    </a:ext>
                  </a:extLst>
                </a:gridCol>
                <a:gridCol w="1482310">
                  <a:extLst>
                    <a:ext uri="{9D8B030D-6E8A-4147-A177-3AD203B41FA5}">
                      <a16:colId xmlns:a16="http://schemas.microsoft.com/office/drawing/2014/main" val="30248115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Confezioni DD</a:t>
                      </a:r>
                      <a:br>
                        <a:rPr lang="it-IT" sz="1200" dirty="0">
                          <a:effectLst/>
                        </a:rPr>
                      </a:br>
                      <a:r>
                        <a:rPr lang="it-IT" sz="1200" dirty="0">
                          <a:effectLst/>
                        </a:rPr>
                        <a:t>milioni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Conf. Acquisti Diretti</a:t>
                      </a:r>
                      <a:br>
                        <a:rPr lang="it-IT" sz="1200">
                          <a:effectLst/>
                        </a:rPr>
                      </a:br>
                      <a:r>
                        <a:rPr lang="it-IT" sz="1200">
                          <a:effectLst/>
                        </a:rPr>
                        <a:t>milioni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%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10425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51,8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200" dirty="0">
                          <a:effectLst/>
                        </a:rPr>
                        <a:t>437,2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11,8%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2213162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D6F73C50-866F-47C2-A92E-940956938E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311541"/>
              </p:ext>
            </p:extLst>
          </p:nvPr>
        </p:nvGraphicFramePr>
        <p:xfrm>
          <a:off x="2286000" y="4517009"/>
          <a:ext cx="7620000" cy="101231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61607">
                  <a:extLst>
                    <a:ext uri="{9D8B030D-6E8A-4147-A177-3AD203B41FA5}">
                      <a16:colId xmlns:a16="http://schemas.microsoft.com/office/drawing/2014/main" val="237782859"/>
                    </a:ext>
                  </a:extLst>
                </a:gridCol>
                <a:gridCol w="1092092">
                  <a:extLst>
                    <a:ext uri="{9D8B030D-6E8A-4147-A177-3AD203B41FA5}">
                      <a16:colId xmlns:a16="http://schemas.microsoft.com/office/drawing/2014/main" val="1142346274"/>
                    </a:ext>
                  </a:extLst>
                </a:gridCol>
                <a:gridCol w="1092092">
                  <a:extLst>
                    <a:ext uri="{9D8B030D-6E8A-4147-A177-3AD203B41FA5}">
                      <a16:colId xmlns:a16="http://schemas.microsoft.com/office/drawing/2014/main" val="1789024551"/>
                    </a:ext>
                  </a:extLst>
                </a:gridCol>
                <a:gridCol w="1091321">
                  <a:extLst>
                    <a:ext uri="{9D8B030D-6E8A-4147-A177-3AD203B41FA5}">
                      <a16:colId xmlns:a16="http://schemas.microsoft.com/office/drawing/2014/main" val="171818188"/>
                    </a:ext>
                  </a:extLst>
                </a:gridCol>
                <a:gridCol w="1191444">
                  <a:extLst>
                    <a:ext uri="{9D8B030D-6E8A-4147-A177-3AD203B41FA5}">
                      <a16:colId xmlns:a16="http://schemas.microsoft.com/office/drawing/2014/main" val="1296881206"/>
                    </a:ext>
                  </a:extLst>
                </a:gridCol>
                <a:gridCol w="1191444">
                  <a:extLst>
                    <a:ext uri="{9D8B030D-6E8A-4147-A177-3AD203B41FA5}">
                      <a16:colId xmlns:a16="http://schemas.microsoft.com/office/drawing/2014/main" val="3402442474"/>
                    </a:ext>
                  </a:extLst>
                </a:gridCol>
              </a:tblGrid>
              <a:tr h="318071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Tipologia distribuzione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Spesa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Confezioni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dirty="0">
                          <a:effectLst/>
                        </a:rPr>
                        <a:t>Costo medio </a:t>
                      </a:r>
                      <a:r>
                        <a:rPr lang="it-IT" sz="1200" dirty="0" err="1">
                          <a:effectLst/>
                        </a:rPr>
                        <a:t>conf.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967686"/>
                  </a:ext>
                </a:extLst>
              </a:tr>
              <a:tr h="3683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€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N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solidFill>
                            <a:srgbClr val="1C429B"/>
                          </a:solidFill>
                          <a:effectLst/>
                        </a:rPr>
                        <a:t>€</a:t>
                      </a:r>
                      <a:endParaRPr lang="it-IT" sz="12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44383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DPC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2.055.110.435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100,0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51.855.864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>
                          <a:effectLst/>
                        </a:rPr>
                        <a:t>100,0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200" b="1" dirty="0">
                          <a:effectLst/>
                        </a:rPr>
                        <a:t>39,6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8825785"/>
                  </a:ext>
                </a:extLst>
              </a:tr>
            </a:tbl>
          </a:graphicData>
        </a:graphic>
      </p:graphicFrame>
      <p:sp>
        <p:nvSpPr>
          <p:cNvPr id="6" name="Ovale 5">
            <a:extLst>
              <a:ext uri="{FF2B5EF4-FFF2-40B4-BE49-F238E27FC236}">
                <a16:creationId xmlns:a16="http://schemas.microsoft.com/office/drawing/2014/main" id="{E0ACEAC0-0BBE-47FB-BF5B-4223DE9DAA97}"/>
              </a:ext>
            </a:extLst>
          </p:cNvPr>
          <p:cNvSpPr/>
          <p:nvPr/>
        </p:nvSpPr>
        <p:spPr>
          <a:xfrm>
            <a:off x="7427969" y="1976966"/>
            <a:ext cx="1034980" cy="376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BB9EED57-ED7E-43B4-94AA-DFC7D9646F8E}"/>
              </a:ext>
            </a:extLst>
          </p:cNvPr>
          <p:cNvSpPr/>
          <p:nvPr/>
        </p:nvSpPr>
        <p:spPr>
          <a:xfrm>
            <a:off x="7440669" y="3424766"/>
            <a:ext cx="1034980" cy="376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E1752A43-744D-45A0-9588-5C76338B657F}"/>
              </a:ext>
            </a:extLst>
          </p:cNvPr>
          <p:cNvSpPr/>
          <p:nvPr/>
        </p:nvSpPr>
        <p:spPr>
          <a:xfrm>
            <a:off x="8832986" y="5240866"/>
            <a:ext cx="1034980" cy="376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1DF9D659-3D46-4B47-9875-A9E591264CF9}"/>
              </a:ext>
            </a:extLst>
          </p:cNvPr>
          <p:cNvSpPr/>
          <p:nvPr/>
        </p:nvSpPr>
        <p:spPr>
          <a:xfrm>
            <a:off x="3970887" y="1984986"/>
            <a:ext cx="1034980" cy="376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AF0D5F23-70C2-49CD-BDA3-EE8204E0FC6E}"/>
              </a:ext>
            </a:extLst>
          </p:cNvPr>
          <p:cNvSpPr/>
          <p:nvPr/>
        </p:nvSpPr>
        <p:spPr>
          <a:xfrm>
            <a:off x="3942812" y="3448829"/>
            <a:ext cx="1034980" cy="376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327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E4532B-94DF-43EF-A23D-3110E7AE7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Distribuzione Per Conto (DPC)</a:t>
            </a:r>
            <a:br>
              <a:rPr lang="it-IT" dirty="0"/>
            </a:br>
            <a:r>
              <a:rPr lang="it-IT" sz="2800" dirty="0"/>
              <a:t>Categorie Terapeutiche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B10943FB-FC7D-4877-BDBD-071F37E78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962733"/>
              </p:ext>
            </p:extLst>
          </p:nvPr>
        </p:nvGraphicFramePr>
        <p:xfrm>
          <a:off x="243147" y="2196697"/>
          <a:ext cx="5512517" cy="2464605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431545">
                  <a:extLst>
                    <a:ext uri="{9D8B030D-6E8A-4147-A177-3AD203B41FA5}">
                      <a16:colId xmlns:a16="http://schemas.microsoft.com/office/drawing/2014/main" val="751652884"/>
                    </a:ext>
                  </a:extLst>
                </a:gridCol>
                <a:gridCol w="905564">
                  <a:extLst>
                    <a:ext uri="{9D8B030D-6E8A-4147-A177-3AD203B41FA5}">
                      <a16:colId xmlns:a16="http://schemas.microsoft.com/office/drawing/2014/main" val="1635176992"/>
                    </a:ext>
                  </a:extLst>
                </a:gridCol>
                <a:gridCol w="399246">
                  <a:extLst>
                    <a:ext uri="{9D8B030D-6E8A-4147-A177-3AD203B41FA5}">
                      <a16:colId xmlns:a16="http://schemas.microsoft.com/office/drawing/2014/main" val="4162449144"/>
                    </a:ext>
                  </a:extLst>
                </a:gridCol>
                <a:gridCol w="451988">
                  <a:extLst>
                    <a:ext uri="{9D8B030D-6E8A-4147-A177-3AD203B41FA5}">
                      <a16:colId xmlns:a16="http://schemas.microsoft.com/office/drawing/2014/main" val="1568089434"/>
                    </a:ext>
                  </a:extLst>
                </a:gridCol>
                <a:gridCol w="756497">
                  <a:extLst>
                    <a:ext uri="{9D8B030D-6E8A-4147-A177-3AD203B41FA5}">
                      <a16:colId xmlns:a16="http://schemas.microsoft.com/office/drawing/2014/main" val="2021752027"/>
                    </a:ext>
                  </a:extLst>
                </a:gridCol>
                <a:gridCol w="567677">
                  <a:extLst>
                    <a:ext uri="{9D8B030D-6E8A-4147-A177-3AD203B41FA5}">
                      <a16:colId xmlns:a16="http://schemas.microsoft.com/office/drawing/2014/main" val="422341768"/>
                    </a:ext>
                  </a:extLst>
                </a:gridCol>
              </a:tblGrid>
              <a:tr h="221732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Categoria terapeutica/Tipologia farmaci </a:t>
                      </a:r>
                      <a:br>
                        <a:rPr lang="it-IT" sz="1000" dirty="0">
                          <a:effectLst/>
                        </a:rPr>
                      </a:br>
                      <a:r>
                        <a:rPr lang="it-IT" sz="1000" dirty="0">
                          <a:effectLst/>
                        </a:rPr>
                        <a:t>in DPC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Spesa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Confezioni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791968"/>
                  </a:ext>
                </a:extLst>
              </a:tr>
              <a:tr h="2472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rgbClr val="1C429B"/>
                          </a:solidFill>
                          <a:effectLst/>
                        </a:rPr>
                        <a:t>€</a:t>
                      </a:r>
                      <a:endParaRPr lang="it-IT" sz="10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0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rgbClr val="1C429B"/>
                          </a:solidFill>
                          <a:effectLst/>
                        </a:rPr>
                        <a:t>% </a:t>
                      </a:r>
                      <a:r>
                        <a:rPr lang="it-IT" sz="1000" b="1" dirty="0" err="1">
                          <a:solidFill>
                            <a:srgbClr val="1C429B"/>
                          </a:solidFill>
                          <a:effectLst/>
                        </a:rPr>
                        <a:t>cum</a:t>
                      </a:r>
                      <a:endParaRPr lang="it-IT" sz="10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rgbClr val="1C429B"/>
                          </a:solidFill>
                          <a:effectLst/>
                        </a:rPr>
                        <a:t>N</a:t>
                      </a:r>
                      <a:endParaRPr lang="it-IT" sz="10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rgbClr val="1C429B"/>
                          </a:solidFill>
                          <a:effectLst/>
                        </a:rPr>
                        <a:t>%</a:t>
                      </a:r>
                      <a:endParaRPr lang="it-IT" sz="1000" b="1" dirty="0">
                        <a:solidFill>
                          <a:srgbClr val="1C429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 anchor="ctr"/>
                </a:tc>
                <a:extLst>
                  <a:ext uri="{0D108BD9-81ED-4DB2-BD59-A6C34878D82A}">
                    <a16:rowId xmlns:a16="http://schemas.microsoft.com/office/drawing/2014/main" val="1824923451"/>
                  </a:ext>
                </a:extLst>
              </a:tr>
              <a:tr h="2217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effectLst/>
                        </a:rPr>
                        <a:t>NAO</a:t>
                      </a:r>
                      <a:endParaRPr lang="it-IT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506.243.812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24,6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24,6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10.721.390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20,7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extLst>
                  <a:ext uri="{0D108BD9-81ED-4DB2-BD59-A6C34878D82A}">
                    <a16:rowId xmlns:a16="http://schemas.microsoft.com/office/drawing/2014/main" val="3339923019"/>
                  </a:ext>
                </a:extLst>
              </a:tr>
              <a:tr h="2217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effectLst/>
                        </a:rPr>
                        <a:t>Antidiabetici</a:t>
                      </a:r>
                      <a:endParaRPr lang="it-IT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428.156.691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20,8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45,5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9.996.509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19,3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extLst>
                  <a:ext uri="{0D108BD9-81ED-4DB2-BD59-A6C34878D82A}">
                    <a16:rowId xmlns:a16="http://schemas.microsoft.com/office/drawing/2014/main" val="2548286420"/>
                  </a:ext>
                </a:extLst>
              </a:tr>
              <a:tr h="2217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Ormoni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171.195.740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8,3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53,8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1.372.113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extLst>
                  <a:ext uri="{0D108BD9-81ED-4DB2-BD59-A6C34878D82A}">
                    <a16:rowId xmlns:a16="http://schemas.microsoft.com/office/drawing/2014/main" val="3168786568"/>
                  </a:ext>
                </a:extLst>
              </a:tr>
              <a:tr h="2217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effectLst/>
                        </a:rPr>
                        <a:t>Scompenso cardiaco</a:t>
                      </a:r>
                      <a:endParaRPr lang="it-IT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107.409.180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5,2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59,0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1.891.984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extLst>
                  <a:ext uri="{0D108BD9-81ED-4DB2-BD59-A6C34878D82A}">
                    <a16:rowId xmlns:a16="http://schemas.microsoft.com/office/drawing/2014/main" val="3219185214"/>
                  </a:ext>
                </a:extLst>
              </a:tr>
              <a:tr h="2217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Somatropina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105.120.390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5,1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64,1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330.324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extLst>
                  <a:ext uri="{0D108BD9-81ED-4DB2-BD59-A6C34878D82A}">
                    <a16:rowId xmlns:a16="http://schemas.microsoft.com/office/drawing/2014/main" val="3229701852"/>
                  </a:ext>
                </a:extLst>
              </a:tr>
              <a:tr h="2217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Epoetine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90.984.438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4,4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68,6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2.841.063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5,5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extLst>
                  <a:ext uri="{0D108BD9-81ED-4DB2-BD59-A6C34878D82A}">
                    <a16:rowId xmlns:a16="http://schemas.microsoft.com/office/drawing/2014/main" val="2748057193"/>
                  </a:ext>
                </a:extLst>
              </a:tr>
              <a:tr h="2217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effectLst/>
                        </a:rPr>
                        <a:t>Insuline</a:t>
                      </a:r>
                      <a:endParaRPr lang="it-IT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87.781.727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4,3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72,8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2.473.586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4,8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extLst>
                  <a:ext uri="{0D108BD9-81ED-4DB2-BD59-A6C34878D82A}">
                    <a16:rowId xmlns:a16="http://schemas.microsoft.com/office/drawing/2014/main" val="1914175589"/>
                  </a:ext>
                </a:extLst>
              </a:tr>
              <a:tr h="2217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…..</a:t>
                      </a: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extLst>
                  <a:ext uri="{0D108BD9-81ED-4DB2-BD59-A6C34878D82A}">
                    <a16:rowId xmlns:a16="http://schemas.microsoft.com/office/drawing/2014/main" val="238812100"/>
                  </a:ext>
                </a:extLst>
              </a:tr>
              <a:tr h="2217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Totale complessivo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2.055.110.435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100,0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endParaRPr lang="it-IT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51.855.864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100,0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127" marR="19127" marT="0" marB="0"/>
                </a:tc>
                <a:extLst>
                  <a:ext uri="{0D108BD9-81ED-4DB2-BD59-A6C34878D82A}">
                    <a16:rowId xmlns:a16="http://schemas.microsoft.com/office/drawing/2014/main" val="2860852442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C89F4597-C0EF-471B-8FAC-E09692612DFA}"/>
              </a:ext>
            </a:extLst>
          </p:cNvPr>
          <p:cNvSpPr txBox="1"/>
          <p:nvPr/>
        </p:nvSpPr>
        <p:spPr>
          <a:xfrm>
            <a:off x="243147" y="4828162"/>
            <a:ext cx="29306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i="1" dirty="0">
                <a:solidFill>
                  <a:srgbClr val="1C429B"/>
                </a:solidFill>
              </a:rPr>
              <a:t>In tabella sono mostrate le prime categorie per spesa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95E491D5-998A-4AA4-8CD5-BE1E8F3AA744}"/>
              </a:ext>
            </a:extLst>
          </p:cNvPr>
          <p:cNvSpPr/>
          <p:nvPr/>
        </p:nvSpPr>
        <p:spPr>
          <a:xfrm>
            <a:off x="5860435" y="1408259"/>
            <a:ext cx="6267491" cy="5275481"/>
          </a:xfrm>
          <a:prstGeom prst="roundRect">
            <a:avLst>
              <a:gd name="adj" fmla="val 904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anchor="ctr" anchorCtr="0">
            <a:spAutoFit/>
          </a:bodyPr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I farmaci distribuiti in DPC hanno generato nel 2020 una spesa di 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2.055 milioni di €</a:t>
            </a: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, pari al 15% della spesa per acquisti diretti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La DPC interessa svariati principi attivi e categorie terapeutiche il cui costo medio per confezione si può considerare contenuto (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39,6 €</a:t>
            </a: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tratta prevalentemente di farmaci di fascia A impiegati per la gestione di patologie croniche ad elevata prevalenza, come malattie cardiovascolari (es. 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respiratorie (es. farmaci per 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BPCO e asma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e metaboliche (es. farmaci per 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diabete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l’attribuzione di questi farmaci al tetto degli acquisti diretti incrementa lo 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sforamento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la conseguente procedura di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-back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determina un consistente risparmio rispetto al tetto della farmaceutica convenzionata, che rimane però nella disponibilità delle Regioni e 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rientra nel finanziamento della spesa farmaceutica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3930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69CEDC-BA66-4118-B38D-B40FB83E5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Documento di Fondazione ReS</a:t>
            </a:r>
            <a:br>
              <a:rPr lang="it-IT" dirty="0"/>
            </a:br>
            <a:r>
              <a:rPr lang="it-IT" dirty="0"/>
              <a:t>su Indagine conoscitiva DD - DPC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7368119-CB77-4936-B68C-C081AEEA67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531"/>
          <a:stretch/>
        </p:blipFill>
        <p:spPr>
          <a:xfrm>
            <a:off x="3510212" y="1306114"/>
            <a:ext cx="5030887" cy="54398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01CB9A0-6F4C-4C17-9B9F-7DC9233CE25F}"/>
              </a:ext>
            </a:extLst>
          </p:cNvPr>
          <p:cNvSpPr/>
          <p:nvPr/>
        </p:nvSpPr>
        <p:spPr>
          <a:xfrm>
            <a:off x="3774824" y="5756422"/>
            <a:ext cx="4501662" cy="236363"/>
          </a:xfrm>
          <a:prstGeom prst="rect">
            <a:avLst/>
          </a:prstGeom>
          <a:solidFill>
            <a:srgbClr val="4472C4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5050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4DA723-F279-4390-982C-96586A3C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Differenze e disuguaglianze di accesso per il paziente</a:t>
            </a:r>
            <a:br>
              <a:rPr lang="it-IT" dirty="0"/>
            </a:br>
            <a:r>
              <a:rPr lang="it-IT" sz="2800" dirty="0"/>
              <a:t>L’esempio dei farmaci per diabete e scompenso cardiaco</a:t>
            </a:r>
            <a:endParaRPr lang="it-IT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099AAC7-35ED-4DF8-886A-A8F4D7B5BD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456049"/>
              </p:ext>
            </p:extLst>
          </p:nvPr>
        </p:nvGraphicFramePr>
        <p:xfrm>
          <a:off x="1717121" y="1505756"/>
          <a:ext cx="8910159" cy="3472307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3241517">
                  <a:extLst>
                    <a:ext uri="{9D8B030D-6E8A-4147-A177-3AD203B41FA5}">
                      <a16:colId xmlns:a16="http://schemas.microsoft.com/office/drawing/2014/main" val="2872005744"/>
                    </a:ext>
                  </a:extLst>
                </a:gridCol>
                <a:gridCol w="1737481">
                  <a:extLst>
                    <a:ext uri="{9D8B030D-6E8A-4147-A177-3AD203B41FA5}">
                      <a16:colId xmlns:a16="http://schemas.microsoft.com/office/drawing/2014/main" val="1979740175"/>
                    </a:ext>
                  </a:extLst>
                </a:gridCol>
                <a:gridCol w="2231103">
                  <a:extLst>
                    <a:ext uri="{9D8B030D-6E8A-4147-A177-3AD203B41FA5}">
                      <a16:colId xmlns:a16="http://schemas.microsoft.com/office/drawing/2014/main" val="2241094089"/>
                    </a:ext>
                  </a:extLst>
                </a:gridCol>
                <a:gridCol w="1700058">
                  <a:extLst>
                    <a:ext uri="{9D8B030D-6E8A-4147-A177-3AD203B41FA5}">
                      <a16:colId xmlns:a16="http://schemas.microsoft.com/office/drawing/2014/main" val="19414224"/>
                    </a:ext>
                  </a:extLst>
                </a:gridCol>
              </a:tblGrid>
              <a:tr h="4763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CATEGORIA TERAPEUTICA</a:t>
                      </a:r>
                      <a:br>
                        <a:rPr lang="it-IT" sz="1200">
                          <a:effectLst/>
                        </a:rPr>
                      </a:br>
                      <a:r>
                        <a:rPr lang="it-IT" sz="1200">
                          <a:effectLst/>
                        </a:rPr>
                        <a:t>Principi attivi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DD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DPC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CONVENZIONATA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 anchor="ctr"/>
                </a:tc>
                <a:extLst>
                  <a:ext uri="{0D108BD9-81ED-4DB2-BD59-A6C34878D82A}">
                    <a16:rowId xmlns:a16="http://schemas.microsoft.com/office/drawing/2014/main" val="3664830409"/>
                  </a:ext>
                </a:extLst>
              </a:tr>
              <a:tr h="2252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ANTIDIABETICI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</a:rPr>
                        <a:t> </a:t>
                      </a:r>
                      <a:endParaRPr lang="it-IT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555144"/>
                  </a:ext>
                </a:extLst>
              </a:tr>
              <a:tr h="2252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Dulaglutide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Emilia R.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Altre Regioni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Lombardia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extLst>
                  <a:ext uri="{0D108BD9-81ED-4DB2-BD59-A6C34878D82A}">
                    <a16:rowId xmlns:a16="http://schemas.microsoft.com/office/drawing/2014/main" val="2504110133"/>
                  </a:ext>
                </a:extLst>
              </a:tr>
              <a:tr h="2252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Linagliptin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Altre Regioni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Lombardia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extLst>
                  <a:ext uri="{0D108BD9-81ED-4DB2-BD59-A6C34878D82A}">
                    <a16:rowId xmlns:a16="http://schemas.microsoft.com/office/drawing/2014/main" val="4192893298"/>
                  </a:ext>
                </a:extLst>
              </a:tr>
              <a:tr h="2252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Dapagliflozin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Emilia R.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Altre Regioni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  - 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extLst>
                  <a:ext uri="{0D108BD9-81ED-4DB2-BD59-A6C34878D82A}">
                    <a16:rowId xmlns:a16="http://schemas.microsoft.com/office/drawing/2014/main" val="264248101"/>
                  </a:ext>
                </a:extLst>
              </a:tr>
              <a:tr h="2252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Dapagliflozin/metformina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Emilia R.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Altre Regioni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  - 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extLst>
                  <a:ext uri="{0D108BD9-81ED-4DB2-BD59-A6C34878D82A}">
                    <a16:rowId xmlns:a16="http://schemas.microsoft.com/office/drawing/2014/main" val="1857052918"/>
                  </a:ext>
                </a:extLst>
              </a:tr>
              <a:tr h="2252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Empagliflozin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Emilia R.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Altre Regioni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  - 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extLst>
                  <a:ext uri="{0D108BD9-81ED-4DB2-BD59-A6C34878D82A}">
                    <a16:rowId xmlns:a16="http://schemas.microsoft.com/office/drawing/2014/main" val="1462162521"/>
                  </a:ext>
                </a:extLst>
              </a:tr>
              <a:tr h="2252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Empagliflozin/metformina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Emilia R.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Altre Regioni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  - 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extLst>
                  <a:ext uri="{0D108BD9-81ED-4DB2-BD59-A6C34878D82A}">
                    <a16:rowId xmlns:a16="http://schemas.microsoft.com/office/drawing/2014/main" val="976431610"/>
                  </a:ext>
                </a:extLst>
              </a:tr>
              <a:tr h="2252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SCOMPENSO CARDIACO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928254"/>
                  </a:ext>
                </a:extLst>
              </a:tr>
              <a:tr h="225207">
                <a:tc rowSpan="4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Sacubitril</a:t>
                      </a:r>
                      <a:r>
                        <a:rPr lang="it-IT" sz="1200" dirty="0">
                          <a:effectLst/>
                        </a:rPr>
                        <a:t>/</a:t>
                      </a:r>
                      <a:r>
                        <a:rPr lang="it-IT" sz="1200" dirty="0" err="1">
                          <a:effectLst/>
                        </a:rPr>
                        <a:t>valsartan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Emilia R.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Altre Regioni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Lombardia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extLst>
                  <a:ext uri="{0D108BD9-81ED-4DB2-BD59-A6C34878D82A}">
                    <a16:rowId xmlns:a16="http://schemas.microsoft.com/office/drawing/2014/main" val="651352036"/>
                  </a:ext>
                </a:extLst>
              </a:tr>
              <a:tr h="22520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Abruzzo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11032"/>
                  </a:ext>
                </a:extLst>
              </a:tr>
              <a:tr h="22520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Marche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534210"/>
                  </a:ext>
                </a:extLst>
              </a:tr>
              <a:tr h="22520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Sicilia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8" marR="23438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066029"/>
                  </a:ext>
                </a:extLst>
              </a:tr>
            </a:tbl>
          </a:graphicData>
        </a:graphic>
      </p:graphicFrame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8D50DE3-DC5B-4897-8855-EDF17BF7F5DF}"/>
              </a:ext>
            </a:extLst>
          </p:cNvPr>
          <p:cNvSpPr/>
          <p:nvPr/>
        </p:nvSpPr>
        <p:spPr>
          <a:xfrm>
            <a:off x="1717121" y="5175142"/>
            <a:ext cx="8910158" cy="1258372"/>
          </a:xfrm>
          <a:prstGeom prst="roundRect">
            <a:avLst>
              <a:gd name="adj" fmla="val 904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anchor="ctr" anchorCtr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La possibilità e la discrezionalità di adottare la DPC secondo l’art.8 della Legge 405/2001, in assenza di criteri a valenza nazionale, ha finito per creare una situazione di frammentazione della distribuzione in DPC con 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diseguaglianze di accesso </a:t>
            </a: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per il paziente e con una 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differente remunerazione</a:t>
            </a: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 per le farmacie nelle diverse Regioni.</a:t>
            </a:r>
          </a:p>
        </p:txBody>
      </p:sp>
    </p:spTree>
    <p:extLst>
      <p:ext uri="{BB962C8B-B14F-4D97-AF65-F5344CB8AC3E}">
        <p14:creationId xmlns:p14="http://schemas.microsoft.com/office/powerpoint/2010/main" val="2329089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4FAFCF-A4F1-4C33-A751-7DBF25655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Differenze e disuguaglianze di accesso per il paziente</a:t>
            </a:r>
            <a:br>
              <a:rPr lang="it-IT" dirty="0"/>
            </a:br>
            <a:r>
              <a:rPr lang="it-IT" sz="2800" dirty="0"/>
              <a:t>Differenze regionali in termini di fee (costo fisso) per </a:t>
            </a:r>
            <a:r>
              <a:rPr lang="it-IT" sz="2800" dirty="0" err="1"/>
              <a:t>conf.</a:t>
            </a:r>
            <a:r>
              <a:rPr lang="it-IT" sz="2800" dirty="0"/>
              <a:t> in DPC</a:t>
            </a:r>
            <a:endParaRPr lang="it-IT" dirty="0"/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38BB4A5E-59FF-4705-8957-94049FC25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732645"/>
              </p:ext>
            </p:extLst>
          </p:nvPr>
        </p:nvGraphicFramePr>
        <p:xfrm>
          <a:off x="3706761" y="1134666"/>
          <a:ext cx="4778478" cy="559319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267277">
                  <a:extLst>
                    <a:ext uri="{9D8B030D-6E8A-4147-A177-3AD203B41FA5}">
                      <a16:colId xmlns:a16="http://schemas.microsoft.com/office/drawing/2014/main" val="3112076725"/>
                    </a:ext>
                  </a:extLst>
                </a:gridCol>
                <a:gridCol w="1221723">
                  <a:extLst>
                    <a:ext uri="{9D8B030D-6E8A-4147-A177-3AD203B41FA5}">
                      <a16:colId xmlns:a16="http://schemas.microsoft.com/office/drawing/2014/main" val="3766450792"/>
                    </a:ext>
                  </a:extLst>
                </a:gridCol>
                <a:gridCol w="2289478">
                  <a:extLst>
                    <a:ext uri="{9D8B030D-6E8A-4147-A177-3AD203B41FA5}">
                      <a16:colId xmlns:a16="http://schemas.microsoft.com/office/drawing/2014/main" val="508769709"/>
                    </a:ext>
                  </a:extLst>
                </a:gridCol>
              </a:tblGrid>
              <a:tr h="4527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Regione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Fee per </a:t>
                      </a:r>
                      <a:r>
                        <a:rPr lang="it-IT" sz="1100" dirty="0" err="1">
                          <a:effectLst/>
                        </a:rPr>
                        <a:t>conf.</a:t>
                      </a:r>
                      <a:br>
                        <a:rPr lang="it-IT" sz="1100" dirty="0">
                          <a:effectLst/>
                        </a:rPr>
                      </a:br>
                      <a:r>
                        <a:rPr lang="it-IT" sz="1100" dirty="0">
                          <a:effectLst/>
                        </a:rPr>
                        <a:t>€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Quota della spesa per fee</a:t>
                      </a:r>
                      <a:br>
                        <a:rPr lang="it-IT" sz="1100">
                          <a:effectLst/>
                        </a:rPr>
                      </a:br>
                      <a:r>
                        <a:rPr lang="it-IT" sz="1100">
                          <a:effectLst/>
                        </a:rPr>
                        <a:t>%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660933257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Basilicata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10,79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25,8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555929322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Lazio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10,04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19,2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1199200888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Campania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9,27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22,6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164774256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Toscana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8,14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29,5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3320114186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Umbria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7,59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21,7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1139699963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Molise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7,25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13,2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3110391154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Marche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7,08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22,2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725067332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Sardegna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6,88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19,4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1101649343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Puglia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6,75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12,0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3480269750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Friuli VG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6,44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14,1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1182244487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Liguria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5,67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20,6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4015173145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Abbruzzo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5,66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12,0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92418396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Veneto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5,49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15,2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2349747000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Sicilia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5,07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17,6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3308276807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PA Trento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4,74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11,6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941335273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Valle D'Aosta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4,70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14,1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2082239251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PA Bolzano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3,94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8,4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1969207135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Lombardia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3,53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5,5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347209765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Calabria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3,28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6,1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533076580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Emilia R.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2,96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13,7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446037828"/>
                  </a:ext>
                </a:extLst>
              </a:tr>
              <a:tr h="214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Piemonte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-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-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2927241718"/>
                  </a:ext>
                </a:extLst>
              </a:tr>
              <a:tr h="38097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Italia*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5,65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14,3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02" marR="57702" marT="0" marB="0" anchor="ctr"/>
                </a:tc>
                <a:extLst>
                  <a:ext uri="{0D108BD9-81ED-4DB2-BD59-A6C34878D82A}">
                    <a16:rowId xmlns:a16="http://schemas.microsoft.com/office/drawing/2014/main" val="2836316720"/>
                  </a:ext>
                </a:extLst>
              </a:tr>
            </a:tbl>
          </a:graphicData>
        </a:graphic>
      </p:graphicFrame>
      <p:sp>
        <p:nvSpPr>
          <p:cNvPr id="6" name="Ovale 5">
            <a:extLst>
              <a:ext uri="{FF2B5EF4-FFF2-40B4-BE49-F238E27FC236}">
                <a16:creationId xmlns:a16="http://schemas.microsoft.com/office/drawing/2014/main" id="{50D477E5-686D-462A-9054-E67351124256}"/>
              </a:ext>
            </a:extLst>
          </p:cNvPr>
          <p:cNvSpPr/>
          <p:nvPr/>
        </p:nvSpPr>
        <p:spPr>
          <a:xfrm>
            <a:off x="6987200" y="5497895"/>
            <a:ext cx="642257" cy="1959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55C35C4-291E-4D81-966A-1ABAF3551BCB}"/>
              </a:ext>
            </a:extLst>
          </p:cNvPr>
          <p:cNvSpPr/>
          <p:nvPr/>
        </p:nvSpPr>
        <p:spPr>
          <a:xfrm>
            <a:off x="5537851" y="5934473"/>
            <a:ext cx="740221" cy="2068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4A92798B-8FAE-4B70-BA49-B15259EA76E7}"/>
              </a:ext>
            </a:extLst>
          </p:cNvPr>
          <p:cNvSpPr/>
          <p:nvPr/>
        </p:nvSpPr>
        <p:spPr>
          <a:xfrm>
            <a:off x="6938217" y="1661655"/>
            <a:ext cx="740221" cy="2068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A1CB6E88-F160-4DE4-B374-8CCCF7D4E9FE}"/>
              </a:ext>
            </a:extLst>
          </p:cNvPr>
          <p:cNvSpPr/>
          <p:nvPr/>
        </p:nvSpPr>
        <p:spPr>
          <a:xfrm>
            <a:off x="5488866" y="1629701"/>
            <a:ext cx="789206" cy="2068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1151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1E030E-B2FD-4CB1-A836-65F8623E6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Proposte assumendo come criteri la equità di accesso e l’assistenza di prossimità (M6C1 PNRR)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1C6DF13-9034-4E50-952B-23E57C29FC1B}"/>
              </a:ext>
            </a:extLst>
          </p:cNvPr>
          <p:cNvSpPr/>
          <p:nvPr/>
        </p:nvSpPr>
        <p:spPr>
          <a:xfrm>
            <a:off x="383458" y="1355350"/>
            <a:ext cx="114300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it-IT" sz="2800" b="1" dirty="0">
                <a:solidFill>
                  <a:srgbClr val="1C429B"/>
                </a:solidFill>
              </a:rPr>
              <a:t>Distribuzione Diretta (DD)</a:t>
            </a:r>
          </a:p>
          <a:p>
            <a:pPr marL="285750" indent="-285750" algn="just">
              <a:spcBef>
                <a:spcPts val="600"/>
              </a:spcBef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it-IT" sz="2200" dirty="0"/>
              <a:t>Per i farmaci in DD secondo PHT (Determina AIFA 2004)</a:t>
            </a:r>
          </a:p>
          <a:p>
            <a:pPr lvl="1" algn="just">
              <a:spcBef>
                <a:spcPts val="600"/>
              </a:spcBef>
              <a:spcAft>
                <a:spcPts val="2000"/>
              </a:spcAft>
            </a:pPr>
            <a:r>
              <a:rPr lang="it-IT" sz="2000" dirty="0"/>
              <a:t>- va adottata la </a:t>
            </a:r>
            <a:r>
              <a:rPr lang="it-IT" sz="2000" b="1" dirty="0">
                <a:solidFill>
                  <a:srgbClr val="FF0000"/>
                </a:solidFill>
              </a:rPr>
              <a:t>distribuzione diretta al paziente in concomitanza con l’accesso </a:t>
            </a:r>
            <a:r>
              <a:rPr lang="it-IT" sz="2000" dirty="0"/>
              <a:t>alla struttura per il monitoraggio clinico al follow-up</a:t>
            </a:r>
          </a:p>
          <a:p>
            <a:pPr lvl="1" algn="just">
              <a:spcBef>
                <a:spcPts val="600"/>
              </a:spcBef>
              <a:spcAft>
                <a:spcPts val="2000"/>
              </a:spcAft>
            </a:pPr>
            <a:r>
              <a:rPr lang="it-IT" sz="2000" dirty="0"/>
              <a:t>- dovrebbe essere adottata e promosso la distribuzione domiciliare (</a:t>
            </a:r>
            <a:r>
              <a:rPr lang="it-IT" sz="2000" b="1" dirty="0">
                <a:solidFill>
                  <a:srgbClr val="FF0000"/>
                </a:solidFill>
              </a:rPr>
              <a:t>Home Delivery</a:t>
            </a:r>
            <a:r>
              <a:rPr lang="it-IT" sz="2000" dirty="0"/>
              <a:t>) quando non necessita il controllo clinico al follow-up o viene assicurato attraverso </a:t>
            </a:r>
            <a:r>
              <a:rPr lang="it-IT" sz="2000" b="1" dirty="0">
                <a:solidFill>
                  <a:srgbClr val="FF0000"/>
                </a:solidFill>
              </a:rPr>
              <a:t>procedure di teleconsulto e telemonitoraggio</a:t>
            </a:r>
          </a:p>
          <a:p>
            <a:pPr marL="285750" indent="-285750" algn="just">
              <a:spcBef>
                <a:spcPts val="600"/>
              </a:spcBef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it-IT" sz="2200" dirty="0"/>
              <a:t>In entrambi i casi deve essere assicurato il controllo clinico e distributivo tramite la </a:t>
            </a:r>
            <a:r>
              <a:rPr lang="it-IT" sz="2200" b="1" dirty="0">
                <a:solidFill>
                  <a:srgbClr val="FF0000"/>
                </a:solidFill>
              </a:rPr>
              <a:t>piattaforma AIFA dei Registri di monitoraggio per singolo paziente</a:t>
            </a:r>
            <a:r>
              <a:rPr lang="it-IT" sz="2200" dirty="0"/>
              <a:t> (scheda di arruolamento paziente, scheda di distribuzione del farmaco, scheda di follow-up, scheda di fine trattamento)</a:t>
            </a:r>
          </a:p>
        </p:txBody>
      </p:sp>
    </p:spTree>
    <p:extLst>
      <p:ext uri="{BB962C8B-B14F-4D97-AF65-F5344CB8AC3E}">
        <p14:creationId xmlns:p14="http://schemas.microsoft.com/office/powerpoint/2010/main" val="3800484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1E030E-B2FD-4CB1-A836-65F8623E6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Proposte assumendo come criteri la equità di accesso e l’assistenza di prossimità (M6C1 PNRR)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AB6EA03-5176-49AD-AADF-29E73E7BF78F}"/>
              </a:ext>
            </a:extLst>
          </p:cNvPr>
          <p:cNvSpPr/>
          <p:nvPr/>
        </p:nvSpPr>
        <p:spPr>
          <a:xfrm>
            <a:off x="383458" y="1267398"/>
            <a:ext cx="11425084" cy="4691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it-IT" sz="2800" b="1" dirty="0">
                <a:solidFill>
                  <a:srgbClr val="1C429B"/>
                </a:solidFill>
              </a:rPr>
              <a:t>Distribuzione Per Conto (DPC)</a:t>
            </a:r>
          </a:p>
          <a:p>
            <a:pPr marL="285750" indent="-285750" algn="just">
              <a:spcBef>
                <a:spcPts val="300"/>
              </a:spcBef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it-IT" sz="2200" dirty="0"/>
              <a:t>I farmaci in DPC classificati </a:t>
            </a:r>
            <a:r>
              <a:rPr lang="it-IT" sz="2200" b="1" dirty="0">
                <a:solidFill>
                  <a:srgbClr val="FF0000"/>
                </a:solidFill>
              </a:rPr>
              <a:t>in classe A e prescrivibili dal MMG</a:t>
            </a:r>
            <a:r>
              <a:rPr lang="it-IT" sz="2200" dirty="0"/>
              <a:t>, al fine di favorire la assistenza di prossimità, dovrebbero essere riclassificati nell’ambito della </a:t>
            </a:r>
            <a:r>
              <a:rPr lang="it-IT" sz="2200" b="1" dirty="0">
                <a:solidFill>
                  <a:srgbClr val="FF0000"/>
                </a:solidFill>
              </a:rPr>
              <a:t>farmaceutica convenzionata</a:t>
            </a:r>
            <a:r>
              <a:rPr lang="it-IT" sz="2200" dirty="0"/>
              <a:t>, applicando le </a:t>
            </a:r>
            <a:r>
              <a:rPr lang="it-IT" sz="2200" b="1" dirty="0">
                <a:solidFill>
                  <a:srgbClr val="FF0000"/>
                </a:solidFill>
              </a:rPr>
              <a:t>nuove modalità di remunerazione della farmacia </a:t>
            </a:r>
            <a:r>
              <a:rPr lang="it-IT" sz="2200" dirty="0"/>
              <a:t>basate sulla attribuzione di una fee (onorario per confezione) e con una percentuale marginale sul prezzo, in modo da mantenere l’equilibrio economico complessivo, senza aggravi rispetto alla situazione esistente. </a:t>
            </a:r>
          </a:p>
          <a:p>
            <a:pPr marL="285750" indent="-285750" algn="just">
              <a:spcBef>
                <a:spcPts val="300"/>
              </a:spcBef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it-IT" sz="2200" dirty="0"/>
              <a:t>La finalità di queste proposte è quella di </a:t>
            </a:r>
            <a:r>
              <a:rPr lang="it-IT" sz="2200" b="1" dirty="0">
                <a:solidFill>
                  <a:srgbClr val="FF0000"/>
                </a:solidFill>
              </a:rPr>
              <a:t>superare le disuguaglianze di accesso e le differenze per i pazienti</a:t>
            </a:r>
            <a:r>
              <a:rPr lang="it-IT" sz="2200" dirty="0"/>
              <a:t>, attualmente esistenti tra le varie Regioni. </a:t>
            </a:r>
          </a:p>
          <a:p>
            <a:pPr marL="285750" indent="-285750" algn="just">
              <a:spcBef>
                <a:spcPts val="300"/>
              </a:spcBef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FF0000"/>
                </a:solidFill>
              </a:rPr>
              <a:t>La DPC non può rappresentare il futuro delle farmacie </a:t>
            </a:r>
            <a:r>
              <a:rPr lang="it-IT" sz="2200" dirty="0"/>
              <a:t>aperte al pubblico, in quanto un suo impiego allargato porterebbe a una ulteriore de-professionalizzazione delle farmacie, relegandole ad un ruolo di distribuzione terzista</a:t>
            </a:r>
          </a:p>
        </p:txBody>
      </p:sp>
    </p:spTree>
    <p:extLst>
      <p:ext uri="{BB962C8B-B14F-4D97-AF65-F5344CB8AC3E}">
        <p14:creationId xmlns:p14="http://schemas.microsoft.com/office/powerpoint/2010/main" val="1323000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itolo 1">
            <a:extLst>
              <a:ext uri="{FF2B5EF4-FFF2-40B4-BE49-F238E27FC236}">
                <a16:creationId xmlns:a16="http://schemas.microsoft.com/office/drawing/2014/main" id="{C477DCAD-C991-4B24-B549-56547D1322F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65163"/>
            <a:ext cx="12192000" cy="1695450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pPr algn="ctr"/>
            <a:r>
              <a:rPr lang="it-IT" altLang="it-IT" sz="4000" b="1" dirty="0">
                <a:solidFill>
                  <a:schemeClr val="bg1"/>
                </a:solidFill>
                <a:latin typeface="+mn-lt"/>
              </a:rPr>
              <a:t>Generare conoscenze</a:t>
            </a:r>
            <a:br>
              <a:rPr lang="it-IT" altLang="it-IT" sz="4000" b="1" dirty="0">
                <a:solidFill>
                  <a:schemeClr val="bg1"/>
                </a:solidFill>
                <a:latin typeface="+mn-lt"/>
              </a:rPr>
            </a:br>
            <a:r>
              <a:rPr lang="it-IT" altLang="it-IT" sz="4000" b="1" dirty="0">
                <a:solidFill>
                  <a:schemeClr val="bg1"/>
                </a:solidFill>
                <a:latin typeface="+mn-lt"/>
              </a:rPr>
              <a:t>per produrre pianificazione</a:t>
            </a:r>
            <a:br>
              <a:rPr lang="it-IT" altLang="it-IT" sz="4000" b="1" dirty="0">
                <a:solidFill>
                  <a:schemeClr val="bg1"/>
                </a:solidFill>
                <a:latin typeface="+mn-lt"/>
              </a:rPr>
            </a:br>
            <a:br>
              <a:rPr lang="it-IT" altLang="it-IT" sz="4000" b="1" dirty="0">
                <a:solidFill>
                  <a:schemeClr val="bg1"/>
                </a:solidFill>
                <a:latin typeface="+mn-lt"/>
              </a:rPr>
            </a:br>
            <a:r>
              <a:rPr lang="it-IT" altLang="it-IT" sz="32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https://fondazioneres.it/</a:t>
            </a:r>
            <a:br>
              <a:rPr lang="it-IT" altLang="it-IT" sz="3200" b="1" dirty="0">
                <a:solidFill>
                  <a:schemeClr val="bg1"/>
                </a:solidFill>
              </a:rPr>
            </a:br>
            <a:endParaRPr lang="it-IT" altLang="it-IT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ttangolo 10">
            <a:extLst>
              <a:ext uri="{FF2B5EF4-FFF2-40B4-BE49-F238E27FC236}">
                <a16:creationId xmlns:a16="http://schemas.microsoft.com/office/drawing/2014/main" id="{0E3A34FF-FE3B-46E6-B818-926CC022F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0074" y="2736499"/>
            <a:ext cx="2773362" cy="399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>
              <a:spcBef>
                <a:spcPts val="750"/>
              </a:spcBef>
            </a:pPr>
            <a:r>
              <a:rPr lang="it-IT" altLang="it-IT" sz="1500" i="1" dirty="0">
                <a:solidFill>
                  <a:schemeClr val="tx1"/>
                </a:solidFill>
              </a:rPr>
              <a:t>Nello Martini</a:t>
            </a:r>
          </a:p>
          <a:p>
            <a:pPr>
              <a:spcBef>
                <a:spcPts val="750"/>
              </a:spcBef>
            </a:pPr>
            <a:r>
              <a:rPr lang="it-IT" altLang="it-IT" sz="1500" i="1" dirty="0">
                <a:solidFill>
                  <a:schemeClr val="tx1"/>
                </a:solidFill>
              </a:rPr>
              <a:t>Aldo P. Maggioni</a:t>
            </a:r>
          </a:p>
          <a:p>
            <a:pPr>
              <a:spcBef>
                <a:spcPts val="750"/>
              </a:spcBef>
            </a:pPr>
            <a:r>
              <a:rPr lang="it-IT" altLang="it-IT" sz="1500" i="1" dirty="0">
                <a:solidFill>
                  <a:schemeClr val="tx1"/>
                </a:solidFill>
              </a:rPr>
              <a:t>Antonella Pedrini </a:t>
            </a:r>
          </a:p>
          <a:p>
            <a:pPr>
              <a:spcBef>
                <a:spcPts val="750"/>
              </a:spcBef>
            </a:pPr>
            <a:r>
              <a:rPr lang="it-IT" altLang="it-IT" sz="1500" i="1" dirty="0">
                <a:solidFill>
                  <a:schemeClr val="tx1"/>
                </a:solidFill>
              </a:rPr>
              <a:t>Carlo Piccinni</a:t>
            </a:r>
          </a:p>
          <a:p>
            <a:pPr>
              <a:spcBef>
                <a:spcPts val="750"/>
              </a:spcBef>
            </a:pPr>
            <a:r>
              <a:rPr lang="it-IT" altLang="it-IT" sz="1500" i="1" dirty="0">
                <a:solidFill>
                  <a:schemeClr val="tx1"/>
                </a:solidFill>
              </a:rPr>
              <a:t>Letizia Dondi</a:t>
            </a:r>
          </a:p>
          <a:p>
            <a:pPr>
              <a:spcBef>
                <a:spcPts val="750"/>
              </a:spcBef>
            </a:pPr>
            <a:r>
              <a:rPr lang="it-IT" altLang="it-IT" sz="1500" i="1" dirty="0">
                <a:solidFill>
                  <a:schemeClr val="tx1"/>
                </a:solidFill>
              </a:rPr>
              <a:t>Silvia Calabria</a:t>
            </a:r>
          </a:p>
          <a:p>
            <a:pPr>
              <a:spcBef>
                <a:spcPts val="750"/>
              </a:spcBef>
            </a:pPr>
            <a:r>
              <a:rPr lang="it-IT" altLang="it-IT" sz="1500" i="1" dirty="0">
                <a:solidFill>
                  <a:schemeClr val="tx1"/>
                </a:solidFill>
              </a:rPr>
              <a:t>Giulia Ronconi</a:t>
            </a:r>
          </a:p>
          <a:p>
            <a:pPr>
              <a:spcBef>
                <a:spcPts val="750"/>
              </a:spcBef>
            </a:pPr>
            <a:r>
              <a:rPr lang="it-IT" altLang="it-IT" sz="1500" i="1" dirty="0">
                <a:solidFill>
                  <a:schemeClr val="tx1"/>
                </a:solidFill>
              </a:rPr>
              <a:t>Leonardo Dondi</a:t>
            </a:r>
          </a:p>
          <a:p>
            <a:pPr>
              <a:spcBef>
                <a:spcPts val="750"/>
              </a:spcBef>
            </a:pPr>
            <a:endParaRPr lang="it-IT" altLang="it-IT" sz="1500" i="1" dirty="0">
              <a:solidFill>
                <a:schemeClr val="tx1"/>
              </a:solidFill>
            </a:endParaRPr>
          </a:p>
          <a:p>
            <a:pPr>
              <a:spcBef>
                <a:spcPts val="750"/>
              </a:spcBef>
            </a:pPr>
            <a:r>
              <a:rPr lang="it-IT" altLang="it-IT" sz="1500" i="1" dirty="0"/>
              <a:t>Immacolata Esposito</a:t>
            </a:r>
          </a:p>
          <a:p>
            <a:pPr>
              <a:spcBef>
                <a:spcPts val="750"/>
              </a:spcBef>
            </a:pPr>
            <a:r>
              <a:rPr lang="it-IT" altLang="it-IT" sz="1500" i="1" dirty="0"/>
              <a:t>Alice Addesi</a:t>
            </a:r>
          </a:p>
          <a:p>
            <a:pPr>
              <a:spcBef>
                <a:spcPts val="750"/>
              </a:spcBef>
            </a:pPr>
            <a:endParaRPr lang="it-IT" altLang="it-IT" sz="1500" i="1" dirty="0">
              <a:solidFill>
                <a:schemeClr val="tx1"/>
              </a:solidFill>
            </a:endParaRPr>
          </a:p>
        </p:txBody>
      </p:sp>
      <p:pic>
        <p:nvPicPr>
          <p:cNvPr id="3" name="Immagine 3">
            <a:extLst>
              <a:ext uri="{FF2B5EF4-FFF2-40B4-BE49-F238E27FC236}">
                <a16:creationId xmlns:a16="http://schemas.microsoft.com/office/drawing/2014/main" id="{98C5BBA0-4CAE-4985-9370-60015C603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382" y="5669674"/>
            <a:ext cx="1615218" cy="801469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ad angolo ripiegato 4">
            <a:extLst>
              <a:ext uri="{FF2B5EF4-FFF2-40B4-BE49-F238E27FC236}">
                <a16:creationId xmlns:a16="http://schemas.microsoft.com/office/drawing/2014/main" id="{205DD689-C5D4-4BC3-B19B-3EBD735A939A}"/>
              </a:ext>
            </a:extLst>
          </p:cNvPr>
          <p:cNvSpPr/>
          <p:nvPr/>
        </p:nvSpPr>
        <p:spPr>
          <a:xfrm>
            <a:off x="505214" y="2721429"/>
            <a:ext cx="3112218" cy="3973285"/>
          </a:xfrm>
          <a:prstGeom prst="foldedCorne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spcAft>
                <a:spcPts val="800"/>
              </a:spcAft>
            </a:pPr>
            <a: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Analisi e Documento </a:t>
            </a:r>
            <a:b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a cura di: </a:t>
            </a:r>
          </a:p>
          <a:p>
            <a:pPr algn="ctr">
              <a:spcAft>
                <a:spcPts val="800"/>
              </a:spcAft>
            </a:pPr>
            <a: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Carlo Piccinni</a:t>
            </a:r>
            <a:b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Alice Addesi</a:t>
            </a:r>
            <a:b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Immacolata Esposito</a:t>
            </a:r>
            <a:b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it-IT" sz="2000" spc="75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Nello Martini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1CE2F50-89B3-408A-A66D-79BDE20B5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508" y="2584099"/>
            <a:ext cx="1756321" cy="238357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16C8CD09-29AA-410D-AC04-9F058A1BF08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728466">
            <a:off x="3893632" y="3714263"/>
            <a:ext cx="3257550" cy="1400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Contents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5140</TotalTime>
  <Words>1879</Words>
  <Application>Microsoft Macintosh PowerPoint</Application>
  <PresentationFormat>Widescreen</PresentationFormat>
  <Paragraphs>487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1" baseType="lpstr">
      <vt:lpstr>Arial</vt:lpstr>
      <vt:lpstr>Calibri</vt:lpstr>
      <vt:lpstr>Gill Sans</vt:lpstr>
      <vt:lpstr>1_Contents Slide Master</vt:lpstr>
      <vt:lpstr>Presentazione standard di PowerPoint</vt:lpstr>
      <vt:lpstr>Documento di Fondazione ReS su Indagine conoscitiva DD - DPC</vt:lpstr>
      <vt:lpstr>Obiettivo</vt:lpstr>
      <vt:lpstr>Normativa di riferimento</vt:lpstr>
      <vt:lpstr>Documento di Fondazione ReS su Indagine conoscitiva DD - DPC</vt:lpstr>
      <vt:lpstr>Distribuzione Diretta (DD) Analisi della spesa e dei consumi 2020</vt:lpstr>
      <vt:lpstr>Distribuzione Diretta (DD) Analisi delle categorie terapeutiche in PHT (Det. AIFA 2004)</vt:lpstr>
      <vt:lpstr>Distribuzione Diretta (DD) Analisi delle categorie terapeutiche in 1° ciclo o in ADI</vt:lpstr>
      <vt:lpstr>Documento di Fondazione ReS su Indagine conoscitiva DD - DPC</vt:lpstr>
      <vt:lpstr>Distribuzione Per Conto (DPC) Analisi della spesa e dei consumi 2020</vt:lpstr>
      <vt:lpstr>Distribuzione Per Conto (DPC) Categorie Terapeutiche</vt:lpstr>
      <vt:lpstr>Documento di Fondazione ReS su Indagine conoscitiva DD - DPC</vt:lpstr>
      <vt:lpstr>Differenze e disuguaglianze di accesso per il paziente L’esempio dei farmaci per diabete e scompenso cardiaco</vt:lpstr>
      <vt:lpstr>Differenze e disuguaglianze di accesso per il paziente Differenze regionali in termini di fee (costo fisso) per conf. in DPC</vt:lpstr>
      <vt:lpstr>Proposte assumendo come criteri la equità di accesso e l’assistenza di prossimità (M6C1 PNRR)</vt:lpstr>
      <vt:lpstr>Proposte assumendo come criteri la equità di accesso e l’assistenza di prossimità (M6C1 PNRR)</vt:lpstr>
      <vt:lpstr>Generare conoscenze per produrre pianificazione  https://fondazioneres.it/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Carlo Piccinni</dc:creator>
  <cp:lastModifiedBy>Immacolata Esposito</cp:lastModifiedBy>
  <cp:revision>253</cp:revision>
  <dcterms:created xsi:type="dcterms:W3CDTF">2018-04-27T13:53:25Z</dcterms:created>
  <dcterms:modified xsi:type="dcterms:W3CDTF">2022-02-24T16:38:44Z</dcterms:modified>
</cp:coreProperties>
</file>