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9"/>
  </p:notesMasterIdLst>
  <p:sldIdLst>
    <p:sldId id="257" r:id="rId2"/>
    <p:sldId id="261" r:id="rId3"/>
    <p:sldId id="266" r:id="rId4"/>
    <p:sldId id="263" r:id="rId5"/>
    <p:sldId id="264" r:id="rId6"/>
    <p:sldId id="265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A00"/>
    <a:srgbClr val="E3722C"/>
    <a:srgbClr val="E0E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4"/>
  </p:normalViewPr>
  <p:slideViewPr>
    <p:cSldViewPr snapToGrid="0" snapToObjects="1">
      <p:cViewPr varScale="1">
        <p:scale>
          <a:sx n="77" d="100"/>
          <a:sy n="77" d="100"/>
        </p:scale>
        <p:origin x="126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8D360-E4F8-2E45-82D1-42A81F5AFDCD}" type="datetimeFigureOut">
              <a:rPr lang="it-IT" smtClean="0"/>
              <a:t>16/03/2022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A5607-4AC7-D74E-9B28-EB6812347A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845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9F8C0B46-B88A-DC43-A8A8-03F87EBFD1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650" y="0"/>
            <a:ext cx="10680700" cy="1663700"/>
          </a:xfrm>
          <a:prstGeom prst="rect">
            <a:avLst/>
          </a:prstGeom>
        </p:spPr>
      </p:pic>
      <p:sp>
        <p:nvSpPr>
          <p:cNvPr id="16" name="Titolo 15">
            <a:extLst>
              <a:ext uri="{FF2B5EF4-FFF2-40B4-BE49-F238E27FC236}">
                <a16:creationId xmlns:a16="http://schemas.microsoft.com/office/drawing/2014/main" id="{6147E646-6B37-FF45-8EB1-AB87E9B80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682570"/>
            <a:ext cx="11483976" cy="102628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/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C43AAC7D-C054-0144-9C00-C1B0D37263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6" name="Segnaposto contenuto 4">
            <a:extLst>
              <a:ext uri="{FF2B5EF4-FFF2-40B4-BE49-F238E27FC236}">
                <a16:creationId xmlns:a16="http://schemas.microsoft.com/office/drawing/2014/main" id="{E1E80561-8AA1-C643-9BEF-A46BE10702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" y="3498574"/>
            <a:ext cx="12191999" cy="3015533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27" name="Segnaposto testo 6">
            <a:extLst>
              <a:ext uri="{FF2B5EF4-FFF2-40B4-BE49-F238E27FC236}">
                <a16:creationId xmlns:a16="http://schemas.microsoft.com/office/drawing/2014/main" id="{2B904FD0-51CE-D144-BE33-8F1D291CBB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59807" y="2733259"/>
            <a:ext cx="7672387" cy="6034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9C68703C-275E-3B46-BA4D-2A34972AE339}"/>
              </a:ext>
            </a:extLst>
          </p:cNvPr>
          <p:cNvSpPr/>
          <p:nvPr userDrawn="1"/>
        </p:nvSpPr>
        <p:spPr>
          <a:xfrm>
            <a:off x="3597965" y="5940895"/>
            <a:ext cx="6430618" cy="506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1435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B0CD17-D491-2B4E-AF6B-C074A7C7B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15888"/>
            <a:ext cx="11487562" cy="684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B12C364-4ADF-C842-977D-E0C799D46F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ADB1DD77-F4AD-4640-9214-AE6FD30567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6382" y="1268413"/>
            <a:ext cx="11487631" cy="176847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200"/>
            </a:lvl3pPr>
            <a:lvl4pPr marL="1371600" indent="0" algn="just">
              <a:buNone/>
              <a:defRPr sz="1200"/>
            </a:lvl4pPr>
            <a:lvl5pPr marL="1828800" indent="0" algn="just">
              <a:buNone/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97E809E9-3FD6-1441-9E1F-3D95441988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96863" y="3340100"/>
            <a:ext cx="5580000" cy="27178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3" name="Segnaposto grafico 12">
            <a:extLst>
              <a:ext uri="{FF2B5EF4-FFF2-40B4-BE49-F238E27FC236}">
                <a16:creationId xmlns:a16="http://schemas.microsoft.com/office/drawing/2014/main" id="{9DAC2EE4-7F5E-AF49-B316-4325552FC18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204013" y="3340100"/>
            <a:ext cx="5580000" cy="27178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sull'icona per inserire un grafico</a:t>
            </a:r>
          </a:p>
        </p:txBody>
      </p:sp>
    </p:spTree>
    <p:extLst>
      <p:ext uri="{BB962C8B-B14F-4D97-AF65-F5344CB8AC3E}">
        <p14:creationId xmlns:p14="http://schemas.microsoft.com/office/powerpoint/2010/main" val="62450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35A2DFF8-CFD7-494C-9762-F7DFE0EAC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718"/>
            <a:ext cx="11484000" cy="684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CA2B58E-8882-D149-B165-A2982E258F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1268413"/>
            <a:ext cx="5400000" cy="4789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200"/>
            </a:lvl3pPr>
            <a:lvl4pPr marL="1371600" indent="0" algn="just">
              <a:buNone/>
              <a:defRPr sz="1200"/>
            </a:lvl4pPr>
            <a:lvl5pPr marL="1828800" indent="0" algn="just">
              <a:buNone/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82465F8F-CEA1-3747-92CA-D985422328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4013" y="1268413"/>
            <a:ext cx="5400000" cy="478948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277789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35A2DFF8-CFD7-494C-9762-F7DFE0EAC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718"/>
            <a:ext cx="11484000" cy="684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CA2B58E-8882-D149-B165-A2982E258F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3697357"/>
            <a:ext cx="5400000" cy="23400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82465F8F-CEA1-3747-92CA-D985422328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4013" y="1268413"/>
            <a:ext cx="5400000" cy="478948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sull'icona per inserire un'immagine</a:t>
            </a:r>
          </a:p>
        </p:txBody>
      </p:sp>
      <p:sp>
        <p:nvSpPr>
          <p:cNvPr id="8" name="Segnaposto testo 8">
            <a:extLst>
              <a:ext uri="{FF2B5EF4-FFF2-40B4-BE49-F238E27FC236}">
                <a16:creationId xmlns:a16="http://schemas.microsoft.com/office/drawing/2014/main" id="{C9CD3AE6-20C8-9C48-887E-CB157246F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038" y="1268413"/>
            <a:ext cx="5400000" cy="234000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200"/>
            </a:lvl3pPr>
            <a:lvl4pPr marL="1371600" indent="0" algn="just">
              <a:buNone/>
              <a:defRPr sz="1200"/>
            </a:lvl4pPr>
            <a:lvl5pPr marL="1828800" indent="0" algn="just">
              <a:buNone/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2011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FE422C-F26D-9C44-900E-34BDEC267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718"/>
            <a:ext cx="11484000" cy="684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621D3FE-E677-CC47-A6C3-28CE0BFC29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40CF5DD-5B34-A248-B400-B0DBFAA6402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2284" y="1268414"/>
            <a:ext cx="11461729" cy="478948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200"/>
            </a:lvl3pPr>
            <a:lvl4pPr marL="1371600" indent="0" algn="just">
              <a:buNone/>
              <a:defRPr sz="1200"/>
            </a:lvl4pPr>
            <a:lvl5pPr marL="1828800" indent="0" algn="just">
              <a:buNone/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708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EEBEB5-D972-6649-8CDF-12929373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718"/>
            <a:ext cx="11484000" cy="684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702E96F-8538-4746-B1AF-877469F93B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B914454-8E04-A848-805B-6AAE9F8235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0037" y="1268414"/>
            <a:ext cx="11483975" cy="478948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4935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368B6A83-47AD-9F4A-B37D-CE125303B92F}"/>
              </a:ext>
            </a:extLst>
          </p:cNvPr>
          <p:cNvPicPr>
            <a:picLocks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24000" y="6362700"/>
            <a:ext cx="12240000" cy="4953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70618" y="6194067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Montserrat Light" pitchFamily="2" charset="77"/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Segnaposto titolo 13">
            <a:extLst>
              <a:ext uri="{FF2B5EF4-FFF2-40B4-BE49-F238E27FC236}">
                <a16:creationId xmlns:a16="http://schemas.microsoft.com/office/drawing/2014/main" id="{D166ACAA-5F0A-1241-B05E-F7DB27F4C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718"/>
            <a:ext cx="11484000" cy="68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7913312-B20D-9D41-B02D-E6E58F34D8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728" r="34156" b="44517"/>
          <a:stretch/>
        </p:blipFill>
        <p:spPr>
          <a:xfrm>
            <a:off x="4187824" y="5970933"/>
            <a:ext cx="3887789" cy="51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1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2" r:id="rId3"/>
    <p:sldLayoutId id="2147483669" r:id="rId4"/>
    <p:sldLayoutId id="2147483667" r:id="rId5"/>
    <p:sldLayoutId id="2147483668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i="0" kern="1200" cap="none" spc="-150">
          <a:solidFill>
            <a:srgbClr val="E3722C"/>
          </a:solidFill>
          <a:effectLst/>
          <a:latin typeface="Montserrat Extra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effectLst/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b="0" i="0" kern="1200">
          <a:solidFill>
            <a:schemeClr val="tx1"/>
          </a:solidFill>
          <a:effectLst/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b="0" i="0" kern="1200">
          <a:solidFill>
            <a:schemeClr val="tx1"/>
          </a:solidFill>
          <a:effectLst/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b="0" i="0" kern="1200">
          <a:solidFill>
            <a:schemeClr val="tx1"/>
          </a:solidFill>
          <a:effectLst/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b="0" i="0" kern="1200">
          <a:solidFill>
            <a:schemeClr val="tx1"/>
          </a:solidFill>
          <a:effectLst/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23" userDrawn="1">
          <p15:clr>
            <a:srgbClr val="F26B43"/>
          </p15:clr>
        </p15:guide>
        <p15:guide id="3" orient="horz" pos="3816" userDrawn="1">
          <p15:clr>
            <a:srgbClr val="F26B43"/>
          </p15:clr>
        </p15:guide>
        <p15:guide id="4" orient="horz" pos="73" userDrawn="1">
          <p15:clr>
            <a:srgbClr val="F26B43"/>
          </p15:clr>
        </p15:guide>
        <p15:guide id="5" orient="horz" pos="572" userDrawn="1">
          <p15:clr>
            <a:srgbClr val="F26B43"/>
          </p15:clr>
        </p15:guide>
        <p15:guide id="6" orient="horz" pos="799" userDrawn="1">
          <p15:clr>
            <a:srgbClr val="F26B43"/>
          </p15:clr>
        </p15:guide>
        <p15:guide id="7" pos="5087" userDrawn="1">
          <p15:clr>
            <a:srgbClr val="F26B43"/>
          </p15:clr>
        </p15:guide>
        <p15:guide id="8" pos="26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ccoclimate.org/sostegni-alle-bollette-e-robin-hood-tax-effetti-su-equita-e-transizione-energetica/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ccoclimate.org/gas-fossile-italiano-conviene-svilupparlo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ccoclimate.org/come-dimezzare-la-dipendenza-dal-gas-russo-con-risparmio-e-rinnovabili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6F35DD-E0B8-844C-86FC-B55E0450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2323380"/>
            <a:ext cx="11381678" cy="709363"/>
          </a:xfrm>
        </p:spPr>
        <p:txBody>
          <a:bodyPr>
            <a:noAutofit/>
          </a:bodyPr>
          <a:lstStyle/>
          <a:p>
            <a:r>
              <a:rPr lang="it-IT" sz="4000" dirty="0"/>
              <a:t>Audizione Commissioni riunite</a:t>
            </a:r>
            <a:br>
              <a:rPr lang="it-IT" sz="4000" dirty="0"/>
            </a:br>
            <a:r>
              <a:rPr lang="it-IT" sz="4000" dirty="0"/>
              <a:t>Ambiente e Attività produttive</a:t>
            </a:r>
            <a:br>
              <a:rPr lang="it-IT" sz="4000" dirty="0"/>
            </a:br>
            <a:r>
              <a:rPr lang="it-IT" sz="4000" dirty="0"/>
              <a:t>Camera dei Deputati</a:t>
            </a:r>
            <a:br>
              <a:rPr lang="it-IT" sz="4000" dirty="0"/>
            </a:br>
            <a:r>
              <a:rPr lang="it-IT" sz="1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nell'ambito dell'esame del disegno di legge di conversione in legge del decreto-legge n. 17 del 2022:</a:t>
            </a:r>
            <a:br>
              <a:rPr lang="it-IT" sz="1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1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Misure urgenti per il contenimento dei costi dell'energia elettrica e del gas naturale, per lo sviluppo delle energie rinnovabili e per il rilancio delle politiche industriali</a:t>
            </a:r>
            <a:endParaRPr lang="it-IT" sz="4000" b="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4A9AC11-19F9-4345-B1FF-399610A215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05832" y="3849641"/>
            <a:ext cx="7672387" cy="603471"/>
          </a:xfrm>
        </p:spPr>
        <p:txBody>
          <a:bodyPr/>
          <a:lstStyle/>
          <a:p>
            <a:r>
              <a:rPr lang="it-IT" dirty="0"/>
              <a:t>10 mar 22</a:t>
            </a:r>
          </a:p>
          <a:p>
            <a:r>
              <a:rPr lang="it-IT" sz="2000" dirty="0"/>
              <a:t>Michele Governatori, resp. energia, ECCO Think Tank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038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641E9-7140-A646-AEBC-42669D30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Prezzi energia (1)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56B5E-056E-A441-9FBB-1113A826B8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6382" y="799889"/>
            <a:ext cx="11487631" cy="2237000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it-IT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prezzi all’ingrosso sono ora circa doppi per gas e elettricità rispetto a prima della guerra, mai visti a questo livello e persistenza da quando esistono i mercati dell’energia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bollette che stiamo ricevendo oggi sono solo una parte degli incrementi che arriveranno alla generalità dei consumatori tra qualche mese (le bollette sono a consuntivo)</a:t>
            </a:r>
            <a:endParaRPr lang="it-IT" sz="30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96582B91-2A18-4DE9-BF71-3C687BD55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993" y="3429001"/>
            <a:ext cx="7828607" cy="24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08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641E9-7140-A646-AEBC-42669D30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Prezzi energia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56B5E-056E-A441-9FBB-1113A826B8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6382" y="1341119"/>
            <a:ext cx="11487631" cy="1695769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it-IT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pensiamo che una riduzione emergenziale dei consumi oggi sia un sacrificio, chiediamoci quale sarà l’impatto delle prossime bollette senza tale azione di contenimento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96582B91-2A18-4DE9-BF71-3C687BD55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993" y="3429001"/>
            <a:ext cx="7828607" cy="24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641E9-7140-A646-AEBC-42669D30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Aiuti bollette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56B5E-056E-A441-9FBB-1113A826B8A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it-IT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Insostenibili e nello stesso tempo insufficienti se non:</a:t>
            </a:r>
          </a:p>
          <a:p>
            <a:pPr marL="685800" lvl="1" indent="-2286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Estremamente selettivi</a:t>
            </a:r>
          </a:p>
          <a:p>
            <a:pPr marL="1600200" lvl="3" indent="-2286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che NON avviene con socializzazione degli oneri o di parte dell’IVA per tutti</a:t>
            </a:r>
          </a:p>
          <a:p>
            <a:pPr marL="1600200" lvl="3" indent="-2286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 invece il rafforzamento bonus energia</a:t>
            </a:r>
          </a:p>
          <a:p>
            <a:pPr marL="685800" lvl="1" indent="-2286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 a misure di risparmio d’emergenza e di sensibilizzazione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Approfondimento: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https://eccoclimate.org/sostegni-alle-bollette-e-robin-hood-tax-effetti-su-equita-e-transizione-energetica/</a:t>
            </a: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9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641E9-7140-A646-AEBC-42669D30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Gas nazionale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56B5E-056E-A441-9FBB-1113A826B8A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it-IT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Irrilevante su prezzo ed economicità (il dl su questo fa premesse semplicemente errate)</a:t>
            </a:r>
          </a:p>
          <a:p>
            <a:pPr marL="1371600" lvl="2" indent="-4572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gas nazionale non costa meno in quanto tale al consumatore</a:t>
            </a:r>
          </a:p>
          <a:p>
            <a:pPr marL="1371600" lvl="2" indent="-4572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è abbastanza da modificare il prezzo di mercato</a:t>
            </a: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it-IT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Poco rilevante su autonomia (e comunque non istantaneo)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Approfondimento: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https://eccoclimate.org/gas-fossile-italiano-conviene-svilupparlo/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017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641E9-7140-A646-AEBC-42669D30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Cosa manca nel dl energia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56B5E-056E-A441-9FBB-1113A826B8A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2284" y="1121664"/>
            <a:ext cx="11461729" cy="4936236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Piano nazionale di risparmio energetico sia coordinato centralmente (es: riscaldamento) sia attraverso la raccolta delle disponibilità di </a:t>
            </a:r>
            <a:r>
              <a:rPr lang="it-I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cittadini all’autoriduzione e piano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informazione sui prezzi tendenziali dell’energia</a:t>
            </a:r>
          </a:p>
          <a:p>
            <a:pPr marL="34290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Nuovo obiettivo nazionale di installazione fonti rin</a:t>
            </a: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novabili d’energia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it-IT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Alcuni degli strumenti per raggiungerlo sono correttamente nel dl</a:t>
            </a:r>
          </a:p>
          <a:p>
            <a:pPr marL="34290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Approfondimento: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https://eccoclimate.org/come-dimezzare-la-dipendenza-dal-gas-russo-con-risparmio-e-rinnovabili/</a:t>
            </a: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78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4A9AC11-19F9-4345-B1FF-399610A215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sz="2000" dirty="0"/>
              <a:t>eccoclimate.org</a:t>
            </a:r>
          </a:p>
          <a:p>
            <a:r>
              <a:rPr lang="it-IT" sz="2000" dirty="0"/>
              <a:t>michele.governatori@eccoclimate.org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0377156"/>
      </p:ext>
    </p:extLst>
  </p:cSld>
  <p:clrMapOvr>
    <a:masterClrMapping/>
  </p:clrMapOvr>
</p:sld>
</file>

<file path=ppt/theme/theme1.xml><?xml version="1.0" encoding="utf-8"?>
<a:theme xmlns:a="http://schemas.openxmlformats.org/drawingml/2006/main" name="Atlante">
  <a:themeElements>
    <a:clrScheme name="Atlant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Atlan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CO PPT modello.potx  -  Sola lettura" id="{BD82CCEB-2E8F-467A-9EA3-2CE8D6F454CC}" vid="{CE1BF06C-3DF2-4AC8-81C6-CD5CB4E2257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ECCO PPT modello</Template>
  <TotalTime>172</TotalTime>
  <Words>326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7" baseType="lpstr">
      <vt:lpstr>Arial</vt:lpstr>
      <vt:lpstr>Calibri</vt:lpstr>
      <vt:lpstr>Courier New</vt:lpstr>
      <vt:lpstr>Montserrat</vt:lpstr>
      <vt:lpstr>Montserrat ExtraBold</vt:lpstr>
      <vt:lpstr>Montserrat Light</vt:lpstr>
      <vt:lpstr>Rockwell</vt:lpstr>
      <vt:lpstr>Times New Roman</vt:lpstr>
      <vt:lpstr>Wingdings</vt:lpstr>
      <vt:lpstr>Atlante</vt:lpstr>
      <vt:lpstr>Audizione Commissioni riunite Ambiente e Attività produttive Camera dei Deputati nell'ambito dell'esame del disegno di legge di conversione in legge del decreto-legge n. 17 del 2022: Misure urgenti per il contenimento dei costi dell'energia elettrica e del gas naturale, per lo sviluppo delle energie rinnovabili e per il rilancio delle politiche industriali</vt:lpstr>
      <vt:lpstr>Prezzi energia (1)</vt:lpstr>
      <vt:lpstr>Prezzi energia (2)</vt:lpstr>
      <vt:lpstr>Aiuti bollette</vt:lpstr>
      <vt:lpstr>Gas nazionale</vt:lpstr>
      <vt:lpstr>Cosa manca nel dl energia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Governatori</dc:creator>
  <cp:lastModifiedBy>Cdd</cp:lastModifiedBy>
  <cp:revision>8</cp:revision>
  <dcterms:created xsi:type="dcterms:W3CDTF">2022-03-10T11:23:04Z</dcterms:created>
  <dcterms:modified xsi:type="dcterms:W3CDTF">2022-03-16T12:51:43Z</dcterms:modified>
</cp:coreProperties>
</file>