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73" r:id="rId6"/>
    <p:sldId id="274" r:id="rId7"/>
    <p:sldId id="262" r:id="rId8"/>
    <p:sldId id="265" r:id="rId9"/>
    <p:sldId id="266" r:id="rId10"/>
    <p:sldId id="268" r:id="rId11"/>
    <p:sldId id="263" r:id="rId12"/>
    <p:sldId id="275" r:id="rId13"/>
    <p:sldId id="267" r:id="rId14"/>
    <p:sldId id="276" r:id="rId15"/>
    <p:sldId id="261" r:id="rId16"/>
    <p:sldId id="270" r:id="rId17"/>
    <p:sldId id="277" r:id="rId18"/>
    <p:sldId id="278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0F47B-5016-4A14-A9A7-A018F9BF7834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4ACF3-35EA-4B08-BFB0-CAAD61FF8E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44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7EA0BB6-5137-4363-8859-1D2FE7B84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9DA379C-0D94-4919-884A-B2F086D5B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42E9C05-060C-4A4C-8B12-3D34E13F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E916-9817-4A59-8A9E-9E8DA8626C16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967A36F-709F-4401-BBCF-57BC38B30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65569E2-2B79-42F9-961D-9BC3EEC9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11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FF3199C-D7EB-4570-9138-BA991985B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3469BED-91DA-4363-8E0B-EA374F5A6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83AA8CE-BD92-4D13-B805-6043C326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23BF-270C-42E2-9CA7-A43BB74CCE46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F9BAE87-2F4A-45FE-BE8B-6A229816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CD1AC77-36D2-4BB3-8CA3-C35D7AB28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9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876D01B6-1D90-4B03-BD8C-2D25A3FFB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E4E4242-1311-44CB-8564-E0F314A90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8C7616B-0A51-415D-9E65-278C85B01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60D2-991A-4341-B813-17B9128553B5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E533842-2EFF-4C7D-BE3D-0A49B5BC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9A76FFF-5AB6-4F33-A0EA-80C3A6FB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74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D9D9DCC-EA93-49BA-9CF2-CC810A2F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EB212FC-CC28-4A88-BF54-32F5D3E6B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1872ED6-B901-43B7-A967-BB056D0D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88F0-A203-4031-A9FD-BA9C34373CB5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F50FC0C-595E-47C1-8842-9DD4E6A6C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C51134C-A7EA-4DFA-BA4B-2B0280FA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50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B74B63D-0BB1-4FF4-83FA-C29C51C5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DE228FC-56F8-40DA-957A-A579C021B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09DC57C-2B78-45F5-97D2-7C7D73A3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4D28-8D8C-49D6-B367-8B34C9472A85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4F95312-9686-43AD-B0C3-35F13EE9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8EBE164-D1FC-481B-8555-64745FD9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94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F5C5875-8365-4F39-B565-A815E88D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F0B2BB-8D3B-4910-B899-5F86C4052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EF64F6C7-F5C2-4615-A984-3BED73402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9BB0995-0E2E-42B7-B5BE-307082EC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5BC6-BF07-4BBC-894F-CB4FCA749A09}" type="datetime1">
              <a:rPr lang="it-IT" smtClean="0"/>
              <a:t>09/06/2020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7441679-09B2-41E9-AC00-5A6989C83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6EBC19C-4923-46B3-90FD-4950BCAB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80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0777A01-3DBD-4B61-ABBD-0681CCFC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FE6F275-C64B-454C-9CF8-48FB86AE0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EFFE4881-04BE-49E7-AD1E-B2C370EEF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8BECE39D-5893-434F-B381-408D9A193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4ECC6482-90E9-4B22-B034-6A446A69B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EE84F147-1633-49B2-8BE8-9D77B02E4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D387-DF4E-44F1-8F31-84168E2C33CC}" type="datetime1">
              <a:rPr lang="it-IT" smtClean="0"/>
              <a:t>09/06/2020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6197CC11-ED06-4A83-A34F-724D52A4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BD7F8EB0-EE37-46C5-8C12-F266958A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3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946B32B-A741-48C6-9E01-DC05B4EE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6A112BE2-B773-4F25-A53F-05AE39A4E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C3C-6E69-4F37-91C6-64112D2516DD}" type="datetime1">
              <a:rPr lang="it-IT" smtClean="0"/>
              <a:t>09/06/2020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9F691BA9-46F2-4561-B505-933A4707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441F27E-D38A-4131-AD51-2EFC44E20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252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50097860-BCAE-4FC7-8A86-9BFABD832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880B-1360-49AB-87F9-BECE580147D2}" type="datetime1">
              <a:rPr lang="it-IT" smtClean="0"/>
              <a:t>09/06/2020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1522878B-157C-4D93-942F-9576871D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8BC67CCF-5BC1-42AC-A67F-B9ED4C55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52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EA22266-3153-4559-8D06-3B7682B8A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C38902-C7EB-4F32-8B7F-EDE87E554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86AF0E4E-3E17-43A1-B5A9-2F3377D1D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5639E72-851C-4DAF-98AD-312F64B54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2B07-29DB-454D-AA5A-47B3BB052D83}" type="datetime1">
              <a:rPr lang="it-IT" smtClean="0"/>
              <a:t>09/06/2020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2A5487DA-F8AA-473C-B169-63444EEC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7E15E9E-B529-4428-A17A-17AA5AF1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2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04B8EA3-0A31-462F-8BE1-563C1FBB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9F8AD87D-D92E-434A-B202-5C56B9C4B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034575CC-DFCB-4280-9ABD-4EC7CAAA1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33A66F48-057F-473E-99AA-9EB02BE70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E22A-F92F-4F5B-99EF-7135C00019CA}" type="datetime1">
              <a:rPr lang="it-IT" smtClean="0"/>
              <a:t>09/06/2020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490741C-B2FD-4B78-AD05-81A4AE57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4ABE27CC-4CF6-4A7C-837C-B76DC7C1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99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8FAD6783-8E69-48A9-BF34-36F8DEF01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54ADA1E-6858-409F-94FD-AD34A06FB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523DA17-9E03-4515-8DF7-98824A5A8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B9ED-99F7-4CC5-B94A-A1305728445C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F2FBBC5-2ECA-4E27-A9E6-A8FF623B8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71FAE9F-5E9E-4D5E-B6C2-ACD6E3124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58311-DA2F-48D8-AAB8-04138F019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45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87975B1-B25B-4AEC-95AD-015A8AF09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7172"/>
            <a:ext cx="9144000" cy="2911728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002060"/>
                </a:solidFill>
              </a:rPr>
              <a:t>Audizione del Prof. Patrizio  Bianchi</a:t>
            </a:r>
            <a:br>
              <a:rPr lang="it-IT" sz="3600" dirty="0">
                <a:solidFill>
                  <a:srgbClr val="002060"/>
                </a:solidFill>
              </a:rPr>
            </a:br>
            <a:r>
              <a:rPr lang="it-IT" sz="3600" dirty="0">
                <a:solidFill>
                  <a:srgbClr val="002060"/>
                </a:solidFill>
              </a:rPr>
              <a:t>Coordinatore del Comitato degli esperti</a:t>
            </a:r>
            <a:br>
              <a:rPr lang="it-IT" sz="3600" dirty="0">
                <a:solidFill>
                  <a:srgbClr val="002060"/>
                </a:solidFill>
              </a:rPr>
            </a:br>
            <a:r>
              <a:rPr lang="it-IT" sz="3600" dirty="0">
                <a:solidFill>
                  <a:srgbClr val="002060"/>
                </a:solidFill>
              </a:rPr>
              <a:t>istituito presso il Ministero dell’Istruzione</a:t>
            </a:r>
            <a:br>
              <a:rPr lang="it-IT" sz="3600" dirty="0">
                <a:solidFill>
                  <a:srgbClr val="002060"/>
                </a:solidFill>
              </a:rPr>
            </a:br>
            <a:r>
              <a:rPr lang="it-IT" sz="2700" dirty="0">
                <a:solidFill>
                  <a:srgbClr val="002060"/>
                </a:solidFill>
              </a:rPr>
              <a:t>(decreto ministeriale 21 aprile 2020, n. 203)</a:t>
            </a:r>
            <a:br>
              <a:rPr lang="it-IT" sz="2700" dirty="0">
                <a:solidFill>
                  <a:srgbClr val="002060"/>
                </a:solidFill>
              </a:rPr>
            </a:br>
            <a:r>
              <a:rPr lang="it-IT" sz="3600" dirty="0">
                <a:solidFill>
                  <a:srgbClr val="002060"/>
                </a:solidFill>
              </a:rPr>
              <a:t> </a:t>
            </a:r>
            <a:br>
              <a:rPr lang="it-IT" sz="3600" dirty="0">
                <a:solidFill>
                  <a:srgbClr val="002060"/>
                </a:solidFill>
              </a:rPr>
            </a:br>
            <a:r>
              <a:rPr lang="it-IT" sz="3600" dirty="0">
                <a:solidFill>
                  <a:srgbClr val="002060"/>
                </a:solidFill>
              </a:rPr>
              <a:t>VII Commissione Camera dei Deputati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6CB99BFF-92B3-4411-8754-4246B8A6A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8024"/>
            <a:ext cx="9144000" cy="702804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Roma, 9 giugno 2020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26B5F8F7-E0F5-4BB5-94FA-B39C861C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2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7254129-F1B7-46D9-A3C9-40E89BAED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311" y="4946"/>
            <a:ext cx="11096296" cy="1066989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it-IT" sz="3600" dirty="0">
                <a:solidFill>
                  <a:srgbClr val="002060"/>
                </a:solidFill>
              </a:rPr>
              <a:t>I temi trattati partendo dall’emergenza e guardando oltre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97E25C7-6209-488E-ADEC-37A4FBAF9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311" y="1071935"/>
            <a:ext cx="11732172" cy="544150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Rilancio del sapere scientifico;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Digital capabilities;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Saperi sociali ed umanistici e </a:t>
            </a:r>
            <a:r>
              <a:rPr lang="it-IT" sz="8600" i="1" dirty="0"/>
              <a:t>collaborative </a:t>
            </a:r>
            <a:r>
              <a:rPr lang="it-IT" sz="8600" i="1" dirty="0" err="1"/>
              <a:t>problem</a:t>
            </a:r>
            <a:r>
              <a:rPr lang="it-IT" sz="8600" i="1" dirty="0"/>
              <a:t> solving skills</a:t>
            </a:r>
            <a:r>
              <a:rPr lang="it-IT" sz="8600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Mettere a disposizione i patrimoni culturali;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Mettere al centro i bambini e il loro bisogno di socialità;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t-IT" sz="8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Autonomia e responsabilità: governance della scuola, gli organi collegiali e la partecipazione;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Più attenzione alle fragilità. Un Piano contro la dispersione e la povertà educativa;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Un piano straordinario di formazione e sostegno per insegnanti, dirigenti e tutto il personale della scuola;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Patti educativi di comunità e il ruolo del territorio, il ruolo delle Regioni, degli Enti locali, della società civile, del volontariato;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Gruppi di apprendimento ed organizzazione della didattica: la classe come comunità aperta e le attività della socializzazione attiva;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Edilizia e spazi di apprendimento. Un programma di lungo periodo;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8600" dirty="0"/>
              <a:t>Semplificazione e applicabilità delle norme in situazione emergenziale.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539B6CDC-CD8E-44CD-B525-E8311F1B9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3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A86CE9C-892A-4CD3-AA8C-D100C45B3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166" y="288634"/>
            <a:ext cx="10515600" cy="893395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002060"/>
                </a:solidFill>
              </a:rPr>
              <a:t>“SI TORNA A SCUOLA” IN PRESENZA E CON DISTANZIAMENTO </a:t>
            </a:r>
            <a:r>
              <a:rPr lang="it-IT" sz="2400" dirty="0">
                <a:solidFill>
                  <a:srgbClr val="002060"/>
                </a:solidFill>
              </a:rPr>
              <a:t/>
            </a:r>
            <a:br>
              <a:rPr lang="it-IT" sz="2400" dirty="0">
                <a:solidFill>
                  <a:srgbClr val="002060"/>
                </a:solidFill>
              </a:rPr>
            </a:br>
            <a:r>
              <a:rPr lang="it-IT" sz="2400" dirty="0">
                <a:solidFill>
                  <a:srgbClr val="002060"/>
                </a:solidFill>
              </a:rPr>
              <a:t>AUTONOMIA, FLESSIBILITÀ E PARTECIPAZIONE COME LEVE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1B49BDB-83ED-4164-BB99-16F976A19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166" y="1310618"/>
            <a:ext cx="11390586" cy="525874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it-IT" b="1" dirty="0"/>
              <a:t>	</a:t>
            </a:r>
            <a:endParaRPr lang="it-IT" dirty="0"/>
          </a:p>
          <a:p>
            <a:pPr lvl="0"/>
            <a:r>
              <a:rPr lang="it-IT" sz="11200" dirty="0"/>
              <a:t>La priorità: gli alunni con </a:t>
            </a:r>
            <a:r>
              <a:rPr lang="it-IT" sz="11200" b="1" dirty="0"/>
              <a:t>disabilità</a:t>
            </a:r>
            <a:r>
              <a:rPr lang="it-IT" sz="11200" dirty="0"/>
              <a:t>;	</a:t>
            </a:r>
          </a:p>
          <a:p>
            <a:pPr lvl="0"/>
            <a:r>
              <a:rPr lang="it-IT" sz="11200" dirty="0"/>
              <a:t>Ragionare per </a:t>
            </a:r>
            <a:r>
              <a:rPr lang="it-IT" sz="11200" b="1" dirty="0"/>
              <a:t>ordini di scuola</a:t>
            </a:r>
            <a:r>
              <a:rPr lang="it-IT" sz="11200" dirty="0"/>
              <a:t>: infanzia e la primaria. Scuola secondaria e formazione e formazione professionale;	</a:t>
            </a:r>
          </a:p>
          <a:p>
            <a:pPr lvl="0"/>
            <a:r>
              <a:rPr lang="it-IT" sz="11200" dirty="0"/>
              <a:t>La </a:t>
            </a:r>
            <a:r>
              <a:rPr lang="it-IT" sz="11200" b="1" dirty="0"/>
              <a:t>formazione</a:t>
            </a:r>
            <a:r>
              <a:rPr lang="it-IT" sz="11200" dirty="0"/>
              <a:t> del personale docente, per consolidare le nuove esperienze;</a:t>
            </a:r>
          </a:p>
          <a:p>
            <a:pPr lvl="0"/>
            <a:r>
              <a:rPr lang="it-IT" sz="11200" dirty="0"/>
              <a:t>Impegno didattico dei </a:t>
            </a:r>
            <a:r>
              <a:rPr lang="it-IT" sz="11200" b="1" dirty="0"/>
              <a:t>docenti </a:t>
            </a:r>
            <a:r>
              <a:rPr lang="it-IT" sz="11200" dirty="0"/>
              <a:t>e dialogo con le parti sociali;</a:t>
            </a:r>
          </a:p>
          <a:p>
            <a:pPr lvl="0"/>
            <a:r>
              <a:rPr lang="it-IT" sz="11200" dirty="0"/>
              <a:t>Gli </a:t>
            </a:r>
            <a:r>
              <a:rPr lang="it-IT" sz="11200" b="1" dirty="0"/>
              <a:t>spazi </a:t>
            </a:r>
            <a:r>
              <a:rPr lang="it-IT" sz="11200" dirty="0"/>
              <a:t>“aula” e gli spazi complementari aggiuntivi, </a:t>
            </a:r>
            <a:r>
              <a:rPr lang="it-IT" sz="11200" b="1" dirty="0"/>
              <a:t>esterni</a:t>
            </a:r>
            <a:r>
              <a:rPr lang="it-IT" sz="11200" dirty="0"/>
              <a:t> agli edifici scolastici;		</a:t>
            </a:r>
          </a:p>
          <a:p>
            <a:pPr lvl="0"/>
            <a:r>
              <a:rPr lang="it-IT" sz="11200" dirty="0"/>
              <a:t>Gli attori del sistema nazionale d’istruzione: le scuole </a:t>
            </a:r>
            <a:r>
              <a:rPr lang="it-IT" sz="11200" b="1" dirty="0"/>
              <a:t>paritarie</a:t>
            </a:r>
            <a:r>
              <a:rPr lang="it-IT" sz="11200" dirty="0"/>
              <a:t>;</a:t>
            </a:r>
          </a:p>
          <a:p>
            <a:pPr lvl="0"/>
            <a:r>
              <a:rPr lang="it-IT" sz="11200" dirty="0"/>
              <a:t>L’impegno degli Uffici scolastici regionali e dei </a:t>
            </a:r>
            <a:r>
              <a:rPr lang="it-IT" sz="11200" b="1" dirty="0"/>
              <a:t>Dirigenti </a:t>
            </a:r>
            <a:r>
              <a:rPr lang="it-IT" sz="11200" dirty="0"/>
              <a:t>scolastici.</a:t>
            </a:r>
          </a:p>
          <a:p>
            <a:pPr lvl="0"/>
            <a:r>
              <a:rPr lang="it-IT" sz="11200" dirty="0"/>
              <a:t>Patti educativi di comunità. Il ruolo del </a:t>
            </a:r>
            <a:r>
              <a:rPr lang="it-IT" sz="11200" b="1" dirty="0"/>
              <a:t>Territorio</a:t>
            </a:r>
            <a:r>
              <a:rPr lang="it-IT" sz="11200" dirty="0"/>
              <a:t> per una nuova organizzazione didattica	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79E23B41-83F4-4F3B-B9B2-8023C260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9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087DBA9-EE5E-4C01-AFD0-710384B6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12</a:t>
            </a:fld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5E1C19FB-36B4-48AA-86A8-B4F78F054CF7}"/>
              </a:ext>
            </a:extLst>
          </p:cNvPr>
          <p:cNvSpPr/>
          <p:nvPr/>
        </p:nvSpPr>
        <p:spPr>
          <a:xfrm>
            <a:off x="536028" y="1784748"/>
            <a:ext cx="115351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   Adattamento del numero di alunni per classe in ragione degli spazi d’aula disponibili e dei distanziamenti previsti; </a:t>
            </a:r>
          </a:p>
          <a:p>
            <a:pPr marL="285750" indent="-285750">
              <a:buFontTx/>
              <a:buChar char="-"/>
            </a:pPr>
            <a:r>
              <a:rPr lang="it-IT" dirty="0"/>
              <a:t>rimodulazione dell’orario annuale obbligatorio con ; </a:t>
            </a:r>
          </a:p>
          <a:p>
            <a:pPr marL="285750" indent="-285750">
              <a:buFontTx/>
              <a:buChar char="-"/>
            </a:pPr>
            <a:r>
              <a:rPr lang="it-IT" dirty="0"/>
              <a:t>rimodulazione dell’unità oraria; </a:t>
            </a:r>
          </a:p>
          <a:p>
            <a:pPr marL="285750" indent="-285750">
              <a:buFontTx/>
              <a:buChar char="-"/>
            </a:pPr>
            <a:r>
              <a:rPr lang="it-IT" dirty="0"/>
              <a:t>Innovazione della didattica e valorizzazione degli attori educativi;</a:t>
            </a:r>
          </a:p>
          <a:p>
            <a:pPr marL="285750" indent="-285750">
              <a:buFontTx/>
              <a:buChar char="-"/>
            </a:pPr>
            <a:r>
              <a:rPr lang="it-IT" dirty="0"/>
              <a:t>impegno didattico dei docenti mediante il ricorso alle ore aggiuntive; </a:t>
            </a:r>
          </a:p>
          <a:p>
            <a:pPr marL="285750" indent="-285750">
              <a:buFontTx/>
              <a:buChar char="-"/>
            </a:pPr>
            <a:r>
              <a:rPr lang="it-IT" dirty="0"/>
              <a:t>ricorso agli spazi di flessibilità organizzativa del servizio scolastico; </a:t>
            </a:r>
          </a:p>
          <a:p>
            <a:pPr marL="285750" indent="-285750">
              <a:buFontTx/>
              <a:buChar char="-"/>
            </a:pPr>
            <a:r>
              <a:rPr lang="it-IT" dirty="0"/>
              <a:t>utilizzo innovativo e in gruppi di apprendimento dei device e delle nuove tecnologie;</a:t>
            </a:r>
          </a:p>
          <a:p>
            <a:pPr marL="285750" indent="-285750">
              <a:buFontTx/>
              <a:buChar char="-"/>
            </a:pPr>
            <a:r>
              <a:rPr lang="it-IT" dirty="0"/>
              <a:t>attivazione di gruppi di auto-aiuto tra studenti con individuazione di tutor fra pari; </a:t>
            </a:r>
          </a:p>
          <a:p>
            <a:pPr marL="285750" indent="-285750">
              <a:buFontTx/>
              <a:buChar char="-"/>
            </a:pPr>
            <a:r>
              <a:rPr lang="it-IT" dirty="0"/>
              <a:t>incremento spazi di apprendimento, interni oppure esterni agli edifici scolastici;</a:t>
            </a:r>
          </a:p>
          <a:p>
            <a:pPr marL="285750" indent="-285750">
              <a:buFontTx/>
              <a:buChar char="-"/>
            </a:pPr>
            <a:r>
              <a:rPr lang="it-IT" dirty="0"/>
              <a:t>riprogettazione dei percorsi per le competenze trasversali; </a:t>
            </a:r>
          </a:p>
          <a:p>
            <a:pPr marL="285750" indent="-285750">
              <a:buFontTx/>
              <a:buChar char="-"/>
            </a:pPr>
            <a:r>
              <a:rPr lang="it-IT" dirty="0"/>
              <a:t>rivisitazione dei nuclei essenziali delle discipline; </a:t>
            </a:r>
          </a:p>
          <a:p>
            <a:pPr marL="285750" indent="-285750">
              <a:buFontTx/>
              <a:buChar char="-"/>
            </a:pPr>
            <a:r>
              <a:rPr lang="it-IT" dirty="0"/>
              <a:t>innovazioni didattiche (</a:t>
            </a:r>
            <a:r>
              <a:rPr lang="it-IT" dirty="0" err="1"/>
              <a:t>flipped-classroom</a:t>
            </a:r>
            <a:r>
              <a:rPr lang="it-IT" dirty="0"/>
              <a:t>, coding, </a:t>
            </a:r>
            <a:r>
              <a:rPr lang="it-IT" dirty="0" err="1"/>
              <a:t>steam</a:t>
            </a:r>
            <a:r>
              <a:rPr lang="it-IT" dirty="0"/>
              <a:t>, più spazio al sapere scientifico)</a:t>
            </a:r>
          </a:p>
          <a:p>
            <a:pPr marL="285750" indent="-285750">
              <a:buFontTx/>
              <a:buChar char="-"/>
            </a:pPr>
            <a:r>
              <a:rPr lang="it-IT" dirty="0"/>
              <a:t>Ricorso a metodologie blended e ricorso a nuove tecnologie digitali di comunicazione</a:t>
            </a:r>
          </a:p>
          <a:p>
            <a:pPr marL="285750" indent="-285750">
              <a:buFontTx/>
              <a:buChar char="-"/>
            </a:pPr>
            <a:r>
              <a:rPr lang="it-IT" dirty="0"/>
              <a:t>valorizzazione dei nuclei integrativi delle discipline mediante l’istruzione non formale ed informale;</a:t>
            </a:r>
          </a:p>
          <a:p>
            <a:pPr marL="285750" indent="-285750">
              <a:buFontTx/>
              <a:buChar char="-"/>
            </a:pPr>
            <a:r>
              <a:rPr lang="it-IT" dirty="0"/>
              <a:t>valorizzazione del capitale sociale positivo espresso dal territorio (genitori, terzo settore, istituzioni pubbliche e private). 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CA2AC7E4-D113-4397-B762-D14F775760DE}"/>
              </a:ext>
            </a:extLst>
          </p:cNvPr>
          <p:cNvSpPr txBox="1">
            <a:spLocks/>
          </p:cNvSpPr>
          <p:nvPr/>
        </p:nvSpPr>
        <p:spPr>
          <a:xfrm>
            <a:off x="633249" y="173420"/>
            <a:ext cx="10515600" cy="141364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/>
              <a:t/>
            </a:r>
            <a:br>
              <a:rPr lang="it-IT" sz="3200" b="1" dirty="0"/>
            </a:br>
            <a:r>
              <a:rPr lang="it-IT" sz="2800" dirty="0">
                <a:solidFill>
                  <a:srgbClr val="002060"/>
                </a:solidFill>
              </a:rPr>
              <a:t>Possibili </a:t>
            </a:r>
            <a:r>
              <a:rPr lang="it-IT" sz="2800" b="1" dirty="0">
                <a:solidFill>
                  <a:srgbClr val="002060"/>
                </a:solidFill>
              </a:rPr>
              <a:t>strumenti </a:t>
            </a:r>
            <a:r>
              <a:rPr lang="it-IT" sz="2800" dirty="0">
                <a:solidFill>
                  <a:srgbClr val="002060"/>
                </a:solidFill>
              </a:rPr>
              <a:t>affidati alla autonomia delle istituzioni scolastiche</a:t>
            </a:r>
            <a:br>
              <a:rPr lang="it-IT" sz="2800" dirty="0">
                <a:solidFill>
                  <a:srgbClr val="002060"/>
                </a:solidFill>
              </a:rPr>
            </a:br>
            <a:r>
              <a:rPr lang="it-IT" sz="2400" dirty="0">
                <a:solidFill>
                  <a:srgbClr val="002060"/>
                </a:solidFill>
              </a:rPr>
              <a:t>per permettere l’avvio del nuovo anno tenendo conto dei vincoli di sicurezza</a:t>
            </a:r>
            <a:r>
              <a:rPr lang="it-IT" sz="2800" dirty="0">
                <a:solidFill>
                  <a:srgbClr val="002060"/>
                </a:solidFill>
              </a:rPr>
              <a:t/>
            </a:r>
            <a:br>
              <a:rPr lang="it-IT" sz="2800" dirty="0">
                <a:solidFill>
                  <a:srgbClr val="002060"/>
                </a:solidFill>
              </a:rPr>
            </a:br>
            <a:endParaRPr lang="it-I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09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1070CF0-C24D-470A-BD56-2719E55B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752" y="150471"/>
            <a:ext cx="10187151" cy="162577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600" dirty="0">
                <a:solidFill>
                  <a:srgbClr val="002060"/>
                </a:solidFill>
              </a:rPr>
              <a:t>Possibili </a:t>
            </a:r>
            <a:r>
              <a:rPr lang="it-IT" sz="3600" b="1" dirty="0">
                <a:solidFill>
                  <a:srgbClr val="002060"/>
                </a:solidFill>
              </a:rPr>
              <a:t>strumenti</a:t>
            </a:r>
            <a:r>
              <a:rPr lang="it-IT" sz="3600" dirty="0">
                <a:solidFill>
                  <a:srgbClr val="002060"/>
                </a:solidFill>
              </a:rPr>
              <a:t> affidati alla autonomia delle istituzioni scolastiche</a:t>
            </a:r>
            <a:r>
              <a:rPr lang="it-IT" sz="2800" dirty="0">
                <a:solidFill>
                  <a:srgbClr val="002060"/>
                </a:solidFill>
              </a:rPr>
              <a:t/>
            </a:r>
            <a:br>
              <a:rPr lang="it-IT" sz="2800" dirty="0">
                <a:solidFill>
                  <a:srgbClr val="002060"/>
                </a:solidFill>
              </a:rPr>
            </a:br>
            <a:r>
              <a:rPr lang="it-IT" sz="2400" dirty="0">
                <a:solidFill>
                  <a:srgbClr val="002060"/>
                </a:solidFill>
              </a:rPr>
              <a:t>per permettere l’avvio del nuovo anno tenendo conto dei vincoli di sicurezza</a:t>
            </a:r>
            <a:r>
              <a:rPr lang="it-IT" sz="2800" dirty="0">
                <a:solidFill>
                  <a:srgbClr val="002060"/>
                </a:solidFill>
              </a:rPr>
              <a:t/>
            </a:r>
            <a:br>
              <a:rPr lang="it-IT" sz="2800" dirty="0">
                <a:solidFill>
                  <a:srgbClr val="002060"/>
                </a:solidFill>
              </a:rPr>
            </a:br>
            <a:r>
              <a:rPr lang="it-IT" sz="2800" dirty="0">
                <a:solidFill>
                  <a:srgbClr val="002060"/>
                </a:solidFill>
              </a:rPr>
              <a:t/>
            </a:r>
            <a:br>
              <a:rPr lang="it-IT" sz="2800" dirty="0">
                <a:solidFill>
                  <a:srgbClr val="002060"/>
                </a:solidFill>
              </a:rPr>
            </a:br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245B8F5-DC3C-43F8-9514-73310C2F9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752" y="1913301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 dirty="0"/>
              <a:t>Disporre di </a:t>
            </a:r>
            <a:r>
              <a:rPr lang="it-IT" sz="2400" b="1" dirty="0"/>
              <a:t>gruppi di apprendimento </a:t>
            </a:r>
            <a:r>
              <a:rPr lang="it-IT" sz="2400" dirty="0"/>
              <a:t>con numero di allievi adeguato  agli spazi effettivamente disponibili nella singola struttura scolastica e in spazi reperiti all’esterno;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rimodulare il </a:t>
            </a:r>
            <a:r>
              <a:rPr lang="it-IT" sz="2400" b="1" dirty="0"/>
              <a:t>tempo delle  lezioni </a:t>
            </a:r>
            <a:r>
              <a:rPr lang="it-IT" sz="2400" dirty="0"/>
              <a:t>in modo da offrire le attività in presenza per il maggior numero di allievi ed un ricorso selezionato e consapevole a modalità blended;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riprogettare </a:t>
            </a:r>
            <a:r>
              <a:rPr lang="it-IT" sz="2400" b="1" dirty="0"/>
              <a:t>l’offerta didattica </a:t>
            </a:r>
            <a:r>
              <a:rPr lang="it-IT" sz="2400" dirty="0"/>
              <a:t>delle discipline che costituiscono il curriculum, di fruire di spazi interni ed esterni alla scuola;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svolgere </a:t>
            </a:r>
            <a:r>
              <a:rPr lang="it-IT" sz="2400" b="1" dirty="0"/>
              <a:t>attività informali e non formali </a:t>
            </a:r>
            <a:r>
              <a:rPr lang="it-IT" sz="2400" dirty="0"/>
              <a:t>(in questo caso anche con eventuale assistenza aggiuntiva) sulla base dei Patti educativi di comunità in cui coinvolgere le realtà locali, istituzionali, produttive, sociali.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A54A4C4F-F2AD-49AB-98C0-672FE69E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6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61AF9C7A-D4F9-43F2-976D-F1406D59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14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6A9DBB8E-6BD3-4E1E-A9B8-06F3CD71E455}"/>
              </a:ext>
            </a:extLst>
          </p:cNvPr>
          <p:cNvSpPr txBox="1"/>
          <p:nvPr/>
        </p:nvSpPr>
        <p:spPr>
          <a:xfrm>
            <a:off x="472966" y="677917"/>
            <a:ext cx="1156663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PATTI EDUCATIVI DI COMUNITA’</a:t>
            </a:r>
          </a:p>
          <a:p>
            <a:endParaRPr lang="it-IT" sz="2800" dirty="0"/>
          </a:p>
          <a:p>
            <a:r>
              <a:rPr lang="it-IT" sz="2800" dirty="0"/>
              <a:t>ATTIVITA’  FORMALI ED INFORMALI</a:t>
            </a:r>
          </a:p>
          <a:p>
            <a:r>
              <a:rPr lang="it-IT" sz="2800" dirty="0"/>
              <a:t>* LE ATTIVITA’ DI BASE E CARATTERIZZANTI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/>
              <a:t>LE ATTIVITA’ DELLA SOCIALIZZAZIONE (computing, arte e musica, vita pubblica e educazione civica, il territorio e l’ambiente, lo sport, la comunità)</a:t>
            </a:r>
          </a:p>
          <a:p>
            <a:endParaRPr lang="it-IT" sz="2800" dirty="0"/>
          </a:p>
          <a:p>
            <a:r>
              <a:rPr lang="it-IT" sz="2800" dirty="0"/>
              <a:t>IL RUOLO DEL TERRITORIO</a:t>
            </a:r>
          </a:p>
          <a:p>
            <a:r>
              <a:rPr lang="it-IT" sz="2800" dirty="0"/>
              <a:t>ISTITUZIONI, FORZE SOCIALI, TERZO SETTORE</a:t>
            </a:r>
          </a:p>
          <a:p>
            <a:endParaRPr lang="it-IT" sz="2800" dirty="0"/>
          </a:p>
          <a:p>
            <a:r>
              <a:rPr lang="it-IT" sz="2800" dirty="0"/>
              <a:t>Il ruolo delle REGIONI e degli Enti locali</a:t>
            </a:r>
          </a:p>
          <a:p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07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xmlns="" id="{E0C9432F-F495-48D7-84FE-ECED4CD04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441" y="115748"/>
            <a:ext cx="10515600" cy="1144338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marL="0" lvl="0" indent="0"/>
            <a:r>
              <a:rPr lang="it-IT" sz="4000" b="1" dirty="0">
                <a:solidFill>
                  <a:srgbClr val="002060"/>
                </a:solidFill>
              </a:rPr>
              <a:t>SEMPLIFICARE</a:t>
            </a:r>
            <a:r>
              <a:rPr lang="it-IT" sz="4000" dirty="0">
                <a:solidFill>
                  <a:srgbClr val="002060"/>
                </a:solidFill>
              </a:rPr>
              <a:t> PER RIPARTIRE SUBITO E ANDARE OLTRE</a:t>
            </a:r>
            <a:r>
              <a:rPr lang="it-IT" sz="2800" dirty="0">
                <a:solidFill>
                  <a:srgbClr val="002060"/>
                </a:solidFill>
              </a:rPr>
              <a:t/>
            </a:r>
            <a:br>
              <a:rPr lang="it-IT" sz="2800" dirty="0">
                <a:solidFill>
                  <a:srgbClr val="002060"/>
                </a:solidFill>
              </a:rPr>
            </a:br>
            <a:r>
              <a:rPr lang="it-IT" sz="2800" dirty="0">
                <a:solidFill>
                  <a:srgbClr val="002060"/>
                </a:solidFill>
              </a:rPr>
              <a:t/>
            </a:r>
            <a:br>
              <a:rPr lang="it-IT" sz="2800" dirty="0">
                <a:solidFill>
                  <a:srgbClr val="002060"/>
                </a:solidFill>
              </a:rPr>
            </a:br>
            <a:r>
              <a:rPr lang="it-IT" sz="2800" dirty="0">
                <a:solidFill>
                  <a:srgbClr val="002060"/>
                </a:solidFill>
              </a:rPr>
              <a:t>IPOTESI NORMATIVE PER RENDERE CONCRETE LE NOSTRE AZIONI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2B26FBDC-6F5F-458A-BFAF-9BCBBC578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94" y="1505406"/>
            <a:ext cx="11344699" cy="502920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it-IT" b="1" dirty="0"/>
              <a:t>	</a:t>
            </a:r>
            <a:endParaRPr lang="it-IT" dirty="0"/>
          </a:p>
          <a:p>
            <a:pPr lvl="0"/>
            <a:r>
              <a:rPr lang="it-IT" sz="11200" dirty="0"/>
              <a:t>La pandemia come un terremoto: deroghe agli </a:t>
            </a:r>
            <a:r>
              <a:rPr lang="it-IT" sz="11200" b="1" dirty="0"/>
              <a:t>ordinamenti</a:t>
            </a:r>
            <a:r>
              <a:rPr lang="it-IT" sz="11200" dirty="0"/>
              <a:t> scolastici.</a:t>
            </a:r>
          </a:p>
          <a:p>
            <a:pPr lvl="0"/>
            <a:r>
              <a:rPr lang="it-IT" sz="11200" dirty="0"/>
              <a:t>Innovare la didattica  e valorizzare gli attori educativi;</a:t>
            </a:r>
          </a:p>
          <a:p>
            <a:pPr lvl="0"/>
            <a:r>
              <a:rPr lang="it-IT" sz="11200" dirty="0"/>
              <a:t>Parziale esimente di </a:t>
            </a:r>
            <a:r>
              <a:rPr lang="it-IT" sz="11200" b="1" dirty="0"/>
              <a:t>responsabilità</a:t>
            </a:r>
            <a:r>
              <a:rPr lang="it-IT" sz="11200" dirty="0"/>
              <a:t> per il Dirigente scolastico;	</a:t>
            </a:r>
          </a:p>
          <a:p>
            <a:pPr lvl="0"/>
            <a:r>
              <a:rPr lang="it-IT" sz="11200" b="1" i="1" dirty="0"/>
              <a:t>Procurement</a:t>
            </a:r>
            <a:r>
              <a:rPr lang="it-IT" sz="11200" i="1" dirty="0"/>
              <a:t> </a:t>
            </a:r>
            <a:r>
              <a:rPr lang="it-IT" sz="11200" dirty="0"/>
              <a:t>facilitato per la scuola;	</a:t>
            </a:r>
          </a:p>
          <a:p>
            <a:pPr lvl="0"/>
            <a:r>
              <a:rPr lang="it-IT" sz="11200" dirty="0"/>
              <a:t>Semplificazioni procedurali transitorie per interventi  di </a:t>
            </a:r>
            <a:r>
              <a:rPr lang="it-IT" sz="11200" b="1" dirty="0"/>
              <a:t>edilizia</a:t>
            </a:r>
            <a:r>
              <a:rPr lang="it-IT" sz="11200" dirty="0"/>
              <a:t> scolastica;	</a:t>
            </a:r>
          </a:p>
          <a:p>
            <a:pPr lvl="0"/>
            <a:r>
              <a:rPr lang="it-IT" sz="11200" dirty="0"/>
              <a:t>Superare la </a:t>
            </a:r>
            <a:r>
              <a:rPr lang="it-IT" sz="11200" i="1" dirty="0"/>
              <a:t>deroga </a:t>
            </a:r>
            <a:r>
              <a:rPr lang="it-IT" sz="11200" dirty="0"/>
              <a:t>per i posti di </a:t>
            </a:r>
            <a:r>
              <a:rPr lang="it-IT" sz="11200" b="1" dirty="0"/>
              <a:t>sostegno</a:t>
            </a:r>
            <a:r>
              <a:rPr lang="it-IT" sz="11200" dirty="0"/>
              <a:t> agli studenti con disabilità;	</a:t>
            </a:r>
          </a:p>
          <a:p>
            <a:pPr lvl="0"/>
            <a:r>
              <a:rPr lang="it-IT" sz="11200" dirty="0"/>
              <a:t>Nuove norme per il </a:t>
            </a:r>
            <a:r>
              <a:rPr lang="it-IT" sz="11200" b="1" dirty="0"/>
              <a:t>dimensionamento</a:t>
            </a:r>
            <a:r>
              <a:rPr lang="it-IT" sz="11200" dirty="0"/>
              <a:t> delle istituzioni scolastiche;</a:t>
            </a:r>
          </a:p>
          <a:p>
            <a:pPr lvl="0"/>
            <a:r>
              <a:rPr lang="it-IT" sz="11200" dirty="0"/>
              <a:t>Esonero dal servizio per </a:t>
            </a:r>
            <a:r>
              <a:rPr lang="it-IT" sz="11200" b="1" dirty="0"/>
              <a:t>commissioni </a:t>
            </a:r>
            <a:r>
              <a:rPr lang="it-IT" sz="11200" dirty="0"/>
              <a:t>di concorso.</a:t>
            </a:r>
          </a:p>
          <a:p>
            <a:pPr marL="0" indent="0">
              <a:buNone/>
            </a:pPr>
            <a:r>
              <a:rPr lang="it-IT" sz="11200" dirty="0"/>
              <a:t/>
            </a:r>
            <a:br>
              <a:rPr lang="it-IT" sz="11200" dirty="0"/>
            </a:br>
            <a:endParaRPr lang="it-IT" sz="11200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A002B0B8-9134-4118-A206-2D734A06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1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3933A68-D754-4185-A9E7-F4CCAEDEA26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I punti da approfondire nel Rapporto finale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95DE460-1F3D-4FEE-AD2A-48584A52E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36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Edilizia scolastica</a:t>
            </a:r>
            <a:r>
              <a:rPr lang="it-IT" dirty="0"/>
              <a:t>, con riferimento anche a nuove soluzioni in tema di logistica;  </a:t>
            </a:r>
          </a:p>
          <a:p>
            <a:r>
              <a:rPr lang="it-IT" b="1" dirty="0">
                <a:solidFill>
                  <a:srgbClr val="002060"/>
                </a:solidFill>
              </a:rPr>
              <a:t>innovazione digitale</a:t>
            </a:r>
            <a:r>
              <a:rPr lang="it-IT" dirty="0"/>
              <a:t>, anche con lo scopo di rafforzare contenuti e modalità di utilizzo delle nuove metodologie di didattica a distanza;  </a:t>
            </a:r>
          </a:p>
          <a:p>
            <a:r>
              <a:rPr lang="it-IT" b="1" dirty="0">
                <a:solidFill>
                  <a:srgbClr val="002060"/>
                </a:solidFill>
              </a:rPr>
              <a:t>formazione</a:t>
            </a:r>
            <a:r>
              <a:rPr lang="it-IT" dirty="0"/>
              <a:t> iniziale e reclutamento del personale docente della scuola secondaria di primo e secondo grado, con riferimento alla previsione di nuovi modelli di formazione e selezione;  </a:t>
            </a:r>
          </a:p>
          <a:p>
            <a:r>
              <a:rPr lang="it-IT" dirty="0"/>
              <a:t>consolidamento e sviluppo della </a:t>
            </a:r>
            <a:r>
              <a:rPr lang="it-IT" b="1" dirty="0">
                <a:solidFill>
                  <a:srgbClr val="002060"/>
                </a:solidFill>
              </a:rPr>
              <a:t>rete dei servizi di educazione e di istruzione</a:t>
            </a:r>
            <a:r>
              <a:rPr lang="it-IT" b="1" dirty="0"/>
              <a:t> </a:t>
            </a:r>
            <a:r>
              <a:rPr lang="it-IT" dirty="0"/>
              <a:t>a favore dei bambini dalla nascita sino a sei anni;  </a:t>
            </a:r>
          </a:p>
          <a:p>
            <a:r>
              <a:rPr lang="it-IT" dirty="0"/>
              <a:t>rilancio della </a:t>
            </a:r>
            <a:r>
              <a:rPr lang="it-IT" b="1" dirty="0">
                <a:solidFill>
                  <a:srgbClr val="002060"/>
                </a:solidFill>
              </a:rPr>
              <a:t>qualità del servizio scolastico </a:t>
            </a:r>
            <a:r>
              <a:rPr lang="it-IT" dirty="0"/>
              <a:t>nell’attuale contingenza emergenziale</a:t>
            </a:r>
          </a:p>
          <a:p>
            <a:r>
              <a:rPr lang="it-IT" dirty="0"/>
              <a:t>Una </a:t>
            </a:r>
            <a:r>
              <a:rPr lang="it-IT" b="1" dirty="0"/>
              <a:t>visione </a:t>
            </a:r>
            <a:r>
              <a:rPr lang="it-IT" dirty="0"/>
              <a:t>della nuova scuola per preparare i nostri ragazzi per l’età in cui vivere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54B8936B-DE48-4706-A26A-0121A5D6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6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C667DA79-7417-4690-ACE4-F5680103AD27}"/>
              </a:ext>
            </a:extLst>
          </p:cNvPr>
          <p:cNvSpPr txBox="1"/>
          <p:nvPr/>
        </p:nvSpPr>
        <p:spPr>
          <a:xfrm>
            <a:off x="5544207" y="651641"/>
            <a:ext cx="17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Costituzione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BD822DE1-7F84-40DB-97AC-726770EB79FB}"/>
              </a:ext>
            </a:extLst>
          </p:cNvPr>
          <p:cNvSpPr txBox="1"/>
          <p:nvPr/>
        </p:nvSpPr>
        <p:spPr>
          <a:xfrm>
            <a:off x="5365530" y="5106108"/>
            <a:ext cx="206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Norme vigenti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20A5CDC3-F643-485D-B6F7-BF399C0B4540}"/>
              </a:ext>
            </a:extLst>
          </p:cNvPr>
          <p:cNvSpPr txBox="1"/>
          <p:nvPr/>
        </p:nvSpPr>
        <p:spPr>
          <a:xfrm>
            <a:off x="3540672" y="2518412"/>
            <a:ext cx="101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Vincoli sanitari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6FFF7990-D722-475B-809D-81C5E67D3279}"/>
              </a:ext>
            </a:extLst>
          </p:cNvPr>
          <p:cNvSpPr txBox="1"/>
          <p:nvPr/>
        </p:nvSpPr>
        <p:spPr>
          <a:xfrm>
            <a:off x="7926114" y="2622358"/>
            <a:ext cx="1608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Organizzazione didattica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A5DE90B2-616B-438E-B010-6E421C4F942B}"/>
              </a:ext>
            </a:extLst>
          </p:cNvPr>
          <p:cNvCxnSpPr/>
          <p:nvPr/>
        </p:nvCxnSpPr>
        <p:spPr>
          <a:xfrm flipH="1">
            <a:off x="6053959" y="1135117"/>
            <a:ext cx="42041" cy="3620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0AAFC4B6-59C0-499E-8AB2-A6F08BB12050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4554920" y="2868589"/>
            <a:ext cx="3371194" cy="76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BA6B2A30-429F-4328-97D7-44E3A8F6B1A8}"/>
              </a:ext>
            </a:extLst>
          </p:cNvPr>
          <p:cNvSpPr txBox="1"/>
          <p:nvPr/>
        </p:nvSpPr>
        <p:spPr>
          <a:xfrm>
            <a:off x="7926114" y="2324169"/>
            <a:ext cx="23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INNOVAZIONE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8BEB9E08-5112-4BC9-A62C-5ADEF1FB30DE}"/>
              </a:ext>
            </a:extLst>
          </p:cNvPr>
          <p:cNvSpPr txBox="1"/>
          <p:nvPr/>
        </p:nvSpPr>
        <p:spPr>
          <a:xfrm>
            <a:off x="5284074" y="4817496"/>
            <a:ext cx="222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SEMPLIFICAZIONE</a:t>
            </a: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xmlns="" id="{1CD0D347-38BA-44FA-9EFE-1464A1A4146E}"/>
              </a:ext>
            </a:extLst>
          </p:cNvPr>
          <p:cNvSpPr/>
          <p:nvPr/>
        </p:nvSpPr>
        <p:spPr>
          <a:xfrm>
            <a:off x="5284074" y="1961493"/>
            <a:ext cx="1707930" cy="184041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2006B467-7ACB-46C9-993C-675A9997FD55}"/>
              </a:ext>
            </a:extLst>
          </p:cNvPr>
          <p:cNvSpPr txBox="1"/>
          <p:nvPr/>
        </p:nvSpPr>
        <p:spPr>
          <a:xfrm>
            <a:off x="5439103" y="2683923"/>
            <a:ext cx="150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AUTONOMIA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A29FA009-DBCC-4F12-AACA-D5D1491C42D2}"/>
              </a:ext>
            </a:extLst>
          </p:cNvPr>
          <p:cNvSpPr txBox="1"/>
          <p:nvPr/>
        </p:nvSpPr>
        <p:spPr>
          <a:xfrm>
            <a:off x="654267" y="1036738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INTERVENTI DI EMERGENZA, MA IN UNA VISIONE DI LUNGO PERIODO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B8ADDD7D-D2C6-4269-86A9-4071EB630278}"/>
              </a:ext>
            </a:extLst>
          </p:cNvPr>
          <p:cNvSpPr txBox="1"/>
          <p:nvPr/>
        </p:nvSpPr>
        <p:spPr>
          <a:xfrm>
            <a:off x="830317" y="4014952"/>
            <a:ext cx="20232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LEVE DELL’INNOVAZIONE DIDATTICA</a:t>
            </a:r>
          </a:p>
          <a:p>
            <a:endParaRPr lang="it-IT" dirty="0"/>
          </a:p>
          <a:p>
            <a:r>
              <a:rPr lang="it-IT" dirty="0"/>
              <a:t>GLI INTERVENTI DI SEMPLIFICAZIONE NORMATIVA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2C8E63E9-7C43-4DD4-9EBA-E65E1E233F46}"/>
              </a:ext>
            </a:extLst>
          </p:cNvPr>
          <p:cNvSpPr txBox="1"/>
          <p:nvPr/>
        </p:nvSpPr>
        <p:spPr>
          <a:xfrm>
            <a:off x="9390993" y="597620"/>
            <a:ext cx="2359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PRESENZA/DISTANZA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0227403F-1E4F-485C-8CE0-C2DDD8804292}"/>
              </a:ext>
            </a:extLst>
          </p:cNvPr>
          <p:cNvSpPr txBox="1"/>
          <p:nvPr/>
        </p:nvSpPr>
        <p:spPr>
          <a:xfrm>
            <a:off x="9806151" y="4945117"/>
            <a:ext cx="2065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FRAGILITA’: </a:t>
            </a:r>
          </a:p>
          <a:p>
            <a:r>
              <a:rPr lang="it-IT" dirty="0"/>
              <a:t>LE PERSONE</a:t>
            </a:r>
          </a:p>
          <a:p>
            <a:r>
              <a:rPr lang="it-IT" dirty="0"/>
              <a:t>I TERRITORI</a:t>
            </a:r>
          </a:p>
        </p:txBody>
      </p:sp>
    </p:spTree>
    <p:extLst>
      <p:ext uri="{BB962C8B-B14F-4D97-AF65-F5344CB8AC3E}">
        <p14:creationId xmlns:p14="http://schemas.microsoft.com/office/powerpoint/2010/main" val="3894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>
            <a:extLst>
              <a:ext uri="{FF2B5EF4-FFF2-40B4-BE49-F238E27FC236}">
                <a16:creationId xmlns:a16="http://schemas.microsoft.com/office/drawing/2014/main" xmlns="" id="{F0D101ED-F275-49A1-AD53-74528F442851}"/>
              </a:ext>
            </a:extLst>
          </p:cNvPr>
          <p:cNvSpPr/>
          <p:nvPr/>
        </p:nvSpPr>
        <p:spPr>
          <a:xfrm>
            <a:off x="1828800" y="2585968"/>
            <a:ext cx="1471448" cy="139262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019A932-2ED5-4DA4-93F6-278D03C36646}"/>
              </a:ext>
            </a:extLst>
          </p:cNvPr>
          <p:cNvSpPr txBox="1"/>
          <p:nvPr/>
        </p:nvSpPr>
        <p:spPr>
          <a:xfrm>
            <a:off x="2010104" y="3097612"/>
            <a:ext cx="1545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SCUOLA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C46D159A-DB47-4095-8D95-81F30F79D58A}"/>
              </a:ext>
            </a:extLst>
          </p:cNvPr>
          <p:cNvSpPr txBox="1"/>
          <p:nvPr/>
        </p:nvSpPr>
        <p:spPr>
          <a:xfrm>
            <a:off x="1681654" y="1166648"/>
            <a:ext cx="2291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SISTEMA NAZIONALE DI ISTRUZIONE E FORMAZIONE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B879B268-49EA-4F71-820A-F552BB99BA54}"/>
              </a:ext>
            </a:extLst>
          </p:cNvPr>
          <p:cNvSpPr txBox="1"/>
          <p:nvPr/>
        </p:nvSpPr>
        <p:spPr>
          <a:xfrm>
            <a:off x="1912882" y="4687613"/>
            <a:ext cx="22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TERRITORIO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A19952B9-5555-409A-97A4-B137C99A733C}"/>
              </a:ext>
            </a:extLst>
          </p:cNvPr>
          <p:cNvSpPr txBox="1"/>
          <p:nvPr/>
        </p:nvSpPr>
        <p:spPr>
          <a:xfrm>
            <a:off x="225973" y="1972437"/>
            <a:ext cx="2039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MINISTERO ISTRUZIONE</a:t>
            </a:r>
          </a:p>
          <a:p>
            <a:endParaRPr lang="it-IT" dirty="0"/>
          </a:p>
          <a:p>
            <a:r>
              <a:rPr lang="it-IT" dirty="0"/>
              <a:t>USR             </a:t>
            </a:r>
          </a:p>
          <a:p>
            <a:r>
              <a:rPr lang="it-IT" dirty="0"/>
              <a:t>REGIONI</a:t>
            </a:r>
          </a:p>
          <a:p>
            <a:endParaRPr lang="it-IT" dirty="0"/>
          </a:p>
          <a:p>
            <a:r>
              <a:rPr lang="it-IT" dirty="0"/>
              <a:t>COMUNI E PROVINCE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A2D6F3B7-341C-4A73-A43B-CD7E50DDAE82}"/>
              </a:ext>
            </a:extLst>
          </p:cNvPr>
          <p:cNvSpPr txBox="1"/>
          <p:nvPr/>
        </p:nvSpPr>
        <p:spPr>
          <a:xfrm>
            <a:off x="3972910" y="2362650"/>
            <a:ext cx="1471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ISTITUZIONI LOCALI</a:t>
            </a:r>
          </a:p>
          <a:p>
            <a:r>
              <a:rPr lang="it-IT" dirty="0"/>
              <a:t>FORZE SOCIALI</a:t>
            </a:r>
          </a:p>
          <a:p>
            <a:r>
              <a:rPr lang="it-IT" dirty="0"/>
              <a:t>TERZO SETTORE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9826F7E8-4B92-412B-A1AE-3C3F4E3878EC}"/>
              </a:ext>
            </a:extLst>
          </p:cNvPr>
          <p:cNvSpPr/>
          <p:nvPr/>
        </p:nvSpPr>
        <p:spPr>
          <a:xfrm>
            <a:off x="7074775" y="1000420"/>
            <a:ext cx="4380187" cy="18352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D6C5F231-512C-496F-A2C8-0A9003FACBE3}"/>
              </a:ext>
            </a:extLst>
          </p:cNvPr>
          <p:cNvSpPr/>
          <p:nvPr/>
        </p:nvSpPr>
        <p:spPr>
          <a:xfrm>
            <a:off x="7074776" y="1093076"/>
            <a:ext cx="2190094" cy="16410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E5140723-7D07-4908-8A8D-81A672015503}"/>
              </a:ext>
            </a:extLst>
          </p:cNvPr>
          <p:cNvSpPr txBox="1"/>
          <p:nvPr/>
        </p:nvSpPr>
        <p:spPr>
          <a:xfrm>
            <a:off x="7336222" y="1318789"/>
            <a:ext cx="1629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INDOOR</a:t>
            </a:r>
          </a:p>
          <a:p>
            <a:r>
              <a:rPr lang="it-IT" dirty="0"/>
              <a:t>Base e caratterizzanti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4E061DE6-BB4A-4CB7-8F13-6F07FDD93A61}"/>
              </a:ext>
            </a:extLst>
          </p:cNvPr>
          <p:cNvSpPr txBox="1"/>
          <p:nvPr/>
        </p:nvSpPr>
        <p:spPr>
          <a:xfrm>
            <a:off x="9643243" y="1327408"/>
            <a:ext cx="1634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OUTDOOR</a:t>
            </a:r>
          </a:p>
          <a:p>
            <a:r>
              <a:rPr lang="it-IT" dirty="0"/>
              <a:t>La comunità educante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217689A4-5825-4AB2-9963-DF947AD1F9D7}"/>
              </a:ext>
            </a:extLst>
          </p:cNvPr>
          <p:cNvSpPr txBox="1"/>
          <p:nvPr/>
        </p:nvSpPr>
        <p:spPr>
          <a:xfrm>
            <a:off x="8476594" y="3506835"/>
            <a:ext cx="304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SCUOLA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BB4F6807-DD37-4EB7-BE1F-F3A275EB6801}"/>
              </a:ext>
            </a:extLst>
          </p:cNvPr>
          <p:cNvSpPr txBox="1"/>
          <p:nvPr/>
        </p:nvSpPr>
        <p:spPr>
          <a:xfrm>
            <a:off x="8429297" y="6283671"/>
            <a:ext cx="3268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TERRITORIO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214B3A4C-87BF-4857-A2DF-78348C06A035}"/>
              </a:ext>
            </a:extLst>
          </p:cNvPr>
          <p:cNvSpPr txBox="1"/>
          <p:nvPr/>
        </p:nvSpPr>
        <p:spPr>
          <a:xfrm>
            <a:off x="10063655" y="4549113"/>
            <a:ext cx="2175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comunità educante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64087574-E811-4405-BFCC-8F43186DF9D4}"/>
              </a:ext>
            </a:extLst>
          </p:cNvPr>
          <p:cNvSpPr txBox="1"/>
          <p:nvPr/>
        </p:nvSpPr>
        <p:spPr>
          <a:xfrm>
            <a:off x="6232634" y="4653482"/>
            <a:ext cx="1915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ATTIVITA’ BASE E CARATTERIZZANTI</a:t>
            </a: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xmlns="" id="{0747F2E9-FF0F-4376-A7D5-D1F4BCFD3989}"/>
              </a:ext>
            </a:extLst>
          </p:cNvPr>
          <p:cNvSpPr/>
          <p:nvPr/>
        </p:nvSpPr>
        <p:spPr>
          <a:xfrm>
            <a:off x="8266386" y="4340772"/>
            <a:ext cx="1481959" cy="12717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E2AD54E1-C352-4F36-A244-88B9FFCED81C}"/>
              </a:ext>
            </a:extLst>
          </p:cNvPr>
          <p:cNvSpPr txBox="1"/>
          <p:nvPr/>
        </p:nvSpPr>
        <p:spPr>
          <a:xfrm>
            <a:off x="8245366" y="4410614"/>
            <a:ext cx="1481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PATTI EDUCATIVI DI COMUNITA’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9D3C6AB3-469A-4A73-921E-C7BF5466EAAC}"/>
              </a:ext>
            </a:extLst>
          </p:cNvPr>
          <p:cNvSpPr txBox="1"/>
          <p:nvPr/>
        </p:nvSpPr>
        <p:spPr>
          <a:xfrm>
            <a:off x="609598" y="5845221"/>
            <a:ext cx="4824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PATTI EDUCATIVI DI COMUNITA’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0BA2B058-CBF9-48AC-BEF2-EF7E4A87E9E0}"/>
              </a:ext>
            </a:extLst>
          </p:cNvPr>
          <p:cNvSpPr txBox="1"/>
          <p:nvPr/>
        </p:nvSpPr>
        <p:spPr>
          <a:xfrm>
            <a:off x="7504388" y="441634"/>
            <a:ext cx="368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ATTIVITA’ DIDATTICA INTEGRATA</a:t>
            </a:r>
          </a:p>
        </p:txBody>
      </p:sp>
    </p:spTree>
    <p:extLst>
      <p:ext uri="{BB962C8B-B14F-4D97-AF65-F5344CB8AC3E}">
        <p14:creationId xmlns:p14="http://schemas.microsoft.com/office/powerpoint/2010/main" val="109042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/>
      <p:bldP spid="16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2B73872-89AF-4DEB-90BC-A19FF41A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1239"/>
            <a:ext cx="10324171" cy="950719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002060"/>
                </a:solidFill>
              </a:rPr>
              <a:t>Il Comitato ed il mandato ricevuto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33656E8-1582-4436-9A96-FAD7F7910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101"/>
            <a:ext cx="10515600" cy="350888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Con D.M. 21 aprile 2020, n.230 il Ministro dell’Istruzione, On. Lucia Azzolina, ha istituito, presso il Ministero, un Comitato di esperti con il compito di formulare al Ministro medesimo idee e proposte per la scuola, con riferimento all’emergenza sanitaria in atto, ma anche nell’ottica del miglioramento del sistema di istruzione e formazione nazionale </a:t>
            </a:r>
          </a:p>
          <a:p>
            <a:r>
              <a:rPr lang="it-IT" dirty="0"/>
              <a:t>Il Comitato resterà in carica fino al 31 luglio 2020</a:t>
            </a:r>
          </a:p>
          <a:p>
            <a:r>
              <a:rPr lang="it-IT" dirty="0"/>
              <a:t>Il Comitato può svolgere audizioni conoscitive allo scopo di recepire i contributi di esperti e rappresentanti del mondo della scuola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4BB0879B-F745-4F95-B82C-25694E1A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6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7C64CB5-17CF-4AC4-A9C6-48DA6C3A1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01868" cy="894963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002060"/>
                </a:solidFill>
              </a:rPr>
              <a:t>I temi su cui formulare proposte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5753983-0F33-4BA3-8D91-A083B3BB9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682"/>
            <a:ext cx="10301868" cy="435133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t-IT" b="1" dirty="0"/>
              <a:t>Avvio del prossimo anno scolastico, tenendo conto della situazione di emergenza epidemiologica attualmente esistente</a:t>
            </a:r>
            <a:r>
              <a:rPr lang="it-IT" dirty="0"/>
              <a:t>;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/>
              <a:t>Edilizia scolastica, con riferimento anche a nuove soluzioni in tema di logistica;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/>
              <a:t>Innovazione digitale, anche al fine di rafforzare contenuti e modalità di utilizzo delle nuove metodologie di didattica a distanza;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/>
              <a:t>Formazione iniziale e reclutamento del personale docente della scuola secondaria di primo e secondo grado, con riferimento alla previsione di nuovi modelli di formazione e selezione;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/>
              <a:t>Consolidamento e sviluppo della rete dei servizi di educazione e di istruzione a favore dei bambini dalla nascita sino a sei anni;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/>
              <a:t>Rilancio della qualità del servizio scolastico nell’attuale contingenza emergenziale. 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C2B3462D-AF82-459D-8B86-2956D657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78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CD8ECF45-5175-4C1A-9FA8-0292C598C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57263" cy="738846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002060"/>
                </a:solidFill>
              </a:rPr>
              <a:t>I membri del Comitato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xmlns="" id="{9D44A840-C893-4014-9D6F-39A1C3D770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Prof. Bianchi Patrizio, coordinatore </a:t>
            </a:r>
          </a:p>
          <a:p>
            <a:r>
              <a:rPr lang="it-IT" dirty="0"/>
              <a:t>Dott.ssa </a:t>
            </a:r>
            <a:r>
              <a:rPr lang="it-IT" dirty="0" err="1"/>
              <a:t>Carimali</a:t>
            </a:r>
            <a:r>
              <a:rPr lang="it-IT" dirty="0"/>
              <a:t> Lorella</a:t>
            </a:r>
          </a:p>
          <a:p>
            <a:r>
              <a:rPr lang="it-IT" dirty="0"/>
              <a:t>Prof. Ceppi Giulio</a:t>
            </a:r>
          </a:p>
          <a:p>
            <a:r>
              <a:rPr lang="it-IT" dirty="0"/>
              <a:t>Dott. Di Fatta Domenico </a:t>
            </a:r>
          </a:p>
          <a:p>
            <a:r>
              <a:rPr lang="it-IT" dirty="0"/>
              <a:t>Dott.ssa Ferrario Amanda </a:t>
            </a:r>
          </a:p>
          <a:p>
            <a:r>
              <a:rPr lang="it-IT" dirty="0"/>
              <a:t>Dott.ssa Fortunato Maristella </a:t>
            </a:r>
          </a:p>
          <a:p>
            <a:r>
              <a:rPr lang="it-IT" dirty="0"/>
              <a:t>Prof.ssa Lucangeli Daniela</a:t>
            </a:r>
          </a:p>
          <a:p>
            <a:r>
              <a:rPr lang="it-IT" dirty="0"/>
              <a:t>Prof. Melloni Alberto</a:t>
            </a:r>
          </a:p>
          <a:p>
            <a:r>
              <a:rPr lang="it-IT" dirty="0"/>
              <a:t>Dott.ssa Pozzi Cristina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2FCF0C54-51F0-40CC-89CB-CCB1567951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Dott. </a:t>
            </a:r>
            <a:r>
              <a:rPr lang="it-IT" dirty="0" err="1"/>
              <a:t>Quacivi</a:t>
            </a:r>
            <a:r>
              <a:rPr lang="it-IT" dirty="0"/>
              <a:t> Andrea </a:t>
            </a:r>
          </a:p>
          <a:p>
            <a:r>
              <a:rPr lang="it-IT" dirty="0"/>
              <a:t>Dott.ssa Riccardo Flavia </a:t>
            </a:r>
          </a:p>
          <a:p>
            <a:r>
              <a:rPr lang="it-IT" dirty="0"/>
              <a:t>Prof. Ricciardi Mario</a:t>
            </a:r>
          </a:p>
          <a:p>
            <a:r>
              <a:rPr lang="it-IT" dirty="0"/>
              <a:t>Prof.ssa Riva Mariagrazia </a:t>
            </a:r>
          </a:p>
          <a:p>
            <a:r>
              <a:rPr lang="it-IT" dirty="0"/>
              <a:t>Prof. </a:t>
            </a:r>
            <a:r>
              <a:rPr lang="it-IT" dirty="0" err="1"/>
              <a:t>Salatin</a:t>
            </a:r>
            <a:r>
              <a:rPr lang="it-IT" dirty="0"/>
              <a:t> Arduino</a:t>
            </a:r>
          </a:p>
          <a:p>
            <a:r>
              <a:rPr lang="it-IT" dirty="0"/>
              <a:t>Prof. </a:t>
            </a:r>
            <a:r>
              <a:rPr lang="it-IT" dirty="0" err="1"/>
              <a:t>Sandulli</a:t>
            </a:r>
            <a:r>
              <a:rPr lang="it-IT" dirty="0"/>
              <a:t> Aldo</a:t>
            </a:r>
          </a:p>
          <a:p>
            <a:r>
              <a:rPr lang="it-IT" dirty="0"/>
              <a:t>Dott.ssa Spinosi Mariella</a:t>
            </a:r>
          </a:p>
          <a:p>
            <a:r>
              <a:rPr lang="it-IT" dirty="0"/>
              <a:t>Dott. </a:t>
            </a:r>
            <a:r>
              <a:rPr lang="it-IT" dirty="0" err="1"/>
              <a:t>Versari</a:t>
            </a:r>
            <a:r>
              <a:rPr lang="it-IT" dirty="0"/>
              <a:t> Stefano</a:t>
            </a:r>
          </a:p>
          <a:p>
            <a:r>
              <a:rPr lang="it-IT" dirty="0"/>
              <a:t>Prof. Villani Alberto</a:t>
            </a:r>
          </a:p>
          <a:p>
            <a:endParaRPr lang="it-IT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5B774C73-48D3-40D0-902C-946FD7FA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4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13E4FF1-2169-45AC-B9FB-05C23E33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265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002060"/>
                </a:solidFill>
              </a:rPr>
              <a:t>L’ascolto dei protagonisti: audizioni effettuate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F85BF524-27DD-4465-AA49-8C4D025D06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749462"/>
              </p:ext>
            </p:extLst>
          </p:nvPr>
        </p:nvGraphicFramePr>
        <p:xfrm>
          <a:off x="1787323" y="2157461"/>
          <a:ext cx="8436980" cy="3933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7827">
                  <a:extLst>
                    <a:ext uri="{9D8B030D-6E8A-4147-A177-3AD203B41FA5}">
                      <a16:colId xmlns:a16="http://schemas.microsoft.com/office/drawing/2014/main" xmlns="" val="81218506"/>
                    </a:ext>
                  </a:extLst>
                </a:gridCol>
                <a:gridCol w="2267480">
                  <a:extLst>
                    <a:ext uri="{9D8B030D-6E8A-4147-A177-3AD203B41FA5}">
                      <a16:colId xmlns:a16="http://schemas.microsoft.com/office/drawing/2014/main" xmlns="" val="964567356"/>
                    </a:ext>
                  </a:extLst>
                </a:gridCol>
                <a:gridCol w="1942633">
                  <a:extLst>
                    <a:ext uri="{9D8B030D-6E8A-4147-A177-3AD203B41FA5}">
                      <a16:colId xmlns:a16="http://schemas.microsoft.com/office/drawing/2014/main" xmlns="" val="935633287"/>
                    </a:ext>
                  </a:extLst>
                </a:gridCol>
                <a:gridCol w="2119040">
                  <a:extLst>
                    <a:ext uri="{9D8B030D-6E8A-4147-A177-3AD203B41FA5}">
                      <a16:colId xmlns:a16="http://schemas.microsoft.com/office/drawing/2014/main" xmlns="" val="383616226"/>
                    </a:ext>
                  </a:extLst>
                </a:gridCol>
              </a:tblGrid>
              <a:tr h="239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STAKEHOLDER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AUDITI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AUDIZIONI  EFFETTUATE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GLI STAKEHOLDER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ORE DEDICATE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ALLE AUDIZIONI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NUMERO DI DOCUMENTI CONSEGNATI DAGLI STAKEHOLDER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(REPORT, LETTERE, DRAFT, ECC)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05445817"/>
                  </a:ext>
                </a:extLst>
              </a:tr>
              <a:tr h="1542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16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17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 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95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37805504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BF325855-29AF-47A5-BC7D-BD82A954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00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5A824C1-B10E-4A3E-89D2-B5F7FCAFB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9729"/>
            <a:ext cx="10515600" cy="917265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002060"/>
                </a:solidFill>
              </a:rPr>
              <a:t>I protagonisti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0A512854-4925-4086-A8EF-E906BF6F1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230886"/>
              </p:ext>
            </p:extLst>
          </p:nvPr>
        </p:nvGraphicFramePr>
        <p:xfrm>
          <a:off x="838201" y="1835650"/>
          <a:ext cx="10298372" cy="3524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920">
                  <a:extLst>
                    <a:ext uri="{9D8B030D-6E8A-4147-A177-3AD203B41FA5}">
                      <a16:colId xmlns:a16="http://schemas.microsoft.com/office/drawing/2014/main" xmlns="" val="2122945064"/>
                    </a:ext>
                  </a:extLst>
                </a:gridCol>
                <a:gridCol w="5844452">
                  <a:extLst>
                    <a:ext uri="{9D8B030D-6E8A-4147-A177-3AD203B41FA5}">
                      <a16:colId xmlns:a16="http://schemas.microsoft.com/office/drawing/2014/main" xmlns="" val="1204354467"/>
                    </a:ext>
                  </a:extLst>
                </a:gridCol>
              </a:tblGrid>
              <a:tr h="370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Tipologia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Numero di associazioni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397353118"/>
                  </a:ext>
                </a:extLst>
              </a:tr>
              <a:tr h="342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Associazioni docenti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4030254997"/>
                  </a:ext>
                </a:extLst>
              </a:tr>
              <a:tr h="342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Associazioni disabili e assistenza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4089677218"/>
                  </a:ext>
                </a:extLst>
              </a:tr>
              <a:tr h="342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Associazioni dirigenti 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079731124"/>
                  </a:ext>
                </a:extLst>
              </a:tr>
              <a:tr h="342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Associazione famiglie e studenti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45985645"/>
                  </a:ext>
                </a:extLst>
              </a:tr>
              <a:tr h="342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Fondazioni e università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661826247"/>
                  </a:ext>
                </a:extLst>
              </a:tr>
              <a:tr h="342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Associazioni scuola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609834034"/>
                  </a:ext>
                </a:extLst>
              </a:tr>
              <a:tr h="342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Associazioni imprenditoriali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155877337"/>
                  </a:ext>
                </a:extLst>
              </a:tr>
              <a:tr h="342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Altri 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807432581"/>
                  </a:ext>
                </a:extLst>
              </a:tr>
              <a:tr h="342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TOTALE 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46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29688456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5000B639-9403-447C-A7DC-E85B7BE77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70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xmlns="" id="{2C916608-D94E-4167-A556-8C70A033F76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002060"/>
                </a:solidFill>
              </a:rPr>
              <a:t>La struttura del Rapporto Intermedio </a:t>
            </a:r>
            <a:r>
              <a:rPr lang="it-IT" sz="3600" dirty="0">
                <a:solidFill>
                  <a:srgbClr val="002060"/>
                </a:solidFill>
              </a:rPr>
              <a:t/>
            </a:r>
            <a:br>
              <a:rPr lang="it-IT" sz="3600" dirty="0">
                <a:solidFill>
                  <a:srgbClr val="002060"/>
                </a:solidFill>
              </a:rPr>
            </a:br>
            <a:r>
              <a:rPr lang="it-IT" sz="3600" dirty="0">
                <a:solidFill>
                  <a:srgbClr val="002060"/>
                </a:solidFill>
              </a:rPr>
              <a:t>presentato il 27 maggio 2020 al Ministro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66965F86-6651-4D03-96E6-9BF50C2ED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751" y="2218863"/>
            <a:ext cx="10515600" cy="403696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PRIMA PARTE</a:t>
            </a:r>
            <a:r>
              <a:rPr lang="it-IT" dirty="0"/>
              <a:t>: Autonomia, inclusione, solidarietà per la ripartenza del sistema nazionale d’istruzione</a:t>
            </a:r>
          </a:p>
          <a:p>
            <a:pPr marL="0" indent="0">
              <a:buNone/>
            </a:pPr>
            <a:r>
              <a:rPr lang="it-IT" dirty="0"/>
              <a:t>- Costituzione e Autonomia</a:t>
            </a:r>
          </a:p>
          <a:p>
            <a:endParaRPr lang="it-IT" dirty="0"/>
          </a:p>
          <a:p>
            <a:r>
              <a:rPr lang="it-IT" dirty="0">
                <a:solidFill>
                  <a:srgbClr val="002060"/>
                </a:solidFill>
              </a:rPr>
              <a:t>SECONDA PARTE</a:t>
            </a:r>
            <a:r>
              <a:rPr lang="it-IT" dirty="0"/>
              <a:t>: Gli strumenti per ripartire</a:t>
            </a:r>
          </a:p>
          <a:p>
            <a:pPr marL="0" indent="0">
              <a:buNone/>
            </a:pPr>
            <a:r>
              <a:rPr lang="it-IT" dirty="0"/>
              <a:t>- I vincoli dati e «star bene» a scuola</a:t>
            </a:r>
          </a:p>
          <a:p>
            <a:pPr marL="0" indent="0">
              <a:buNone/>
            </a:pPr>
            <a:r>
              <a:rPr lang="it-IT" dirty="0"/>
              <a:t>- Le leve didattiche dell’autonomia</a:t>
            </a:r>
          </a:p>
          <a:p>
            <a:pPr marL="0" indent="0">
              <a:buNone/>
            </a:pPr>
            <a:r>
              <a:rPr lang="it-IT" dirty="0"/>
              <a:t>- Le semplificazioni normative per la ripartenza</a:t>
            </a:r>
          </a:p>
          <a:p>
            <a:endParaRPr lang="it-IT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20B11164-CA3E-41B1-887C-D3EE8BF3B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9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13E737-5584-42E2-B100-90E3155AE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942"/>
            <a:ext cx="10515600" cy="118061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it-IT" sz="3600" dirty="0">
                <a:solidFill>
                  <a:srgbClr val="002060"/>
                </a:solidFill>
              </a:rPr>
              <a:t>I principi di riferimento e i vincoli di sicurezza sanitaria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4FBFA5D-106E-4958-A394-B0FC7CDB6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5228"/>
            <a:ext cx="10515600" cy="4801829"/>
          </a:xfrm>
        </p:spPr>
        <p:txBody>
          <a:bodyPr>
            <a:normAutofit fontScale="92500" lnSpcReduction="20000"/>
          </a:bodyPr>
          <a:lstStyle/>
          <a:p>
            <a:r>
              <a:rPr lang="it-IT" sz="3400" dirty="0"/>
              <a:t>I principi di riferimento: </a:t>
            </a:r>
          </a:p>
          <a:p>
            <a:pPr marL="0" indent="0">
              <a:buNone/>
            </a:pPr>
            <a:r>
              <a:rPr lang="it-IT" sz="3400" dirty="0"/>
              <a:t>- la </a:t>
            </a:r>
            <a:r>
              <a:rPr lang="it-IT" sz="3400" b="1" dirty="0"/>
              <a:t>Costituzione</a:t>
            </a:r>
            <a:r>
              <a:rPr lang="it-IT" sz="3400" dirty="0"/>
              <a:t>: una scuola aperta a tutti, inclusiva e solidale;</a:t>
            </a:r>
          </a:p>
          <a:p>
            <a:pPr>
              <a:buFontTx/>
              <a:buChar char="-"/>
            </a:pPr>
            <a:r>
              <a:rPr lang="it-IT" sz="3400" b="1" dirty="0"/>
              <a:t>l’autonomia scolastica</a:t>
            </a:r>
            <a:r>
              <a:rPr lang="it-IT" sz="3400" dirty="0"/>
              <a:t>, nel quadro del sistema nazionale di istruzione e formazione e riequilibrio delle aree più fragili.</a:t>
            </a:r>
          </a:p>
          <a:p>
            <a:pPr>
              <a:buFontTx/>
              <a:buChar char="-"/>
            </a:pPr>
            <a:endParaRPr lang="it-IT" dirty="0"/>
          </a:p>
          <a:p>
            <a:r>
              <a:rPr lang="it-IT" sz="3300" dirty="0"/>
              <a:t>I vincoli di sicurezza sanitaria</a:t>
            </a:r>
            <a:r>
              <a:rPr lang="it-IT" dirty="0"/>
              <a:t>, </a:t>
            </a:r>
          </a:p>
          <a:p>
            <a:pPr marL="0" indent="0">
              <a:buNone/>
            </a:pPr>
            <a:r>
              <a:rPr lang="it-IT" dirty="0"/>
              <a:t>dati dal CTS della Protezione Civile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spcBef>
                <a:spcPts val="1800"/>
              </a:spcBef>
              <a:buNone/>
            </a:pPr>
            <a:r>
              <a:rPr lang="it-IT" b="1" dirty="0"/>
              <a:t>DATE LE REGOLE NAZIONALI DI SICUREZZA, COME PERMETTERE AD OGNI SCUOLA NEL SUO TERRITORIO DI ORGANIZZARE LA SCUOLA MIGLIORE POSSIBILE</a:t>
            </a:r>
          </a:p>
          <a:p>
            <a:pPr marL="0" indent="0">
              <a:spcBef>
                <a:spcPts val="1800"/>
              </a:spcBef>
              <a:buNone/>
            </a:pP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0525D985-6188-40F9-A77E-5D00F8A7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4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119461B-7AF6-4070-BAEF-22A79D6F5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6836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002060"/>
                </a:solidFill>
              </a:rPr>
              <a:t>Il Rapporto Intermedio del Comitato degli esperti del Ministero dell’Istruzione </a:t>
            </a:r>
            <a:r>
              <a:rPr lang="it-IT" sz="3100" dirty="0">
                <a:solidFill>
                  <a:srgbClr val="002060"/>
                </a:solidFill>
              </a:rPr>
              <a:t>presentato il 27 maggio 2020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517A4EE-AFAB-48B1-9126-21B830121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381"/>
            <a:ext cx="10515600" cy="47315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3600" dirty="0"/>
              <a:t>Risponde al 1° quesito (art. 2, DM n. 203/2020): avvio del prossimo anno scolastico, tenendo conto della situazione di emergenza epidemiologica attualmente esistente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it-IT" sz="3400" u="sng" dirty="0"/>
              <a:t>Dati i vincoli sanitari definiti dal CTS, il Comitato degli esperti del MI</a:t>
            </a:r>
            <a:r>
              <a:rPr lang="it-IT" sz="3400" dirty="0"/>
              <a:t>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it-IT" sz="3400" dirty="0"/>
              <a:t>Assunto come punto di partenza </a:t>
            </a:r>
            <a:r>
              <a:rPr lang="it-IT" sz="3400" u="sng" dirty="0"/>
              <a:t>il principio dell’autonomia scolastica nell’ambito del sistema nazionale di istruzione e formazione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it-IT" sz="3400" dirty="0"/>
              <a:t> </a:t>
            </a:r>
          </a:p>
          <a:p>
            <a:pPr lvl="0"/>
            <a:r>
              <a:rPr lang="it-IT" sz="4500" dirty="0">
                <a:solidFill>
                  <a:srgbClr val="002060"/>
                </a:solidFill>
              </a:rPr>
              <a:t>Ha delineato le </a:t>
            </a:r>
            <a:r>
              <a:rPr lang="it-IT" sz="4500" u="sng" dirty="0">
                <a:solidFill>
                  <a:srgbClr val="002060"/>
                </a:solidFill>
              </a:rPr>
              <a:t>leve educative </a:t>
            </a:r>
            <a:r>
              <a:rPr lang="it-IT" sz="4500" dirty="0">
                <a:solidFill>
                  <a:srgbClr val="002060"/>
                </a:solidFill>
              </a:rPr>
              <a:t>per riprendere in modo responsabile e flessibile le attività didattiche nelle diverse istituzioni scolastiche, che compongono il sistema nazionale di istruzione e formazione;  </a:t>
            </a:r>
          </a:p>
          <a:p>
            <a:pPr lvl="0"/>
            <a:r>
              <a:rPr lang="it-IT" sz="4500" dirty="0">
                <a:solidFill>
                  <a:srgbClr val="002060"/>
                </a:solidFill>
              </a:rPr>
              <a:t>Ha proposto gli </a:t>
            </a:r>
            <a:r>
              <a:rPr lang="it-IT" sz="4500" u="sng" dirty="0">
                <a:solidFill>
                  <a:srgbClr val="002060"/>
                </a:solidFill>
              </a:rPr>
              <a:t>interventi normativi </a:t>
            </a:r>
            <a:r>
              <a:rPr lang="it-IT" sz="4500" dirty="0">
                <a:solidFill>
                  <a:srgbClr val="002060"/>
                </a:solidFill>
              </a:rPr>
              <a:t>necessari per permettere alle  istituzioni scolastiche di progettare e realizzare  nelle loro specifiche realtà locali l’avvio del nuovo anno scolastico.</a:t>
            </a:r>
          </a:p>
          <a:p>
            <a:pPr marL="0" indent="0">
              <a:buNone/>
            </a:pPr>
            <a:r>
              <a:rPr lang="it-IT" sz="3400" dirty="0"/>
              <a:t> 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CBA67790-F04D-4E03-9F82-6C702C10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8311-DA2F-48D8-AAB8-04138F019C3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1359</Words>
  <Application>Microsoft Office PowerPoint</Application>
  <PresentationFormat>Widescreen</PresentationFormat>
  <Paragraphs>236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di Office</vt:lpstr>
      <vt:lpstr>Audizione del Prof. Patrizio  Bianchi Coordinatore del Comitato degli esperti istituito presso il Ministero dell’Istruzione (decreto ministeriale 21 aprile 2020, n. 203)   VII Commissione Camera dei Deputati</vt:lpstr>
      <vt:lpstr>Il Comitato ed il mandato ricevuto</vt:lpstr>
      <vt:lpstr>I temi su cui formulare proposte</vt:lpstr>
      <vt:lpstr>I membri del Comitato</vt:lpstr>
      <vt:lpstr>L’ascolto dei protagonisti: audizioni effettuate</vt:lpstr>
      <vt:lpstr>I protagonisti</vt:lpstr>
      <vt:lpstr>La struttura del Rapporto Intermedio  presentato il 27 maggio 2020 al Ministro</vt:lpstr>
      <vt:lpstr>I principi di riferimento e i vincoli di sicurezza sanitaria</vt:lpstr>
      <vt:lpstr>Il Rapporto Intermedio del Comitato degli esperti del Ministero dell’Istruzione presentato il 27 maggio 2020</vt:lpstr>
      <vt:lpstr>I temi trattati partendo dall’emergenza e guardando oltre</vt:lpstr>
      <vt:lpstr>“SI TORNA A SCUOLA” IN PRESENZA E CON DISTANZIAMENTO  AUTONOMIA, FLESSIBILITÀ E PARTECIPAZIONE COME LEVE</vt:lpstr>
      <vt:lpstr>Presentazione standard di PowerPoint</vt:lpstr>
      <vt:lpstr> Possibili strumenti affidati alla autonomia delle istituzioni scolastiche per permettere l’avvio del nuovo anno tenendo conto dei vincoli di sicurezza  </vt:lpstr>
      <vt:lpstr>Presentazione standard di PowerPoint</vt:lpstr>
      <vt:lpstr>SEMPLIFICARE PER RIPARTIRE SUBITO E ANDARE OLTRE  IPOTESI NORMATIVE PER RENDERE CONCRETE LE NOSTRE AZIONI</vt:lpstr>
      <vt:lpstr>I punti da approfondire nel Rapporto finale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Audizione del Prof. Patrizio  Bianchi coordinatore Comitato degli esperti Ministero dell’Istruzione  VII Commissione Camera dei Deputati</dc:title>
  <dc:creator>Patrizio</dc:creator>
  <cp:lastModifiedBy>Camera dei Deputati</cp:lastModifiedBy>
  <cp:revision>44</cp:revision>
  <dcterms:created xsi:type="dcterms:W3CDTF">2020-06-07T05:47:46Z</dcterms:created>
  <dcterms:modified xsi:type="dcterms:W3CDTF">2020-06-09T13:43:41Z</dcterms:modified>
</cp:coreProperties>
</file>